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1.xml" ContentType="application/vnd.openxmlformats-officedocument.drawingml.chartshape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drawings/drawing2.xml" ContentType="application/vnd.openxmlformats-officedocument.drawingml.chartshapes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324" r:id="rId2"/>
    <p:sldId id="325" r:id="rId3"/>
    <p:sldId id="326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81" r:id="rId12"/>
    <p:sldId id="382" r:id="rId13"/>
    <p:sldId id="383" r:id="rId14"/>
    <p:sldId id="384" r:id="rId15"/>
    <p:sldId id="385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68" r:id="rId29"/>
    <p:sldId id="386" r:id="rId30"/>
    <p:sldId id="387" r:id="rId31"/>
    <p:sldId id="397" r:id="rId32"/>
    <p:sldId id="389" r:id="rId33"/>
    <p:sldId id="390" r:id="rId34"/>
    <p:sldId id="391" r:id="rId35"/>
    <p:sldId id="392" r:id="rId36"/>
    <p:sldId id="393" r:id="rId37"/>
    <p:sldId id="394" r:id="rId38"/>
    <p:sldId id="399" r:id="rId39"/>
    <p:sldId id="396" r:id="rId40"/>
    <p:sldId id="356" r:id="rId41"/>
    <p:sldId id="357" r:id="rId42"/>
    <p:sldId id="358" r:id="rId43"/>
    <p:sldId id="374" r:id="rId44"/>
    <p:sldId id="375" r:id="rId45"/>
    <p:sldId id="359" r:id="rId46"/>
    <p:sldId id="360" r:id="rId47"/>
    <p:sldId id="361" r:id="rId48"/>
    <p:sldId id="376" r:id="rId49"/>
    <p:sldId id="377" r:id="rId50"/>
    <p:sldId id="362" r:id="rId51"/>
    <p:sldId id="398" r:id="rId52"/>
    <p:sldId id="363" r:id="rId53"/>
    <p:sldId id="364" r:id="rId54"/>
    <p:sldId id="365" r:id="rId55"/>
    <p:sldId id="323" r:id="rId56"/>
    <p:sldId id="366" r:id="rId57"/>
    <p:sldId id="367" r:id="rId5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1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2.xlsx"/><Relationship Id="rId1" Type="http://schemas.openxmlformats.org/officeDocument/2006/relationships/image" Target="../media/image5.jpeg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395332767903856"/>
          <c:y val="4.5394998198853537E-2"/>
          <c:w val="0.59204408633910299"/>
          <c:h val="0.925243575629643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Уточненный план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-6.3091454156403576E-2"/>
                  <c:y val="3.4740037302252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2231969.7999999998</c:v>
                </c:pt>
                <c:pt idx="1">
                  <c:v>2271021.9</c:v>
                </c:pt>
                <c:pt idx="2">
                  <c:v>-39052.100000000093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074440689968692E-2"/>
                  <c:y val="0.112235004191453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111830392828991E-2"/>
                  <c:y val="0.10154595617322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8901594493114133E-2"/>
                  <c:y val="5.61185541673820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1918492.9</c:v>
                </c:pt>
                <c:pt idx="1">
                  <c:v>2175015.7999999998</c:v>
                </c:pt>
                <c:pt idx="2">
                  <c:v>-256522.89999999991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Лист1!$D$2:$D$4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115776"/>
        <c:axId val="143117312"/>
      </c:barChart>
      <c:catAx>
        <c:axId val="143115776"/>
        <c:scaling>
          <c:orientation val="minMax"/>
        </c:scaling>
        <c:delete val="0"/>
        <c:axPos val="b"/>
        <c:majorTickMark val="out"/>
        <c:minorTickMark val="none"/>
        <c:tickLblPos val="nextTo"/>
        <c:crossAx val="143117312"/>
        <c:crosses val="autoZero"/>
        <c:auto val="1"/>
        <c:lblAlgn val="ctr"/>
        <c:lblOffset val="100"/>
        <c:noMultiLvlLbl val="0"/>
      </c:catAx>
      <c:valAx>
        <c:axId val="14311731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43115776"/>
        <c:crosses val="autoZero"/>
        <c:crossBetween val="between"/>
      </c:valAx>
      <c:spPr>
        <a:effectLst>
          <a:outerShdw blurRad="50800" dist="50800" dir="5400000" algn="ctr" rotWithShape="0">
            <a:srgbClr val="000000">
              <a:alpha val="79000"/>
            </a:srgbClr>
          </a:outerShdw>
        </a:effectLst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2017 отчет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</c:v>
                </c:pt>
                <c:pt idx="2">
                  <c:v>Иные МБТ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349191.7</c:v>
                </c:pt>
                <c:pt idx="1">
                  <c:v>325269.8</c:v>
                </c:pt>
                <c:pt idx="2">
                  <c:v>5921.7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7472892479170671"/>
          <c:y val="0.77691510543940689"/>
          <c:w val="0.65054190300053893"/>
          <c:h val="0.22308489456059374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2018 отчет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  </c:v>
                </c:pt>
                <c:pt idx="2">
                  <c:v>Иные МБТ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362056.9</c:v>
                </c:pt>
                <c:pt idx="1">
                  <c:v>430270.5</c:v>
                </c:pt>
                <c:pt idx="2">
                  <c:v>1371.9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7460128093049157"/>
          <c:y val="0.79472244515408541"/>
          <c:w val="0.65079743813901902"/>
          <c:h val="0.20527755484591514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depthPercent val="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46317607734964"/>
          <c:y val="3.3922220989981884E-2"/>
          <c:w val="0.71371984480200845"/>
          <c:h val="0.8417927248530553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на имущество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611.20000000000005</c:v>
                </c:pt>
                <c:pt idx="1">
                  <c:v>1278</c:v>
                </c:pt>
                <c:pt idx="2">
                  <c:v>1230.5999999999999</c:v>
                </c:pt>
                <c:pt idx="3">
                  <c:v>1848</c:v>
                </c:pt>
                <c:pt idx="4">
                  <c:v>2356.6</c:v>
                </c:pt>
                <c:pt idx="5">
                  <c:v>653.20000000000005</c:v>
                </c:pt>
                <c:pt idx="6">
                  <c:v>741.8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803.1</c:v>
                </c:pt>
                <c:pt idx="3">
                  <c:v>1615.7</c:v>
                </c:pt>
                <c:pt idx="4">
                  <c:v>1667.1</c:v>
                </c:pt>
                <c:pt idx="5">
                  <c:v>1193.5</c:v>
                </c:pt>
                <c:pt idx="6">
                  <c:v>1270.5999999999999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госпошлина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792.1</c:v>
                </c:pt>
                <c:pt idx="1">
                  <c:v>824</c:v>
                </c:pt>
                <c:pt idx="2">
                  <c:v>1607.8</c:v>
                </c:pt>
                <c:pt idx="3">
                  <c:v>1459.7</c:v>
                </c:pt>
                <c:pt idx="4">
                  <c:v>1667.8</c:v>
                </c:pt>
                <c:pt idx="5">
                  <c:v>1331.5</c:v>
                </c:pt>
                <c:pt idx="6">
                  <c:v>1665.4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9342.9</c:v>
                </c:pt>
                <c:pt idx="1">
                  <c:v>9666.2000000000007</c:v>
                </c:pt>
                <c:pt idx="2">
                  <c:v>9240.7999999999993</c:v>
                </c:pt>
                <c:pt idx="3">
                  <c:v>10980.8</c:v>
                </c:pt>
                <c:pt idx="4">
                  <c:v>10873.5</c:v>
                </c:pt>
                <c:pt idx="5">
                  <c:v>11587.5</c:v>
                </c:pt>
                <c:pt idx="6">
                  <c:v>8155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0">
                  <c:v>318236.7</c:v>
                </c:pt>
                <c:pt idx="1">
                  <c:v>400115.7</c:v>
                </c:pt>
                <c:pt idx="2">
                  <c:v>336391.3</c:v>
                </c:pt>
                <c:pt idx="3">
                  <c:v>390864</c:v>
                </c:pt>
                <c:pt idx="4">
                  <c:v>636727.19999999995</c:v>
                </c:pt>
                <c:pt idx="5">
                  <c:v>491779.8</c:v>
                </c:pt>
                <c:pt idx="6">
                  <c:v>531619.19999999995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налог на прибыль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
740 905,2</c:v>
                </c:pt>
                <c:pt idx="1">
                  <c:v>2013
 827 008,5</c:v>
                </c:pt>
                <c:pt idx="2">
                  <c:v>2014
860 575,4</c:v>
                </c:pt>
                <c:pt idx="3">
                  <c:v>2015
1 252 161,4</c:v>
                </c:pt>
                <c:pt idx="4">
                  <c:v>2016
1 223 403,0</c:v>
                </c:pt>
                <c:pt idx="5">
                  <c:v>2017                                     1 098,2</c:v>
                </c:pt>
                <c:pt idx="6">
                  <c:v>2018                                                                             995 661,9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0">
                  <c:v>411922.3</c:v>
                </c:pt>
                <c:pt idx="1">
                  <c:v>415124.6</c:v>
                </c:pt>
                <c:pt idx="2">
                  <c:v>511301.7</c:v>
                </c:pt>
                <c:pt idx="3">
                  <c:v>845393.2</c:v>
                </c:pt>
                <c:pt idx="4">
                  <c:v>570110.80000000005</c:v>
                </c:pt>
                <c:pt idx="5">
                  <c:v>591650.19999999995</c:v>
                </c:pt>
                <c:pt idx="6">
                  <c:v>450239.7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3"/>
        <c:gapDepth val="225"/>
        <c:shape val="box"/>
        <c:axId val="214805888"/>
        <c:axId val="215082880"/>
        <c:axId val="214884800"/>
      </c:bar3DChart>
      <c:catAx>
        <c:axId val="214805888"/>
        <c:scaling>
          <c:orientation val="minMax"/>
        </c:scaling>
        <c:delete val="0"/>
        <c:axPos val="b"/>
        <c:majorGridlines/>
        <c:numFmt formatCode="General" sourceLinked="1"/>
        <c:majorTickMark val="in"/>
        <c:minorTickMark val="in"/>
        <c:tickLblPos val="low"/>
        <c:txPr>
          <a:bodyPr/>
          <a:lstStyle/>
          <a:p>
            <a:pPr>
              <a:defRPr sz="1200" b="1" i="0" u="none" kern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5082880"/>
        <c:crosses val="autoZero"/>
        <c:auto val="0"/>
        <c:lblAlgn val="ctr"/>
        <c:lblOffset val="80"/>
        <c:noMultiLvlLbl val="0"/>
      </c:catAx>
      <c:valAx>
        <c:axId val="215082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7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4805888"/>
        <c:crosses val="autoZero"/>
        <c:crossBetween val="between"/>
      </c:valAx>
      <c:serAx>
        <c:axId val="214884800"/>
        <c:scaling>
          <c:orientation val="minMax"/>
        </c:scaling>
        <c:delete val="1"/>
        <c:axPos val="b"/>
        <c:majorTickMark val="out"/>
        <c:minorTickMark val="none"/>
        <c:tickLblPos val="none"/>
        <c:crossAx val="215082880"/>
        <c:crosses val="autoZero"/>
      </c:ser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legend>
      <c:legendPos val="r"/>
      <c:layout>
        <c:manualLayout>
          <c:xMode val="edge"/>
          <c:yMode val="edge"/>
          <c:x val="0.82187458632888721"/>
          <c:y val="3.8862334109644771E-2"/>
          <c:w val="0.1781254136711172"/>
          <c:h val="0.91815884810173376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124.7</c:v>
                </c:pt>
                <c:pt idx="1">
                  <c:v>170.1</c:v>
                </c:pt>
                <c:pt idx="4">
                  <c:v>223.4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административные платежи, штрафы, прочие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2584.4</c:v>
                </c:pt>
                <c:pt idx="1">
                  <c:v>2469.9</c:v>
                </c:pt>
                <c:pt idx="2">
                  <c:v>928.3</c:v>
                </c:pt>
                <c:pt idx="3">
                  <c:v>4509.5</c:v>
                </c:pt>
                <c:pt idx="4">
                  <c:v>3790.4</c:v>
                </c:pt>
                <c:pt idx="5">
                  <c:v>10668.9</c:v>
                </c:pt>
                <c:pt idx="6">
                  <c:v>4490.7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8801.7000000000007</c:v>
                </c:pt>
                <c:pt idx="1">
                  <c:v>9968.7000000000007</c:v>
                </c:pt>
                <c:pt idx="2">
                  <c:v>2486.3000000000002</c:v>
                </c:pt>
                <c:pt idx="3">
                  <c:v>2703</c:v>
                </c:pt>
                <c:pt idx="4">
                  <c:v>3144</c:v>
                </c:pt>
                <c:pt idx="5">
                  <c:v>5375.4</c:v>
                </c:pt>
                <c:pt idx="6">
                  <c:v>6804.1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8255.2000000000007</c:v>
                </c:pt>
                <c:pt idx="1">
                  <c:v>18040</c:v>
                </c:pt>
                <c:pt idx="2">
                  <c:v>63230.8</c:v>
                </c:pt>
                <c:pt idx="3">
                  <c:v>11978</c:v>
                </c:pt>
                <c:pt idx="4">
                  <c:v>7390.2</c:v>
                </c:pt>
                <c:pt idx="5">
                  <c:v>16949.3</c:v>
                </c:pt>
                <c:pt idx="6">
                  <c:v>32806.300000000003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Лист1!$F$2:$F$8</c:f>
              <c:numCache>
                <c:formatCode>General</c:formatCode>
                <c:ptCount val="7"/>
                <c:pt idx="0">
                  <c:v>4446.3999999999996</c:v>
                </c:pt>
                <c:pt idx="1">
                  <c:v>6955.9</c:v>
                </c:pt>
                <c:pt idx="2">
                  <c:v>6774.9</c:v>
                </c:pt>
                <c:pt idx="3">
                  <c:v>15745.4</c:v>
                </c:pt>
                <c:pt idx="4">
                  <c:v>25004.7</c:v>
                </c:pt>
                <c:pt idx="5">
                  <c:v>17626.8</c:v>
                </c:pt>
                <c:pt idx="6">
                  <c:v>-6294.8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доходы от использования имущества государственной и муниципальной собственности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2012 - 75 999,0</c:v>
                </c:pt>
                <c:pt idx="1">
                  <c:v>2013 - 282 377,9</c:v>
                </c:pt>
                <c:pt idx="2">
                  <c:v>2014 - 119 363,5</c:v>
                </c:pt>
                <c:pt idx="3">
                  <c:v>2015 - 85 703,6</c:v>
                </c:pt>
                <c:pt idx="4">
                  <c:v>2016 - 93 947,2</c:v>
                </c:pt>
                <c:pt idx="5">
                  <c:v>2017-108 925,9</c:v>
                </c:pt>
                <c:pt idx="6">
                  <c:v>2018-94 647,3</c:v>
                </c:pt>
              </c:strCache>
            </c:strRef>
          </c:cat>
          <c:val>
            <c:numRef>
              <c:f>Лист1!$G$2:$G$8</c:f>
              <c:numCache>
                <c:formatCode>General</c:formatCode>
                <c:ptCount val="7"/>
                <c:pt idx="0">
                  <c:v>51786.6</c:v>
                </c:pt>
                <c:pt idx="1">
                  <c:v>244773.3</c:v>
                </c:pt>
                <c:pt idx="2">
                  <c:v>45943.199999999997</c:v>
                </c:pt>
                <c:pt idx="3">
                  <c:v>50767.7</c:v>
                </c:pt>
                <c:pt idx="4">
                  <c:v>54394.5</c:v>
                </c:pt>
                <c:pt idx="5">
                  <c:v>58305.5</c:v>
                </c:pt>
                <c:pt idx="6">
                  <c:v>56841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408064"/>
        <c:axId val="218409600"/>
        <c:axId val="218404160"/>
      </c:bar3DChart>
      <c:catAx>
        <c:axId val="2184080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8409600"/>
        <c:crosses val="autoZero"/>
        <c:auto val="1"/>
        <c:lblAlgn val="ctr"/>
        <c:lblOffset val="100"/>
        <c:noMultiLvlLbl val="0"/>
      </c:catAx>
      <c:valAx>
        <c:axId val="218409600"/>
        <c:scaling>
          <c:orientation val="minMax"/>
        </c:scaling>
        <c:delete val="0"/>
        <c:axPos val="l"/>
        <c:majorGridlines/>
        <c:numFmt formatCode="General" sourceLinked="1"/>
        <c:majorTickMark val="cross"/>
        <c:minorTickMark val="cross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8408064"/>
        <c:crosses val="autoZero"/>
        <c:crossBetween val="between"/>
        <c:minorUnit val="10000"/>
      </c:valAx>
      <c:serAx>
        <c:axId val="218404160"/>
        <c:scaling>
          <c:orientation val="minMax"/>
        </c:scaling>
        <c:delete val="1"/>
        <c:axPos val="b"/>
        <c:majorTickMark val="out"/>
        <c:minorTickMark val="none"/>
        <c:tickLblPos val="none"/>
        <c:crossAx val="218409600"/>
        <c:crosses val="autoZero"/>
      </c:serAx>
    </c:plotArea>
    <c:legend>
      <c:legendPos val="r"/>
      <c:layout>
        <c:manualLayout>
          <c:xMode val="edge"/>
          <c:yMode val="edge"/>
          <c:x val="0.65277777777778323"/>
          <c:y val="0"/>
          <c:w val="0.33390893846602532"/>
          <c:h val="0.92237442922374424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0">
                <a:latin typeface="Times New Roman" pitchFamily="18" charset="0"/>
                <a:cs typeface="Times New Roman" pitchFamily="18" charset="0"/>
              </a:defRPr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бюджета Северо-Енисейского района на 2018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год по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отраслям, (тыс. рублей)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2325021872266975E-4"/>
          <c:y val="0.21880694079906868"/>
          <c:w val="0.58511592300962356"/>
          <c:h val="0.7801545640128315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2017 год по отраслям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8,8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9166666666666667E-2"/>
                  <c:y val="-2.4074074074074782E-2"/>
                </c:manualLayout>
              </c:layout>
              <c:tx>
                <c:rich>
                  <a:bodyPr/>
                  <a:lstStyle/>
                  <a:p>
                    <a:pPr>
                      <a:defRPr lang="ru-RU"/>
                    </a:pPr>
                    <a:r>
                      <a:rPr lang="ru-RU" dirty="0" smtClean="0"/>
                      <a:t>1,5%</a:t>
                    </a:r>
                    <a:endParaRPr lang="en-US" dirty="0"/>
                  </a:p>
                </c:rich>
              </c:tx>
              <c:spPr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8,8 %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38,4 %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23,5 %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2.7777777777778507E-3"/>
                  <c:y val="-3.703703703703753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5,2 %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8.3333333333333766E-3"/>
                  <c:y val="-2.40740740740747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4,4 %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8,6 %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1.1111111111111165E-2"/>
                  <c:y val="-6.48148148148158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0,8%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- 2018 625,8</c:v>
                </c:pt>
                <c:pt idx="1">
                  <c:v>Национальная оборона -479,4</c:v>
                </c:pt>
                <c:pt idx="2">
                  <c:v>Национальная безопасность и правоохранительная деятельность - 26068,5</c:v>
                </c:pt>
                <c:pt idx="3">
                  <c:v>Национальная экономика - 135716,8</c:v>
                </c:pt>
                <c:pt idx="4">
                  <c:v>Жилищно-коммунальное хозяйство - 946 602,6</c:v>
                </c:pt>
                <c:pt idx="5">
                  <c:v>Образование - 537 214,7</c:v>
                </c:pt>
                <c:pt idx="6">
                  <c:v>Культура - 132 033,4</c:v>
                </c:pt>
                <c:pt idx="7">
                  <c:v>Социальная политика - 80 693,6</c:v>
                </c:pt>
                <c:pt idx="8">
                  <c:v>Физическая культура и спорт - 70 613,4</c:v>
                </c:pt>
                <c:pt idx="9">
                  <c:v>Средства массовой информации - 21 312,3</c:v>
                </c:pt>
                <c:pt idx="10">
                  <c:v>Обслуживание государственного внутреннего и муниципального долна - 5 655,3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218625.8</c:v>
                </c:pt>
                <c:pt idx="1">
                  <c:v>479.4</c:v>
                </c:pt>
                <c:pt idx="2">
                  <c:v>26068.5</c:v>
                </c:pt>
                <c:pt idx="3">
                  <c:v>135716.79999999999</c:v>
                </c:pt>
                <c:pt idx="4">
                  <c:v>946602.6</c:v>
                </c:pt>
                <c:pt idx="5">
                  <c:v>537214.69999999995</c:v>
                </c:pt>
                <c:pt idx="6">
                  <c:v>132033.4</c:v>
                </c:pt>
                <c:pt idx="7">
                  <c:v>80693.600000000006</c:v>
                </c:pt>
                <c:pt idx="8">
                  <c:v>70613.399999999994</c:v>
                </c:pt>
                <c:pt idx="9">
                  <c:v>21312.3</c:v>
                </c:pt>
                <c:pt idx="10">
                  <c:v>5655.3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0007764654419427"/>
          <c:y val="0.20894167395742447"/>
          <c:w val="0.39558202099738016"/>
          <c:h val="0.7634762321376497"/>
        </c:manualLayout>
      </c:layout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90"/>
      <c:rotY val="7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584426946631728E-2"/>
          <c:y val="4.4499619283243946E-2"/>
          <c:w val="0.59205796150481149"/>
          <c:h val="0.7424278215223096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Непрограммные расходы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(отчет)</c:v>
                </c:pt>
                <c:pt idx="1">
                  <c:v>2017 (отчет)</c:v>
                </c:pt>
                <c:pt idx="2">
                  <c:v>2018 (план)</c:v>
                </c:pt>
                <c:pt idx="3">
                  <c:v>2018 (факт)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7.2</c:v>
                </c:pt>
                <c:pt idx="1">
                  <c:v>7.9</c:v>
                </c:pt>
                <c:pt idx="2">
                  <c:v>7.8</c:v>
                </c:pt>
                <c:pt idx="3">
                  <c:v>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Программные расходы</c:v>
                </c:pt>
              </c:strCache>
            </c:strRef>
          </c:tx>
          <c:spPr>
            <a:solidFill>
              <a:srgbClr val="00B0F0"/>
            </a:solidFill>
          </c:spPr>
          <c:invertIfNegative val="1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2016 (отчет)</c:v>
                </c:pt>
                <c:pt idx="1">
                  <c:v>2017 (отчет)</c:v>
                </c:pt>
                <c:pt idx="2">
                  <c:v>2018 (план)</c:v>
                </c:pt>
                <c:pt idx="3">
                  <c:v>2018 (факт)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.0">
                  <c:v>92.8</c:v>
                </c:pt>
                <c:pt idx="1">
                  <c:v>92.1</c:v>
                </c:pt>
                <c:pt idx="2">
                  <c:v>92.2</c:v>
                </c:pt>
                <c:pt idx="3">
                  <c:v>92.1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0601856"/>
        <c:axId val="210603392"/>
        <c:axId val="0"/>
      </c:bar3DChart>
      <c:catAx>
        <c:axId val="210601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0603392"/>
        <c:crosses val="autoZero"/>
        <c:auto val="1"/>
        <c:lblAlgn val="ctr"/>
        <c:lblOffset val="100"/>
        <c:noMultiLvlLbl val="0"/>
      </c:catAx>
      <c:valAx>
        <c:axId val="21060339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0601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64238845144354"/>
          <c:y val="0.44411931728827381"/>
          <c:w val="0.26848326771653541"/>
          <c:h val="0.10334204678720416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060356517935368"/>
          <c:y val="9.8973103280667277E-3"/>
          <c:w val="0.56661865704286962"/>
          <c:h val="0.8878767747373433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sz="9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Непрограммные расходы бюджета</c:v>
                </c:pt>
                <c:pt idx="1">
                  <c:v>МП "Формирование комфортной городской среды Северо-Енисейского района"</c:v>
                </c:pt>
                <c:pt idx="2">
                  <c:v>МП "Развитие местного самоуправления" </c:v>
                </c:pt>
                <c:pt idx="3">
                  <c:v>МП "Содействие развитию гражданского общества"</c:v>
                </c:pt>
                <c:pt idx="4">
                  <c:v>МП "Защита населения и территории Северо-Енисейского района от чрезвычайных ситуаций природного и техногенного характера" </c:v>
                </c:pt>
                <c:pt idx="5">
                  <c:v>МП "Управление муниципальными финансами"</c:v>
                </c:pt>
                <c:pt idx="6">
                  <c:v>МП "Система социальной защиты граждан Северо-Енисейского района"</c:v>
                </c:pt>
                <c:pt idx="7">
                  <c:v>МП  "Благоустройство территории" </c:v>
                </c:pt>
                <c:pt idx="8">
                  <c:v>МП "Развитие физической культуры, спорта и молодежной политики" </c:v>
                </c:pt>
                <c:pt idx="9">
                  <c:v>МП "Развитие транспортной системы Северо-Енисейского района"</c:v>
                </c:pt>
                <c:pt idx="10">
                  <c:v>МП "Управление муниципальным имуществом"</c:v>
                </c:pt>
                <c:pt idx="11">
                  <c:v>МП  "Развитие культуры" </c:v>
                </c:pt>
                <c:pt idx="12">
                  <c:v>МП "Создание условий для обеспечения доступным и комфортным жильем граждан Северо-Енисейского района"</c:v>
                </c:pt>
                <c:pt idx="13">
                  <c:v>МП "Развитие образования"</c:v>
                </c:pt>
                <c:pt idx="14">
                  <c:v>МП "Реформирование и модернизация жилищно-коммунального хозяйства и повышение энергетической эффективности"</c:v>
                </c:pt>
              </c:strCache>
            </c:strRef>
          </c:cat>
          <c:val>
            <c:numRef>
              <c:f>Лист1!$B$2:$B$16</c:f>
              <c:numCache>
                <c:formatCode>#,##0.0</c:formatCode>
                <c:ptCount val="15"/>
                <c:pt idx="0">
                  <c:v>170874.9</c:v>
                </c:pt>
                <c:pt idx="1">
                  <c:v>5846.6</c:v>
                </c:pt>
                <c:pt idx="2">
                  <c:v>21187.8</c:v>
                </c:pt>
                <c:pt idx="3">
                  <c:v>21312.3</c:v>
                </c:pt>
                <c:pt idx="4">
                  <c:v>26068.5</c:v>
                </c:pt>
                <c:pt idx="5">
                  <c:v>31470.1</c:v>
                </c:pt>
                <c:pt idx="6">
                  <c:v>51692.2</c:v>
                </c:pt>
                <c:pt idx="7">
                  <c:v>70428</c:v>
                </c:pt>
                <c:pt idx="8">
                  <c:v>86857.600000000006</c:v>
                </c:pt>
                <c:pt idx="9">
                  <c:v>89578</c:v>
                </c:pt>
                <c:pt idx="10">
                  <c:v>104858.8</c:v>
                </c:pt>
                <c:pt idx="11">
                  <c:v>140296.9</c:v>
                </c:pt>
                <c:pt idx="12">
                  <c:v>143447.6</c:v>
                </c:pt>
                <c:pt idx="13">
                  <c:v>529577.80000000005</c:v>
                </c:pt>
                <c:pt idx="14">
                  <c:v>681518.5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sz="9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Непрограммные расходы бюджета</c:v>
                </c:pt>
                <c:pt idx="1">
                  <c:v>МП "Формирование комфортной городской среды Северо-Енисейского района"</c:v>
                </c:pt>
                <c:pt idx="2">
                  <c:v>МП "Развитие местного самоуправления" </c:v>
                </c:pt>
                <c:pt idx="3">
                  <c:v>МП "Содействие развитию гражданского общества"</c:v>
                </c:pt>
                <c:pt idx="4">
                  <c:v>МП "Защита населения и территории Северо-Енисейского района от чрезвычайных ситуаций природного и техногенного характера" </c:v>
                </c:pt>
                <c:pt idx="5">
                  <c:v>МП "Управление муниципальными финансами"</c:v>
                </c:pt>
                <c:pt idx="6">
                  <c:v>МП "Система социальной защиты граждан Северо-Енисейского района"</c:v>
                </c:pt>
                <c:pt idx="7">
                  <c:v>МП  "Благоустройство территории" </c:v>
                </c:pt>
                <c:pt idx="8">
                  <c:v>МП "Развитие физической культуры, спорта и молодежной политики" </c:v>
                </c:pt>
                <c:pt idx="9">
                  <c:v>МП "Развитие транспортной системы Северо-Енисейского района"</c:v>
                </c:pt>
                <c:pt idx="10">
                  <c:v>МП "Управление муниципальным имуществом"</c:v>
                </c:pt>
                <c:pt idx="11">
                  <c:v>МП  "Развитие культуры" </c:v>
                </c:pt>
                <c:pt idx="12">
                  <c:v>МП "Создание условий для обеспечения доступным и комфортным жильем граждан Северо-Енисейского района"</c:v>
                </c:pt>
                <c:pt idx="13">
                  <c:v>МП "Развитие образования"</c:v>
                </c:pt>
                <c:pt idx="14">
                  <c:v>МП "Реформирование и модернизация жилищно-коммунального хозяйства и повышение энергетической эффективности"</c:v>
                </c:pt>
              </c:strCache>
            </c:strRef>
          </c:cat>
          <c:val>
            <c:numRef>
              <c:f>Лист1!$C$2:$C$16</c:f>
              <c:numCache>
                <c:formatCode>#,##0.0</c:formatCode>
                <c:ptCount val="15"/>
                <c:pt idx="0">
                  <c:v>177407.5</c:v>
                </c:pt>
                <c:pt idx="1">
                  <c:v>5846.6</c:v>
                </c:pt>
                <c:pt idx="2">
                  <c:v>21187.8</c:v>
                </c:pt>
                <c:pt idx="3">
                  <c:v>21814.799999999999</c:v>
                </c:pt>
                <c:pt idx="4">
                  <c:v>26537.599999999999</c:v>
                </c:pt>
                <c:pt idx="5">
                  <c:v>31580.400000000001</c:v>
                </c:pt>
                <c:pt idx="6">
                  <c:v>51728.800000000003</c:v>
                </c:pt>
                <c:pt idx="7">
                  <c:v>73740.7</c:v>
                </c:pt>
                <c:pt idx="8">
                  <c:v>88604.5</c:v>
                </c:pt>
                <c:pt idx="9">
                  <c:v>89951.6</c:v>
                </c:pt>
                <c:pt idx="10">
                  <c:v>105226.2</c:v>
                </c:pt>
                <c:pt idx="11">
                  <c:v>143964.29999999999</c:v>
                </c:pt>
                <c:pt idx="12">
                  <c:v>149031.20000000001</c:v>
                </c:pt>
                <c:pt idx="13">
                  <c:v>556928.5</c:v>
                </c:pt>
                <c:pt idx="14">
                  <c:v>727471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4143104"/>
        <c:axId val="234148992"/>
      </c:barChart>
      <c:catAx>
        <c:axId val="2341431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95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4148992"/>
        <c:crosses val="autoZero"/>
        <c:auto val="1"/>
        <c:lblAlgn val="ctr"/>
        <c:lblOffset val="100"/>
        <c:noMultiLvlLbl val="0"/>
      </c:catAx>
      <c:valAx>
        <c:axId val="23414899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4143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700415684643675"/>
          <c:y val="0.56883337143318735"/>
          <c:w val="0.22938177120104805"/>
          <c:h val="0.10727921308927134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Lbls>
            <c:dLbl>
              <c:idx val="0"/>
              <c:layout>
                <c:manualLayout>
                  <c:x val="5.3909616382655547E-2"/>
                  <c:y val="-2.9610935838406151E-2"/>
                </c:manualLayout>
              </c:layout>
              <c:tx>
                <c:rich>
                  <a:bodyPr/>
                  <a:lstStyle/>
                  <a:p>
                    <a:r>
                      <a:rPr lang="ru-RU" sz="1000" u="sng" dirty="0" smtClean="0"/>
                      <a:t>Развитие образования</a:t>
                    </a:r>
                  </a:p>
                  <a:p>
                    <a:r>
                      <a:rPr lang="ru-RU" sz="1000" dirty="0" smtClean="0"/>
                      <a:t>26,3%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9411813719188492E-2"/>
                  <c:y val="-5.8662653671715782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Система социальной защиты граждан в Северо-</a:t>
                    </a:r>
                    <a:r>
                      <a:rPr lang="ru-RU" sz="1000" u="sng" dirty="0" smtClean="0"/>
                      <a:t>Енисейском районе</a:t>
                    </a:r>
                  </a:p>
                  <a:p>
                    <a:r>
                      <a:rPr lang="ru-RU" sz="1000" dirty="0" smtClean="0"/>
                      <a:t> 4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dirty="0" smtClean="0"/>
                      <a:t>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106479254254778"/>
                  <c:y val="-0.14697496299611143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Реформирование и модернизация жилищно-коммунального хозяйства и повышение энергетической </a:t>
                    </a:r>
                    <a:r>
                      <a:rPr lang="ru-RU" sz="1000" u="sng" dirty="0" smtClean="0"/>
                      <a:t>эффективности</a:t>
                    </a:r>
                  </a:p>
                  <a:p>
                    <a:r>
                      <a:rPr lang="ru-RU" sz="1000" dirty="0" smtClean="0"/>
                      <a:t>23 %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8239011250787304E-2"/>
                  <c:y val="-3.4056988458739516E-3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Защита населения и от чрезвычайных ситуаций природного и техногенного </a:t>
                    </a:r>
                    <a:r>
                      <a:rPr lang="ru-RU" sz="1000" u="sng" dirty="0" smtClean="0"/>
                      <a:t>характера </a:t>
                    </a:r>
                  </a:p>
                  <a:p>
                    <a:r>
                      <a:rPr lang="ru-RU" sz="1000" dirty="0" smtClean="0"/>
                      <a:t>1,5%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1196752819669006"/>
                  <c:y val="6.7278257242139192E-2"/>
                </c:manualLayout>
              </c:layout>
              <c:tx>
                <c:rich>
                  <a:bodyPr/>
                  <a:lstStyle/>
                  <a:p>
                    <a:r>
                      <a:rPr lang="ru-RU" sz="1000" u="sng" dirty="0" smtClean="0"/>
                      <a:t>Развитие культуры</a:t>
                    </a:r>
                  </a:p>
                  <a:p>
                    <a:r>
                      <a:rPr lang="ru-RU" sz="1000" dirty="0" smtClean="0"/>
                      <a:t> 6,5%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4151496347735547E-2"/>
                  <c:y val="9.0683878445137978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Развитие физической культуры, спорта и </a:t>
                    </a:r>
                    <a:r>
                      <a:rPr lang="ru-RU" sz="1000" u="sng" dirty="0" smtClean="0"/>
                      <a:t>молодежной политики</a:t>
                    </a:r>
                  </a:p>
                  <a:p>
                    <a:r>
                      <a:rPr lang="ru-RU" sz="1000" dirty="0" smtClean="0"/>
                      <a:t> 4,6 %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2.0691478359490659E-2"/>
                  <c:y val="6.3957259714711848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Развитие транспортной системы Северо-</a:t>
                    </a:r>
                    <a:r>
                      <a:rPr lang="ru-RU" sz="1000" u="sng" dirty="0" smtClean="0"/>
                      <a:t>Енисейского района </a:t>
                    </a:r>
                  </a:p>
                  <a:p>
                    <a:r>
                      <a:rPr lang="ru-RU" sz="1000" dirty="0" smtClean="0"/>
                      <a:t>4,9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dirty="0" smtClean="0"/>
                      <a:t>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z="1000" dirty="0" smtClean="0"/>
                      <a:t>Развитие местного </a:t>
                    </a:r>
                    <a:r>
                      <a:rPr lang="ru-RU" sz="1000" u="sng" dirty="0" smtClean="0"/>
                      <a:t>самоуправления</a:t>
                    </a:r>
                  </a:p>
                  <a:p>
                    <a:r>
                      <a:rPr lang="ru-RU" sz="1000" dirty="0" smtClean="0"/>
                      <a:t>1,4%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2.2275052731315814E-2"/>
                  <c:y val="2.7051701483198465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Создание условий для обеспечения доступным и комфортным жильем граждан Северо-</a:t>
                    </a:r>
                    <a:r>
                      <a:rPr lang="ru-RU" sz="1000" u="sng" dirty="0" smtClean="0"/>
                      <a:t>Енисейского района</a:t>
                    </a:r>
                  </a:p>
                  <a:p>
                    <a:r>
                      <a:rPr lang="ru-RU" sz="1000" dirty="0" smtClean="0"/>
                      <a:t>8,5%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4.1624426828049579E-2"/>
                  <c:y val="1.740523863537706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Управление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dirty="0" smtClean="0"/>
                      <a:t>муниципальными </a:t>
                    </a:r>
                    <a:r>
                      <a:rPr lang="ru-RU" sz="1000" u="sng" dirty="0" smtClean="0"/>
                      <a:t>финансами</a:t>
                    </a:r>
                  </a:p>
                  <a:p>
                    <a:r>
                      <a:rPr lang="ru-RU" sz="1000" dirty="0" smtClean="0"/>
                      <a:t>1,2 %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5.9612531145889637E-2"/>
                  <c:y val="-4.0803145494758455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Содействие </a:t>
                    </a:r>
                    <a:r>
                      <a:rPr lang="ru-RU" sz="1000" u="sng" dirty="0" smtClean="0"/>
                      <a:t>гражданского общества</a:t>
                    </a:r>
                  </a:p>
                  <a:p>
                    <a:r>
                      <a:rPr lang="ru-RU" sz="1000" dirty="0" smtClean="0"/>
                      <a:t> 1,2 %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-0.13672734399059341"/>
                  <c:y val="-8.6558400844840747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Управление муниципальным </a:t>
                    </a:r>
                    <a:r>
                      <a:rPr lang="ru-RU" sz="1000" u="sng" dirty="0" smtClean="0"/>
                      <a:t>имуществом</a:t>
                    </a:r>
                  </a:p>
                  <a:p>
                    <a:r>
                      <a:rPr lang="ru-RU" sz="1000" dirty="0" smtClean="0"/>
                      <a:t> 5,3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dirty="0" smtClean="0"/>
                      <a:t>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2"/>
              <c:layout>
                <c:manualLayout>
                  <c:x val="1.5481676418712922E-2"/>
                  <c:y val="-6.8566798466838413E-2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Благоустройство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u="sng" baseline="0" dirty="0" smtClean="0"/>
                      <a:t>территории</a:t>
                    </a:r>
                  </a:p>
                  <a:p>
                    <a:r>
                      <a:rPr lang="ru-RU" sz="1000" dirty="0" smtClean="0"/>
                      <a:t> 3,7 %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3"/>
              <c:layout>
                <c:manualLayout>
                  <c:x val="0.20997250762899297"/>
                  <c:y val="-1.9707359345691261E-2"/>
                </c:manualLayout>
              </c:layout>
              <c:tx>
                <c:rich>
                  <a:bodyPr/>
                  <a:lstStyle/>
                  <a:p>
                    <a:r>
                      <a:rPr lang="ru-RU" sz="1000" u="sng" dirty="0" smtClean="0"/>
                      <a:t>Непрограммные расходы </a:t>
                    </a:r>
                    <a:r>
                      <a:rPr lang="ru-RU" sz="1000" dirty="0" smtClean="0"/>
                      <a:t>7,9%</a:t>
                    </a:r>
                    <a:endParaRPr lang="ru-RU" sz="10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4"/>
              <c:delete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Лист1!$A$2:$A$16</c:f>
              <c:strCache>
                <c:ptCount val="15"/>
                <c:pt idx="0">
                  <c:v>Развитие образования</c:v>
                </c:pt>
                <c:pt idx="1">
                  <c:v>Система социальной защиты граждан в Северо-Енисейском районе</c:v>
                </c:pt>
                <c:pt idx="2">
                  <c:v>Реформирование и модернизация жилищно-коммунального хозяйства и повышение энергетической эффективности</c:v>
                </c:pt>
                <c:pt idx="3">
                  <c:v>Защита населения от чрезвычайных ситуаций природного и техногенного характера</c:v>
                </c:pt>
                <c:pt idx="4">
                  <c:v>Развитие культуры</c:v>
                </c:pt>
                <c:pt idx="5">
                  <c:v>Развитие физической культуры, спорта и молодежной политики</c:v>
                </c:pt>
                <c:pt idx="6">
                  <c:v>Развитие транспортной системы Северо-Енисейского района</c:v>
                </c:pt>
                <c:pt idx="7">
                  <c:v>Развитие местного самоуправления</c:v>
                </c:pt>
                <c:pt idx="8">
                  <c:v>Создание условий для обеспечения доступным и комфортным жильем граждан Северо-Енисейского района</c:v>
                </c:pt>
                <c:pt idx="9">
                  <c:v>Управление муниципальными финансами</c:v>
                </c:pt>
                <c:pt idx="10">
                  <c:v>Содействие развитию гражданского общества</c:v>
                </c:pt>
                <c:pt idx="11">
                  <c:v>Управление муниципальным имуществом</c:v>
                </c:pt>
                <c:pt idx="12">
                  <c:v>Благоустройство территории</c:v>
                </c:pt>
                <c:pt idx="13">
                  <c:v>Комфортная городская среда</c:v>
                </c:pt>
                <c:pt idx="14">
                  <c:v>Непрограммные расходы 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529577.80000000005</c:v>
                </c:pt>
                <c:pt idx="1">
                  <c:v>51692.2</c:v>
                </c:pt>
                <c:pt idx="2" formatCode="#,##0.00">
                  <c:v>681518.5</c:v>
                </c:pt>
                <c:pt idx="3">
                  <c:v>26068.5</c:v>
                </c:pt>
                <c:pt idx="4">
                  <c:v>140296.9</c:v>
                </c:pt>
                <c:pt idx="5">
                  <c:v>86857.600000000006</c:v>
                </c:pt>
                <c:pt idx="6">
                  <c:v>59578</c:v>
                </c:pt>
                <c:pt idx="7">
                  <c:v>21187.8</c:v>
                </c:pt>
                <c:pt idx="8">
                  <c:v>143447.6</c:v>
                </c:pt>
                <c:pt idx="9">
                  <c:v>31470.1</c:v>
                </c:pt>
                <c:pt idx="10">
                  <c:v>21312.3</c:v>
                </c:pt>
                <c:pt idx="11">
                  <c:v>104858.8</c:v>
                </c:pt>
                <c:pt idx="12">
                  <c:v>70420</c:v>
                </c:pt>
                <c:pt idx="13">
                  <c:v>5846.6</c:v>
                </c:pt>
                <c:pt idx="14" formatCode="#,##0.00">
                  <c:v>170874.9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146981627296644"/>
          <c:y val="6.6944444444444473E-2"/>
          <c:w val="0.79375406432404905"/>
          <c:h val="0.62132852143482065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2004352"/>
        <c:axId val="202005888"/>
        <c:axId val="0"/>
      </c:bar3DChart>
      <c:catAx>
        <c:axId val="202004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2005888"/>
        <c:crosses val="autoZero"/>
        <c:auto val="1"/>
        <c:lblAlgn val="ctr"/>
        <c:lblOffset val="100"/>
        <c:noMultiLvlLbl val="0"/>
      </c:catAx>
      <c:valAx>
        <c:axId val="202005888"/>
        <c:scaling>
          <c:orientation val="minMax"/>
        </c:scaling>
        <c:delete val="0"/>
        <c:axPos val="l"/>
        <c:numFmt formatCode="##,#0\,0" sourceLinked="0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2004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92626242233245E-2"/>
          <c:y val="2.7768858438149791E-2"/>
          <c:w val="0.59746423884513555"/>
          <c:h val="0.72565398075240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rgbClr val="9933FF"/>
            </a:solidFill>
          </c:spPr>
          <c:invertIfNegative val="0"/>
          <c:dLbls>
            <c:dLbl>
              <c:idx val="0"/>
              <c:layout>
                <c:manualLayout>
                  <c:x val="-4.1668853893263354E-3"/>
                  <c:y val="-0.176492746756479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888888888889226E-3"/>
                  <c:y val="-0.22234049515988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888888888889226E-3"/>
                  <c:y val="-0.364035209408905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443350831147697E-3"/>
                  <c:y val="-0.34493386319609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1666666666666692E-3"/>
                  <c:y val="-2.7777777777778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2.56410256410261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888888888889226E-3"/>
                  <c:y val="-3.0402547723575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-2.9363702266643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на 01.01.2013</c:v>
                </c:pt>
                <c:pt idx="1">
                  <c:v>на 01.01.2014</c:v>
                </c:pt>
                <c:pt idx="2">
                  <c:v>на 01.01.2015</c:v>
                </c:pt>
                <c:pt idx="3">
                  <c:v>на 01.01.2016</c:v>
                </c:pt>
                <c:pt idx="4">
                  <c:v>на 01.01.2017</c:v>
                </c:pt>
                <c:pt idx="5">
                  <c:v>на 01.01.2018</c:v>
                </c:pt>
                <c:pt idx="6">
                  <c:v>на 01.01.2019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155</c:v>
                </c:pt>
                <c:pt idx="1">
                  <c:v>280</c:v>
                </c:pt>
                <c:pt idx="2">
                  <c:v>256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serLines/>
        <c:axId val="141376128"/>
        <c:axId val="201917568"/>
      </c:barChart>
      <c:catAx>
        <c:axId val="141376128"/>
        <c:scaling>
          <c:orientation val="minMax"/>
        </c:scaling>
        <c:delete val="0"/>
        <c:axPos val="b"/>
        <c:numFmt formatCode="dd/mm/yy;@" sourceLinked="1"/>
        <c:majorTickMark val="out"/>
        <c:minorTickMark val="none"/>
        <c:tickLblPos val="nextTo"/>
        <c:txPr>
          <a:bodyPr/>
          <a:lstStyle/>
          <a:p>
            <a:pPr>
              <a:defRPr sz="1700"/>
            </a:pPr>
            <a:endParaRPr lang="ru-RU"/>
          </a:p>
        </c:txPr>
        <c:crossAx val="201917568"/>
        <c:crosses val="autoZero"/>
        <c:auto val="1"/>
        <c:lblAlgn val="ctr"/>
        <c:lblOffset val="100"/>
        <c:noMultiLvlLbl val="0"/>
      </c:catAx>
      <c:valAx>
        <c:axId val="20191756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413761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77185276528395"/>
          <c:y val="0.34632631386193174"/>
          <c:w val="0.84965094158162524"/>
          <c:h val="0.63380168467314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изменение остатков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4.1829042398180789E-3"/>
                  <c:y val="2.2070592979380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9715070663634833E-3"/>
                  <c:y val="4.35479734076187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
141 208,5</c:v>
                </c:pt>
                <c:pt idx="1">
                  <c:v>2013
114 031,0</c:v>
                </c:pt>
                <c:pt idx="2">
                  <c:v>2014
-53 676,8</c:v>
                </c:pt>
                <c:pt idx="3">
                  <c:v>2015
704 713,5</c:v>
                </c:pt>
                <c:pt idx="4">
                  <c:v>2016
356 007,3</c:v>
                </c:pt>
                <c:pt idx="5">
                  <c:v>2017                       20 954,5</c:v>
                </c:pt>
                <c:pt idx="6">
                  <c:v>2018                                                                                   256522,9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95975.5</c:v>
                </c:pt>
                <c:pt idx="1">
                  <c:v>-10969</c:v>
                </c:pt>
                <c:pt idx="2">
                  <c:v>29676.799999999999</c:v>
                </c:pt>
                <c:pt idx="3">
                  <c:v>-408232.1</c:v>
                </c:pt>
                <c:pt idx="4">
                  <c:v>356007.3</c:v>
                </c:pt>
                <c:pt idx="5">
                  <c:v>20954.5</c:v>
                </c:pt>
                <c:pt idx="6">
                  <c:v>-28477.1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полученные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6.9715070663634833E-3"/>
                  <c:y val="4.6511627906977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394301413272696E-2"/>
                  <c:y val="4.35479734076194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
141 208,5</c:v>
                </c:pt>
                <c:pt idx="1">
                  <c:v>2013
114 031,0</c:v>
                </c:pt>
                <c:pt idx="2">
                  <c:v>2014
-53 676,8</c:v>
                </c:pt>
                <c:pt idx="3">
                  <c:v>2015
704 713,5</c:v>
                </c:pt>
                <c:pt idx="4">
                  <c:v>2016
356 007,3</c:v>
                </c:pt>
                <c:pt idx="5">
                  <c:v>2017                       20 954,5</c:v>
                </c:pt>
                <c:pt idx="6">
                  <c:v>2018                                                                                   256522,9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300000</c:v>
                </c:pt>
                <c:pt idx="1">
                  <c:v>380000</c:v>
                </c:pt>
                <c:pt idx="2">
                  <c:v>467000</c:v>
                </c:pt>
                <c:pt idx="3">
                  <c:v>30000</c:v>
                </c:pt>
                <c:pt idx="4">
                  <c:v>0</c:v>
                </c:pt>
                <c:pt idx="6">
                  <c:v>380000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кредиты погашенные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5337315545999619E-2"/>
                  <c:y val="9.30232558139535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520219785817874E-2"/>
                  <c:y val="9.30232558139535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308822612363208E-2"/>
                  <c:y val="5.1984964633559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772056530907898E-3"/>
                  <c:y val="-1.0886993351904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
141 208,5</c:v>
                </c:pt>
                <c:pt idx="1">
                  <c:v>2013
114 031,0</c:v>
                </c:pt>
                <c:pt idx="2">
                  <c:v>2014
-53 676,8</c:v>
                </c:pt>
                <c:pt idx="3">
                  <c:v>2015
704 713,5</c:v>
                </c:pt>
                <c:pt idx="4">
                  <c:v>2016
356 007,3</c:v>
                </c:pt>
                <c:pt idx="5">
                  <c:v>2017                       20 954,5</c:v>
                </c:pt>
                <c:pt idx="6">
                  <c:v>2018                                                                                   256522,9</c:v>
                </c:pt>
              </c:strCache>
            </c:strRef>
          </c:cat>
          <c:val>
            <c:numRef>
              <c:f>Лист1!$D$2:$D$8</c:f>
              <c:numCache>
                <c:formatCode>#,##0.0</c:formatCode>
                <c:ptCount val="7"/>
                <c:pt idx="0">
                  <c:v>265000</c:v>
                </c:pt>
                <c:pt idx="1">
                  <c:v>255000</c:v>
                </c:pt>
                <c:pt idx="2">
                  <c:v>491000</c:v>
                </c:pt>
                <c:pt idx="3">
                  <c:v>286000</c:v>
                </c:pt>
                <c:pt idx="4">
                  <c:v>0</c:v>
                </c:pt>
                <c:pt idx="6">
                  <c:v>95000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средства от продажи акций и иных форм участия в капитале, находящихся в муниципальной собственности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9.760109892908874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
141 208,5</c:v>
                </c:pt>
                <c:pt idx="1">
                  <c:v>2013
114 031,0</c:v>
                </c:pt>
                <c:pt idx="2">
                  <c:v>2014
-53 676,8</c:v>
                </c:pt>
                <c:pt idx="3">
                  <c:v>2015
704 713,5</c:v>
                </c:pt>
                <c:pt idx="4">
                  <c:v>2016
356 007,3</c:v>
                </c:pt>
                <c:pt idx="5">
                  <c:v>2017                       20 954,5</c:v>
                </c:pt>
                <c:pt idx="6">
                  <c:v>2018                                                                                   256522,9</c:v>
                </c:pt>
              </c:strCache>
            </c:strRef>
          </c:cat>
          <c:val>
            <c:numRef>
              <c:f>Лист1!$E$2:$E$8</c:f>
              <c:numCache>
                <c:formatCode>#,##0.0</c:formatCode>
                <c:ptCount val="7"/>
                <c:pt idx="0">
                  <c:v>10233</c:v>
                </c:pt>
                <c:pt idx="1">
                  <c:v>0</c:v>
                </c:pt>
                <c:pt idx="2">
                  <c:v>0</c:v>
                </c:pt>
                <c:pt idx="3">
                  <c:v>1368945.6</c:v>
                </c:pt>
                <c:pt idx="4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821312"/>
        <c:axId val="147822848"/>
      </c:barChart>
      <c:catAx>
        <c:axId val="14782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 i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7822848"/>
        <c:crosses val="autoZero"/>
        <c:auto val="1"/>
        <c:lblAlgn val="ctr"/>
        <c:lblOffset val="100"/>
        <c:noMultiLvlLbl val="0"/>
      </c:catAx>
      <c:valAx>
        <c:axId val="147822848"/>
        <c:scaling>
          <c:orientation val="minMax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478213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3.0949319449165538E-2"/>
          <c:y val="1.3953488372093023E-2"/>
          <c:w val="0.94925566262034111"/>
          <c:h val="0.31844845266434885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88429571303589"/>
          <c:y val="5.3279489911870682E-2"/>
          <c:w val="0.85422681539807543"/>
          <c:h val="0.91027721614162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2.0061728395061731E-2"/>
                  <c:y val="8.6987233435182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1728395061727828E-3"/>
                  <c:y val="7.57631027916047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432098765432122E-2"/>
                  <c:y val="-7.2956849183256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543209876543213E-3"/>
                  <c:y val="-0.162749894331880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-141208.5</c:v>
                </c:pt>
                <c:pt idx="1">
                  <c:v>-114031</c:v>
                </c:pt>
                <c:pt idx="2">
                  <c:v>53676.800000000003</c:v>
                </c:pt>
                <c:pt idx="3">
                  <c:v>-704713.5</c:v>
                </c:pt>
                <c:pt idx="4">
                  <c:v>-356007.3</c:v>
                </c:pt>
                <c:pt idx="5">
                  <c:v>-123456.1</c:v>
                </c:pt>
                <c:pt idx="6">
                  <c:v>-256522.9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3245056"/>
        <c:axId val="141349632"/>
      </c:barChart>
      <c:catAx>
        <c:axId val="20324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1349632"/>
        <c:crosses val="autoZero"/>
        <c:auto val="1"/>
        <c:lblAlgn val="ctr"/>
        <c:lblOffset val="100"/>
        <c:noMultiLvlLbl val="0"/>
      </c:catAx>
      <c:valAx>
        <c:axId val="141349632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3245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1"/>
              <c:layout>
                <c:manualLayout>
                  <c:x val="-6.4814814814814936E-2"/>
                  <c:y val="1.9642449573715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8641975308641917E-2"/>
                  <c:y val="4.20907108608709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6234567901234608E-2"/>
                  <c:y val="-3.9284457252522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7037037037037056E-2"/>
                  <c:y val="3.3672391930733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4012345679012363E-2"/>
                  <c:y val="-3.36723919307338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-141208.5</c:v>
                </c:pt>
                <c:pt idx="1">
                  <c:v>-114031</c:v>
                </c:pt>
                <c:pt idx="2">
                  <c:v>53676.800000000003</c:v>
                </c:pt>
                <c:pt idx="3">
                  <c:v>-704713.5</c:v>
                </c:pt>
                <c:pt idx="4">
                  <c:v>-356007.3</c:v>
                </c:pt>
                <c:pt idx="5">
                  <c:v>-123456.1</c:v>
                </c:pt>
                <c:pt idx="6">
                  <c:v>-256522.9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285056"/>
        <c:axId val="204286592"/>
      </c:lineChart>
      <c:catAx>
        <c:axId val="20428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4286592"/>
        <c:crosses val="autoZero"/>
        <c:auto val="1"/>
        <c:lblAlgn val="ctr"/>
        <c:lblOffset val="100"/>
        <c:noMultiLvlLbl val="0"/>
      </c:catAx>
      <c:valAx>
        <c:axId val="204286592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4285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99837089329352"/>
          <c:y val="3.1256175698625911E-2"/>
          <c:w val="0.74428036473889025"/>
          <c:h val="0.87774316813339515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2.7298850574712812E-2"/>
                  <c:y val="-2.9411764705882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17241379310345E-2"/>
                  <c:y val="3.9215686274509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919540229885055E-2"/>
                  <c:y val="3.9215686274509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3045977011494726E-2"/>
                  <c:y val="5.8823529411764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367816091954023E-3"/>
                  <c:y val="1.7156862745098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1454272.7</c:v>
                </c:pt>
                <c:pt idx="1">
                  <c:v>1685202.9</c:v>
                </c:pt>
                <c:pt idx="2">
                  <c:v>1620503.9</c:v>
                </c:pt>
                <c:pt idx="3">
                  <c:v>1856622.9</c:v>
                </c:pt>
                <c:pt idx="4">
                  <c:v>2096537.8</c:v>
                </c:pt>
                <c:pt idx="5">
                  <c:v>1904231.6</c:v>
                </c:pt>
                <c:pt idx="6">
                  <c:v>1918492.9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-3.3045977011494726E-2"/>
                  <c:y val="3.9215686274509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8793103448275891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5919540229885055E-2"/>
                  <c:y val="-3.9215686274509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7471264367816112E-2"/>
                  <c:y val="-5.3921761618033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2988505747126492E-2"/>
                  <c:y val="-3.6764705882353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0172413793103512E-2"/>
                  <c:y val="-3.4313725490196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1595481.2</c:v>
                </c:pt>
                <c:pt idx="1">
                  <c:v>1799233.9</c:v>
                </c:pt>
                <c:pt idx="2">
                  <c:v>1566827.1</c:v>
                </c:pt>
                <c:pt idx="3">
                  <c:v>2561336.4</c:v>
                </c:pt>
                <c:pt idx="4">
                  <c:v>2452545.1</c:v>
                </c:pt>
                <c:pt idx="5">
                  <c:v>2027687.7</c:v>
                </c:pt>
                <c:pt idx="6">
                  <c:v>2175015.7999999998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7751296"/>
        <c:axId val="147752832"/>
      </c:lineChart>
      <c:catAx>
        <c:axId val="14775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7752832"/>
        <c:crosses val="autoZero"/>
        <c:auto val="1"/>
        <c:lblAlgn val="ctr"/>
        <c:lblOffset val="100"/>
        <c:noMultiLvlLbl val="0"/>
      </c:catAx>
      <c:valAx>
        <c:axId val="147752832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7751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208333333333322"/>
          <c:y val="0"/>
          <c:w val="0.11073275862068967"/>
          <c:h val="0.1360548865215377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97953005221643"/>
          <c:y val="2.6187217936745767E-2"/>
          <c:w val="0.62260859904455057"/>
          <c:h val="0.762293116080195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первоночальный план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безвозмездные                                                                 поступления</c:v>
                </c:pt>
                <c:pt idx="3">
                  <c:v>налоговые и  неналоговые расходы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1951903.8</c:v>
                </c:pt>
                <c:pt idx="1">
                  <c:v>1951503.8</c:v>
                </c:pt>
                <c:pt idx="2">
                  <c:v>592613.69999999995</c:v>
                </c:pt>
                <c:pt idx="3">
                  <c:v>1358890.1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отчет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безвозмездные                                                                 поступления</c:v>
                </c:pt>
                <c:pt idx="3">
                  <c:v>налоговые и  неналоговые расходы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1918492.9</c:v>
                </c:pt>
                <c:pt idx="1">
                  <c:v>2175015.7999999998</c:v>
                </c:pt>
                <c:pt idx="2">
                  <c:v>828183.7</c:v>
                </c:pt>
                <c:pt idx="3">
                  <c:v>1090309.2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9004672"/>
        <c:axId val="149006208"/>
        <c:axId val="0"/>
      </c:bar3DChart>
      <c:catAx>
        <c:axId val="149004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9006208"/>
        <c:crosses val="autoZero"/>
        <c:auto val="1"/>
        <c:lblAlgn val="ctr"/>
        <c:lblOffset val="100"/>
        <c:noMultiLvlLbl val="0"/>
      </c:catAx>
      <c:valAx>
        <c:axId val="149006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9004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57377883938816"/>
          <c:y val="0.2836968940388005"/>
          <c:w val="0.21560775654556905"/>
          <c:h val="0.406389154958758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972469066649304"/>
          <c:y val="3.5836764086227851E-2"/>
          <c:w val="0.61596066227942925"/>
          <c:h val="0.8520957154364611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прибыль организаций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chemeClr val="accent3">
                  <a:lumMod val="60000"/>
                  <a:lumOff val="40000"/>
                </a:schemeClr>
              </a:solidFill>
            </c:spPr>
          </c:marke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900704</c:v>
                </c:pt>
                <c:pt idx="1">
                  <c:v>411922</c:v>
                </c:pt>
                <c:pt idx="2">
                  <c:v>415124.6</c:v>
                </c:pt>
                <c:pt idx="3">
                  <c:v>511301.8</c:v>
                </c:pt>
                <c:pt idx="4">
                  <c:v>845393.2</c:v>
                </c:pt>
                <c:pt idx="5">
                  <c:v>570110.80000000005</c:v>
                </c:pt>
                <c:pt idx="6">
                  <c:v>591650.19999999995</c:v>
                </c:pt>
                <c:pt idx="7">
                  <c:v>450239.7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НДФЛ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474919</c:v>
                </c:pt>
                <c:pt idx="1">
                  <c:v>318237</c:v>
                </c:pt>
                <c:pt idx="2">
                  <c:v>400115.7</c:v>
                </c:pt>
                <c:pt idx="3">
                  <c:v>336391.3</c:v>
                </c:pt>
                <c:pt idx="4">
                  <c:v>390863.9</c:v>
                </c:pt>
                <c:pt idx="5">
                  <c:v>636727.19999999995</c:v>
                </c:pt>
                <c:pt idx="6">
                  <c:v>491779.8</c:v>
                </c:pt>
                <c:pt idx="7">
                  <c:v>531619.19999999995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</c:strCache>
            </c:strRef>
          </c:tx>
          <c:spPr>
            <a:ln>
              <a:solidFill>
                <a:srgbClr val="00FF00"/>
              </a:solidFill>
            </a:ln>
          </c:spP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234297</c:v>
                </c:pt>
                <c:pt idx="1">
                  <c:v>51787</c:v>
                </c:pt>
                <c:pt idx="2">
                  <c:v>244773.4</c:v>
                </c:pt>
                <c:pt idx="3">
                  <c:v>45943.199999999997</c:v>
                </c:pt>
                <c:pt idx="4">
                  <c:v>50767.7</c:v>
                </c:pt>
                <c:pt idx="5">
                  <c:v>48987.9</c:v>
                </c:pt>
                <c:pt idx="6">
                  <c:v>58305.5</c:v>
                </c:pt>
                <c:pt idx="7">
                  <c:v>56841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spPr>
            <a:ln>
              <a:solidFill>
                <a:srgbClr val="FF9900"/>
              </a:solidFill>
            </a:ln>
          </c:spP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Лист1!$E$2:$E$9</c:f>
              <c:numCache>
                <c:formatCode>General</c:formatCode>
                <c:ptCount val="8"/>
                <c:pt idx="0">
                  <c:v>9516</c:v>
                </c:pt>
                <c:pt idx="1">
                  <c:v>8255</c:v>
                </c:pt>
                <c:pt idx="2">
                  <c:v>18040</c:v>
                </c:pt>
                <c:pt idx="3">
                  <c:v>53230.8</c:v>
                </c:pt>
                <c:pt idx="4">
                  <c:v>11978.3</c:v>
                </c:pt>
                <c:pt idx="5">
                  <c:v>7388.5</c:v>
                </c:pt>
                <c:pt idx="6">
                  <c:v>16949.3</c:v>
                </c:pt>
                <c:pt idx="7">
                  <c:v>32806.300000000003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собственные доходы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Лист1!$F$2:$F$9</c:f>
              <c:numCache>
                <c:formatCode>General</c:formatCode>
                <c:ptCount val="8"/>
                <c:pt idx="0">
                  <c:v>46382</c:v>
                </c:pt>
                <c:pt idx="1">
                  <c:v>26707</c:v>
                </c:pt>
                <c:pt idx="2">
                  <c:v>31332.7</c:v>
                </c:pt>
                <c:pt idx="3">
                  <c:v>23071.8</c:v>
                </c:pt>
                <c:pt idx="4">
                  <c:v>38858.6</c:v>
                </c:pt>
                <c:pt idx="5">
                  <c:v>48114.2</c:v>
                </c:pt>
                <c:pt idx="6">
                  <c:v>48436.800000000003</c:v>
                </c:pt>
                <c:pt idx="7">
                  <c:v>18803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ln>
              <a:solidFill>
                <a:schemeClr val="bg1">
                  <a:lumMod val="60000"/>
                  <a:lumOff val="40000"/>
                </a:schemeClr>
              </a:solidFill>
            </a:ln>
          </c:spPr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Лист1!$G$2:$G$9</c:f>
              <c:numCache>
                <c:formatCode>General</c:formatCode>
                <c:ptCount val="8"/>
                <c:pt idx="0">
                  <c:v>291902</c:v>
                </c:pt>
                <c:pt idx="1">
                  <c:v>637365</c:v>
                </c:pt>
                <c:pt idx="2">
                  <c:v>575816.5</c:v>
                </c:pt>
                <c:pt idx="3">
                  <c:v>640565</c:v>
                </c:pt>
                <c:pt idx="4">
                  <c:v>518761.2</c:v>
                </c:pt>
                <c:pt idx="5">
                  <c:v>785209.2</c:v>
                </c:pt>
                <c:pt idx="6">
                  <c:v>697110</c:v>
                </c:pt>
                <c:pt idx="7">
                  <c:v>828183.7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238528"/>
        <c:axId val="167842176"/>
      </c:lineChart>
      <c:catAx>
        <c:axId val="15123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842176"/>
        <c:crosses val="autoZero"/>
        <c:auto val="1"/>
        <c:lblAlgn val="ctr"/>
        <c:lblOffset val="100"/>
        <c:noMultiLvlLbl val="0"/>
      </c:catAx>
      <c:valAx>
        <c:axId val="167842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1238528"/>
        <c:crosses val="autoZero"/>
        <c:crossBetween val="between"/>
      </c:valAx>
      <c:spPr>
        <a:noFill/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legend>
      <c:legendPos val="r"/>
      <c:layout>
        <c:manualLayout>
          <c:xMode val="edge"/>
          <c:yMode val="edge"/>
          <c:x val="0.70275938665561855"/>
          <c:y val="0.1024596152285088"/>
          <c:w val="0.28909827324216264"/>
          <c:h val="0.79508076954298157"/>
        </c:manualLayout>
      </c:layout>
      <c:overlay val="0"/>
      <c:txPr>
        <a:bodyPr/>
        <a:lstStyle/>
        <a:p>
          <a:pPr>
            <a:defRPr sz="1074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60000"/>
        <a:lumOff val="40000"/>
      </a:schemeClr>
    </a:solidFill>
  </c:spPr>
  <c:txPr>
    <a:bodyPr/>
    <a:lstStyle/>
    <a:p>
      <a:pPr>
        <a:defRPr sz="1755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29799747253815"/>
          <c:y val="3.9249326607398251E-2"/>
          <c:w val="0.69873675512783129"/>
          <c:h val="0.781510807755167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6"/>
              <c:layout>
                <c:manualLayout>
                  <c:x val="1.6975308641975197E-2"/>
                  <c:y val="2.80603266089448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861 064,90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  <c:pt idx="5">
                  <c:v>2017 год</c:v>
                </c:pt>
                <c:pt idx="6">
                  <c:v>2018 год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>
                  <c:v>651960.5</c:v>
                </c:pt>
                <c:pt idx="1">
                  <c:v>585473.19999999995</c:v>
                </c:pt>
                <c:pt idx="2">
                  <c:v>644650.9</c:v>
                </c:pt>
                <c:pt idx="3">
                  <c:v>520341.8</c:v>
                </c:pt>
                <c:pt idx="4">
                  <c:v>787003.4</c:v>
                </c:pt>
                <c:pt idx="5">
                  <c:v>709485.4</c:v>
                </c:pt>
                <c:pt idx="6">
                  <c:v>831179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ОТЧЕТ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234567901234566E-2"/>
                  <c:y val="0.145913698366513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93616253601719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753086419753084E-2"/>
                  <c:y val="0.19642228626261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9382716049382713E-2"/>
                  <c:y val="0.18519815561903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7037037037037035E-2"/>
                  <c:y val="0.145913698366513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0864197530864196E-2"/>
                  <c:y val="0.16555592699277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6296296296296294E-2"/>
                  <c:y val="8.979304514862361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828 183,70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  <c:pt idx="4">
                  <c:v>2016 год</c:v>
                </c:pt>
                <c:pt idx="5">
                  <c:v>2017 год</c:v>
                </c:pt>
                <c:pt idx="6">
                  <c:v>2018 год</c:v>
                </c:pt>
              </c:strCache>
            </c:strRef>
          </c:cat>
          <c:val>
            <c:numRef>
              <c:f>Лист1!$C$2:$C$8</c:f>
              <c:numCache>
                <c:formatCode>#,##0.00</c:formatCode>
                <c:ptCount val="7"/>
                <c:pt idx="0">
                  <c:v>637365.19999999995</c:v>
                </c:pt>
                <c:pt idx="1">
                  <c:v>575816.5</c:v>
                </c:pt>
                <c:pt idx="2">
                  <c:v>640565</c:v>
                </c:pt>
                <c:pt idx="3">
                  <c:v>518761.2</c:v>
                </c:pt>
                <c:pt idx="4">
                  <c:v>785209.2</c:v>
                </c:pt>
                <c:pt idx="5">
                  <c:v>697110</c:v>
                </c:pt>
                <c:pt idx="6">
                  <c:v>793699.3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203968"/>
        <c:axId val="209216640"/>
      </c:barChart>
      <c:catAx>
        <c:axId val="171203968"/>
        <c:scaling>
          <c:orientation val="minMax"/>
        </c:scaling>
        <c:delete val="0"/>
        <c:axPos val="b"/>
        <c:majorTickMark val="out"/>
        <c:minorTickMark val="none"/>
        <c:tickLblPos val="nextTo"/>
        <c:crossAx val="209216640"/>
        <c:crosses val="autoZero"/>
        <c:auto val="1"/>
        <c:lblAlgn val="ctr"/>
        <c:lblOffset val="100"/>
        <c:noMultiLvlLbl val="0"/>
      </c:catAx>
      <c:valAx>
        <c:axId val="209216640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71203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277777777777779E-2"/>
          <c:y val="2.9746847302640211E-2"/>
          <c:w val="0.78424092300962389"/>
          <c:h val="0.867780054749530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196 139,2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434 613,9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7222222222222224E-3"/>
                  <c:y val="7.3014988833753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325 269,8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6666776027996502E-2"/>
                  <c:y val="1.89298119198619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450 702,1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888888888888888E-2"/>
                  <c:y val="-2.1293376737752475E-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430 270,3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2015(отчет)</c:v>
                </c:pt>
                <c:pt idx="1">
                  <c:v>2016(отчет)</c:v>
                </c:pt>
                <c:pt idx="2">
                  <c:v>2017(отчет)</c:v>
                </c:pt>
                <c:pt idx="3">
                  <c:v>2018 (план)</c:v>
                </c:pt>
                <c:pt idx="4">
                  <c:v>2018 (отчет)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196139.2</c:v>
                </c:pt>
                <c:pt idx="1">
                  <c:v>434613.9</c:v>
                </c:pt>
                <c:pt idx="2">
                  <c:v>325269.8</c:v>
                </c:pt>
                <c:pt idx="3">
                  <c:v>450702.1</c:v>
                </c:pt>
                <c:pt idx="4">
                  <c:v>430270.3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324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43,1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4</a:t>
                    </a:r>
                    <a:r>
                      <a:rPr lang="en-US" dirty="0" smtClean="0"/>
                      <a:t>4</a:t>
                    </a:r>
                    <a:r>
                      <a:rPr lang="ru-RU" dirty="0" smtClean="0"/>
                      <a:t> 450,3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34</a:t>
                    </a:r>
                    <a:r>
                      <a:rPr lang="ru-RU" dirty="0" smtClean="0"/>
                      <a:t>9 191,7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377 552,9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555555555555539E-2"/>
                  <c:y val="6.76064711423641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362 057,0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2015(отчет)</c:v>
                </c:pt>
                <c:pt idx="1">
                  <c:v>2016(отчет)</c:v>
                </c:pt>
                <c:pt idx="2">
                  <c:v>2017(отчет)</c:v>
                </c:pt>
                <c:pt idx="3">
                  <c:v>2018 (план)</c:v>
                </c:pt>
                <c:pt idx="4">
                  <c:v>2018 (отчет)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324343.09999999998</c:v>
                </c:pt>
                <c:pt idx="1">
                  <c:v>344450.3</c:v>
                </c:pt>
                <c:pt idx="2">
                  <c:v>349191.7</c:v>
                </c:pt>
                <c:pt idx="3">
                  <c:v>377552.9</c:v>
                </c:pt>
                <c:pt idx="4">
                  <c:v>362057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Иные МБТ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6</a:t>
                    </a:r>
                    <a:r>
                      <a:rPr lang="en-US" smtClean="0"/>
                      <a:t>,</a:t>
                    </a:r>
                    <a:r>
                      <a:rPr lang="ru-RU" smtClean="0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 </a:t>
                    </a:r>
                    <a:r>
                      <a:rPr lang="en-US" dirty="0" smtClean="0"/>
                      <a:t>6</a:t>
                    </a:r>
                    <a:r>
                      <a:rPr lang="ru-RU" dirty="0" smtClean="0"/>
                      <a:t>23,7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5 921,7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470990552706619E-3"/>
                  <c:y val="-5.408517691389037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2 924,0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1 372,0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2015(отчет)</c:v>
                </c:pt>
                <c:pt idx="1">
                  <c:v>2016(отчет)</c:v>
                </c:pt>
                <c:pt idx="2">
                  <c:v>2017(отчет)</c:v>
                </c:pt>
                <c:pt idx="3">
                  <c:v>2018 (план)</c:v>
                </c:pt>
                <c:pt idx="4">
                  <c:v>2018 (отчет)</c:v>
                </c:pt>
              </c:strCache>
            </c:strRef>
          </c:cat>
          <c:val>
            <c:numRef>
              <c:f>Лист1!$D$2:$D$6</c:f>
              <c:numCache>
                <c:formatCode>#,##0.00</c:formatCode>
                <c:ptCount val="5"/>
                <c:pt idx="0">
                  <c:v>6.8</c:v>
                </c:pt>
                <c:pt idx="1">
                  <c:v>4623.7</c:v>
                </c:pt>
                <c:pt idx="2">
                  <c:v>5921.7</c:v>
                </c:pt>
                <c:pt idx="3">
                  <c:v>2924</c:v>
                </c:pt>
                <c:pt idx="4">
                  <c:v>1372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10130432"/>
        <c:axId val="210131968"/>
        <c:axId val="0"/>
      </c:bar3DChart>
      <c:catAx>
        <c:axId val="21013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0131968"/>
        <c:crosses val="autoZero"/>
        <c:auto val="1"/>
        <c:lblAlgn val="ctr"/>
        <c:lblOffset val="100"/>
        <c:noMultiLvlLbl val="0"/>
      </c:catAx>
      <c:valAx>
        <c:axId val="210131968"/>
        <c:scaling>
          <c:orientation val="minMax"/>
        </c:scaling>
        <c:delete val="1"/>
        <c:axPos val="l"/>
        <c:majorGridlines/>
        <c:numFmt formatCode="#,##0.00" sourceLinked="1"/>
        <c:majorTickMark val="none"/>
        <c:minorTickMark val="none"/>
        <c:tickLblPos val="none"/>
        <c:crossAx val="210130432"/>
        <c:crosses val="autoZero"/>
        <c:crossBetween val="between"/>
        <c:dispUnits>
          <c:builtInUnit val="tenThousands"/>
          <c:dispUnitsLbl>
            <c:layout/>
          </c:dispUnitsLbl>
        </c:dispUnits>
      </c:valAx>
    </c:plotArea>
    <c:legend>
      <c:legendPos val="r"/>
      <c:layout>
        <c:manualLayout>
          <c:xMode val="edge"/>
          <c:yMode val="edge"/>
          <c:x val="0.82335422134733149"/>
          <c:y val="0.33960167757739301"/>
          <c:w val="0.15859021240930632"/>
          <c:h val="0.2087870951916148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aseline="0">
          <a:latin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840579710144929E-2"/>
          <c:y val="3.8759595288786454E-2"/>
          <c:w val="0.63042599566358548"/>
          <c:h val="0.943152593576446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Финансовое управление администрации Северо-Енисейского района - 905,7</c:v>
                </c:pt>
                <c:pt idx="1">
                  <c:v>Администрация Северо-Енисейского района 292 020,1</c:v>
                </c:pt>
                <c:pt idx="2">
                  <c:v>Управление образования администрации Северо-Енисейского района - 236 358,1</c:v>
                </c:pt>
                <c:pt idx="3">
                  <c:v>Отдел культуры администрации Северо-Енисейского района- 21 038,2</c:v>
                </c:pt>
                <c:pt idx="4">
                  <c:v>Отдел социальной защиты населения администрации Северо-Енисейского района - 39 635,7</c:v>
                </c:pt>
                <c:pt idx="5">
                  <c:v>Отдел физической культуры, спорта и молодежной политики администрации Северо-Енисейского района - 3 742,4</c:v>
                </c:pt>
                <c:pt idx="6">
                  <c:v>Субсидия на выравнивание - 199 999,1 </c:v>
                </c:pt>
              </c:strCache>
            </c:strRef>
          </c:cat>
          <c:val>
            <c:numRef>
              <c:f>Лист1!$B$2:$B$8</c:f>
              <c:numCache>
                <c:formatCode>##,#0\,0</c:formatCode>
                <c:ptCount val="7"/>
                <c:pt idx="0">
                  <c:v>905.7</c:v>
                </c:pt>
                <c:pt idx="1">
                  <c:v>292020.09999999998</c:v>
                </c:pt>
                <c:pt idx="2">
                  <c:v>236358.1</c:v>
                </c:pt>
                <c:pt idx="3">
                  <c:v>21038.2</c:v>
                </c:pt>
                <c:pt idx="4">
                  <c:v>39635.699999999997</c:v>
                </c:pt>
                <c:pt idx="5">
                  <c:v>3742.4</c:v>
                </c:pt>
                <c:pt idx="6">
                  <c:v>199999.1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231005363460171"/>
          <c:y val="3.9701961596905651E-2"/>
          <c:w val="0.32899429419148751"/>
          <c:h val="0.90335107759417599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2016 отчет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Субвенции</c:v>
                </c:pt>
                <c:pt idx="1">
                  <c:v>Субсидии  </c:v>
                </c:pt>
                <c:pt idx="2">
                  <c:v>Иные МБТ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344450.3</c:v>
                </c:pt>
                <c:pt idx="1">
                  <c:v>434613.9</c:v>
                </c:pt>
                <c:pt idx="2">
                  <c:v>4623.7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7460128093049151"/>
          <c:y val="0.79442958638790839"/>
          <c:w val="0.65079743813901847"/>
          <c:h val="0.2055704136120917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0.21875</cdr:x>
      <cdr:y>0.14578</cdr:y>
    </cdr:from>
    <cdr:to>
      <cdr:x>0.78125</cdr:x>
      <cdr:y>0.19786</cdr:y>
    </cdr:to>
    <cdr:sp macro="" textlink="">
      <cdr:nvSpPr>
        <cdr:cNvPr id="2" name="Блок-схема: процесс 1"/>
        <cdr:cNvSpPr/>
      </cdr:nvSpPr>
      <cdr:spPr>
        <a:xfrm xmlns:a="http://schemas.openxmlformats.org/drawingml/2006/main">
          <a:off x="2000250" y="999767"/>
          <a:ext cx="5143500" cy="357190"/>
        </a:xfrm>
        <a:prstGeom xmlns:a="http://schemas.openxmlformats.org/drawingml/2006/main" prst="flowChartProcess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ПЛАН – 2 271 021,9                         ОТЧЕТ – 2 175 015,8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0.13298</cdr:x>
      <cdr:y>0.05551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215957" cy="3501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rnd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>
            <a:solidFill>
              <a:sysClr val="windowText" lastClr="0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F50EF-8F90-43FE-BC96-03925E4ABBF6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99E33-D248-4A11-B666-3DC17938C53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69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/>
              <a:pPr/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/>
              <a:pPr/>
              <a:t>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653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48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49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>
                <a:solidFill>
                  <a:prstClr val="black"/>
                </a:solidFill>
              </a:rPr>
              <a:pPr/>
              <a:t>29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85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7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6ADA6-E146-4AFC-BE9D-7BAE16015B0B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17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43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3DCB-FA09-4432-A4AA-F87F7D7C846B}" type="slidenum">
              <a:rPr lang="ru-RU" smtClean="0">
                <a:solidFill>
                  <a:prstClr val="black"/>
                </a:solidFill>
              </a:rPr>
              <a:pPr/>
              <a:t>44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873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21300" y="1524000"/>
            <a:ext cx="3670300" cy="2281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500188" y="3957638"/>
            <a:ext cx="3668712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21300" y="3957638"/>
            <a:ext cx="3670300" cy="22812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08329-32E9-4BFC-9F63-F9F240862F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94359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g"/><Relationship Id="rId4" Type="http://schemas.openxmlformats.org/officeDocument/2006/relationships/image" Target="../media/image82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СЕВЕРО-ЕНИСЕЙСКИЙ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РАЙОН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1033599" cy="1116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Прямая соединительная линия 9"/>
          <p:cNvCxnSpPr/>
          <p:nvPr/>
        </p:nvCxnSpPr>
        <p:spPr>
          <a:xfrm rot="5400000">
            <a:off x="857224" y="857232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390920" y="2708920"/>
            <a:ext cx="6061399" cy="107613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ОТЧЕТУ ОБ ИСПОЛНЕНИИ БЮДЖЕТА СЕВЕРО-ЕНИСЕЙСКОГО РАЙОНА ЗА 2018 ГОД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214950"/>
            <a:ext cx="8501122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(разработан на основании проекта решения Северо-Енисейского районного Совета депутатов «Об исполнении бюджета Северо-Енисейского района за 2018 год)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6215082"/>
            <a:ext cx="2214578" cy="50004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гп Северо-Енисейский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2019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22336" t="52355" r="22529" b="31167"/>
          <a:stretch/>
        </p:blipFill>
        <p:spPr bwMode="auto">
          <a:xfrm>
            <a:off x="214282" y="5013176"/>
            <a:ext cx="8678198" cy="980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90920" y="2132856"/>
            <a:ext cx="5917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3600" dirty="0">
              <a:solidFill>
                <a:srgbClr val="9900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013176"/>
            <a:ext cx="648072" cy="20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5013176"/>
            <a:ext cx="720080" cy="20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153302"/>
              </p:ext>
            </p:extLst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14285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по доходам бюджета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Северо-Енисейского района,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01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Динамика безвозмездных поступлений в бюджет Северо-Енисейского района, (тыс. рублей)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1895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364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056784" cy="110822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Структура межбюджетных трансфертов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2015-2018 годы  (тыс. рублей)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29368161"/>
              </p:ext>
            </p:extLst>
          </p:nvPr>
        </p:nvGraphicFramePr>
        <p:xfrm>
          <a:off x="0" y="1340768"/>
          <a:ext cx="9144000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09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Доля межбюджетных трансфертов за 2018 год,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793 699,3 тыс. рублей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828723"/>
              </p:ext>
            </p:extLst>
          </p:nvPr>
        </p:nvGraphicFramePr>
        <p:xfrm>
          <a:off x="152400" y="1714488"/>
          <a:ext cx="8763000" cy="491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79512" y="1000108"/>
            <a:ext cx="8784976" cy="9167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– 430 270,3  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том числе субсидия на выравнивание</a:t>
            </a:r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Субвенции – 362 057,0              Иные МБТ – 1 372,0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48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межбюджетных трансфертов, (тыс. рублей)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952065"/>
              </p:ext>
            </p:extLst>
          </p:nvPr>
        </p:nvGraphicFramePr>
        <p:xfrm>
          <a:off x="228600" y="745232"/>
          <a:ext cx="8303839" cy="5780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075"/>
                <a:gridCol w="3748094"/>
                <a:gridCol w="1129075"/>
                <a:gridCol w="1129075"/>
                <a:gridCol w="903260"/>
                <a:gridCol w="903260"/>
              </a:tblGrid>
              <a:tr h="65530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350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343,1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344 450,3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349</a:t>
                      </a:r>
                      <a:r>
                        <a:rPr lang="ru-RU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191,70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362 057,0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27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убсидии (без учета субсидии на выравнивание ), в т.ч.: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46 138,8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84 796,6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125 269,8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230 271,2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584,2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158,4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6 819,2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47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733,8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1 097,9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474,6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32 613,4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34 510,6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31 761,7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8 453,9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40 616,8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67 244,1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141 135,6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9 046,9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152,0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7 041,2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519,8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124,9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335,5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10 572,8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24 852,6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287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7 755,1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5 717,1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5 218,5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538,8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691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2 033,7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852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131,9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43,8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511,9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4 623,7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5 921,7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1 372,0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78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межбюджетных трансфертов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2016-2018 годы, (%)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12141742"/>
              </p:ext>
            </p:extLst>
          </p:nvPr>
        </p:nvGraphicFramePr>
        <p:xfrm>
          <a:off x="323528" y="1484784"/>
          <a:ext cx="3125788" cy="5270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3402980"/>
              </p:ext>
            </p:extLst>
          </p:nvPr>
        </p:nvGraphicFramePr>
        <p:xfrm>
          <a:off x="3059832" y="1447800"/>
          <a:ext cx="3048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836777"/>
              </p:ext>
            </p:extLst>
          </p:nvPr>
        </p:nvGraphicFramePr>
        <p:xfrm>
          <a:off x="6012160" y="1484784"/>
          <a:ext cx="297180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4046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налоговых доходов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503129"/>
              </p:ext>
            </p:extLst>
          </p:nvPr>
        </p:nvGraphicFramePr>
        <p:xfrm>
          <a:off x="0" y="1295400"/>
          <a:ext cx="8915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152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неналоговых доходов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3955589"/>
              </p:ext>
            </p:extLst>
          </p:nvPr>
        </p:nvGraphicFramePr>
        <p:xfrm>
          <a:off x="152400" y="1295400"/>
          <a:ext cx="8763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96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69923769"/>
              </p:ext>
            </p:extLst>
          </p:nvPr>
        </p:nvGraphicFramePr>
        <p:xfrm>
          <a:off x="-9954" y="34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7154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расходов бюджета Северо-Енисейского района по разделам и подразделам классификации расходов бюджетов,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675062"/>
              </p:ext>
            </p:extLst>
          </p:nvPr>
        </p:nvGraphicFramePr>
        <p:xfrm>
          <a:off x="0" y="1124745"/>
          <a:ext cx="9144001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600"/>
                <a:gridCol w="2397293"/>
                <a:gridCol w="1182369"/>
                <a:gridCol w="1182369"/>
                <a:gridCol w="1046025"/>
                <a:gridCol w="1120742"/>
                <a:gridCol w="1419603"/>
              </a:tblGrid>
              <a:tr h="89477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отчет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отчет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23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latin typeface="Times New Roman"/>
                        </a:rPr>
                        <a:t>0100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i="0" u="none" strike="noStrike" dirty="0"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Times New Roman"/>
                        </a:rPr>
                        <a:t>215 319,3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Times New Roman"/>
                        </a:rPr>
                        <a:t>215 319,3</a:t>
                      </a:r>
                      <a:endParaRPr lang="ru-RU" sz="1100" b="1" i="0" u="none" strike="noStrike" baseline="0" dirty="0" smtClean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baseline="0" dirty="0" smtClean="0">
                          <a:latin typeface="Times New Roman"/>
                        </a:rPr>
                        <a:t>225 389,9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Times New Roman"/>
                        </a:rPr>
                        <a:t>218 625,8</a:t>
                      </a:r>
                      <a:endParaRPr lang="ru-RU" sz="1100" b="1" i="0" u="none" strike="noStrike" baseline="0" dirty="0" smtClean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Times New Roman"/>
                        </a:rPr>
                        <a:t>97,0</a:t>
                      </a:r>
                      <a:endParaRPr lang="ru-RU" sz="110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76831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0102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latin typeface="Times New Roman"/>
                        </a:rPr>
                        <a:t>Функционирование </a:t>
                      </a:r>
                      <a:r>
                        <a:rPr lang="ru-RU" sz="1050" b="0" i="0" u="none" strike="noStrike" dirty="0">
                          <a:latin typeface="Times New Roman"/>
                        </a:rPr>
                        <a:t>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6 604,8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6 812,4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7 884,0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7 827,0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99,3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11087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0103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latin typeface="Times New Roman"/>
                        </a:rPr>
                        <a:t>Функционирование </a:t>
                      </a:r>
                      <a:r>
                        <a:rPr lang="ru-RU" sz="1050" b="0" i="0" u="none" strike="noStrike" dirty="0">
                          <a:latin typeface="Times New Roman"/>
                        </a:rPr>
                        <a:t>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4 798,4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4</a:t>
                      </a:r>
                      <a:r>
                        <a:rPr lang="ru-RU" sz="1050" b="0" i="0" u="none" strike="noStrike" baseline="0" dirty="0" smtClean="0">
                          <a:latin typeface="Times New Roman"/>
                        </a:rPr>
                        <a:t> 483,8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4 864,2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4</a:t>
                      </a:r>
                      <a:r>
                        <a:rPr lang="ru-RU" sz="1050" b="0" i="0" u="none" strike="noStrike" baseline="0" dirty="0" smtClean="0">
                          <a:latin typeface="Times New Roman"/>
                        </a:rPr>
                        <a:t> 756,4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97,8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11479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0104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168 674,1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153 090,0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180 522,3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174 290,4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96,5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857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0105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85,4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7,4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8,6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92538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0106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27 471,3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25 422,7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27 683,5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27 554,6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99,5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-180975" y="1095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812212" cy="974725"/>
          </a:xfrm>
          <a:noFill/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параметры  исполнения бюджета Северо-Енисейского района  за 2018 год (тыс.рублей)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000125" y="1571611"/>
            <a:ext cx="3455988" cy="207170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altLang="ru-RU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076825" y="1643050"/>
            <a:ext cx="3567113" cy="200026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altLang="ru-R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 rot="10800000">
            <a:off x="2500298" y="3929065"/>
            <a:ext cx="4643470" cy="121444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solidFill>
            <a:srgbClr val="333300">
              <a:alpha val="54901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843213" y="5286388"/>
            <a:ext cx="3657600" cy="1357322"/>
          </a:xfrm>
          <a:prstGeom prst="flowChartTerminator">
            <a:avLst/>
          </a:prstGeom>
          <a:noFill/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altLang="ru-RU"/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547664" y="1772816"/>
            <a:ext cx="2304554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22"/>
              </a:avLst>
            </a:prstTxWarp>
          </a:bodyPr>
          <a:lstStyle/>
          <a:p>
            <a:pPr algn="ctr">
              <a:defRPr/>
            </a:pPr>
            <a:r>
              <a:rPr lang="ru-RU" sz="2000" kern="10" dirty="0">
                <a:ln w="38100">
                  <a:solidFill>
                    <a:srgbClr val="993300"/>
                  </a:solidFill>
                  <a:miter lim="800000"/>
                  <a:headEnd/>
                  <a:tailEnd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Доходы</a:t>
            </a:r>
            <a:r>
              <a:rPr lang="ru-RU" sz="2000" b="1" kern="10" dirty="0">
                <a:ln w="38100">
                  <a:solidFill>
                    <a:srgbClr val="993300"/>
                  </a:solidFill>
                  <a:miter lim="800000"/>
                  <a:headEnd/>
                  <a:tailEnd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3492500" y="5357826"/>
            <a:ext cx="2436822" cy="5000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38100">
                  <a:solidFill>
                    <a:srgbClr val="993300"/>
                  </a:solidFill>
                  <a:miter lim="800000"/>
                  <a:headEnd/>
                  <a:tailEnd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Дефицит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5364163" y="1844675"/>
            <a:ext cx="30956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38100">
                  <a:solidFill>
                    <a:srgbClr val="993300"/>
                  </a:solidFill>
                  <a:miter lim="800000"/>
                  <a:headEnd/>
                  <a:tailEnd/>
                </a:ln>
                <a:solidFill>
                  <a:srgbClr val="CC6600"/>
                </a:solidFill>
                <a:latin typeface="Arial"/>
                <a:cs typeface="Arial"/>
              </a:rPr>
              <a:t> </a:t>
            </a:r>
            <a:r>
              <a:rPr lang="ru-RU" sz="2000" kern="10" dirty="0">
                <a:ln w="38100">
                  <a:solidFill>
                    <a:srgbClr val="993300"/>
                  </a:solidFill>
                  <a:miter lim="800000"/>
                  <a:headEnd/>
                  <a:tailEnd/>
                </a:ln>
                <a:solidFill>
                  <a:schemeClr val="accent4">
                    <a:lumMod val="40000"/>
                    <a:lumOff val="60000"/>
                  </a:schemeClr>
                </a:solidFill>
                <a:latin typeface="Arial"/>
                <a:cs typeface="Arial"/>
              </a:rPr>
              <a:t>Расходы</a:t>
            </a:r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1115615" y="2500313"/>
            <a:ext cx="3240361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 smtClean="0"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Times New Roman"/>
                <a:cs typeface="Times New Roman"/>
              </a:rPr>
              <a:t>1 918 492,9</a:t>
            </a:r>
            <a:endParaRPr lang="ru-RU" sz="4000" b="1" kern="10" dirty="0">
              <a:ln w="3175">
                <a:solidFill>
                  <a:srgbClr val="000000"/>
                </a:solidFill>
                <a:miter lim="800000"/>
                <a:headEnd/>
                <a:tailEnd/>
              </a:ln>
              <a:solidFill>
                <a:schemeClr val="folHlink"/>
              </a:solidFill>
              <a:latin typeface="Times New Roman"/>
              <a:cs typeface="Times New Roman"/>
            </a:endParaRPr>
          </a:p>
        </p:txBody>
      </p:sp>
      <p:sp>
        <p:nvSpPr>
          <p:cNvPr id="8204" name="WordArt 12"/>
          <p:cNvSpPr>
            <a:spLocks noChangeArrowheads="1" noChangeShapeType="1" noTextEdit="1"/>
          </p:cNvSpPr>
          <p:nvPr/>
        </p:nvSpPr>
        <p:spPr bwMode="auto">
          <a:xfrm>
            <a:off x="3419474" y="5929330"/>
            <a:ext cx="2581286" cy="5715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30"/>
              </a:avLst>
            </a:prstTxWarp>
          </a:bodyPr>
          <a:lstStyle/>
          <a:p>
            <a:pPr algn="ctr"/>
            <a:r>
              <a:rPr lang="ru-RU" sz="4000" b="1" kern="10" dirty="0"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Times New Roman"/>
                <a:cs typeface="Times New Roman"/>
              </a:rPr>
              <a:t>- </a:t>
            </a:r>
            <a:r>
              <a:rPr lang="ru-RU" sz="4000" b="1" kern="10" dirty="0" smtClean="0"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Times New Roman"/>
                <a:cs typeface="Times New Roman"/>
              </a:rPr>
              <a:t>256 522,9</a:t>
            </a:r>
            <a:endParaRPr lang="ru-RU" sz="4000" b="1" kern="10" dirty="0">
              <a:ln w="3175">
                <a:solidFill>
                  <a:srgbClr val="000000"/>
                </a:solidFill>
                <a:miter lim="800000"/>
                <a:headEnd/>
                <a:tailEnd/>
              </a:ln>
              <a:solidFill>
                <a:schemeClr val="folHlink"/>
              </a:solidFill>
              <a:latin typeface="Times New Roman"/>
              <a:cs typeface="Times New Roman"/>
            </a:endParaRPr>
          </a:p>
        </p:txBody>
      </p:sp>
      <p:sp>
        <p:nvSpPr>
          <p:cNvPr id="8205" name="WordArt 13"/>
          <p:cNvSpPr>
            <a:spLocks noChangeArrowheads="1" noChangeShapeType="1" noTextEdit="1"/>
          </p:cNvSpPr>
          <p:nvPr/>
        </p:nvSpPr>
        <p:spPr bwMode="auto">
          <a:xfrm>
            <a:off x="4572000" y="2492375"/>
            <a:ext cx="40719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Times New Roman"/>
                <a:cs typeface="Times New Roman"/>
              </a:rPr>
              <a:t>    </a:t>
            </a:r>
            <a:r>
              <a:rPr lang="ru-RU" sz="4000" b="1" kern="10" dirty="0" smtClean="0"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chemeClr val="folHlink"/>
                </a:solidFill>
                <a:latin typeface="Times New Roman"/>
                <a:cs typeface="Times New Roman"/>
              </a:rPr>
              <a:t>2 175 015,8</a:t>
            </a:r>
            <a:endParaRPr lang="ru-RU" sz="4000" b="1" kern="10" dirty="0">
              <a:ln w="3175">
                <a:solidFill>
                  <a:srgbClr val="000000"/>
                </a:solidFill>
                <a:miter lim="800000"/>
                <a:headEnd/>
                <a:tailEnd/>
              </a:ln>
              <a:solidFill>
                <a:schemeClr val="folHlin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8901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794740"/>
              </p:ext>
            </p:extLst>
          </p:nvPr>
        </p:nvGraphicFramePr>
        <p:xfrm>
          <a:off x="-1" y="-1"/>
          <a:ext cx="9144002" cy="68579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1136"/>
                <a:gridCol w="2412859"/>
                <a:gridCol w="1208256"/>
                <a:gridCol w="1208256"/>
                <a:gridCol w="1167406"/>
                <a:gridCol w="1043915"/>
                <a:gridCol w="1342174"/>
              </a:tblGrid>
              <a:tr h="8648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2018год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445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103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7 769,2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8 968,7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4 350,5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4 190,0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4345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423,8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397,0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494,9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479,4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724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423,8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397,0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494,9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479,4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862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35 848,6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31 245,7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26 537,6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26 068,5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783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0309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31 811,5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27 615,7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25 532,8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25 063,7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4 037,1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3 630,0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1 004,8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1 004,8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215 042,7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150 535,9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136 132,3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135 716,8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0405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и рыболовство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715,2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877,2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714,9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714,9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0408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22 433,9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23 078,1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22 860,2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22 860,2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445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110 446,7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76 592,0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67 091,4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66 717,8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0412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81 446,9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49 988,6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45 465,8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45 423,9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942,796,9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779 193,5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1 001 409,5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946 602,6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300 477,7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146 340,7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137 842,2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132 570,2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3677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545 924,5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533 476,0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764 788,2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718 835,7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smtClean="0"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31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496462"/>
              </p:ext>
            </p:extLst>
          </p:nvPr>
        </p:nvGraphicFramePr>
        <p:xfrm>
          <a:off x="1" y="44623"/>
          <a:ext cx="9143999" cy="681337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6460"/>
                <a:gridCol w="2429735"/>
                <a:gridCol w="1192490"/>
                <a:gridCol w="1192490"/>
                <a:gridCol w="1302101"/>
                <a:gridCol w="1047859"/>
                <a:gridCol w="1212864"/>
              </a:tblGrid>
              <a:tr h="78118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</a:txBody>
                  <a:tcPr anchor="ctr"/>
                </a:tc>
              </a:tr>
              <a:tr h="5807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71 559,6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73 889,5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78 566,4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75 559,6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183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24 835,1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25 487,3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19 912,7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19 637,1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410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576 076,8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529 293,2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563 373,3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537 214,7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46378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0701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129 682,9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115 769,2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144 872,5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136 313,6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891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0702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Общее образование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365 678,9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238 293,5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247 890,9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243 539,6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46378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0703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Дополнительное образование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101 888,1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95 612,7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93 759,8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7036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15 783,2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17 374,2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19 223,4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18 569,4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6143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0709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образования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64 931,8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55 968,2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55 773,8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54 032,3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96,9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301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126 720,9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122 913,5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  <a:r>
                        <a:rPr lang="ru-RU" sz="1050" b="1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631,8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132 033,4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97,3</a:t>
                      </a:r>
                      <a:endParaRPr lang="ru-RU" sz="10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301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0801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99 519,6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90 394,8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88 161,5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85 670,5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  <a:tr h="5301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>
                          <a:latin typeface="Times New Roman" pitchFamily="18" charset="0"/>
                          <a:cs typeface="Times New Roman" pitchFamily="18" charset="0"/>
                        </a:rPr>
                        <a:t>0804</a:t>
                      </a:r>
                      <a:endParaRPr lang="ru-RU" sz="105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культуры, кинематографии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27 201,3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32 518,7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47 470,3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46 362,9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0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1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545668"/>
              </p:ext>
            </p:extLst>
          </p:nvPr>
        </p:nvGraphicFramePr>
        <p:xfrm>
          <a:off x="0" y="1"/>
          <a:ext cx="9143999" cy="6910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157"/>
                <a:gridCol w="2405007"/>
                <a:gridCol w="1236915"/>
                <a:gridCol w="1236915"/>
                <a:gridCol w="1122902"/>
                <a:gridCol w="1011225"/>
                <a:gridCol w="1335878"/>
              </a:tblGrid>
              <a:tr h="8780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КФСР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 отчет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01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latin typeface="Times New Roman"/>
                        </a:rPr>
                        <a:t>1000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i="0" u="none" strike="noStrike"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108 366,8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115 752,9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82</a:t>
                      </a:r>
                      <a:r>
                        <a:rPr lang="ru-RU" sz="1050" b="1" i="0" u="none" strike="noStrike" baseline="0" dirty="0" smtClean="0">
                          <a:latin typeface="Times New Roman"/>
                        </a:rPr>
                        <a:t> 629,4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80 693,6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97,7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330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1001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354,1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1 276,2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1 342,2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1 342,2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77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>
                          <a:latin typeface="Times New Roman"/>
                        </a:rPr>
                        <a:t>1002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Социальное обслуживание населения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30 226,2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29 972,2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32 269,4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32 269,4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27722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1003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23 289,6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22 645,7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23</a:t>
                      </a:r>
                      <a:r>
                        <a:rPr lang="ru-RU" sz="1050" b="0" i="0" u="none" strike="noStrike" baseline="0" dirty="0" smtClean="0">
                          <a:latin typeface="Times New Roman"/>
                        </a:rPr>
                        <a:t> 877,0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22 353,2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93,6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654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1004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1 668,4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5 461,4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6 020,7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5 628,6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93,5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502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1006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Другие вопросы в области социальной политики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52 828,5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56 397,4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19 120,1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19 100,2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99,9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341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>
                          <a:latin typeface="Times New Roman"/>
                        </a:rPr>
                        <a:t>1100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i="0" u="none" strike="noStrike"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211 961,9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75 741,6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71 953,1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70 613,4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98,1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2405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1102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Массовый спорт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211 961,9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62 636,1</a:t>
                      </a:r>
                      <a:endParaRPr lang="ru-RU" sz="1050" b="0" i="0" u="none" strike="noStrike" baseline="0" dirty="0" smtClean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baseline="0" dirty="0" smtClean="0">
                          <a:latin typeface="Times New Roman"/>
                        </a:rPr>
                        <a:t>56 573,3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55 443,1</a:t>
                      </a:r>
                      <a:endParaRPr lang="ru-RU" sz="1050" b="0" i="0" u="none" strike="noStrike" baseline="0" dirty="0" smtClean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98,0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54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11 05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 smtClean="0">
                          <a:latin typeface="Times New Roman"/>
                        </a:rPr>
                        <a:t>Другие вопросы в области физической культуры и спорта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13 105,5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15 379,8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15 170,3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98,6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54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latin typeface="Times New Roman"/>
                        </a:rPr>
                        <a:t>1200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i="0" u="none" strike="noStrike" dirty="0">
                          <a:latin typeface="Times New Roman"/>
                        </a:rPr>
                        <a:t>СРЕДСТВА МАССОВОЙ ИНФОРМАЦИИ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19 987,4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23 836,8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21 814,8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21 312,3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97,7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214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1202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 dirty="0">
                          <a:latin typeface="Times New Roman"/>
                        </a:rPr>
                        <a:t>Периодическая печать и издательства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19 987,4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23 836,8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21 814,8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21 312,3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97,7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5273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>
                          <a:latin typeface="Times New Roman"/>
                        </a:rPr>
                        <a:t>1300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i="0" u="none" strike="noStrike" dirty="0"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5 655,3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5 655,3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100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54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1301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Обслуживание государственного внутреннего и муниципального долга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5 655,3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5 655,3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914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>
                          <a:latin typeface="Times New Roman"/>
                        </a:rPr>
                        <a:t>1400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1" i="0" u="none" strike="noStrike" dirty="0">
                          <a:latin typeface="Times New Roman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smtClean="0">
                          <a:latin typeface="Times New Roman"/>
                        </a:rPr>
                        <a:t>0,0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3542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>
                          <a:latin typeface="Times New Roman"/>
                        </a:rPr>
                        <a:t>1403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50" b="0" i="0" u="none" strike="noStrike">
                          <a:latin typeface="Times New Roman"/>
                        </a:rPr>
                        <a:t>Прочие межбюджетные трансферты общего характера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0" i="0" u="none" strike="noStrike" smtClean="0">
                          <a:latin typeface="Times New Roman"/>
                        </a:rPr>
                        <a:t>0,0</a:t>
                      </a:r>
                      <a:endParaRPr lang="ru-RU" sz="1050" b="0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2208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>
                          <a:latin typeface="Times New Roman"/>
                        </a:rPr>
                        <a:t>Итого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2 452 545,1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2 027 687,7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</a:t>
                      </a:r>
                      <a:r>
                        <a:rPr lang="ru-RU" sz="1050" b="1" i="0" u="none" strike="noStrike" baseline="0" dirty="0" smtClean="0">
                          <a:latin typeface="Times New Roman"/>
                        </a:rPr>
                        <a:t> 271 021,9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2 175 015,8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50" b="1" i="0" u="none" strike="noStrike" dirty="0" smtClean="0">
                          <a:latin typeface="Times New Roman"/>
                        </a:rPr>
                        <a:t>95,8</a:t>
                      </a:r>
                      <a:endParaRPr lang="ru-RU" sz="1050" b="1" i="0" u="none" strike="noStrike" dirty="0"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50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о расходах бюджета Северо-Енисейского района в разрезе видов расходов, (тыс.рублей)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.e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211" y="1600200"/>
            <a:ext cx="8169578" cy="4525963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624998"/>
              </p:ext>
            </p:extLst>
          </p:nvPr>
        </p:nvGraphicFramePr>
        <p:xfrm>
          <a:off x="0" y="1000108"/>
          <a:ext cx="9144000" cy="585789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64783"/>
                <a:gridCol w="2326738"/>
                <a:gridCol w="1166617"/>
                <a:gridCol w="1166617"/>
                <a:gridCol w="1080927"/>
                <a:gridCol w="1297113"/>
                <a:gridCol w="1441205"/>
              </a:tblGrid>
              <a:tr h="8351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КВР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КВР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2016  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   план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2018 года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22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303 693,2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329 374,9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342 247,1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336 113,9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677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Закупка товаров, работ и услуг для государственных (муниципальных) нужд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413 776,5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279 902,5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312 178,2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299 074,8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703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Социальное обеспечение и иные выплаты населению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65 698,7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65 319,3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39 593,6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39 267,0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4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Капитальные вложения в объекты недвижимого имущества государственной (муниципальной) собственности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630 340,6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278 670,1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366 069,5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318 465,3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09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14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637 224,7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607 084,2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634 999,1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606 180,6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211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(муниципального) долга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5 655,3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5 655,3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931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Иные бюджетные ассигнования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401 811,3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468 336,6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570 279,1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570 258,9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364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2 452 545,1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2 027 687,7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2 271 021,9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2 175 015,8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4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Доля программных и непрограммных расходов в структуре бюджета Северо-Енисейского района, (%)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323049"/>
              </p:ext>
            </p:extLst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374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85552702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1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реализацию муниципальных программ и непрограммных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Северо-Енисейского района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году,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(тыс. рублей)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15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14380"/>
          </a:xfr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Доля муниципальных программ бюджета Северо-Енисейского района в 2018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961915"/>
              </p:ext>
            </p:extLst>
          </p:nvPr>
        </p:nvGraphicFramePr>
        <p:xfrm>
          <a:off x="341198" y="839277"/>
          <a:ext cx="8605620" cy="56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Овал 6"/>
          <p:cNvSpPr/>
          <p:nvPr/>
        </p:nvSpPr>
        <p:spPr>
          <a:xfrm>
            <a:off x="3347864" y="2636912"/>
            <a:ext cx="2592288" cy="207170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Программные расходы -2 004 141,1 тыс. рублей</a:t>
            </a:r>
          </a:p>
          <a:p>
            <a:pPr algn="ctr"/>
            <a:endParaRPr lang="ru-RU" sz="1200" dirty="0" smtClean="0">
              <a:solidFill>
                <a:srgbClr val="002060"/>
              </a:solidFill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Непрограммные расходы – 170 874,9тыс. рублей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9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2401"/>
            <a:ext cx="6737972" cy="76199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образования», (тыс. рублей)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2133600"/>
            <a:ext cx="8610600" cy="4572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" y="914400"/>
            <a:ext cx="8153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высокого качества образования на территории района, соответствующего потребностям граждан и перспективным задачам развития экономики, организация отдыха и оздоровления детей.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rabota\Мои документы\картинки к бюд\2016-17\щожл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-1"/>
            <a:ext cx="1600200" cy="914401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44162"/>
              </p:ext>
            </p:extLst>
          </p:nvPr>
        </p:nvGraphicFramePr>
        <p:xfrm>
          <a:off x="0" y="1524000"/>
          <a:ext cx="9144000" cy="65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226"/>
                <a:gridCol w="2064774"/>
                <a:gridCol w="2286000"/>
                <a:gridCol w="2286000"/>
              </a:tblGrid>
              <a:tr h="3821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64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556 928,5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529 577,8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Блок-схема: память с посл. доступом 10"/>
          <p:cNvSpPr/>
          <p:nvPr/>
        </p:nvSpPr>
        <p:spPr>
          <a:xfrm>
            <a:off x="38100" y="3886200"/>
            <a:ext cx="1524000" cy="60960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35 244,4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>
            <a:off x="0" y="2743200"/>
            <a:ext cx="1600200" cy="60960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416 259,7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амять с посл. доступом 12"/>
          <p:cNvSpPr/>
          <p:nvPr/>
        </p:nvSpPr>
        <p:spPr>
          <a:xfrm>
            <a:off x="0" y="6096000"/>
            <a:ext cx="1600200" cy="60960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53 408,9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амять с посл. доступом 13"/>
          <p:cNvSpPr/>
          <p:nvPr/>
        </p:nvSpPr>
        <p:spPr>
          <a:xfrm>
            <a:off x="-38100" y="5397382"/>
            <a:ext cx="1600200" cy="60960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1 193,6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амять с посл. доступом 14"/>
          <p:cNvSpPr/>
          <p:nvPr/>
        </p:nvSpPr>
        <p:spPr>
          <a:xfrm>
            <a:off x="38100" y="4724400"/>
            <a:ext cx="1600200" cy="609600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23 471,2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1752600" y="3505200"/>
            <a:ext cx="7239000" cy="1371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жизнедеятельности образовательных учреждений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рамках капитальных ремонтов проведен ремонт здания дошкольных групп, спортивного зала и школы  МБОУ «</a:t>
            </a:r>
            <a:r>
              <a:rPr lang="ru-RU" sz="9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Вангашская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школа № 8» на общую сумму 10461,151 тыс. руб., Северо-Енисейского детского сада № 1 – 1934, 990 тыс. руб..</a:t>
            </a:r>
          </a:p>
          <a:p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Произведена установка крытой хоккейной коробки в поселке  Тея. Также произведен  частичный ремонт фасада и ограждения территорий  в 6-ти учреждениях (МБОУ «ССШ № 1», МБОУ «БСШ № 5», МБОУ «ВОШ № 9», МБОУ ДО «ДЮЦ», МБДОУ № 3, МБОУ № 5), частично заменили линолеум в 3х образовательных учреждениях (МБОУ «ТСШ № 3», МБОУ «НСШ № 6», МБДОУ №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752600" y="2348880"/>
            <a:ext cx="7239000" cy="136815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дошкольного, общего и дополнительного образования </a:t>
            </a:r>
          </a:p>
          <a:p>
            <a:r>
              <a:rPr lang="ru-RU" sz="10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(численность обучающихся общеобразовательных школ  составляет  1376 чел., из них по очно-заочной форме обучается 5 чел.,  30,7  % обучается в пяти  сельских образовательных учреждениях; по семейной форме получают образование 7 несовершеннолетних; воспитанников дошкольных образовательных учреждений 690 чел.; охват детей услугами дополнительного образования: Северо-Енисейский детско-юношеский центр – 909 чел. и Северо-Енисейскую детско-юношескую спортивную школу – 642 чел.)</a:t>
            </a: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1752600" y="4724400"/>
            <a:ext cx="7239000" cy="6858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(Горячим завтраком охвачено 99,1% (исключение составляют обучающиеся – дети из деревни </a:t>
            </a:r>
            <a:r>
              <a:rPr lang="ru-RU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Куромба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.  В загородный оздоровительный лагерь «Созвездия» Минусинского района  отправлено 41 чел., «Горный» (г. Железногорск) – 30 чел., «Олимп» </a:t>
            </a:r>
            <a:r>
              <a:rPr lang="ru-RU" sz="9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Краснотуранского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– 20 чел. )</a:t>
            </a: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1752600" y="5410200"/>
            <a:ext cx="7239000" cy="6858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 одаренных детей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(участие одаренных детей в мероприятиях различного уровня, обеспечение необходимым материально-техническим оборудованием)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1752600" y="6096000"/>
            <a:ext cx="7239000" cy="6858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реализации муниципальной программы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rabota\Рабочий стол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804409"/>
            <a:ext cx="1619672" cy="1078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3759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7144072" cy="9144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«Развитие образования»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460386"/>
              </p:ext>
            </p:extLst>
          </p:nvPr>
        </p:nvGraphicFramePr>
        <p:xfrm>
          <a:off x="0" y="1143002"/>
          <a:ext cx="9144000" cy="572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600"/>
                <a:gridCol w="609600"/>
                <a:gridCol w="685800"/>
              </a:tblGrid>
              <a:tr h="44246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1474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Удельный вес численности обучающихся по программам общего образования, участвующих в олимпиадах и конкурсах различного уровня в общей численности обучающихся по программам общего образования,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53848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оздоровленных детей школьного возраста,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82,5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23816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учащихся муниципальных общеобразовательных учреждений, получающих горячее питание,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53848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Охват детей, занимающихся в системе дополнительного образования,</a:t>
                      </a:r>
                      <a:r>
                        <a:rPr lang="ru-RU" sz="105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30951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от 3 до 7 лет, которым предоставлена возможность получать услуги дошкольного образования, в общей численности детей в возрасте от 3 до 7 лет (с учетом групп кратковременного пребывания),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1977">
                <a:tc>
                  <a:txBody>
                    <a:bodyPr/>
                    <a:lstStyle/>
                    <a:p>
                      <a:pPr algn="l"/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удовлетворенности жителей района качеством предоставления муниципальных  услуг по отрасли образования,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2504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выпускников, сдавших ЕГЭ по русскому языку и математике, в общей численности выпускников, сдавших ЕГЭ по данным предметам,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2504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выпускников, набравших более 50 баллов по результатам ЕГЭ (в расчете на 1 предмет) в общей численности выпускников, сдавших ЕГЭ,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2504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муниципальных общеобразовательных учреждений, соответствующих современным требованиям обучения в общем количестве муниципальных общеобразовательных учреждений,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53848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общеобразовательных учреждений (с числом обучающихся более 50), в которых действуют управляющие советы,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1159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детей с ограниченными возможностями здоровья, обучающихся в общеобразовательных учреждениях, имеющих лицензию и аккредитованных по программам специальных (коррекционных) образовательных учреждений, от количества детей данной категории, обучающихся в общеобразовательных учреждениях,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2504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численности учителей в возрасте до 30 лет в общей численности учителей муниципальных общеобразовательных учреждений, %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4537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педагогических работников муниципальных образовательных учреждений, прошедших повышение квалификации за год, чел.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738">
                <a:tc>
                  <a:txBody>
                    <a:bodyPr/>
                    <a:lstStyle/>
                    <a:p>
                      <a:pPr algn="l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муниципальных мероприятий, проводимых с целью развития творческого потенциала педагогических работников, шт.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1" name="Picture 3" descr="C:\Documents and Settings\rabota\Мои документы\картинки к бюд\2016-17\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0"/>
            <a:ext cx="1828800" cy="1071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62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8942" y="116632"/>
            <a:ext cx="8315058" cy="79208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 «Система социальной защиты граждан в Северо-Енисейском районе», (тыс. рублей)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746837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качества и доступности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предоставления услуг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социальному обслуживанию; п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овышение качества жизни и степени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социальной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защищенности отдельных категорий граждан, проживающих в районе, путем предоставления дополнительных мер социальной поддержки и социальной помощи.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692696"/>
            <a:ext cx="8352928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943759"/>
              </p:ext>
            </p:extLst>
          </p:nvPr>
        </p:nvGraphicFramePr>
        <p:xfrm>
          <a:off x="0" y="1357298"/>
          <a:ext cx="9144000" cy="809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0"/>
                <a:gridCol w="2144889"/>
              </a:tblGrid>
              <a:tr h="505748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034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51 728,8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51 692,3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7504" y="2255967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932,9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и социальной помощи отдельным категориям граждан, награжденным знаками отличия Северо-Енисейского района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234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1 652,6-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пенсионерам в виде ежемесячных денежных выплат неработающим гражданам, имеющим длительный трудовой стаж на территории Северо-Енисейского района (женщины не менее 25 лет, мужчины не менее 30 лет) и постоянно проживающим в районе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655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350,0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семьям с новорожденными детьми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119,0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беременным женщинам, проживающим в районе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57 граждан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1 196,0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семьям, дети в которых обучаются в высших и средних учебных заведениях Красноярского края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50,0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семьям, воспитывающим детей-инвалидов для 50 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590,0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предоставление единовременной адресной материальной помощи отдельным категориям граждан, проживающим в районе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85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127,2 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дополнительные меры социальной поддержки одиноким гражданам, достигшим возраста - женщины 55 лет, мужчины 60 лет и одиноким неработающим гражданам, имеющим группу инвалидности, со среднедушевым денежным доходом ниже величины прожиточного минимума, установленного на душу населения Красноярского края для Северо-Енисейского района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23 граждан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1 344,0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в виде единовременной адресной материальной помощи на приобретение овощей неработающим гражданам, достигшим возраста – женщины 55 лет, мужчины 60 лет, постоянно проживающим на территории района, которым назначена трудовая пенсия по старости и (или) по инвалидности, имеющим стаж работы в районе не менее 10 лет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1 120 граждан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185,0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отдельным категориям граждан в виде единовременной выплаты ветеранам Великой Отечественной войны, пожилым гражданам к празднованию годовщины Победы в Великой Отечественной войне 1941- 1945 годов, Дню пожилого человека с поздравлениями от имени Главы Северо-Енисейского района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140 ветеранов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220,8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бесплатного проезда детей и лиц, сопровождающих организованные группы детей, до места нахождения загородных оздоровительных лагерей и обратно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человек;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1 342,2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выплата пенсии за выслугу лет лицам, замещавшим должности муниципальной службы и муниципальные должности на постоянной основе в органах местного самоуправления Северо-Енисейского района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граждан.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32 269,4 -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финансовое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 «Комплексный центр» – для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оказания услуг 3 405 чел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11 249,7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руководство и управление в сфере установленных функций Отдела социальной защиты администрации Северо-Енисейского района;</a:t>
            </a:r>
          </a:p>
          <a:p>
            <a:pPr algn="just"/>
            <a:r>
              <a:rPr lang="ru-RU" sz="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63,5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расходы на доставку и пересылку дополнительных мер социальной поддержки.</a:t>
            </a:r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2339752" y="2132856"/>
            <a:ext cx="38164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2050" name="Picture 2" descr="\\KORNILOVA\Users\33i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557" y="6021288"/>
            <a:ext cx="2126382" cy="81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KORNILOVA\Users\23i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07" y="6021288"/>
            <a:ext cx="168230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KORNILOVA\Users\i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267" y="6021288"/>
            <a:ext cx="1806117" cy="83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KORNILOVA\Users\957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276" y="6021288"/>
            <a:ext cx="1705076" cy="82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KORNILOVA\Users\5852.jpe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2" r="16499"/>
          <a:stretch/>
        </p:blipFill>
        <p:spPr bwMode="auto">
          <a:xfrm>
            <a:off x="0" y="29912"/>
            <a:ext cx="828942" cy="6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64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95400"/>
          </a:xfrm>
          <a:noFill/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параметры бюджета Северо-Енисейского района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2018 год, (тыс. рублей)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62000" y="2362200"/>
            <a:ext cx="17526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62000" y="5029200"/>
            <a:ext cx="17526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Дефицит (профицит</a:t>
            </a:r>
            <a:r>
              <a:rPr lang="ru-RU" sz="1600" dirty="0" smtClean="0">
                <a:solidFill>
                  <a:schemeClr val="bg1"/>
                </a:solidFill>
              </a:rPr>
              <a:t>)</a:t>
            </a:r>
          </a:p>
          <a:p>
            <a:pPr algn="ctr"/>
            <a:endParaRPr lang="ru-RU" sz="16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62000" y="3733800"/>
            <a:ext cx="1752600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Расходы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0400" y="13716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 год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План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34000" y="13716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 год 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Отчет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91400" y="1371600"/>
            <a:ext cx="1219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%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исполнения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2895600" y="2499062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2 231 969,8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7162800" y="25908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86,0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105400" y="25908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1 918 492,9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2895600" y="39624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2 271 021,9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Волна 13"/>
          <p:cNvSpPr/>
          <p:nvPr/>
        </p:nvSpPr>
        <p:spPr>
          <a:xfrm>
            <a:off x="5105400" y="39624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2 175 015,8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Волна 14"/>
          <p:cNvSpPr/>
          <p:nvPr/>
        </p:nvSpPr>
        <p:spPr>
          <a:xfrm>
            <a:off x="7162800" y="39624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95,8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Волна 15"/>
          <p:cNvSpPr/>
          <p:nvPr/>
        </p:nvSpPr>
        <p:spPr>
          <a:xfrm>
            <a:off x="2971800" y="51816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- 39 052,1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Волна 16"/>
          <p:cNvSpPr/>
          <p:nvPr/>
        </p:nvSpPr>
        <p:spPr>
          <a:xfrm>
            <a:off x="5181600" y="51816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- 256 522,9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Волна 17"/>
          <p:cNvSpPr/>
          <p:nvPr/>
        </p:nvSpPr>
        <p:spPr>
          <a:xfrm>
            <a:off x="7162800" y="5181600"/>
            <a:ext cx="1676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200,0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3" name="Рисунок 22" descr="0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0"/>
            <a:ext cx="2495550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757" y="44334"/>
            <a:ext cx="5991693" cy="152421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Показатели результативности государственной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«Система социальной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защиты граждан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Северо-Енисейском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районе»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\\KORNILOVA\Users\5852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2" r="16659"/>
          <a:stretch/>
        </p:blipFill>
        <p:spPr bwMode="auto">
          <a:xfrm>
            <a:off x="0" y="11755"/>
            <a:ext cx="1332757" cy="155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86736"/>
              </p:ext>
            </p:extLst>
          </p:nvPr>
        </p:nvGraphicFramePr>
        <p:xfrm>
          <a:off x="20733" y="1844824"/>
          <a:ext cx="9144000" cy="249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8344"/>
                <a:gridCol w="792088"/>
                <a:gridCol w="683568"/>
              </a:tblGrid>
              <a:tr h="19862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51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граждан, получивших услуги, в стационарных учреждениях социального обслуживания, в общей численности граждан, обратившихся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их получением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80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удовлетворенности граждан качеством предоставления услуг учреждениями социального обслуживания населения,%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 и более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80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удовлетворенности жителей района качеством предоставления государственных и муниципальных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услуг в сфере социальной поддержки населения,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8012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None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обоснованных жалоб к числу граждан, которым предоставлены государственные и муниципальные услуги по социальной поддержке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календарном году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0,1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80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граждан, получивших дополнительные меры социальной поддержки из средств бюджета Северо-Енисейского района, от числа граждан, обратившихся за их получением,%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8" name="Picture 4" descr="\\KORNILOVA\Users\1234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97152"/>
            <a:ext cx="305662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KORNILOVA\Users\1234567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7"/>
          <a:stretch/>
        </p:blipFill>
        <p:spPr bwMode="auto">
          <a:xfrm>
            <a:off x="179512" y="4797152"/>
            <a:ext cx="3024336" cy="208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KORNILOVA\Users\123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336"/>
            <a:ext cx="2027592" cy="147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KORNILOVA\Users\11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869160"/>
            <a:ext cx="1800200" cy="19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7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22734"/>
              </p:ext>
            </p:extLst>
          </p:nvPr>
        </p:nvGraphicFramePr>
        <p:xfrm>
          <a:off x="-6262" y="1458844"/>
          <a:ext cx="9108505" cy="518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16"/>
                <a:gridCol w="2835128"/>
                <a:gridCol w="1583613"/>
                <a:gridCol w="1403648"/>
              </a:tblGrid>
              <a:tr h="24416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32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727 471,0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681 518,5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67744" y="1916832"/>
            <a:ext cx="5286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году: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privetsochi.ru/uploads/images/00/39/40/2011/07/16/3a57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21" y="376347"/>
            <a:ext cx="118762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3" y="562372"/>
            <a:ext cx="7956375" cy="938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населения района качественными жилищно-коммунальными услугами в условиях развития рыночных отношений в отрасли и ограниченного роста оплаты жилищно-коммунальных услуг; формирование целостности и эффективной системы управления энергосбережением и повышением энергетической эффективности; обеспечение населения и организаций района топливом для нужд отопления и лесоматериалом для проведения ремонтно-строительных работ.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20687"/>
          </a:xfrm>
          <a:noFill/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 Северо-Енисейского района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«Реформирование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модернизация жилищно-коммунального хозяйства и повышение энергетической эффективности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(тыс. рублей)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354283"/>
              </p:ext>
            </p:extLst>
          </p:nvPr>
        </p:nvGraphicFramePr>
        <p:xfrm>
          <a:off x="0" y="2191193"/>
          <a:ext cx="9170413" cy="4652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505"/>
                <a:gridCol w="8439908"/>
              </a:tblGrid>
              <a:tr h="378077">
                <a:tc>
                  <a:txBody>
                    <a:bodyPr/>
                    <a:lstStyle/>
                    <a:p>
                      <a:pPr algn="l"/>
                      <a:r>
                        <a:rPr lang="ru-RU" sz="9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208 076,7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5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1. «Модернизация,</a:t>
                      </a:r>
                      <a:r>
                        <a:rPr lang="ru-RU" sz="95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реконструкция, капитальный ремонт объектов коммунальной инфраструктуры и обновление материально-технической базы предприятий жилищно-коммунального хозяйства Северо-Енисейского района»</a:t>
                      </a:r>
                      <a:endParaRPr lang="ru-RU" sz="95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966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12 223,4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Капитальный ремонт объектов коммунальной инфраструктуры, источников тепловой энергии и тепловых сетей в Северо-Енисейском районе</a:t>
                      </a:r>
                    </a:p>
                  </a:txBody>
                  <a:tcPr/>
                </a:tc>
              </a:tr>
              <a:tr h="362955">
                <a:tc>
                  <a:txBody>
                    <a:bodyPr/>
                    <a:lstStyle/>
                    <a:p>
                      <a:pPr algn="l"/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3 386,0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Текущий ремонт объектов коммунальной инфраструктуры, источников тепловой энергии и тепловых сетей, техническое перевооружение объекта муниципальной собственности в Северо-Енисейском районе</a:t>
                      </a:r>
                    </a:p>
                  </a:txBody>
                  <a:tcPr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3 483,2</a:t>
                      </a:r>
                      <a:endParaRPr lang="ru-RU" sz="9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Приобретение лесовозного автопоезда, автошин,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запасных частей, оборудования для нужд ЖКХ, бульдозера, автошин 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8151">
                <a:tc>
                  <a:txBody>
                    <a:bodyPr/>
                    <a:lstStyle/>
                    <a:p>
                      <a:pPr algn="l"/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19 736,1</a:t>
                      </a:r>
                      <a:endParaRPr lang="ru-RU" sz="9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 участка надземных инженерных сетей </a:t>
                      </a:r>
                      <a:r>
                        <a:rPr lang="ru-RU" sz="900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тепловодоснабжения</a:t>
                      </a:r>
                      <a:r>
                        <a:rPr lang="ru-RU" sz="9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 ЦПК № 1 до тепловой камеры № 133А по ул. Донского в </a:t>
                      </a:r>
                      <a:r>
                        <a:rPr lang="ru-RU" sz="900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9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168 248,0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Строительство системы пожаротушения расходного склада нефтепродуктов, п. Енашимо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1047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9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лабораторных исследований, не включенных в проектную стоимость строительства объекта «Расходный склад нефтепродуктов в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п.Енашимо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31 474,9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2.</a:t>
                      </a:r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«Чистая вода Северо-Енисейского района»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31 474,9</a:t>
                      </a:r>
                      <a:endParaRPr lang="ru-RU" sz="9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Строительство водозабора, </a:t>
                      </a:r>
                      <a:r>
                        <a:rPr lang="ru-RU" sz="9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9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441 966,9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3. «Доступность коммунально-бытовых услуг для населения Северо-Енисейского района» 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1364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416 424,7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организацию теплоснабжения населения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0057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6 725,3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Возмещение недополученных доходов, связанных с услугами муниципальной бани в п. Тея, п. Вангаш, п. Новая Калами, п. Енашимо, возмещение затрат, связанных с услугами муниципальной бани в гп Северо-Енисейский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2955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5 125,1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затрат, связанных с оказанием населению услуг водоснабжения в части возмещения затрат по доставке воды автомобильным транспортом от центральной водокачки к водоразборным колонкам и на содержание водоразборных колонок в гп Северо-Енисейский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3882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8 458,9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затрат теплоснабжающих организаций, осуществляющих производство и (или) реализацию топлива твердого (швырок всех групп пород)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3168">
                <a:tc>
                  <a:txBody>
                    <a:bodyPr/>
                    <a:lstStyle/>
                    <a:p>
                      <a:pPr algn="l"/>
                      <a:r>
                        <a:rPr lang="ru-RU" sz="9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5 100,3</a:t>
                      </a:r>
                      <a:endParaRPr lang="ru-RU" sz="900" b="1" u="none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Компенсация выпадающих доходов энергоснабжающих организаций, связанных с применением государственных регулируемых цен (тарифов) на электрическую энергию, вырабатываемую дизельными электростанциями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622">
                <a:tc>
                  <a:txBody>
                    <a:bodyPr/>
                    <a:lstStyle/>
                    <a:p>
                      <a:pPr algn="l"/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132,6</a:t>
                      </a:r>
                      <a:endParaRPr lang="ru-RU" sz="900" b="1" u="none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фактически понесенных затрат теплоснабжающих организаций, оказывающих услуги по доставке топлива твердого (швырок всех групп пород) для населения п. </a:t>
                      </a:r>
                      <a:r>
                        <a:rPr lang="ru-RU" sz="900" u="non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Вельмо</a:t>
                      </a:r>
                      <a:r>
                        <a:rPr lang="ru-RU" sz="9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 района</a:t>
                      </a:r>
                      <a:endParaRPr lang="ru-RU" sz="90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60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2852"/>
            <a:ext cx="7956376" cy="7658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коммунального хозяйства Северо-Енисейского района на 2018 год 4 465,0 тыс. рублей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32226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Северо-Енисейский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теплосети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ул. Ленина, 2 до ул. Ленина, 8 </a:t>
            </a:r>
            <a:r>
              <a:rPr lang="ru-RU" sz="1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– 1 112,5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сети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холодного водоснабжения ул. Ленина, 2 до ул. Ленина, 8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290,8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Тея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теплосети от здания магазина №9 по ул. Октябрьская, 2А до проезда к зданию администрации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Клубная, 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- 194,3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сети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холодного водоснабжения от здания магазина №9 по ул. Октябрьская, 2А до проезда к зданию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администрации, ул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Клубная, 1,–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44,0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теплосети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сети водоотведения, ул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Клубная, 5 - 143,8 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сети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холодного водоснабжения, ул.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Клубная, 5 – 15,9</a:t>
            </a:r>
          </a:p>
          <a:p>
            <a:pPr marL="0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Новая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теплосети от здания муниципального бюджетного дошкольного образовательного учреждения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Новокаламинский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детский сад № 7» до ул. Нагорная, 9 А и 9 Б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406,7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теплосети, ТК № 3 до ТК №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 – 1 744, 5</a:t>
            </a:r>
          </a:p>
          <a:p>
            <a:pPr marL="0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Вангаш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здания бани, ул. Центральная,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38 – 512.5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52" name="AutoShape 4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54" name="AutoShape 6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56" name="AutoShape 8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58" name="AutoShape 10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60" name="AutoShape 12" descr="Картинки по запросу картинки ремонт с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28731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062" name="Picture 14" descr="Картинки по запросу картинки ремонт с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933056"/>
            <a:ext cx="2774682" cy="2363583"/>
          </a:xfrm>
          <a:prstGeom prst="rect">
            <a:avLst/>
          </a:prstGeom>
          <a:noFill/>
        </p:spPr>
      </p:pic>
      <p:pic>
        <p:nvPicPr>
          <p:cNvPr id="12" name="Picture 2" descr="http://www.privetsochi.ru/uploads/images/00/39/40/2011/07/16/3a57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go3.imgsmail.ru/imgpreview?key=1ee83cad080d5cb&amp;mb=imgdb_preview_18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581128"/>
            <a:ext cx="3246854" cy="193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4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6094"/>
            <a:ext cx="7440488" cy="130264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574751"/>
              </p:ext>
            </p:extLst>
          </p:nvPr>
        </p:nvGraphicFramePr>
        <p:xfrm>
          <a:off x="0" y="1447798"/>
          <a:ext cx="9144000" cy="301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9928"/>
                <a:gridCol w="1404156"/>
                <a:gridCol w="1529916"/>
              </a:tblGrid>
              <a:tr h="4172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1839"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уровня износа коммунальной инфраструктуры,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9555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объем котельно-печного топлива, необходимый для теплоснабжения района,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</a:rPr>
                        <a:t>тн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13 012,2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13 012,2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9555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населения, пользующегося водой из водокачек и водоразборных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колонок, 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77007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посещений муниципальных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бань, чел.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10 840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10 840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4949">
                <a:tc>
                  <a:txBody>
                    <a:bodyPr/>
                    <a:lstStyle/>
                    <a:p>
                      <a:pPr marL="9334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объем топлива твердого (швырок всех групп пород), необходимый для теплоснабжения населения, проживающего в неблагоустроенном секторе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района,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куб.м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7 704,4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7 704,4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ptm.tomsk.ru/userfiles/kotelnoye_oborud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27781"/>
            <a:ext cx="2225551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o2.imgsmail.ru/imgpreview?key=7b6fcf61cf967c62&amp;mb=imgdb_preview_18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351" y="4941168"/>
            <a:ext cx="2422649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z.all.biz/img/kz/catalog/middle/39703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339" y="4941168"/>
            <a:ext cx="228600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o2.imgsmail.ru/imgpreview?key=1dfce7fbdca77710&amp;mb=imgdb_preview_19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551" y="4941168"/>
            <a:ext cx="220980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privetsochi.ru/uploads/images/00/39/40/2011/07/16/3a578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4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315176" cy="1000108"/>
          </a:xfr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«Создание условий для обеспечения доступным и комфортным жильем граждан Северо-Енисейского района», (тыс. рублей)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209800"/>
            <a:ext cx="8915400" cy="4267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3000" y="990600"/>
            <a:ext cx="7696200" cy="457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повышение доступности жилья и улучшение жилищных условий граждан, проживающих на территории Северо-Енисейского района.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41005"/>
              </p:ext>
            </p:extLst>
          </p:nvPr>
        </p:nvGraphicFramePr>
        <p:xfrm>
          <a:off x="0" y="2647678"/>
          <a:ext cx="9144000" cy="1991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848600"/>
              </a:tblGrid>
              <a:tr h="474032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96 038,3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среднеэтажного и малоэтажного жилищного строительства в Северо-Енисейском районе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484689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23 321,7 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Капитальный ремонт муниципальных жилых помещений и общего имущества в многоквартирных домах, расположенных на территории Северо-Енисейского района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484689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4 450,4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мероприятий в области градостроительной деятельности на территории Северо-Енисейского района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481490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19 637,2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условий реализации муниципальной программы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87764"/>
              </p:ext>
            </p:extLst>
          </p:nvPr>
        </p:nvGraphicFramePr>
        <p:xfrm>
          <a:off x="2571736" y="5115560"/>
          <a:ext cx="5815034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7936"/>
                <a:gridCol w="785382"/>
                <a:gridCol w="7417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ветхого и аварийного жилья в районе по общей площади жилья,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построенных среднеэтажных и малоэтажных жилых домов в населенных пунктах района, кв. м.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441,8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441,8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территорий населенных пунктов района актуализированными адресными планами,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0" name="Нашивка 9"/>
          <p:cNvSpPr/>
          <p:nvPr/>
        </p:nvSpPr>
        <p:spPr>
          <a:xfrm>
            <a:off x="2143108" y="5214950"/>
            <a:ext cx="381000" cy="381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Documents and Settings\rabota\Мои документы\картинки к бюд\i545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15278"/>
            <a:ext cx="1905000" cy="1742722"/>
          </a:xfrm>
          <a:prstGeom prst="rect">
            <a:avLst/>
          </a:prstGeom>
          <a:noFill/>
        </p:spPr>
      </p:pic>
      <p:pic>
        <p:nvPicPr>
          <p:cNvPr id="1028" name="Picture 4" descr="C:\Documents and Settings\rabota\Мои документы\картинки к бюд\2016-17\32d4-1392822241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0"/>
            <a:ext cx="1828800" cy="990600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356367"/>
              </p:ext>
            </p:extLst>
          </p:nvPr>
        </p:nvGraphicFramePr>
        <p:xfrm>
          <a:off x="0" y="1500174"/>
          <a:ext cx="9144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12"/>
                <a:gridCol w="2286016"/>
                <a:gridCol w="2143140"/>
                <a:gridCol w="2000232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149 031,2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143 447,6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571604" y="2214554"/>
            <a:ext cx="4588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78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9072594" cy="114298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среднеэтажного и малоэтажного жилищного строительства в Северо-Енисейском районе 96 038,3 тыс. рублей в 2018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0"/>
            <a:ext cx="2438400" cy="152400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26350" y="2132856"/>
            <a:ext cx="4329626" cy="3015208"/>
          </a:xfrm>
          <a:prstGeom prst="wedgeEllipseCallout">
            <a:avLst>
              <a:gd name="adj1" fmla="val -15470"/>
              <a:gd name="adj2" fmla="val 6489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24-квартирный жилой дом по ул. Школьная (стр. №3) на территории микрорайона «Тарасовский» в </a:t>
            </a:r>
            <a:r>
              <a:rPr lang="ru-RU" sz="1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Тея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квартирный дом», ул. Лесная (стр. № 2), п. </a:t>
            </a:r>
            <a:r>
              <a:rPr lang="ru-RU" sz="1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Вельмо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93 798,9 тыс. рублей 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5495925"/>
            <a:ext cx="2286000" cy="1362075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5857875" y="1844824"/>
            <a:ext cx="2962597" cy="3489176"/>
          </a:xfrm>
          <a:prstGeom prst="wedgeEllipseCallout">
            <a:avLst>
              <a:gd name="adj1" fmla="val 5764"/>
              <a:gd name="adj2" fmla="val 6277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Оплата услуг </a:t>
            </a:r>
            <a:r>
              <a:rPr lang="ru-RU" sz="11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электроснабжающей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организации до выбора управляющей организации по 24-квартирный жилой дом по ул. Школьная (стр. №3) на территории микрорайона «Тарасовский» в </a:t>
            </a:r>
            <a:r>
              <a:rPr lang="ru-RU" sz="11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Тея»,</a:t>
            </a:r>
          </a:p>
          <a:p>
            <a:pPr algn="ctr"/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4 квартирный дом», ул. Лесная (стр. № 2), п. </a:t>
            </a:r>
            <a:r>
              <a:rPr lang="ru-RU" sz="11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Вельмо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2 239,4 тыс. рублей 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29721"/>
              </p:ext>
            </p:extLst>
          </p:nvPr>
        </p:nvGraphicFramePr>
        <p:xfrm>
          <a:off x="0" y="1071545"/>
          <a:ext cx="9144000" cy="498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43800"/>
                <a:gridCol w="1600200"/>
              </a:tblGrid>
              <a:tr h="49858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объекта 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Рисунок 10" descr="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7" y="4361471"/>
            <a:ext cx="1440161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1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2869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Капитальный ремонт объектов жилищного хозяйства Северо-Енисейского района 23 321,7 тыс. рублей в 2018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286000"/>
            <a:ext cx="9067800" cy="441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гп Северо-Енисейский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квартирный дом, ул. Нагорная, 5 – 695,3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12 квартирный дом, ул. Донское, 55, кв.10 –  81,4</a:t>
            </a:r>
          </a:p>
          <a:p>
            <a:pPr marL="0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квартирный дом, ул. Фрунзе, 10 кв. 2 – 1 019,5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п. Тея</a:t>
            </a:r>
          </a:p>
          <a:p>
            <a:pPr>
              <a:buNone/>
            </a:pP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16 квартирный дом, ул. Школьная, 1А – 394,8</a:t>
            </a:r>
          </a:p>
          <a:p>
            <a:pPr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квартирный дом, ул. Геологическая, 9, кв.1 – 268,3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п. Новая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Калами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15963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10 квартирный дом, ул. Юбилейная, 45 – 7 850,7</a:t>
            </a:r>
          </a:p>
          <a:p>
            <a:pPr marL="715963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 квартирный дом, ул. Нагорная, 14 –  2 567</a:t>
            </a:r>
          </a:p>
          <a:p>
            <a:pPr marL="715963" indent="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100" b="1" dirty="0" err="1" smtClean="0">
                <a:latin typeface="Times New Roman" pitchFamily="18" charset="0"/>
                <a:cs typeface="Times New Roman" pitchFamily="18" charset="0"/>
              </a:rPr>
              <a:t>Вангаш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6575" indent="0"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4 квартирный дом, ул.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Студенческая, 12, кв. 1,3,4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3 572,8</a:t>
            </a:r>
          </a:p>
          <a:p>
            <a:pPr marL="536575" indent="0"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4 квартирный дом, ул. Студенческая,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14,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кв. 1,3,4 –  3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304,1</a:t>
            </a:r>
          </a:p>
          <a:p>
            <a:pPr marL="536575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Центральная, 19,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кв.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419,1</a:t>
            </a:r>
          </a:p>
          <a:p>
            <a:pPr marL="536575" indent="0"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	п. Брянка </a:t>
            </a:r>
          </a:p>
          <a:p>
            <a:pPr marL="536575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	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Лесная, 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130,1</a:t>
            </a:r>
          </a:p>
          <a:p>
            <a:pPr marL="536575" indent="0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	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квартирный дом, ул.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Нагорная, 26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2 152,9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Расходы по подготовке проектов и проверки достоверности определения сметной стоимости капитального ремонта 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объектов муниципальной стоимости – 865,2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28" name="AutoShape 4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30" name="AutoShape 6" descr="Картинки по запросу картинки капремонт жилых дом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" name="Рисунок 8" descr="d3a6ffb9fa95acd07ae12a9b3648acf3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1066800"/>
            <a:ext cx="1905000" cy="1219200"/>
          </a:xfrm>
          <a:prstGeom prst="rect">
            <a:avLst/>
          </a:prstGeom>
        </p:spPr>
      </p:pic>
      <p:pic>
        <p:nvPicPr>
          <p:cNvPr id="10" name="Рисунок 9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066800"/>
            <a:ext cx="2133600" cy="1219200"/>
          </a:xfrm>
          <a:prstGeom prst="rect">
            <a:avLst/>
          </a:prstGeom>
        </p:spPr>
      </p:pic>
      <p:pic>
        <p:nvPicPr>
          <p:cNvPr id="11" name="Рисунок 10" descr="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1066800"/>
            <a:ext cx="2133600" cy="1219200"/>
          </a:xfrm>
          <a:prstGeom prst="rect">
            <a:avLst/>
          </a:prstGeom>
        </p:spPr>
      </p:pic>
      <p:pic>
        <p:nvPicPr>
          <p:cNvPr id="12" name="Рисунок 11" descr="8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066800"/>
            <a:ext cx="2971800" cy="1219200"/>
          </a:xfrm>
          <a:prstGeom prst="rect">
            <a:avLst/>
          </a:prstGeom>
        </p:spPr>
      </p:pic>
      <p:pic>
        <p:nvPicPr>
          <p:cNvPr id="13" name="Рисунок 12" descr="depositphotos_8730947-Workers-tea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3643314"/>
            <a:ext cx="3357586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9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Муниципальная программа «Защита населения и территории Северо-Енисейского района от чрезвычайных ситуаций природного и техногенного характера» (тыс. рублей)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00108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Цель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эффективной системы защиты населения и территории Северо-Енисейского района от чрезвычайных ситуаций природного и техногенного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характера.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141131"/>
              </p:ext>
            </p:extLst>
          </p:nvPr>
        </p:nvGraphicFramePr>
        <p:xfrm>
          <a:off x="-1" y="1571611"/>
          <a:ext cx="9144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0"/>
                <a:gridCol w="2144889"/>
              </a:tblGrid>
              <a:tr h="401839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411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26 537,6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26 068,5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35696" y="2285992"/>
            <a:ext cx="48234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направления расходов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26282"/>
              </p:ext>
            </p:extLst>
          </p:nvPr>
        </p:nvGraphicFramePr>
        <p:xfrm>
          <a:off x="0" y="2629028"/>
          <a:ext cx="9144000" cy="558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00"/>
                <a:gridCol w="8143900"/>
              </a:tblGrid>
              <a:tr h="283828"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25 063,6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печение предупреждения возникновения и развития чрезвычайных ситуаций природного и техногенного характера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8728">
                <a:tc>
                  <a:txBody>
                    <a:bodyPr/>
                    <a:lstStyle/>
                    <a:p>
                      <a:pPr algn="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1 004,9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первичных мер пожарной безопасности в населенных пунктах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00034" y="1000108"/>
            <a:ext cx="8072494" cy="5715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2204864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41957"/>
              </p:ext>
            </p:extLst>
          </p:nvPr>
        </p:nvGraphicFramePr>
        <p:xfrm>
          <a:off x="0" y="3218043"/>
          <a:ext cx="5940152" cy="2328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136"/>
                <a:gridCol w="665871"/>
                <a:gridCol w="835145"/>
              </a:tblGrid>
              <a:tr h="29096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90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Предотвращение гибели людей при пожарах и ЧС природного и техногенного характера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Снижение числа пострадавших в районе при пожарах и ЧС природного и техногенного характера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Охват подготовкой населения к действиям при возникновении ЧС природного и техногенного характера от численности населения района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13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Охват подготовкой должностных лиц и специалистов ГО и районного звена ТП РСЧС организаций, в том числе образовательных учреждений, от подлежащих подготовке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78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Охват населения района, оповещаемого с помощью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электросирен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С-40 и средствами громкоговорящей связи от числа населения района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\\KORNILOVA\Users\i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826" y="3501008"/>
            <a:ext cx="259063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KORNILOVA\Users\i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553234"/>
            <a:ext cx="2520280" cy="126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KORNILOVA\Users\20130830-kotelnay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309829"/>
            <a:ext cx="280996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\\KORNILOVA\Users\5f2e55abbcd9ac15e3a29587dcfe98f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17232"/>
            <a:ext cx="2287141" cy="130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1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bota\Рабочий стол\картинки\i56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17232"/>
            <a:ext cx="3388893" cy="1340769"/>
          </a:xfrm>
          <a:prstGeom prst="rect">
            <a:avLst/>
          </a:prstGeom>
          <a:noFill/>
        </p:spPr>
      </p:pic>
      <p:pic>
        <p:nvPicPr>
          <p:cNvPr id="1027" name="Picture 3" descr="C:\Documents and Settings\rabota\Рабочий стол\картинки\i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1750" y="5517232"/>
            <a:ext cx="2752824" cy="1329004"/>
          </a:xfrm>
          <a:prstGeom prst="rect">
            <a:avLst/>
          </a:prstGeom>
          <a:noFill/>
        </p:spPr>
      </p:pic>
      <p:pic>
        <p:nvPicPr>
          <p:cNvPr id="1028" name="Picture 4" descr="C:\Documents and Settings\rabota\Рабочий стол\картинки\i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517232"/>
            <a:ext cx="2992857" cy="1340768"/>
          </a:xfrm>
          <a:prstGeom prst="rect">
            <a:avLst/>
          </a:prstGeom>
          <a:noFill/>
        </p:spPr>
      </p:pic>
      <p:pic>
        <p:nvPicPr>
          <p:cNvPr id="10" name="Picture 2" descr="C:\Documents and Settings\rabota\Рабочий стол\картинки\i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547664" cy="15476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547664" y="12223"/>
            <a:ext cx="75963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программа «Развитие транспортной системы Северо-Енисейского района», (тыс. рублей)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847914"/>
              </p:ext>
            </p:extLst>
          </p:nvPr>
        </p:nvGraphicFramePr>
        <p:xfrm>
          <a:off x="1587134" y="734248"/>
          <a:ext cx="7547440" cy="719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7710"/>
                <a:gridCol w="1826376"/>
                <a:gridCol w="1616921"/>
                <a:gridCol w="1396433"/>
              </a:tblGrid>
              <a:tr h="444858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программе,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49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99 670,1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89 578,0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910766" y="1362984"/>
            <a:ext cx="4649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направления расходов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году: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" y="1572669"/>
            <a:ext cx="9144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Выполнение работ по ремонту улично-дорожной сети Северо-Енисейского района, строительству и реконструкции автомобильных дорог Северо-Енисейского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района на общую сумму 65 468,8 тыс</a:t>
            </a: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рублей, в том числе:</a:t>
            </a:r>
          </a:p>
          <a:p>
            <a:pPr marL="28575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содержание автомобильных дорог  общего пользования 203,8 км на общую сумму 23 249,1 тыс. рублей;</a:t>
            </a:r>
          </a:p>
          <a:p>
            <a:pPr marL="285750" indent="-285750">
              <a:buFontTx/>
              <a:buChar char="-"/>
            </a:pP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капитальный ремонт и ремонт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 участков автомобильных дорог 11,12 км на общую сумму 13 429,7 тыс. рублей,;</a:t>
            </a:r>
          </a:p>
          <a:p>
            <a:pPr marL="28575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восстановление профиля гравийных дорог 7 037 км на общую сумму 4 961,1 тыс. рублей;</a:t>
            </a:r>
            <a:endParaRPr lang="ru-RU" sz="125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ликвидация коле</a:t>
            </a:r>
            <a:r>
              <a:rPr lang="ru-RU" sz="1250" dirty="0">
                <a:latin typeface="Times New Roman" pitchFamily="18" charset="0"/>
                <a:ea typeface="Calibri"/>
                <a:cs typeface="Times New Roman" pitchFamily="18" charset="0"/>
              </a:rPr>
              <a:t>й и других неровностей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и укладкой нового слоя покрытия участков автомобильной дороги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4 161,6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на сумму 4 239,6 тыс. рублей;</a:t>
            </a:r>
          </a:p>
          <a:p>
            <a:pPr marL="28575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расходы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на увеличение в пределах 10% цены муниципального контракта на содержание автомобильных дорог общего пользования местного значения в </a:t>
            </a:r>
            <a:r>
              <a:rPr lang="ru-RU" sz="1250" dirty="0" err="1">
                <a:latin typeface="Times New Roman" pitchFamily="18" charset="0"/>
                <a:ea typeface="Times New Roman"/>
                <a:cs typeface="Times New Roman" pitchFamily="18" charset="0"/>
              </a:rPr>
              <a:t>гп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 Северо-Енисейский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на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сумму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518,3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тыс. рублей; </a:t>
            </a:r>
            <a:endParaRPr lang="ru-RU" sz="125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текущие ремонты кольцевой развязки, автомобильных мостов на сумму 266,1тыс. рублей;</a:t>
            </a:r>
          </a:p>
          <a:p>
            <a:pPr marL="285750" lvl="0" indent="-285750">
              <a:buFontTx/>
              <a:buChar char="-"/>
            </a:pP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инансовое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обеспечение работ по содержанию автомобильных дорог общего пользования местного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значения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сумму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99,6 тыс</a:t>
            </a:r>
            <a:r>
              <a:rPr lang="ru-RU" sz="125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рублей;</a:t>
            </a:r>
          </a:p>
          <a:p>
            <a:pPr marL="285750" lvl="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расходы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по подготовке проектов капитальных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ремонтов, на проверку достоверности определения сметной стоимости, по диагностике и оценке технического состояния автомобильных дорог на 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сумму 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640,2 тыс</a:t>
            </a:r>
            <a:r>
              <a:rPr lang="ru-RU" sz="1250" dirty="0">
                <a:latin typeface="Times New Roman" pitchFamily="18" charset="0"/>
                <a:ea typeface="Times New Roman"/>
                <a:cs typeface="Times New Roman" pitchFamily="18" charset="0"/>
              </a:rPr>
              <a:t>. рублей</a:t>
            </a:r>
            <a:r>
              <a:rPr lang="ru-RU" sz="125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sz="125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устройство и содержание участка автозимника протяженностью 118,5 км на сумму 16 065,1 тыс. рублей.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Мероприятия по повышению безопасности дорожного движения на общую сумму 1 249,0 тыс. рублей, в том числе:</a:t>
            </a:r>
          </a:p>
          <a:p>
            <a:pPr marL="171450" indent="-171450">
              <a:buFontTx/>
              <a:buChar char="-"/>
            </a:pPr>
            <a:r>
              <a:rPr lang="ru-RU" sz="1250" dirty="0" smtClean="0">
                <a:latin typeface="Times New Roman" pitchFamily="18" charset="0"/>
                <a:ea typeface="Calibri"/>
                <a:cs typeface="Times New Roman" pitchFamily="18" charset="0"/>
              </a:rPr>
              <a:t>установка пешеходных ограждений, искусственных дорожных неровностей, дорожной разметки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на сумму 927,7 тыс. рублей;</a:t>
            </a:r>
          </a:p>
          <a:p>
            <a:pPr marL="171450" indent="-171450">
              <a:buFontTx/>
              <a:buChar char="-"/>
            </a:pPr>
            <a:r>
              <a:rPr lang="ru-RU" sz="1250" dirty="0">
                <a:latin typeface="Times New Roman" pitchFamily="18" charset="0"/>
                <a:ea typeface="Calibri"/>
                <a:cs typeface="Times New Roman" pitchFamily="18" charset="0"/>
              </a:rPr>
              <a:t>расходы на приобретение, доставку и установку дорожных </a:t>
            </a:r>
            <a:r>
              <a:rPr lang="ru-RU" sz="1250" dirty="0" smtClean="0">
                <a:latin typeface="Times New Roman" pitchFamily="18" charset="0"/>
                <a:ea typeface="Calibri"/>
                <a:cs typeface="Times New Roman" pitchFamily="18" charset="0"/>
              </a:rPr>
              <a:t>знаков на сумму 91,1</a:t>
            </a:r>
            <a:endParaRPr lang="ru-RU" sz="125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устройство пешеходного перехода на </a:t>
            </a:r>
            <a:r>
              <a:rPr lang="ru-RU" sz="1250" smtClean="0">
                <a:latin typeface="Times New Roman" pitchFamily="18" charset="0"/>
                <a:cs typeface="Times New Roman" pitchFamily="18" charset="0"/>
              </a:rPr>
              <a:t>сумму 230,2 </a:t>
            </a: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тыс. рублей.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50" dirty="0" smtClean="0">
                <a:latin typeface="Times New Roman" pitchFamily="18" charset="0"/>
                <a:cs typeface="Times New Roman" pitchFamily="18" charset="0"/>
              </a:rPr>
              <a:t>Мероприятия по организации пассажирских перевозок автомобильным транспортом на сумму 22 860,2 тыс. рублей.  </a:t>
            </a:r>
            <a:endParaRPr lang="ru-RU" sz="12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92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83"/>
            <a:ext cx="9144000" cy="720080"/>
          </a:xfrm>
          <a:noFill/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результаты муниципальной программы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транспортной системы Северо-Енисейского района»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327610"/>
              </p:ext>
            </p:extLst>
          </p:nvPr>
        </p:nvGraphicFramePr>
        <p:xfrm>
          <a:off x="0" y="764705"/>
          <a:ext cx="9144000" cy="451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984"/>
                <a:gridCol w="1072710"/>
                <a:gridCol w="1735602"/>
                <a:gridCol w="1907704"/>
              </a:tblGrid>
              <a:tr h="4978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 измерения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3233">
                <a:tc rowSpan="2">
                  <a:txBody>
                    <a:bodyPr/>
                    <a:lstStyle/>
                    <a:p>
                      <a:r>
                        <a:rPr lang="ru-RU" sz="115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Протяженность автомобильных дорог общего пользования местного значения, работы по содержанию которых выполняются в объеме действующих нормативов (допустимый уровень) и их удельный вес в общей протяженности автомобильных дорог, на которых производится комплекс работ по содержанию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1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203,8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203,8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8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90745">
                <a:tc>
                  <a:txBody>
                    <a:bodyPr/>
                    <a:lstStyle/>
                    <a:p>
                      <a:r>
                        <a:rPr lang="ru-RU" sz="115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протяженности автомобильных дорог общего пользования местного значения, на которых проведены работы по ремонту и капитальному ремонту в общей протяженности автомобильных дорог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6242">
                <a:tc>
                  <a:txBody>
                    <a:bodyPr/>
                    <a:lstStyle/>
                    <a:p>
                      <a:r>
                        <a:rPr lang="ru-RU" sz="115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количества дорожно-транспортных происшествий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5265">
                <a:tc>
                  <a:txBody>
                    <a:bodyPr/>
                    <a:lstStyle/>
                    <a:p>
                      <a:r>
                        <a:rPr lang="ru-RU" sz="115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перевезенных пассажиров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83,6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83,6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9303">
                <a:tc>
                  <a:txBody>
                    <a:bodyPr/>
                    <a:lstStyle/>
                    <a:p>
                      <a:r>
                        <a:rPr lang="ru-RU" sz="1150" dirty="0" smtClean="0">
                          <a:effectLst/>
                          <a:latin typeface="Times New Roman"/>
                          <a:ea typeface="Calibri"/>
                        </a:rPr>
                        <a:t>Количество муниципальных маршрутов регулярных перевозок городского сообщения (в одном направлении)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19972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19972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15024">
                <a:tc>
                  <a:txBody>
                    <a:bodyPr/>
                    <a:lstStyle/>
                    <a:p>
                      <a:pPr algn="l"/>
                      <a:r>
                        <a:rPr lang="ru-RU" sz="1150" dirty="0" smtClean="0">
                          <a:effectLst/>
                          <a:latin typeface="Times New Roman"/>
                          <a:ea typeface="Calibri"/>
                        </a:rPr>
                        <a:t>Количество муниципальных маршрутов регулярных перевозок пригородного и междугородного сообщения (в одном направлении)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5823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5823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298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</a:rPr>
                        <a:t>Транспортная подвижность населения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</a:rPr>
                        <a:t>поездок/ человек</a:t>
                      </a:r>
                      <a:endParaRPr lang="ru-RU" sz="11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ru-RU" sz="11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4" descr="C:\Users\User4\Documents\Картинки\iан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29200"/>
            <a:ext cx="2987824" cy="162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ser4\Documents\dorog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5229200"/>
            <a:ext cx="2761362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User4\Documents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87" y="5229200"/>
            <a:ext cx="3394813" cy="162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38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Северо-Енисейского района за 2018 год, (тыс. рублей)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11308127"/>
              </p:ext>
            </p:extLst>
          </p:nvPr>
        </p:nvGraphicFramePr>
        <p:xfrm>
          <a:off x="179512" y="1988840"/>
          <a:ext cx="885698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80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0"/>
            <a:ext cx="7962900" cy="105273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«Развитие местного самоуправления», (тыс. рублей)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2133600"/>
            <a:ext cx="8610600" cy="45720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" y="914400"/>
            <a:ext cx="5791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 муниципальной программы - содействие повышению комфортности условий жизнедеятельности населения в Северо-Енисейском районе.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112050"/>
              </p:ext>
            </p:extLst>
          </p:nvPr>
        </p:nvGraphicFramePr>
        <p:xfrm>
          <a:off x="0" y="1524000"/>
          <a:ext cx="9144000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226"/>
                <a:gridCol w="2064774"/>
                <a:gridCol w="2286000"/>
                <a:gridCol w="2286000"/>
              </a:tblGrid>
              <a:tr h="3821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программе, тыс. рублей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64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21 187,8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21 187,8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2057400" y="2514600"/>
            <a:ext cx="6781800" cy="685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Возмещение затрат, связанных с реализацией населению района продуктов питания в части затрат по доставке в Северо-Енисейский район указанных продуктов (включая транспортно-заготовительные расходы)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057400" y="3429000"/>
            <a:ext cx="6781800" cy="685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Возмещение части затрат гражданам, ведущим подсобное хозяйство на территории Северо-Енисейского района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304800" y="2514600"/>
            <a:ext cx="1447800" cy="6858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20 472,9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304800" y="3429000"/>
            <a:ext cx="1447800" cy="6858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714,9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557168"/>
              </p:ext>
            </p:extLst>
          </p:nvPr>
        </p:nvGraphicFramePr>
        <p:xfrm>
          <a:off x="2971800" y="4267200"/>
          <a:ext cx="6172200" cy="259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9150"/>
                <a:gridCol w="771525"/>
                <a:gridCol w="771525"/>
              </a:tblGrid>
              <a:tr h="37457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78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хозяйств населения по Северо-Енисейскому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району, ед.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645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продукции растениеводства в личных подсобных хозяйствах на территории Северо-Енисейского района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тонн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746,5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761,4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4645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Производство продукции животноводства в личных подсобных хозяйствах на территории Северо-Енисейского района, тонн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78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производство скота и птицы на убой, тонн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78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производство молока, тонн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457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производство яиц, тыс.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шт.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Documents and Settings\rabota\Мои документы\картинки\с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2971800" cy="2590800"/>
          </a:xfrm>
          <a:prstGeom prst="rect">
            <a:avLst/>
          </a:prstGeom>
          <a:noFill/>
        </p:spPr>
      </p:pic>
      <p:pic>
        <p:nvPicPr>
          <p:cNvPr id="1027" name="Picture 3" descr="C:\Documents and Settings\rabota\Мои документы\картинки к бюд\сх.jpeg"/>
          <p:cNvPicPr>
            <a:picLocks noChangeAspect="1" noChangeArrowheads="1"/>
          </p:cNvPicPr>
          <p:nvPr/>
        </p:nvPicPr>
        <p:blipFill rotWithShape="1">
          <a:blip r:embed="rId3" cstate="print"/>
          <a:srcRect l="34157"/>
          <a:stretch/>
        </p:blipFill>
        <p:spPr bwMode="auto">
          <a:xfrm>
            <a:off x="7588665" y="0"/>
            <a:ext cx="1555334" cy="144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285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2401"/>
            <a:ext cx="8624918" cy="490517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культуры», (тыс. рублей)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71600" y="533400"/>
            <a:ext cx="6629400" cy="4572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условий для развития и реализации культурного и духовного потенциала населения Северо-Енисейского района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427976"/>
              </p:ext>
            </p:extLst>
          </p:nvPr>
        </p:nvGraphicFramePr>
        <p:xfrm>
          <a:off x="1" y="1066800"/>
          <a:ext cx="9144000" cy="74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0"/>
                <a:gridCol w="2144889"/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143 964,3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140 296,9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43042" y="2143117"/>
            <a:ext cx="5286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293272"/>
              </p:ext>
            </p:extLst>
          </p:nvPr>
        </p:nvGraphicFramePr>
        <p:xfrm>
          <a:off x="0" y="2286000"/>
          <a:ext cx="9144000" cy="4394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77"/>
                <a:gridCol w="8065523"/>
              </a:tblGrid>
              <a:tr h="440531"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23 260,3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деятельности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бюджетного учреждения «ЦБС», в том числе: проведение циклов мероприятий культурно-досугового характера, комплектование библиотечного фонда, создание информационных центров в библиотеках района, модернизация библиотек района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55 339,7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деятельности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бюджетного учреждения «ЦКС», в том числе: Проведение этнического фестиваля «СЭВЭКИ Легенды Севера», районный фестиваль «Хлебосольный край» к празднованию Дня металлурга в Северо-Енисейском районе, цикл мероприятий, посвященных народным гуляньям «Открытие снежного городка», районная акция «Североенисейцы-фронтовикам» в рамках празднования Дня Победы, мероприятие посвященное празднованию Победы в Великой Отечественной войне»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0531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5 970,9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деятельности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бюджетного учреждения «Муниципальный музей», в том числе: создание временных экспозиций и выставок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6744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8 263,5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деятельности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бюджетного учреждения дополнительного образования «ДШИ», в том числе мероприятие музыкальная гостиная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0531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15 567,2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условий реализации муниципальной программы Отдела культуры администрации Северо-Енисейского района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0531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25 236,2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содержания (эксплуатации) имущества муниципальных учреждений Северо-Енисейского района</a:t>
                      </a:r>
                    </a:p>
                  </a:txBody>
                  <a:tcPr/>
                </a:tc>
              </a:tr>
              <a:tr h="440531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659,1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подготовке проектов капитальных ремонтов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 здания СДК,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ул. Юбилейная, 47, п. Новая-</a:t>
                      </a:r>
                      <a:r>
                        <a:rPr lang="ru-RU" sz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Калами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работы по благоустройству прилегающей территории Памятного мемориального знака в честь павших </a:t>
                      </a:r>
                      <a:r>
                        <a:rPr lang="ru-RU" sz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войнов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североенисейцев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рамках проекта «Великому подвигу народа - достойное наследие»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133600" y="1905000"/>
            <a:ext cx="4953000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59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817880"/>
              </p:ext>
            </p:extLst>
          </p:nvPr>
        </p:nvGraphicFramePr>
        <p:xfrm>
          <a:off x="0" y="285728"/>
          <a:ext cx="9144001" cy="4790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8400"/>
                <a:gridCol w="1399303"/>
                <a:gridCol w="748149"/>
                <a:gridCol w="748149"/>
              </a:tblGrid>
              <a:tr h="398601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результаты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измерения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27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представленных (во всех формах) музейных предметов от общего количества предметов основного фонда музея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60,5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71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посетителей (индивидуальные посещения, экскурсионные посещения, мероприятия музея)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8915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387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книговыдач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225 500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227 506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посещений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65 546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65 658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53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доли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библиотек, подключенных к сети интернет в общем количестве библиотек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83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зарегистрированных пользователей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7860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435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объема электронного каталога библиотек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387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поступлений новой литературы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2 500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3 607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книжного фонда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экз.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108 000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107 984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51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Своевременность сдачи планов финансово –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хозяйственной деятельности по подведомственным учреждениям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9591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концертов, концертных программ, выставок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иных зрелищных мероприятий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780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11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Соблюдение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сроков предоставления отчетности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83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новых постановок народного театра «Самородок»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1933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систематически обучающихся учащихся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1933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сроков предоставления форм бюджетной отчетности по всем обслуживаемым учреждениям в вышестоящие организации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0"/>
            <a:ext cx="9144000" cy="285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продолжение к муниципальной программе «Развитие культуры»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05400"/>
            <a:ext cx="2667000" cy="1752600"/>
          </a:xfrm>
          <a:prstGeom prst="rect">
            <a:avLst/>
          </a:prstGeom>
        </p:spPr>
      </p:pic>
      <p:pic>
        <p:nvPicPr>
          <p:cNvPr id="8" name="Рисунок 7" descr="му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5105400"/>
            <a:ext cx="3886200" cy="1752600"/>
          </a:xfrm>
          <a:prstGeom prst="rect">
            <a:avLst/>
          </a:prstGeom>
        </p:spPr>
      </p:pic>
      <p:pic>
        <p:nvPicPr>
          <p:cNvPr id="9" name="Рисунок 8" descr="чел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96050" y="5105400"/>
            <a:ext cx="264795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7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"/>
            <a:ext cx="8244408" cy="857231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физической культуры, спорта и молодежной политики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(тыс. рублей)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2778" y="764704"/>
            <a:ext cx="8928992" cy="648072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условий, обеспечивающих возможность граждан систематически заниматься физической культурой и спортом, повышение конкурентоспособности спорта Северо-Енисейского района на спортивной арене края;   создание условий для развития потенциала молодежи и его реализации в интересах развития Северо-Енисейского  района; создание благоприятных условий для оздоровления населения Северо-Енисейского района.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411930"/>
              </p:ext>
            </p:extLst>
          </p:nvPr>
        </p:nvGraphicFramePr>
        <p:xfrm>
          <a:off x="112777" y="1484784"/>
          <a:ext cx="8928993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7653"/>
                <a:gridCol w="2871770"/>
                <a:gridCol w="1440160"/>
                <a:gridCol w="1229410"/>
              </a:tblGrid>
              <a:tr h="2790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объем расходов по программе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70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88 604,5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86 857,6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35696" y="2060848"/>
            <a:ext cx="52871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году: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29387"/>
              </p:ext>
            </p:extLst>
          </p:nvPr>
        </p:nvGraphicFramePr>
        <p:xfrm>
          <a:off x="5274" y="2430576"/>
          <a:ext cx="9144000" cy="3158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961"/>
                <a:gridCol w="8186039"/>
              </a:tblGrid>
              <a:tr h="597944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9 621,9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освещения стадиона, асфальтирование территории стадиона, устройство системы видеонаблюдения стадиона ул. Фабричная, 1,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Северо-Енисейский. Монтаж внутренней системы холодного/горячего водоснабжения и системы отопления модульного здания раздевалок для крытой хоккейной коробки, ул. Ленина, 9А,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гп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Северо-Енисейский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98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2 647,1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всероссийских, районных спортивных мероприятий, акций, участие в официальных физкультурных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спортивных мероприятиях Красноярского края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1439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22 581,3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деятельности муниципального казенного учреждения «Спортивный  комплекс «Нерика»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98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20 592,9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в отношении муниципального бюджетного физкультурно-оздоровительного учреждения «Бассейн «Аяхта»  Северо-Енисейского района»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98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9 846,5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выполнения муниципального задания и субсидии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цели, не связанные с выполнением муниципального задания в отношении муниципального бюджетного учреждения «Молодежный центр «АУРУМ» Северо-Енисейского района»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98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6 397,7</a:t>
                      </a:r>
                      <a:endParaRPr lang="ru-RU" sz="12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6 молодым семьям - участникам подпрограммы социальных выплат на приобретение жилья или строительство индивидуального жилого дома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9856"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15 170,2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реализации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мероприятий программы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физической культуры, спорта и молодежной политики» (финансовое обеспечение деятельности Отдела физической культуры,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спорта и молодежной политики администрации Северо-Енисейского района)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Users\User4\Documents\Картинки\iнре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248"/>
            <a:ext cx="1691680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4\Documents\Картинки\prev01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661248"/>
            <a:ext cx="1835696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4\Documents\Картинки\трнн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661248"/>
            <a:ext cx="223224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677475"/>
            <a:ext cx="1728192" cy="119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661248"/>
            <a:ext cx="1800200" cy="1212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5840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4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11429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Северо-Енисейского района «Развитие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физической культуры, спорта и молодежной политики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756090"/>
              </p:ext>
            </p:extLst>
          </p:nvPr>
        </p:nvGraphicFramePr>
        <p:xfrm>
          <a:off x="35495" y="1268759"/>
          <a:ext cx="6696745" cy="5472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6594"/>
                <a:gridCol w="1171929"/>
                <a:gridCol w="1088222"/>
              </a:tblGrid>
              <a:tr h="46497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553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обеспеченности спортивными сооружениями в Северо-Енисейском районе, единиц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553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граждан Северо-Енисейского района, систематически занимающегося физической культурой и спортом от общей численности населения района,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553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Единовременная пропускная способность спортивных сооружений Северо-Енисейского района, чел.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1 058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1 086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6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 официальных физкультурных мероприятий и спортивных соревнований, проводимых на территории Северо-Енисейского района, согласно календарному плану физкультурно-спортивных мероприятий Северо-Енисейского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района, чел.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2 900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6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участников официальных физкультурных мероприятий и спортивных соревнований, проводимых Красноярского края, согласно календарному плану физкультурно-спортивных мероприятий Красноярского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края, чел.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39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молодежи и взрослого населения района систематически занимающегося физической культурой и спортом в спортивных клубах по месту жительства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граждан, чел.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проведенных мероприятий/ их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участников, </a:t>
                      </a:r>
                      <a:r>
                        <a:rPr lang="ru-RU" sz="10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шт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/чел.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92/2290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92/3003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33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Доля молодых семей, получивших свидетельства о выделении социальных выплат на приобретение или строительство жилья и реализовавших свое право на улучшение жилищных условий за счет средств социальной выплаты, в общем количестве молодых семей, получивших свидетельства о выделении социальной выплаты на приобретение или строительство жилья - претендентов на получение социальной выплаты в текущем году на конец планируемого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периода, %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052" name="Picture 4" descr="C:\Users\User4\Documents\Картинки\201213vs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77" y="4804961"/>
            <a:ext cx="227079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608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78" y="2957736"/>
            <a:ext cx="2262884" cy="1825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92" y="1268760"/>
            <a:ext cx="2257425" cy="172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8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rabota\Мои документы\картинки к бюд\лп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50" y="0"/>
            <a:ext cx="2122150" cy="12256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42877"/>
            <a:ext cx="7429520" cy="100010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 имуществом», (тыс. рублей)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8915400" cy="48607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13012" y="868430"/>
            <a:ext cx="8077200" cy="35719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эффективное управление и использование муниципального имущества, повышение уровня материально-технической базы административно-социальной сферы Северо-Енисейского района.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458343"/>
              </p:ext>
            </p:extLst>
          </p:nvPr>
        </p:nvGraphicFramePr>
        <p:xfrm>
          <a:off x="-32870" y="1236759"/>
          <a:ext cx="9144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226"/>
                <a:gridCol w="2064774"/>
                <a:gridCol w="2286000"/>
                <a:gridCol w="2286000"/>
              </a:tblGrid>
              <a:tr h="315035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90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105 226,2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104 858,8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954790"/>
              </p:ext>
            </p:extLst>
          </p:nvPr>
        </p:nvGraphicFramePr>
        <p:xfrm>
          <a:off x="-13012" y="2276874"/>
          <a:ext cx="9144000" cy="4487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299"/>
                <a:gridCol w="8507701"/>
              </a:tblGrid>
              <a:tr h="359211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6 606,0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бюджета Северо-Енисейского района для уплаты обязательных взносов на капитальный ремонт общего имущества многоквартирных домов в муниципальной собственности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98028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9 946,2</a:t>
                      </a:r>
                      <a:endParaRPr lang="ru-RU" sz="900" b="1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Оформление технической и кадастровой документации на объекты недвижимости муниципальной собственности (жилищный фонд, нежилые помещения, здания, строения, сооружения, объекты внешнего благоустройства, объекты инженерной инфраструктуры), бесхозяйные объекты и объекты, принимаемые в муниципальную собственность, определение рыночной стоимости объектов муниципальной собственности,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поверки индивидуальных (квартирных) приборов учета горячей и холодной воды, установленных в жилых помещениях, принадлежащих муниципальному образованию Северо-Енисейский район на праве собственности, оплата расходов управляющей организации по содержанию и текущему ремонту общего имущества многоквартирных домов, отоплению, в которых расположены пустующие жилые муниципальные помещения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2823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378,0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мероприятий в области земельных отношений и природопользования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2823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4 166,5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жилыми помещениями детей-сирот и детей, оставшихся без попечения родителей, лиц из числа детей-сирот и детей, оставшихся без попечения родителей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2823">
                <a:tc>
                  <a:txBody>
                    <a:bodyPr/>
                    <a:lstStyle/>
                    <a:p>
                      <a:pPr algn="ctr"/>
                      <a:r>
                        <a:rPr lang="ru-RU" sz="9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8 278,7</a:t>
                      </a:r>
                      <a:endParaRPr lang="ru-RU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обеспечение деятельности Комитета по управлению муниципальным имуществом администрации Северо-Енисейского района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2823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366,6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здания администрации п. Брянка и п. Пит-Городок, ул. Школьная, 42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541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1 240,3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здания муниципального бюджетного учреждения социального обслуживания «Комплексный центр социального обслуживания населения Северо-Енисейского района», ул. Строителей, 1б, п. Тея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541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136,1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подготовке проектов капитальных ремонтов, на проверку достоверности определения сметной стоимости капитального ремонта объектов муниципальной собственности Северо-Енисейского района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579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6 723,8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техническое оснащение муниципальных объектов административно-социальной сферы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0521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3 900,1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Установка модульной хлебопекарни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4121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12 167,4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пассажирского микроавтобуса, автошин и ободных лент, запасных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частей и расходных материалов, кромкообрезного станка для нужд лесозаготовительного хозяйства;  автофургона рефрижератора, кассетных сплит-систем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9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12 609,1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 выполнение работ по установке модульного административно-хозяйственного здания,, п. Новая </a:t>
                      </a:r>
                      <a:r>
                        <a:rPr lang="ru-RU" sz="9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Калами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639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38 340,0</a:t>
                      </a:r>
                      <a:endParaRPr lang="ru-RU" sz="9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бюджета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Северо-Енисейского района на расходы, связанные с увеличением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уставного капитала ООО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«УТ»  и  ООО «ОПХ  Север»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64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358082" cy="114298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муниципальной программы «Управление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муниципальным имуществом»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78938"/>
              </p:ext>
            </p:extLst>
          </p:nvPr>
        </p:nvGraphicFramePr>
        <p:xfrm>
          <a:off x="0" y="1122899"/>
          <a:ext cx="9144002" cy="3525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1044"/>
                <a:gridCol w="1184611"/>
                <a:gridCol w="760148"/>
                <a:gridCol w="838199"/>
              </a:tblGrid>
              <a:tr h="55740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1826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полученных технических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кадастровых паспортов на объекты недвижимого имущества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95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полученных результатов оценки объектов муниципальной собственности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91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Увеличение доходной части бюджета Северо-Енисейского района за счет повышения эффективности использования муниципального имущества, земельных участков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3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сформированных и поставленных на государственный кадастровый учет земельных участков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3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капитально отремонтированных объектов административно-социальной сферы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1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приобретенного оборудования для технического оснащения муниципальных объектов административно-социальной сферы Северо-Енисейского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11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Arial"/>
                        </a:rPr>
                        <a:t>Количество приобретенных жилых помещений для обеспечения детей-сирот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5" name="Picture 3" descr="C:\Users\User4\Documents\Картинки\д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119" y="0"/>
            <a:ext cx="181588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rabota\Мои документы\картинки к бюд\ваир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2895600" cy="2209800"/>
          </a:xfrm>
          <a:prstGeom prst="rect">
            <a:avLst/>
          </a:prstGeom>
          <a:noFill/>
        </p:spPr>
      </p:pic>
      <p:pic>
        <p:nvPicPr>
          <p:cNvPr id="1027" name="Picture 3" descr="C:\Documents and Settings\rabota\Мои документы\картинки к бюд\им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1" y="4648199"/>
            <a:ext cx="3352800" cy="2209801"/>
          </a:xfrm>
          <a:prstGeom prst="rect">
            <a:avLst/>
          </a:prstGeom>
          <a:noFill/>
        </p:spPr>
      </p:pic>
      <p:pic>
        <p:nvPicPr>
          <p:cNvPr id="1028" name="Picture 4" descr="C:\Documents and Settings\rabota\Мои документы\картинки к бюд\лп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4648200"/>
            <a:ext cx="2895599" cy="2209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02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4"/>
            <a:ext cx="7715271" cy="81203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Муниципальная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Северо-Енисейского района «Содействие развитию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гражданского общества» (тыс. рублей)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000108"/>
            <a:ext cx="6662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муниципальной программы - создание условий для дальнейшего развития гражданского общества, повышения социальной активности населения, повышения прозрачности деятельности органов законодательной и исполнительной власти в Северо-Енисейском районе.</a:t>
            </a:r>
            <a:endParaRPr lang="ru-RU" sz="1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071546"/>
            <a:ext cx="7143768" cy="5000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638201"/>
              </p:ext>
            </p:extLst>
          </p:nvPr>
        </p:nvGraphicFramePr>
        <p:xfrm>
          <a:off x="-1" y="1571612"/>
          <a:ext cx="9144002" cy="785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9"/>
                <a:gridCol w="2032002"/>
                <a:gridCol w="2144889"/>
              </a:tblGrid>
              <a:tr h="444158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416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21 814,8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21 312,3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 descr="\\KORNILOVA\Users\9874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78" y="0"/>
            <a:ext cx="1425122" cy="109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09501" y="2267000"/>
            <a:ext cx="38164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Основные направления расходов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2018года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194357"/>
              </p:ext>
            </p:extLst>
          </p:nvPr>
        </p:nvGraphicFramePr>
        <p:xfrm>
          <a:off x="3491880" y="3356992"/>
          <a:ext cx="5616624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792088"/>
                <a:gridCol w="864096"/>
              </a:tblGrid>
              <a:tr h="3592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669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выходов газеты «Северо-Енисейский ВЕСТНИК» с социально-значимыми материалами, экз.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55 524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347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выходов социально-значимых материалов в программах «СЕМИС» - ТВ, шт.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59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социально-значимых материалов, размещенных на сайте газеты «Северо-Енисейский ВЕСТНИК», просмотр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12 594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28 500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63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размещения материалов о деятельности и решениях органов местного самоуправления, иной официальной и социально значимой информации в газете и ее приложениях, страниц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888 915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1 734 154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017455"/>
              </p:ext>
            </p:extLst>
          </p:nvPr>
        </p:nvGraphicFramePr>
        <p:xfrm>
          <a:off x="123132" y="2574777"/>
          <a:ext cx="8568951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493"/>
                <a:gridCol w="7441458"/>
              </a:tblGrid>
              <a:tr h="484310">
                <a:tc>
                  <a:txBody>
                    <a:bodyPr/>
                    <a:lstStyle/>
                    <a:p>
                      <a:pPr algn="ctr" fontAlgn="t"/>
                      <a:endParaRPr lang="ru-RU" sz="1200" b="1" i="1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21 312,3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Открытость власти и информирование населения Северо-Енисейского района о деятельности и решениях органов местного самоуправления Северо-Енисейского района и информационно-разъяснительная работа по актуальным социально значимым вопросам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\\KORNILOVA\Users\855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92" y="5733256"/>
            <a:ext cx="237626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KORNILOVA\Users\3698i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41169"/>
            <a:ext cx="2736304" cy="168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KORNILOVA\Users\sod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429000"/>
            <a:ext cx="2736303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KORNILOVA\Users\98547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815" y="5733256"/>
            <a:ext cx="285859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8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8028384" cy="83819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Северо-Енисейского района «Благоустройство территории», (тыс. рублей)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в 2017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" y="914400"/>
            <a:ext cx="8534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максимально благоприятных, комфортных и безопасных условий для проживания и отдыха жителей Северо-Енисейского района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465521"/>
              </p:ext>
            </p:extLst>
          </p:nvPr>
        </p:nvGraphicFramePr>
        <p:xfrm>
          <a:off x="0" y="1447800"/>
          <a:ext cx="9144000" cy="67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040"/>
                <a:gridCol w="1512168"/>
                <a:gridCol w="1440160"/>
                <a:gridCol w="1259632"/>
              </a:tblGrid>
              <a:tr h="26207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89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73 740,7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70 428,0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03648" y="2003601"/>
            <a:ext cx="5286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году: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0364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257478"/>
              </p:ext>
            </p:extLst>
          </p:nvPr>
        </p:nvGraphicFramePr>
        <p:xfrm>
          <a:off x="0" y="2333330"/>
          <a:ext cx="9144000" cy="4524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768"/>
                <a:gridCol w="8189232"/>
              </a:tblGrid>
              <a:tr h="34205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3 372,5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Уборка несанкционированных свалок в населенных пунктах района,  снос аварийных жилых домов и котельной № 2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03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Покос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травы,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санитарная рубка зеленых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насаждений,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водоотводных канав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688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2 522,6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кладбищ в населенных пунктах района</a:t>
                      </a:r>
                    </a:p>
                  </a:txBody>
                  <a:tcPr/>
                </a:tc>
              </a:tr>
              <a:tr h="75431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35 646,2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Устройство и демонтаж зимних городков, устройство тротуаров,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приобретение, доставка, хранение и установка баннеров, аншлагов, малых архитектурных форм,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работы по благоустройству и озеленению, благоустройство территории строящегося объекта «МБДОУ №8»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79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1 501,9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Устройство деревянной лестницы, ограждения мостиков и переходов через теплотрассы, приобретение и доставка мобильный туалетов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70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3 756,1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Благоустройство домовых территорий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Северо-Енисейского района</a:t>
                      </a:r>
                    </a:p>
                  </a:txBody>
                  <a:tcPr/>
                </a:tc>
              </a:tr>
              <a:tr h="96982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22 211,4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Финансовое обеспечение затрат, связанных с осуществлением работ по внешнему благоустройству, в части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уличного освещения, выполнения электромонтажных работ, содержания полигонов твердых коммунальных отходов,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освещения светового панно и электрических часов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79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Возмещение затрат, связанных с оказанием услуг по поднятию и доставке криминальных и бесхозных трупов с мест происшествий и обнаружения в морг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327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715,0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Отлов и содержание безнадзорных животных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8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772179"/>
              </p:ext>
            </p:extLst>
          </p:nvPr>
        </p:nvGraphicFramePr>
        <p:xfrm>
          <a:off x="3077" y="1772814"/>
          <a:ext cx="9144000" cy="2880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4208"/>
                <a:gridCol w="1296144"/>
                <a:gridCol w="1403648"/>
              </a:tblGrid>
              <a:tr h="44085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443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снесенных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аварийных домов и нежилых зданий в населенных пунктах района,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4354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снесенного аварийного жилья и нежилых зданий в населенных пунктах района, кв.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795,2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421,0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4930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приобретенных и установленных МАФ и детских игровых комплексов в населенных пунктах района,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95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убранных несанкционированных свалок в населенных пунктах района,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95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Длина уложенной брусчатки в гп Северо-Енисейский, м.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95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светильников для уличного освещения,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1 277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95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отловленных безнадзорных животных,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331640" y="0"/>
            <a:ext cx="7812360" cy="1412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по муниципальной программе  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 «Благоустройство территории»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маф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13176"/>
            <a:ext cx="2285984" cy="1844824"/>
          </a:xfrm>
          <a:prstGeom prst="rect">
            <a:avLst/>
          </a:prstGeom>
        </p:spPr>
      </p:pic>
      <p:pic>
        <p:nvPicPr>
          <p:cNvPr id="25" name="Рисунок 24" descr="отдлов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5013176"/>
            <a:ext cx="2090738" cy="1844824"/>
          </a:xfrm>
          <a:prstGeom prst="rect">
            <a:avLst/>
          </a:prstGeom>
        </p:spPr>
      </p:pic>
      <p:pic>
        <p:nvPicPr>
          <p:cNvPr id="26" name="Рисунок 25" descr="освещ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5013176"/>
            <a:ext cx="2214577" cy="1844824"/>
          </a:xfrm>
          <a:prstGeom prst="rect">
            <a:avLst/>
          </a:prstGeom>
        </p:spPr>
      </p:pic>
      <p:pic>
        <p:nvPicPr>
          <p:cNvPr id="27" name="Рисунок 26" descr="снос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5013176"/>
            <a:ext cx="2571736" cy="18448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979711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23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6"/>
          <p:cNvSpPr txBox="1">
            <a:spLocks noGrp="1" noChangeArrowheads="1"/>
          </p:cNvSpPr>
          <p:nvPr/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ru-RU" sz="1400" dirty="0">
              <a:cs typeface="+mn-cs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4150" y="115888"/>
            <a:ext cx="8959850" cy="1103312"/>
          </a:xfrm>
        </p:spPr>
        <p:txBody>
          <a:bodyPr lIns="180000" tIns="0" rIns="0" bIns="0"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Северо-Енисейского района, (тыс. рублей)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014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738881"/>
              </p:ext>
            </p:extLst>
          </p:nvPr>
        </p:nvGraphicFramePr>
        <p:xfrm>
          <a:off x="76200" y="1000107"/>
          <a:ext cx="9067799" cy="5734009"/>
        </p:xfrm>
        <a:graphic>
          <a:graphicData uri="http://schemas.openxmlformats.org/drawingml/2006/table">
            <a:tbl>
              <a:tblPr/>
              <a:tblGrid>
                <a:gridCol w="466417"/>
                <a:gridCol w="4134362"/>
                <a:gridCol w="1133291"/>
                <a:gridCol w="1133291"/>
                <a:gridCol w="1057463"/>
                <a:gridCol w="1142975"/>
              </a:tblGrid>
              <a:tr h="47691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Направление</a:t>
                      </a: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07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ДОХОДЫ, в том числе: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1 904 231,6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2 231 969,8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1 918 492,9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1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 (налоговые, неналоговые)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1 207 121,6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1 370 904,9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1 090 309,2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7691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безвозмездные поступления из краевого и федерального бюджета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697 110,0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861 064,9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828 183,7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РАСХОДЫ, в том числе: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2 027 687,7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2 271 021,9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2 175 015,8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7691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за счет средств из краевого и федерального бюджета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680 412,4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631 179,9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593 700,2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за счет собственных средств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1 347 275,3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1 639 842,0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1 581 315,7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1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ДЕФИЦИТ (-)/ПРОФИЦИТ (+)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-123 456,1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-39 052,1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-256 522,9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св</a:t>
                      </a: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200,0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ИСТОЧНИКИ, в том числе: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123 456,1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39 052,1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256 522,9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кредиты, полученные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230 000,0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230 000,0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погашение кредитов от кредитных организаций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-95 000,0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-95 000,0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91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получение бюджетных кредитов от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0,0</a:t>
                      </a:r>
                      <a:endParaRPr lang="ru-RU" sz="1200" i="1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150  000,0</a:t>
                      </a:r>
                      <a:endParaRPr lang="ru-RU" sz="1200" i="1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150 000,0</a:t>
                      </a:r>
                      <a:endParaRPr lang="ru-RU" sz="1200" i="1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х</a:t>
                      </a:r>
                      <a:endParaRPr lang="ru-RU" sz="1200" i="1" dirty="0"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91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погашение бюджетных кредитов от  других бюджетов бюджетной системы РФ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13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изменение остатков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123 456,1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- 245 947,9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-28 477,1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91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Иные источники внутреннего финансирования дефицитов бюджетов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934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358082" cy="10263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финансами»,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828387"/>
              </p:ext>
            </p:extLst>
          </p:nvPr>
        </p:nvGraphicFramePr>
        <p:xfrm>
          <a:off x="3200401" y="3124201"/>
          <a:ext cx="5791200" cy="3581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366"/>
                <a:gridCol w="791633"/>
                <a:gridCol w="685800"/>
                <a:gridCol w="533401"/>
              </a:tblGrid>
              <a:tr h="46528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969650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расходов на обслуживание муниципального долга Северо-Енисейского района в объеме расходов</a:t>
                      </a:r>
                      <a:b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бюджета района, за исключением объема расходов, которые осуществляются за счет субвенций, предоставляемых из бюджетов бюджетной системы Российской Федерации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15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15487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Отношение годовой суммы платежей на погашение и обслуживание муниципального  долга Северо-Енисейского района  к доходам бюджета района 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30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15487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исполнения собственных доходов к плановым назначениям бюджета Северо-Енисейского района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менее 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15487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расходов бюджета района, формируемых в рамках муниципальных программ Северо-Енисейского района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менее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92,1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57200" y="1071546"/>
            <a:ext cx="8382000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муниципальной программы –  обеспечение долгосрочной сбалансированности и устойчивости бюджетного процесса Северо-Енисейского района, повышение качества и прозрачности управления муниципальными финансами.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605519"/>
              </p:ext>
            </p:extLst>
          </p:nvPr>
        </p:nvGraphicFramePr>
        <p:xfrm>
          <a:off x="1" y="1643051"/>
          <a:ext cx="914399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222"/>
                <a:gridCol w="2144888"/>
                <a:gridCol w="2032000"/>
                <a:gridCol w="2144888"/>
              </a:tblGrid>
              <a:tr h="382667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Бюджетная роспись с учетом изменений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02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31 580,4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31 470,1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971200"/>
              </p:ext>
            </p:extLst>
          </p:nvPr>
        </p:nvGraphicFramePr>
        <p:xfrm>
          <a:off x="457200" y="2714620"/>
          <a:ext cx="8305800" cy="35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151"/>
                <a:gridCol w="6827649"/>
              </a:tblGrid>
              <a:tr h="357190"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24 148,2</a:t>
                      </a:r>
                      <a:endParaRPr lang="ru-RU" sz="11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реализации муниципальной программы и прочие мероприятия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170316"/>
              </p:ext>
            </p:extLst>
          </p:nvPr>
        </p:nvGraphicFramePr>
        <p:xfrm>
          <a:off x="228600" y="3581400"/>
          <a:ext cx="27432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Нашивка 11"/>
          <p:cNvSpPr/>
          <p:nvPr/>
        </p:nvSpPr>
        <p:spPr>
          <a:xfrm>
            <a:off x="2667000" y="3124200"/>
            <a:ext cx="484632" cy="4084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Documents and Settings\rabota\Мои документы\картинки к бюд\2016-17\лнпи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3200400" cy="2362200"/>
          </a:xfrm>
          <a:prstGeom prst="rect">
            <a:avLst/>
          </a:prstGeom>
          <a:noFill/>
        </p:spPr>
      </p:pic>
      <p:pic>
        <p:nvPicPr>
          <p:cNvPr id="3076" name="Picture 4" descr="C:\Documents and Settings\rabota\Мои документы\картинки к бюд\2016-17\жлто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1"/>
            <a:ext cx="1785918" cy="107154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071670" y="2357430"/>
            <a:ext cx="458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расходов в 2018 году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94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9" y="-40034"/>
            <a:ext cx="9001000" cy="10207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/>
                <a:ea typeface="Calibri"/>
              </a:rPr>
              <a:t>Муниципальная программа </a:t>
            </a:r>
            <a:r>
              <a:rPr lang="ru-RU" sz="2400" dirty="0">
                <a:latin typeface="Times New Roman"/>
                <a:ea typeface="Calibri"/>
              </a:rPr>
              <a:t>«Формирование комфортной городской (сельской) среды Северо-Енисейского </a:t>
            </a:r>
            <a:r>
              <a:rPr lang="ru-RU" sz="2400" dirty="0" smtClean="0">
                <a:latin typeface="Times New Roman"/>
                <a:ea typeface="Calibri"/>
              </a:rPr>
              <a:t>района»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8146"/>
              </p:ext>
            </p:extLst>
          </p:nvPr>
        </p:nvGraphicFramePr>
        <p:xfrm>
          <a:off x="14119" y="4437111"/>
          <a:ext cx="8970436" cy="1124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642"/>
                <a:gridCol w="1525397"/>
                <a:gridCol w="1525397"/>
              </a:tblGrid>
              <a:tr h="3295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(отчет)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2523"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effectLst/>
                          <a:latin typeface="Times New Roman"/>
                          <a:ea typeface="Calibri"/>
                        </a:rPr>
                        <a:t>Количество благоустроенных дворовых территорий многоквартирных домов, ед.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37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effectLst/>
                          <a:latin typeface="Times New Roman"/>
                          <a:ea typeface="Calibri"/>
                        </a:rPr>
                        <a:t>Количество благоустроенных общественных территорий, </a:t>
                      </a:r>
                      <a:r>
                        <a:rPr lang="ru-RU" sz="1100" b="0" dirty="0" err="1" smtClean="0">
                          <a:effectLst/>
                          <a:latin typeface="Times New Roman"/>
                          <a:ea typeface="Calibri"/>
                        </a:rPr>
                        <a:t>ед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Нашивка 3"/>
          <p:cNvSpPr/>
          <p:nvPr/>
        </p:nvSpPr>
        <p:spPr>
          <a:xfrm>
            <a:off x="154360" y="2133424"/>
            <a:ext cx="457200" cy="4275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74359" y="5359147"/>
            <a:ext cx="2001047" cy="1498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19" y="5359146"/>
            <a:ext cx="2160240" cy="1450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8" r="7444"/>
          <a:stretch/>
        </p:blipFill>
        <p:spPr bwMode="auto">
          <a:xfrm>
            <a:off x="6189083" y="5359146"/>
            <a:ext cx="2964208" cy="1559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0632" y="5359146"/>
            <a:ext cx="2001047" cy="1498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07504" y="803485"/>
            <a:ext cx="1008112" cy="354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7569" y="809992"/>
            <a:ext cx="6495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/>
                <a:ea typeface="Calibri"/>
              </a:rPr>
              <a:t>Создание </a:t>
            </a:r>
            <a:r>
              <a:rPr lang="ru-RU" sz="1400" dirty="0">
                <a:latin typeface="Times New Roman"/>
                <a:ea typeface="Calibri"/>
              </a:rPr>
              <a:t>наиболее благоприятных и </a:t>
            </a:r>
            <a:r>
              <a:rPr lang="ru-RU" sz="1400" dirty="0" smtClean="0">
                <a:latin typeface="Times New Roman"/>
                <a:ea typeface="Calibri"/>
              </a:rPr>
              <a:t>               комфортных </a:t>
            </a:r>
            <a:r>
              <a:rPr lang="ru-RU" sz="1400" dirty="0">
                <a:latin typeface="Times New Roman"/>
                <a:ea typeface="Calibri"/>
              </a:rPr>
              <a:t>условий жизнедеятельности населения Северо-Енисейского района 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38591" y="348351"/>
            <a:ext cx="864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8344" y="2043528"/>
            <a:ext cx="5889848" cy="277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Основные направления расходов по видам работ в 2018 году: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41811" y="2420888"/>
            <a:ext cx="6522381" cy="440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Благоустройство дворовых территорий многоквартирных домов за счет прочих безвозмездных поступлений в бюджеты муниципальных районов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8308" y="2352313"/>
            <a:ext cx="1152128" cy="432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169,6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09300" y="3821057"/>
            <a:ext cx="7522678" cy="324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бюджетам муниципальных образований на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муниципальных программ формирования современной городской среды в рамках подпрограммы «Благоустройство дворовых и общественных территорий муниципальных образований» государственной программы Красноярского края «Содействие органам местного самоуправления в формировании современной городской среды»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19061" y="3568522"/>
            <a:ext cx="1141375" cy="4306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5 327,6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2587" y="2961854"/>
            <a:ext cx="1152128" cy="3365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349,4</a:t>
            </a:r>
          </a:p>
          <a:p>
            <a:pPr algn="ctr"/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3648" y="2861095"/>
            <a:ext cx="7488832" cy="667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Долевое участие в финансировании субсидии бюджетам муниципальных образований на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муниципальных программ формирования современной городской среды в рамках подпрограммы «Благоустройство дворовых и общественных территорий муниципальных образований» государственной программы Красноярского края «Содействие органам местного самоуправления в формировании современной городской среды»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08558"/>
              </p:ext>
            </p:extLst>
          </p:nvPr>
        </p:nvGraphicFramePr>
        <p:xfrm>
          <a:off x="0" y="1321880"/>
          <a:ext cx="9144000" cy="675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040"/>
                <a:gridCol w="1512168"/>
                <a:gridCol w="1440160"/>
                <a:gridCol w="1259632"/>
              </a:tblGrid>
              <a:tr h="26207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 по программе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Бюджетная роспись с учетом изменений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89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5 846,6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5 846,6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20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муниципального долга Северо-Енисейского района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72323129"/>
              </p:ext>
            </p:extLst>
          </p:nvPr>
        </p:nvGraphicFramePr>
        <p:xfrm>
          <a:off x="152400" y="1066800"/>
          <a:ext cx="8915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10400" y="647700"/>
            <a:ext cx="1752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млн. рублей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5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672355"/>
            <a:ext cx="9144000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Администратор доходов бюджета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 государственной власти (государственный орган), орган местного самоуправления, орган местной администрации, орган управления государственным внебюджетным фондом, Центральный банк Российской Федерации, казенное учреждение, осуществляющий в соответствии с законодательством Российской Федерации контроль за правильностью исчисления, полнотой и своевременностью уплаты, начисление, учет, взыскание и принятие решений о возврате (зачете) излишне уплаченных (взысканных) платежей, пеней и штрафов по ним, являющихся доходами бюджетов бюджетной системы Российской Федерации.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(от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bougette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кошель, сумка, кожаный мешок) —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 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indent="342900" algn="just" eaLnBrk="0" hangingPunct="0"/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Бюджетный процесс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регламентируемая законодательством Российской Федерации деятельность органов государственной власти,    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езвозмездные поступления: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дотации из других бюджетов бюджетной системы Российской Федерации;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субсидии из других бюджетов бюджетной системы Российской Федерации (межбюджетные субсидии);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субвенции из федерального бюджета и (или) из бюджетов субъектов Российской Федерации;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иные межбюджетные трансферты из других бюджетов бюджетной системы Российской Федерации;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безвозмездные поступления от физических и юридических лиц, международных организаций и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правительств иностранных        государств, в том числе добровольные пожертвования.</a:t>
            </a:r>
          </a:p>
          <a:p>
            <a:pPr indent="342900" algn="just" eaLnBrk="0" hangingPunct="0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Бюджетные инвестиции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бюджетные средства, направляемые на создание или увеличение за счет средств бюджета стоимости государственного (муниципального) имущества.</a:t>
            </a:r>
          </a:p>
          <a:p>
            <a:pPr lvl="0" indent="342900"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Ведомственная структура расходов бюджета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распределение бюджетных ассигнований, предусмотренных законом (решением) о    бюджете, по главным распорядителям бюджетных средств, разделам, подразделам, целевым статьям, группам (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группам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подгруппам) видов расходов бюджетов либо по главным распорядителям бюджетных средств, разделам, подразделам и (или) целевым статьям (государственным (муниципальным) программам и непрограммным направлениям деятельности), группам (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группам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подгруппам) видов расходов классификации расходов бюджетов.</a:t>
            </a:r>
          </a:p>
          <a:p>
            <a:pPr indent="342900"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Главные администраторы доходов бюджета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определенный законом (решением) о бюджете орган государственной власти (государственный орган), орган местного самоуправления, орган местной администрации, орган управления государственным внебюджетным фондом, Центральный банк Российской Федерации, иная организация, имеющие в своем ведении администраторов доходов бюджета и (или) являющиеся администраторами доходов бюджета.</a:t>
            </a:r>
          </a:p>
          <a:p>
            <a:pPr lvl="0" indent="342900" algn="just" eaLnBrk="0" hangingPunct="0"/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eaLnBrk="0" hangingPunct="0"/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342900" algn="just" eaLnBrk="0" hangingPunct="0"/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42900" algn="just" eaLnBrk="0" hangingPunct="0"/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74812"/>
            <a:ext cx="8229600" cy="48409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ЛОС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60" y="3000372"/>
            <a:ext cx="1785940" cy="135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9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Главные распорядители бюджетных средств 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(главный распорядитель средств соответствующего бюджета) - орган государственной власти (государственный орган),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орган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управления государственным внебюджетным фондом, орган местного самоуправления, орган местной администрации, а также наиболее значимое учреждение науки, образования, культуры и здравоохранения, указанное в ведомственной структуре расходов бюджета, имеющие право распределять бюджетные ассигнования и лимиты бюджетных обязательств между подведомственными распорядителями и (или) получателями бюджетных средств.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Главный администратор источников финансирования дефицита бюджета (главный администратор источников финансирования дефицита соответствующего бюджета) -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определенный законом (решением) о бюджете орган государственной власти (государственный орган),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местного самоуправления, орган местной администрации, орган управления государственным внебюджетным фондом, иная организация, имеющие в своем ведении администраторов источников финансирования дефицита бюджета и (или) являющиеся администраторами источников финансирования дефицита бюджета.</a:t>
            </a:r>
          </a:p>
          <a:p>
            <a:pPr lvl="0" algn="just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Государственные (муниципальные) услуги  (работы) 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услуги (работы), оказываемые (выполняемые) органами государственной власти (органами местного самоуправления), государственными (муниципальными) учреждениями и в случаях, установленных законодательством Российской Федерации, иными юридическими лицами.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Дорожный фонд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(муниципальное) задание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документ, устанавливающий требования к составу, качеству и (или) объему (содержанию), условиям, порядку и результатам оказания государственных (муниципальных) услуг (выполнения работ).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Источники финансирования дефицита бюджета 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средства, привлекаемые в бюджет для покрытия дефицита бюджета кредиты банков, кредиты от других уровней бюджетов, кредиты финансовых международных организаций, ценные бумаги, иные источники.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Иные межбюджетные трансферты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– это прочие безвозмездные поступления из бюджетов другого уровня бюджетной системы Российской Федерации. 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Межбюджетные трансферты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средства, предоставляемые одним бюджетом бюджетной системы Российской Федерации другому бюджету бюджетной системы Российской Федерации. </a:t>
            </a:r>
          </a:p>
          <a:p>
            <a:pPr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Муниципальная программа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муниципального образования.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общий объем доходов бюджета, общий объем расходов, дефицит (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бюджета.</a:t>
            </a:r>
          </a:p>
          <a:p>
            <a:pPr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lang="ru-RU" sz="1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год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 </a:t>
            </a:r>
          </a:p>
          <a:p>
            <a:pPr algn="just" eaLnBrk="0" hangingPunct="0"/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бюджетного процесса</a:t>
            </a:r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субъекты, осуществляющие деятельность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31" y="116632"/>
            <a:ext cx="8264649" cy="57606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реализации бюджетной политики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Северо-Енисейского района в 2018 году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3799576"/>
            <a:ext cx="8208912" cy="4572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проектного управления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4365104"/>
            <a:ext cx="8208912" cy="177849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открытости и прозрачности бюджета района, внедрение практики инициативного бюджетирования. (под которым понимается совокупность разнообразных, основанных на гражданской инициативе практик по решению вопросов местного значения при непосредственном участии граждан в определении и выборе объектов расходования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1772816"/>
            <a:ext cx="8208912" cy="187220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бюджетных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взаимосвязи между бюджетным и стратегическим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планированием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программно-целевых методов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деятельности муниципальных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оказания государственных (муниципальных)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Плана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муниципальных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1560" y="1124744"/>
            <a:ext cx="8208912" cy="46890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размера дефицита бюджета района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19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дефицита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профицита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9828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0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дефицита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профицита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62947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723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715436" cy="77809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источников внутреннего финансирования дефицита бюджета Северо-Енисейского района, (тыс. рублей)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27890889"/>
              </p:ext>
            </p:extLst>
          </p:nvPr>
        </p:nvGraphicFramePr>
        <p:xfrm>
          <a:off x="69404" y="980728"/>
          <a:ext cx="9108504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465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0198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Динамика доходов и расходов бюджета Северо-Енисейского района, (тыс. рублей)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813072"/>
              </p:ext>
            </p:extLst>
          </p:nvPr>
        </p:nvGraphicFramePr>
        <p:xfrm>
          <a:off x="152400" y="1524000"/>
          <a:ext cx="8839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008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9144000" cy="765175"/>
          </a:xfrm>
          <a:noFill/>
          <a:ln>
            <a:noFill/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ea typeface="+mn-ea"/>
                <a:cs typeface="Times New Roman" pitchFamily="18" charset="0"/>
              </a:rPr>
              <a:t>Исполнение доходов бюджета  Северо-Енисейского района от первоначального плана в 2018 году, (тыс.рублей)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02345603"/>
              </p:ext>
            </p:extLst>
          </p:nvPr>
        </p:nvGraphicFramePr>
        <p:xfrm>
          <a:off x="0" y="764704"/>
          <a:ext cx="864096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9902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8581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Исполнение по доходам бюджета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Северо-Енисейского район, (тыс. рублей)</a:t>
            </a:r>
          </a:p>
        </p:txBody>
      </p:sp>
      <p:graphicFrame>
        <p:nvGraphicFramePr>
          <p:cNvPr id="12416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086726"/>
              </p:ext>
            </p:extLst>
          </p:nvPr>
        </p:nvGraphicFramePr>
        <p:xfrm>
          <a:off x="142845" y="857230"/>
          <a:ext cx="9001155" cy="5857919"/>
        </p:xfrm>
        <a:graphic>
          <a:graphicData uri="http://schemas.openxmlformats.org/drawingml/2006/table">
            <a:tbl>
              <a:tblPr/>
              <a:tblGrid>
                <a:gridCol w="362918"/>
                <a:gridCol w="4358999"/>
                <a:gridCol w="1012679"/>
                <a:gridCol w="1161443"/>
                <a:gridCol w="1088853"/>
                <a:gridCol w="1016263"/>
              </a:tblGrid>
              <a:tr h="7844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п.п.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Отчет 2017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2018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Отчет 2018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 доходов: (стр. 2 + стр.5)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1 904 231,6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2 231 969,8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1 918 492,9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собственных доходов (стр.3+ стр.4):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1 207 121,6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1 370 904,9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1 090 309,2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 доходы: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1 098 195,7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1 268 670,7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995 661,9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 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591 650,2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723 375,0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450 239,7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491 779,8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531 619,2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531 619,2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 (работы, услуги), реализуемые на территории РФ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1 193,5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1 237,6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1 270,6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9 693,1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8 527,1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8 155,0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 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2 547,6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1 331,5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1 667,0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1 665,4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1 894,4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2 090,9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1 970,2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доходы: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108 925,9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102 234,2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94 647,3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58 305,5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64 588,2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56 841,0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22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17 626,8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-6 445,3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-6 294,8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от оказания платных услуг (работ) и компенсации затрат государства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5 375,4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6 671,2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6 804,1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15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4.4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16 949,3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32 775,0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32 806,3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220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административные платежи и сборы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157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4.6</a:t>
                      </a:r>
                    </a:p>
                  </a:txBody>
                  <a:tcPr marL="38732" marR="387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38732" marR="387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8 258,5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4 575,8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4 431,7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96,6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07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2 348,7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587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(МБТ)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697 110,0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861 064,9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828 183,7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96,2</a:t>
                      </a:r>
                    </a:p>
                  </a:txBody>
                  <a:tcPr marL="38732" marR="387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89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2712</TotalTime>
  <Words>7852</Words>
  <Application>Microsoft Office PowerPoint</Application>
  <PresentationFormat>Экран (4:3)</PresentationFormat>
  <Paragraphs>1677</Paragraphs>
  <Slides>57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Тема Office</vt:lpstr>
      <vt:lpstr>       СЕВЕРО-ЕНИСЕЙСКИЙ             РАЙОН</vt:lpstr>
      <vt:lpstr>Основные параметры  исполнения бюджета Северо-Енисейского района  за 2018 год (тыс.рублей)</vt:lpstr>
      <vt:lpstr>Основные параметры бюджета Северо-Енисейского района  за 2018 год, (тыс. рублей) </vt:lpstr>
      <vt:lpstr>Основные параметры бюджета Северо-Енисейского района за 2018 год, (тыс. рублей) </vt:lpstr>
      <vt:lpstr>Основные характеристики бюджета  Северо-Енисейского района, (тыс. рублей) </vt:lpstr>
      <vt:lpstr>Динамика источников внутреннего финансирования дефицита бюджета Северо-Енисейского района, (тыс. рублей)</vt:lpstr>
      <vt:lpstr>Динамика доходов и расходов бюджета Северо-Енисейского района, (тыс. рублей)</vt:lpstr>
      <vt:lpstr>Исполнение доходов бюджета  Северо-Енисейского района от первоначального плана в 2018 году, (тыс.рублей)</vt:lpstr>
      <vt:lpstr>Исполнение по доходам бюджета   Северо-Енисейского район, (тыс. рублей)</vt:lpstr>
      <vt:lpstr>Презентация PowerPoint</vt:lpstr>
      <vt:lpstr>Динамика безвозмездных поступлений в бюджет Северо-Енисейского района, (тыс. рублей)</vt:lpstr>
      <vt:lpstr>Структура межбюджетных трансфертов  на 2015-2018 годы  (тыс. рублей)  </vt:lpstr>
      <vt:lpstr> Доля межбюджетных трансфертов за 2018 год,   793 699,3 тыс. рублей  </vt:lpstr>
      <vt:lpstr>Структура межбюджетных трансфертов, (тыс. рублей) </vt:lpstr>
      <vt:lpstr>Структура межбюджетных трансфертов  за 2016-2018 годы, (%)</vt:lpstr>
      <vt:lpstr>Динамика налоговых доходов бюджета Северо-Енисейского района, (тыс. рублей)</vt:lpstr>
      <vt:lpstr>Динамика неналоговых доходов бюджета Северо-Енисейского района, (тыс. рублей)</vt:lpstr>
      <vt:lpstr>Презентация PowerPoint</vt:lpstr>
      <vt:lpstr>Динамика расходов бюджета Северо-Енисейского района по разделам и подразделам классификации расходов бюджетов, (тыс. рублей)</vt:lpstr>
      <vt:lpstr>Презентация PowerPoint</vt:lpstr>
      <vt:lpstr>Презентация PowerPoint</vt:lpstr>
      <vt:lpstr>Презентация PowerPoint</vt:lpstr>
      <vt:lpstr>Сведения о расходах бюджета Северо-Енисейского района в разрезе видов расходов, (тыс.рублей)</vt:lpstr>
      <vt:lpstr>Доля программных и непрограммных расходов в структуре бюджета Северо-Енисейского района, (%)</vt:lpstr>
      <vt:lpstr>Презентация PowerPoint</vt:lpstr>
      <vt:lpstr>Доля муниципальных программ бюджета Северо-Енисейского района в 2018 году</vt:lpstr>
      <vt:lpstr>Муниципальная программа «Развитие образования», (тыс. рублей)</vt:lpstr>
      <vt:lpstr>Основные результаты при реализации муниципальной программы Северо-Енисейского района «Развитие образования»</vt:lpstr>
      <vt:lpstr>   Муниципальная программа  «Система социальной защиты граждан в Северо-Енисейском районе», (тыс. рублей) </vt:lpstr>
      <vt:lpstr>Показатели результативности государственной программы «Система социальной защиты граждан в Северо-Енисейском районе» (тыс. рублей)</vt:lpstr>
      <vt:lpstr>Муниципальная программа  Северо-Енисейского района «Реформирование и модернизация жилищно-коммунального хозяйства и повышение энергетической эффективности» (тыс. рублей)</vt:lpstr>
      <vt:lpstr>Капитальный ремонт объектов  коммунального хозяйства Северо-Енисейского района на 2018 год 4 465,0 тыс. рублей</vt:lpstr>
      <vt:lpstr>Основные результаты при реализации муниципальной программы Северо-Енисейского района «Реформирование и модернизация жилищно-коммунального хозяйства и повышение энергетической эффективности»</vt:lpstr>
      <vt:lpstr>Муниципальная программа «Создание условий для обеспечения доступным и комфортным жильем граждан Северо-Енисейского района», (тыс. рублей)</vt:lpstr>
      <vt:lpstr>Развитие среднеэтажного и малоэтажного жилищного строительства в Северо-Енисейском районе 96 038,3 тыс. рублей в 2018 году</vt:lpstr>
      <vt:lpstr>Капитальный ремонт объектов жилищного хозяйства Северо-Енисейского района 23 321,7 тыс. рублей в 2018 году</vt:lpstr>
      <vt:lpstr>Муниципальная программа «Защита населения и территории Северо-Енисейского района от чрезвычайных ситуаций природного и техногенного характера» (тыс. рублей)</vt:lpstr>
      <vt:lpstr>Презентация PowerPoint</vt:lpstr>
      <vt:lpstr>Основные результаты муниципальной программы «Развитие транспортной системы Северо-Енисейского района»</vt:lpstr>
      <vt:lpstr>Муниципальная программа Северо-Енисейского района «Развитие местного самоуправления», (тыс. рублей)</vt:lpstr>
      <vt:lpstr>Муниципальная программа «Развитие культуры», (тыс. рублей) </vt:lpstr>
      <vt:lpstr>Презентация PowerPoint</vt:lpstr>
      <vt:lpstr>Муниципальная программа Северо-Енисейского района «Развитие физической культуры, спорта и молодежной политики», (тыс. рублей)</vt:lpstr>
      <vt:lpstr>Основные результаты при реализации муниципальной программы Северо-Енисейского района «Развитие физической культуры, спорта и молодежной политики»</vt:lpstr>
      <vt:lpstr>Муниципальная программа «Управление муниципальным имуществом», (тыс. рублей)</vt:lpstr>
      <vt:lpstr>Основные результаты при реализации  муниципальной программы «Управление муниципальным имуществом»</vt:lpstr>
      <vt:lpstr>    Муниципальная программа Северо-Енисейского района «Содействие развитию  гражданского общества» (тыс. рублей)</vt:lpstr>
      <vt:lpstr>Муниципальная программа Северо-Енисейского района «Благоустройство территории», (тыс. рублей)</vt:lpstr>
      <vt:lpstr>Презентация PowerPoint</vt:lpstr>
      <vt:lpstr>Муниципальная программа «Управление муниципальными финансами», (тыс. рублей)</vt:lpstr>
      <vt:lpstr>Муниципальная программа «Формирование комфортной городской (сельской) среды Северо-Енисейского района»</vt:lpstr>
      <vt:lpstr>Динамика муниципального долга Северо-Енисейского района</vt:lpstr>
      <vt:lpstr>Глоссарий</vt:lpstr>
      <vt:lpstr>Презентация PowerPoint</vt:lpstr>
      <vt:lpstr>Итоги реализации бюджетной политики  Северо-Енисейского района в 2018 году</vt:lpstr>
      <vt:lpstr>Динамика дефицита (профицита) бюджета Северо-Енисейского района, (тыс. рублей)</vt:lpstr>
      <vt:lpstr>Динамика дефицита (профицита) бюджета Северо-Енисейского района, (тыс. рублей)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User3</cp:lastModifiedBy>
  <cp:revision>305</cp:revision>
  <dcterms:created xsi:type="dcterms:W3CDTF">2017-04-13T17:15:34Z</dcterms:created>
  <dcterms:modified xsi:type="dcterms:W3CDTF">2019-04-29T11:18:07Z</dcterms:modified>
</cp:coreProperties>
</file>