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66" r:id="rId2"/>
    <p:sldId id="267" r:id="rId3"/>
    <p:sldId id="264" r:id="rId4"/>
    <p:sldId id="268" r:id="rId5"/>
    <p:sldId id="275" r:id="rId6"/>
    <p:sldId id="276" r:id="rId7"/>
    <p:sldId id="269" r:id="rId8"/>
    <p:sldId id="271" r:id="rId9"/>
    <p:sldId id="272" r:id="rId10"/>
  </p:sldIdLst>
  <p:sldSz cx="9144000" cy="6858000" type="screen4x3"/>
  <p:notesSz cx="6797675" cy="99266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9900"/>
    <a:srgbClr val="99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37" d="100"/>
          <a:sy n="137" d="100"/>
        </p:scale>
        <p:origin x="-124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Доходы </c:v>
                </c:pt>
              </c:strCache>
            </c:strRef>
          </c:tx>
          <c:spPr>
            <a:solidFill>
              <a:schemeClr val="accent1"/>
            </a:solidFill>
            <a:scene3d>
              <a:camera prst="orthographicFront"/>
              <a:lightRig rig="threePt" dir="t"/>
            </a:scene3d>
            <a:sp3d>
              <a:bevelT/>
            </a:sp3d>
          </c:spPr>
          <c:invertIfNegative val="0"/>
          <c:dLbls>
            <c:txPr>
              <a:bodyPr rot="-5400000" vert="horz"/>
              <a:lstStyle/>
              <a:p>
                <a:pPr>
                  <a:defRPr sz="800"/>
                </a:pPr>
                <a:endParaRPr lang="ru-RU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Лист1!$A$2:$A$9</c:f>
              <c:strCache>
                <c:ptCount val="8"/>
                <c:pt idx="0">
                  <c:v>2016
</c:v>
                </c:pt>
                <c:pt idx="1">
                  <c:v>2017
</c:v>
                </c:pt>
                <c:pt idx="2">
                  <c:v>2018
</c:v>
                </c:pt>
                <c:pt idx="3">
                  <c:v>2019
</c:v>
                </c:pt>
                <c:pt idx="4">
                  <c:v>2020</c:v>
                </c:pt>
                <c:pt idx="5">
                  <c:v>2021</c:v>
                </c:pt>
                <c:pt idx="6">
                  <c:v>2022</c:v>
                </c:pt>
                <c:pt idx="7">
                  <c:v>2023</c:v>
                </c:pt>
              </c:strCache>
            </c:strRef>
          </c:cat>
          <c:val>
            <c:numRef>
              <c:f>Лист1!$B$2:$B$9</c:f>
              <c:numCache>
                <c:formatCode>#,##0.0</c:formatCode>
                <c:ptCount val="8"/>
                <c:pt idx="0">
                  <c:v>2096537.8</c:v>
                </c:pt>
                <c:pt idx="1">
                  <c:v>1904231.6</c:v>
                </c:pt>
                <c:pt idx="2">
                  <c:v>1918492.9</c:v>
                </c:pt>
                <c:pt idx="3">
                  <c:v>1943567</c:v>
                </c:pt>
                <c:pt idx="4">
                  <c:v>2642438.9</c:v>
                </c:pt>
                <c:pt idx="5">
                  <c:v>2514083.6</c:v>
                </c:pt>
                <c:pt idx="6">
                  <c:v>2510307</c:v>
                </c:pt>
                <c:pt idx="7">
                  <c:v>2531686.3999999999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Расходы</c:v>
                </c:pt>
              </c:strCache>
            </c:strRef>
          </c:tx>
          <c:spPr>
            <a:solidFill>
              <a:srgbClr val="92D050"/>
            </a:solidFill>
            <a:scene3d>
              <a:camera prst="orthographicFront"/>
              <a:lightRig rig="threePt" dir="t"/>
            </a:scene3d>
            <a:sp3d>
              <a:bevelT/>
            </a:sp3d>
          </c:spPr>
          <c:invertIfNegative val="0"/>
          <c:dLbls>
            <c:txPr>
              <a:bodyPr rot="-5400000" vert="horz"/>
              <a:lstStyle/>
              <a:p>
                <a:pPr>
                  <a:defRPr sz="800"/>
                </a:pPr>
                <a:endParaRPr lang="ru-RU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Лист1!$A$2:$A$9</c:f>
              <c:strCache>
                <c:ptCount val="8"/>
                <c:pt idx="0">
                  <c:v>2016
</c:v>
                </c:pt>
                <c:pt idx="1">
                  <c:v>2017
</c:v>
                </c:pt>
                <c:pt idx="2">
                  <c:v>2018
</c:v>
                </c:pt>
                <c:pt idx="3">
                  <c:v>2019
</c:v>
                </c:pt>
                <c:pt idx="4">
                  <c:v>2020</c:v>
                </c:pt>
                <c:pt idx="5">
                  <c:v>2021</c:v>
                </c:pt>
                <c:pt idx="6">
                  <c:v>2022</c:v>
                </c:pt>
                <c:pt idx="7">
                  <c:v>2023</c:v>
                </c:pt>
              </c:strCache>
            </c:strRef>
          </c:cat>
          <c:val>
            <c:numRef>
              <c:f>Лист1!$C$2:$C$9</c:f>
              <c:numCache>
                <c:formatCode>#,##0.0</c:formatCode>
                <c:ptCount val="8"/>
                <c:pt idx="0">
                  <c:v>2452545.1</c:v>
                </c:pt>
                <c:pt idx="1">
                  <c:v>2027687.7</c:v>
                </c:pt>
                <c:pt idx="2">
                  <c:v>2175015.7999999998</c:v>
                </c:pt>
                <c:pt idx="3">
                  <c:v>2000938.1</c:v>
                </c:pt>
                <c:pt idx="4">
                  <c:v>2304617.7999999998</c:v>
                </c:pt>
                <c:pt idx="5">
                  <c:v>2514083.6</c:v>
                </c:pt>
                <c:pt idx="6">
                  <c:v>2510307</c:v>
                </c:pt>
                <c:pt idx="7">
                  <c:v>2531686.3999999999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Дефицит/Профицит</c:v>
                </c:pt>
              </c:strCache>
            </c:strRef>
          </c:tx>
          <c:spPr>
            <a:solidFill>
              <a:srgbClr val="FFFF00"/>
            </a:solidFill>
            <a:scene3d>
              <a:camera prst="orthographicFront"/>
              <a:lightRig rig="threePt" dir="t"/>
            </a:scene3d>
            <a:sp3d>
              <a:bevelT/>
            </a:sp3d>
          </c:spPr>
          <c:invertIfNegative val="0"/>
          <c:dLbls>
            <c:dLbl>
              <c:idx val="0"/>
              <c:layout>
                <c:manualLayout>
                  <c:x val="1.4492753623188406E-3"/>
                  <c:y val="3.2924158733889604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8.6956521739130436E-3"/>
                  <c:y val="-8.2369647823872759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7.246376811594203E-3"/>
                  <c:y val="8.7711051043992631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4.3478260869565218E-3"/>
                  <c:y val="2.5807184549692573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800"/>
                </a:pPr>
                <a:endParaRPr lang="ru-RU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Лист1!$A$2:$A$9</c:f>
              <c:strCache>
                <c:ptCount val="8"/>
                <c:pt idx="0">
                  <c:v>2016
</c:v>
                </c:pt>
                <c:pt idx="1">
                  <c:v>2017
</c:v>
                </c:pt>
                <c:pt idx="2">
                  <c:v>2018
</c:v>
                </c:pt>
                <c:pt idx="3">
                  <c:v>2019
</c:v>
                </c:pt>
                <c:pt idx="4">
                  <c:v>2020</c:v>
                </c:pt>
                <c:pt idx="5">
                  <c:v>2021</c:v>
                </c:pt>
                <c:pt idx="6">
                  <c:v>2022</c:v>
                </c:pt>
                <c:pt idx="7">
                  <c:v>2023</c:v>
                </c:pt>
              </c:strCache>
            </c:strRef>
          </c:cat>
          <c:val>
            <c:numRef>
              <c:f>Лист1!$D$2:$D$9</c:f>
              <c:numCache>
                <c:formatCode>#,##0.0</c:formatCode>
                <c:ptCount val="8"/>
                <c:pt idx="0">
                  <c:v>-356007.30000000005</c:v>
                </c:pt>
                <c:pt idx="1">
                  <c:v>-123456.09999999986</c:v>
                </c:pt>
                <c:pt idx="2">
                  <c:v>-256522.89999999991</c:v>
                </c:pt>
                <c:pt idx="3">
                  <c:v>-57371.100000000093</c:v>
                </c:pt>
                <c:pt idx="4">
                  <c:v>337821.10000000009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35266560"/>
        <c:axId val="91157568"/>
      </c:barChart>
      <c:catAx>
        <c:axId val="3526656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91157568"/>
        <c:crosses val="autoZero"/>
        <c:auto val="1"/>
        <c:lblAlgn val="ctr"/>
        <c:lblOffset val="100"/>
        <c:noMultiLvlLbl val="0"/>
      </c:catAx>
      <c:valAx>
        <c:axId val="91157568"/>
        <c:scaling>
          <c:orientation val="minMax"/>
        </c:scaling>
        <c:delete val="0"/>
        <c:axPos val="l"/>
        <c:majorGridlines/>
        <c:numFmt formatCode="#,##0.0" sourceLinked="0"/>
        <c:majorTickMark val="out"/>
        <c:minorTickMark val="none"/>
        <c:tickLblPos val="nextTo"/>
        <c:txPr>
          <a:bodyPr/>
          <a:lstStyle/>
          <a:p>
            <a:pPr>
              <a:defRPr sz="1200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35266560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8332137395868997"/>
          <c:y val="0.28449543620480505"/>
          <c:w val="0.15809060823918747"/>
          <c:h val="0.31160594664472918"/>
        </c:manualLayout>
      </c:layout>
      <c:overlay val="0"/>
      <c:txPr>
        <a:bodyPr/>
        <a:lstStyle/>
        <a:p>
          <a:pPr>
            <a:defRPr sz="900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20"/>
      <c:rotY val="0"/>
      <c:rAngAx val="0"/>
      <c:perspective val="0"/>
    </c:view3D>
    <c:floor>
      <c:thickness val="0"/>
    </c:floor>
    <c:sideWall>
      <c:thickness val="0"/>
    </c:sideWall>
    <c:backWall>
      <c:thickness val="0"/>
      <c:spPr>
        <a:noFill/>
        <a:ln w="25400">
          <a:noFill/>
        </a:ln>
      </c:spPr>
    </c:backWall>
    <c:plotArea>
      <c:layout>
        <c:manualLayout>
          <c:layoutTarget val="inner"/>
          <c:xMode val="edge"/>
          <c:yMode val="edge"/>
          <c:x val="9.2598902741610464E-2"/>
          <c:y val="2.8752748738135506E-2"/>
          <c:w val="0.58828874479168081"/>
          <c:h val="0.73520008505840362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изменение остатков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-1.4338966853728349E-3"/>
                  <c:y val="1.57011878504950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3.7281313819693074E-2"/>
                  <c:y val="-2.093491713399335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2.8677933707456069E-2"/>
                  <c:y val="-2.093491713399335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3.5847417134320214E-2"/>
                  <c:y val="-2.093491713399335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#,##0.0" sourceLinked="0"/>
            <c:txPr>
              <a:bodyPr/>
              <a:lstStyle/>
              <a:p>
                <a:pPr>
                  <a:defRPr sz="10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Лист1!$A$2:$A$6</c:f>
              <c:strCache>
                <c:ptCount val="5"/>
                <c:pt idx="0">
                  <c:v>2019 год дефицит -57 371,1</c:v>
                </c:pt>
                <c:pt idx="1">
                  <c:v>2020 год  профицит  337 821,1</c:v>
                </c:pt>
                <c:pt idx="2">
                  <c:v>2021 год сбалансированность</c:v>
                </c:pt>
                <c:pt idx="3">
                  <c:v>2022 год  сбалансированность</c:v>
                </c:pt>
                <c:pt idx="4">
                  <c:v>2023 год сбалансированность</c:v>
                </c:pt>
              </c:strCache>
            </c:strRef>
          </c:cat>
          <c:val>
            <c:numRef>
              <c:f>Лист1!$B$2:$B$6</c:f>
              <c:numCache>
                <c:formatCode>#,##0.0</c:formatCode>
                <c:ptCount val="5"/>
                <c:pt idx="0">
                  <c:v>-47628.9</c:v>
                </c:pt>
                <c:pt idx="1">
                  <c:v>52178.9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кредиты полученные от кредитных организаций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1.4338966853728087E-3"/>
                  <c:y val="-1.046745856699667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1.4338966853728087E-3"/>
                  <c:y val="5.2337292834983397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1.5772863539100894E-2"/>
                  <c:y val="5.2337292834983397E-3"/>
                </c:manualLayout>
              </c:layout>
              <c:tx>
                <c:rich>
                  <a:bodyPr/>
                  <a:lstStyle/>
                  <a:p>
                    <a:endParaRPr lang="ru-RU" dirty="0" smtClean="0"/>
                  </a:p>
                  <a:p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delete val="1"/>
            </c:dLbl>
            <c:dLbl>
              <c:idx val="4"/>
              <c:delete val="1"/>
            </c:dLbl>
            <c:numFmt formatCode="#,##0" sourceLinked="0"/>
            <c:txPr>
              <a:bodyPr/>
              <a:lstStyle/>
              <a:p>
                <a:pPr>
                  <a:defRPr sz="10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Лист1!$A$2:$A$6</c:f>
              <c:strCache>
                <c:ptCount val="5"/>
                <c:pt idx="0">
                  <c:v>2019 год дефицит -57 371,1</c:v>
                </c:pt>
                <c:pt idx="1">
                  <c:v>2020 год  профицит  337 821,1</c:v>
                </c:pt>
                <c:pt idx="2">
                  <c:v>2021 год сбалансированность</c:v>
                </c:pt>
                <c:pt idx="3">
                  <c:v>2022 год  сбалансированность</c:v>
                </c:pt>
                <c:pt idx="4">
                  <c:v>2023 год сбалансированность</c:v>
                </c:pt>
              </c:strCache>
            </c:strRef>
          </c:cat>
          <c:val>
            <c:numRef>
              <c:f>Лист1!$C$2:$C$6</c:f>
              <c:numCache>
                <c:formatCode>#,##0.0</c:formatCode>
                <c:ptCount val="5"/>
                <c:pt idx="0">
                  <c:v>240000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погашение кредитов от кредитных организаций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8.6033801122368525E-3"/>
                  <c:y val="6.018788676023090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1.4338966853728087E-3"/>
                  <c:y val="6.28047514019800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delete val="1"/>
            </c:dLbl>
            <c:dLbl>
              <c:idx val="3"/>
              <c:delete val="1"/>
            </c:dLbl>
            <c:dLbl>
              <c:idx val="4"/>
              <c:delete val="1"/>
            </c:dLbl>
            <c:txPr>
              <a:bodyPr/>
              <a:lstStyle/>
              <a:p>
                <a:pPr>
                  <a:defRPr sz="10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Лист1!$A$2:$A$6</c:f>
              <c:strCache>
                <c:ptCount val="5"/>
                <c:pt idx="0">
                  <c:v>2019 год дефицит -57 371,1</c:v>
                </c:pt>
                <c:pt idx="1">
                  <c:v>2020 год  профицит  337 821,1</c:v>
                </c:pt>
                <c:pt idx="2">
                  <c:v>2021 год сбалансированность</c:v>
                </c:pt>
                <c:pt idx="3">
                  <c:v>2022 год  сбалансированность</c:v>
                </c:pt>
                <c:pt idx="4">
                  <c:v>2023 год сбалансированность</c:v>
                </c:pt>
              </c:strCache>
            </c:strRef>
          </c:cat>
          <c:val>
            <c:numRef>
              <c:f>Лист1!$D$2:$D$6</c:f>
              <c:numCache>
                <c:formatCode>#,##0.0</c:formatCode>
                <c:ptCount val="5"/>
                <c:pt idx="0">
                  <c:v>-285000</c:v>
                </c:pt>
                <c:pt idx="1">
                  <c:v>-90000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</c:numCache>
            </c:numRef>
          </c:val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получение бюджетных кредитов</c:v>
                </c:pt>
              </c:strCache>
            </c:strRef>
          </c:tx>
          <c:invertIfNegative val="0"/>
          <c:dLbls>
            <c:dLbl>
              <c:idx val="1"/>
              <c:layout>
                <c:manualLayout>
                  <c:x val="0"/>
                  <c:y val="5.2337292834983397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delete val="1"/>
            </c:dLbl>
            <c:dLbl>
              <c:idx val="3"/>
              <c:delete val="1"/>
            </c:dLbl>
            <c:dLbl>
              <c:idx val="4"/>
              <c:delete val="1"/>
            </c:dLbl>
            <c:numFmt formatCode="#,##0" sourceLinked="0"/>
            <c:txPr>
              <a:bodyPr/>
              <a:lstStyle/>
              <a:p>
                <a:pPr>
                  <a:defRPr sz="10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Лист1!$A$2:$A$6</c:f>
              <c:strCache>
                <c:ptCount val="5"/>
                <c:pt idx="0">
                  <c:v>2019 год дефицит -57 371,1</c:v>
                </c:pt>
                <c:pt idx="1">
                  <c:v>2020 год  профицит  337 821,1</c:v>
                </c:pt>
                <c:pt idx="2">
                  <c:v>2021 год сбалансированность</c:v>
                </c:pt>
                <c:pt idx="3">
                  <c:v>2022 год  сбалансированность</c:v>
                </c:pt>
                <c:pt idx="4">
                  <c:v>2023 год сбалансированность</c:v>
                </c:pt>
              </c:strCache>
            </c:strRef>
          </c:cat>
          <c:val>
            <c:numRef>
              <c:f>Лист1!$E$2:$E$6</c:f>
              <c:numCache>
                <c:formatCode>#,##0.0</c:formatCode>
                <c:ptCount val="5"/>
                <c:pt idx="0">
                  <c:v>150000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</c:numCache>
            </c:numRef>
          </c:val>
        </c:ser>
        <c:ser>
          <c:idx val="4"/>
          <c:order val="4"/>
          <c:tx>
            <c:strRef>
              <c:f>Лист1!$F$1</c:f>
              <c:strCache>
                <c:ptCount val="1"/>
                <c:pt idx="0">
                  <c:v>погашение бюджетных кредитов</c:v>
                </c:pt>
              </c:strCache>
            </c:strRef>
          </c:tx>
          <c:invertIfNegative val="0"/>
          <c:dLbls>
            <c:dLbl>
              <c:idx val="0"/>
              <c:delete val="1"/>
            </c:dLbl>
            <c:dLbl>
              <c:idx val="1"/>
              <c:layout>
                <c:manualLayout>
                  <c:x val="-2.8677933707456174E-3"/>
                  <c:y val="0.14916231484137268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-0.1505591519641449"/>
                  <c:y val="6.5421616043729203E-2"/>
                </c:manualLayout>
              </c:layout>
              <c:tx>
                <c:rich>
                  <a:bodyPr/>
                  <a:lstStyle/>
                  <a:p>
                    <a:endParaRPr lang="ru-RU" dirty="0" smtClean="0"/>
                  </a:p>
                  <a:p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delete val="1"/>
            </c:dLbl>
            <c:dLbl>
              <c:idx val="4"/>
              <c:delete val="1"/>
            </c:dLbl>
            <c:txPr>
              <a:bodyPr/>
              <a:lstStyle/>
              <a:p>
                <a:pPr algn="ctr">
                  <a:defRPr lang="ru-RU" sz="1000" b="0" i="0" u="none" strike="noStrike" kern="1200" baseline="0">
                    <a:solidFill>
                      <a:prstClr val="black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Лист1!$A$2:$A$6</c:f>
              <c:strCache>
                <c:ptCount val="5"/>
                <c:pt idx="0">
                  <c:v>2019 год дефицит -57 371,1</c:v>
                </c:pt>
                <c:pt idx="1">
                  <c:v>2020 год  профицит  337 821,1</c:v>
                </c:pt>
                <c:pt idx="2">
                  <c:v>2021 год сбалансированность</c:v>
                </c:pt>
                <c:pt idx="3">
                  <c:v>2022 год  сбалансированность</c:v>
                </c:pt>
                <c:pt idx="4">
                  <c:v>2023 год сбалансированность</c:v>
                </c:pt>
              </c:strCache>
            </c:strRef>
          </c:cat>
          <c:val>
            <c:numRef>
              <c:f>Лист1!$F$2:$F$6</c:f>
              <c:numCache>
                <c:formatCode>#,##0.0</c:formatCode>
                <c:ptCount val="5"/>
                <c:pt idx="0">
                  <c:v>0</c:v>
                </c:pt>
                <c:pt idx="1">
                  <c:v>-300000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162407936"/>
        <c:axId val="108397696"/>
        <c:axId val="0"/>
      </c:bar3DChart>
      <c:catAx>
        <c:axId val="162407936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 rot="-3780000" anchor="t" anchorCtr="0"/>
          <a:lstStyle/>
          <a:p>
            <a:pPr>
              <a:defRPr sz="1200" baseline="0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108397696"/>
        <c:crosses val="autoZero"/>
        <c:auto val="1"/>
        <c:lblAlgn val="ctr"/>
        <c:lblOffset val="1000"/>
        <c:noMultiLvlLbl val="0"/>
      </c:catAx>
      <c:valAx>
        <c:axId val="108397696"/>
        <c:scaling>
          <c:orientation val="minMax"/>
        </c:scaling>
        <c:delete val="0"/>
        <c:axPos val="l"/>
        <c:majorGridlines/>
        <c:numFmt formatCode="#,##0.0" sourceLinked="1"/>
        <c:majorTickMark val="out"/>
        <c:minorTickMark val="none"/>
        <c:tickLblPos val="nextTo"/>
        <c:txPr>
          <a:bodyPr/>
          <a:lstStyle/>
          <a:p>
            <a:pPr>
              <a:defRPr sz="1200"/>
            </a:pPr>
            <a:endParaRPr lang="ru-RU"/>
          </a:p>
        </c:txPr>
        <c:crossAx val="162407936"/>
        <c:crossesAt val="1"/>
        <c:crossBetween val="between"/>
      </c:valAx>
    </c:plotArea>
    <c:legend>
      <c:legendPos val="r"/>
      <c:layout/>
      <c:overlay val="0"/>
      <c:txPr>
        <a:bodyPr/>
        <a:lstStyle/>
        <a:p>
          <a:pPr>
            <a:defRPr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0141577890998928"/>
          <c:y val="2.4259999216515851E-2"/>
          <c:w val="0.88037693817684559"/>
          <c:h val="0.85132036667058486"/>
        </c:manualLayout>
      </c:layout>
      <c:bar3D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solidFill>
              <a:srgbClr val="99CC00"/>
            </a:solidFill>
          </c:spPr>
          <c:invertIfNegative val="0"/>
          <c:dLbls>
            <c:dLbl>
              <c:idx val="0"/>
              <c:layout>
                <c:manualLayout>
                  <c:x val="8.4033613445378148E-3"/>
                  <c:y val="-4.477435656363849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1.680672268907563E-2"/>
                  <c:y val="-0.3482589023387002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9.8039215686274508E-3"/>
                  <c:y val="-7.2139303482587069E-2"/>
                </c:manualLayout>
              </c:layout>
              <c:tx>
                <c:rich>
                  <a:bodyPr/>
                  <a:lstStyle/>
                  <a:p>
                    <a:r>
                      <a:rPr lang="en-US" sz="1200" dirty="0">
                        <a:latin typeface="Times New Roman" pitchFamily="18" charset="0"/>
                        <a:cs typeface="Times New Roman" pitchFamily="18" charset="0"/>
                      </a:rPr>
                      <a:t>0,0</a:t>
                    </a:r>
                    <a:endParaRPr lang="en-US" sz="1200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2.8011204481792717E-3"/>
                  <c:y val="-7.213930348258706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1.1204481792717189E-2"/>
                  <c:y val="-7.462686567164178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200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Лист1!$A$2:$A$6</c:f>
              <c:numCache>
                <c:formatCode>General</c:formatCode>
                <c:ptCount val="5"/>
                <c:pt idx="0">
                  <c:v>2019</c:v>
                </c:pt>
                <c:pt idx="1">
                  <c:v>2020</c:v>
                </c:pt>
                <c:pt idx="2">
                  <c:v>2021</c:v>
                </c:pt>
                <c:pt idx="3">
                  <c:v>2022</c:v>
                </c:pt>
                <c:pt idx="4">
                  <c:v>2023</c:v>
                </c:pt>
              </c:numCache>
            </c:numRef>
          </c:cat>
          <c:val>
            <c:numRef>
              <c:f>Лист1!$B$2:$B$6</c:f>
              <c:numCache>
                <c:formatCode>#,##0.0</c:formatCode>
                <c:ptCount val="5"/>
                <c:pt idx="0">
                  <c:v>-57371.1</c:v>
                </c:pt>
                <c:pt idx="1">
                  <c:v>337821.1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36451328"/>
        <c:axId val="108400576"/>
        <c:axId val="0"/>
      </c:bar3DChart>
      <c:catAx>
        <c:axId val="3645132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108400576"/>
        <c:crosses val="autoZero"/>
        <c:auto val="1"/>
        <c:lblAlgn val="ctr"/>
        <c:lblOffset val="1000"/>
        <c:noMultiLvlLbl val="0"/>
      </c:catAx>
      <c:valAx>
        <c:axId val="108400576"/>
        <c:scaling>
          <c:orientation val="minMax"/>
        </c:scaling>
        <c:delete val="0"/>
        <c:axPos val="l"/>
        <c:numFmt formatCode="#,##0.0" sourceLinked="0"/>
        <c:majorTickMark val="out"/>
        <c:minorTickMark val="none"/>
        <c:tickLblPos val="nextTo"/>
        <c:txPr>
          <a:bodyPr/>
          <a:lstStyle/>
          <a:p>
            <a:pPr>
              <a:defRPr sz="1400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36451328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5659" cy="496332"/>
          </a:xfrm>
          <a:prstGeom prst="rect">
            <a:avLst/>
          </a:prstGeom>
        </p:spPr>
        <p:txBody>
          <a:bodyPr vert="horz" lIns="91426" tIns="45713" rIns="91426" bIns="45713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4" y="0"/>
            <a:ext cx="2945659" cy="496332"/>
          </a:xfrm>
          <a:prstGeom prst="rect">
            <a:avLst/>
          </a:prstGeom>
        </p:spPr>
        <p:txBody>
          <a:bodyPr vert="horz" lIns="91426" tIns="45713" rIns="91426" bIns="45713" rtlCol="0"/>
          <a:lstStyle>
            <a:lvl1pPr algn="r">
              <a:defRPr sz="1200"/>
            </a:lvl1pPr>
          </a:lstStyle>
          <a:p>
            <a:fld id="{09D4519A-74AE-4BFD-BF71-328E6C5D5A7D}" type="datetimeFigureOut">
              <a:rPr lang="ru-RU" smtClean="0"/>
              <a:pPr/>
              <a:t>13.11.2020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26" tIns="45713" rIns="91426" bIns="45713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5154"/>
            <a:ext cx="5438140" cy="4466987"/>
          </a:xfrm>
          <a:prstGeom prst="rect">
            <a:avLst/>
          </a:prstGeom>
        </p:spPr>
        <p:txBody>
          <a:bodyPr vert="horz" lIns="91426" tIns="45713" rIns="91426" bIns="45713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28583"/>
            <a:ext cx="2945659" cy="496332"/>
          </a:xfrm>
          <a:prstGeom prst="rect">
            <a:avLst/>
          </a:prstGeom>
        </p:spPr>
        <p:txBody>
          <a:bodyPr vert="horz" lIns="91426" tIns="45713" rIns="91426" bIns="45713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4" y="9428583"/>
            <a:ext cx="2945659" cy="496332"/>
          </a:xfrm>
          <a:prstGeom prst="rect">
            <a:avLst/>
          </a:prstGeom>
        </p:spPr>
        <p:txBody>
          <a:bodyPr vert="horz" lIns="91426" tIns="45713" rIns="91426" bIns="45713" rtlCol="0" anchor="b"/>
          <a:lstStyle>
            <a:lvl1pPr algn="r">
              <a:defRPr sz="1200"/>
            </a:lvl1pPr>
          </a:lstStyle>
          <a:p>
            <a:fld id="{0AEE794D-BA21-4D23-87ED-11D33FCE09DD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711224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1- 5.1, </a:t>
            </a:r>
            <a:r>
              <a:rPr lang="ru-RU" baseline="0" dirty="0" smtClean="0"/>
              <a:t> 2 – 6.9, </a:t>
            </a:r>
            <a:r>
              <a:rPr lang="ru-RU" dirty="0" smtClean="0"/>
              <a:t> </a:t>
            </a:r>
            <a:r>
              <a:rPr lang="ru-RU" baseline="0" dirty="0" smtClean="0"/>
              <a:t>3 – 6.34,</a:t>
            </a:r>
            <a:r>
              <a:rPr lang="ru-RU" dirty="0" smtClean="0"/>
              <a:t> </a:t>
            </a:r>
            <a:r>
              <a:rPr lang="ru-RU" baseline="0" dirty="0" smtClean="0"/>
              <a:t>4 – 33.19;  5 – 33.33, </a:t>
            </a:r>
            <a:r>
              <a:rPr lang="ru-RU" dirty="0" smtClean="0"/>
              <a:t>6 – 33.9; </a:t>
            </a:r>
            <a:r>
              <a:rPr lang="ru-RU" baseline="0" dirty="0" smtClean="0"/>
              <a:t>  </a:t>
            </a:r>
            <a:r>
              <a:rPr lang="ru-RU" dirty="0" smtClean="0"/>
              <a:t>7 -  8.8.1</a:t>
            </a:r>
            <a:r>
              <a:rPr lang="ru-RU" baseline="0" dirty="0" smtClean="0"/>
              <a:t>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EE794D-BA21-4D23-87ED-11D33FCE09DD}" type="slidenum">
              <a:rPr lang="ru-RU" smtClean="0"/>
              <a:pPr/>
              <a:t>1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9412394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9-22.7, 10-22.38, 11-23.5,  13-</a:t>
            </a:r>
            <a:r>
              <a:rPr lang="ru-RU" baseline="0" dirty="0" smtClean="0"/>
              <a:t> 13.1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EE794D-BA21-4D23-87ED-11D33FCE09DD}" type="slidenum">
              <a:rPr lang="ru-RU" smtClean="0"/>
              <a:pPr/>
              <a:t>2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408733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13.11.2020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13.11.2020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13.11.2020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13.11.2020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13.11.2020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13.11.2020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13.11.2020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13.11.2020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13.11.2020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13.11.2020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13.11.2020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13.11.2020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одзаголовок 3"/>
          <p:cNvSpPr txBox="1">
            <a:spLocks/>
          </p:cNvSpPr>
          <p:nvPr/>
        </p:nvSpPr>
        <p:spPr>
          <a:xfrm>
            <a:off x="687017" y="18661"/>
            <a:ext cx="8198002" cy="160019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7432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576263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55663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430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46304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78308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10312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42316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74320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ts val="0"/>
              </a:spcBef>
              <a:buNone/>
            </a:pPr>
            <a:r>
              <a:rPr lang="ru-RU" sz="25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показатели прогноза 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ru-RU" sz="25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социально-экономического развития 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ru-RU" sz="25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Северо-Енисейского района</a:t>
            </a:r>
            <a:endParaRPr lang="ru-RU" sz="25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Объект 4"/>
          <p:cNvSpPr txBox="1">
            <a:spLocks/>
          </p:cNvSpPr>
          <p:nvPr/>
        </p:nvSpPr>
        <p:spPr>
          <a:xfrm>
            <a:off x="3970537" y="3280916"/>
            <a:ext cx="4995850" cy="27363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576263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55663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430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46304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78308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10312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42316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74320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Symbol" pitchFamily="18" charset="2"/>
              <a:buNone/>
            </a:pPr>
            <a:endParaRPr lang="ru-RU" sz="1600" i="1" dirty="0">
              <a:solidFill>
                <a:schemeClr val="tx1"/>
              </a:solidFill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57893271"/>
              </p:ext>
            </p:extLst>
          </p:nvPr>
        </p:nvGraphicFramePr>
        <p:xfrm>
          <a:off x="39960" y="1237249"/>
          <a:ext cx="9068544" cy="501881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3195"/>
                <a:gridCol w="4018765"/>
                <a:gridCol w="947810"/>
                <a:gridCol w="947810"/>
                <a:gridCol w="947810"/>
                <a:gridCol w="947810"/>
                <a:gridCol w="875344"/>
              </a:tblGrid>
              <a:tr h="591551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</a:t>
                      </a:r>
                      <a:r>
                        <a:rPr lang="ru-RU" sz="14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п/п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rgbClr val="6699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  показателя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rgbClr val="6699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2019 отчет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rgbClr val="6699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2020 оценка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rgbClr val="6699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2021 прогноз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rgbClr val="6699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2022</a:t>
                      </a:r>
                    </a:p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прогноз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rgbClr val="6699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2023</a:t>
                      </a:r>
                    </a:p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прогноз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rgbClr val="669900"/>
                    </a:solidFill>
                  </a:tcPr>
                </a:tc>
              </a:tr>
              <a:tr h="524953"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3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rgbClr val="99CC0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Численность постоянного населения , в среднем за период, чел.</a:t>
                      </a:r>
                      <a:endParaRPr lang="ru-R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rgbClr val="99CC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10 473</a:t>
                      </a:r>
                      <a:endParaRPr lang="ru-RU" sz="13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rgbClr val="99CC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10 107</a:t>
                      </a:r>
                      <a:endParaRPr lang="ru-RU" sz="13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rgbClr val="99CC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10 058</a:t>
                      </a:r>
                      <a:endParaRPr lang="ru-RU" sz="13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rgbClr val="99CC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10 047</a:t>
                      </a:r>
                      <a:endParaRPr lang="ru-RU" sz="13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rgbClr val="99CC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10 073</a:t>
                      </a:r>
                      <a:endParaRPr lang="ru-RU" sz="13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rgbClr val="99CC00"/>
                    </a:solidFill>
                  </a:tcPr>
                </a:tc>
              </a:tr>
              <a:tr h="431222"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13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rgbClr val="99CC0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Численность трудовых ресурсов, в среднем за период</a:t>
                      </a:r>
                      <a:r>
                        <a:rPr lang="ru-RU" sz="12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чел.</a:t>
                      </a:r>
                      <a:endParaRPr lang="ru-R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rgbClr val="99CC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13 498</a:t>
                      </a:r>
                      <a:endParaRPr lang="ru-RU" sz="13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rgbClr val="99CC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13 597</a:t>
                      </a:r>
                      <a:endParaRPr lang="ru-RU" sz="13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rgbClr val="99CC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13 635</a:t>
                      </a:r>
                      <a:endParaRPr lang="ru-RU" sz="13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rgbClr val="99CC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13 692</a:t>
                      </a:r>
                      <a:endParaRPr lang="ru-RU" sz="13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rgbClr val="99CC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13 753</a:t>
                      </a:r>
                      <a:endParaRPr lang="ru-RU" sz="13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rgbClr val="99CC00"/>
                    </a:solidFill>
                  </a:tcPr>
                </a:tc>
              </a:tr>
              <a:tr h="465995"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13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rgbClr val="99CC0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Уровень зарегистрированной безработицы (к трудоспособному населению), на конец периода, %</a:t>
                      </a:r>
                      <a:endParaRPr lang="ru-R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rgbClr val="99CC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0,4</a:t>
                      </a:r>
                      <a:endParaRPr lang="ru-RU" sz="13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rgbClr val="99CC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1,4</a:t>
                      </a:r>
                      <a:endParaRPr lang="ru-RU" sz="13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rgbClr val="99CC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1,0</a:t>
                      </a:r>
                      <a:endParaRPr lang="ru-RU" sz="13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rgbClr val="99CC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0,8</a:t>
                      </a:r>
                      <a:endParaRPr lang="ru-RU" sz="13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rgbClr val="99CC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0,6</a:t>
                      </a:r>
                      <a:endParaRPr lang="ru-RU" sz="13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rgbClr val="99CC00"/>
                    </a:solidFill>
                  </a:tcPr>
                </a:tc>
              </a:tr>
              <a:tr h="677005"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13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rgbClr val="99CC0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Фонд заработной платы работников списочного</a:t>
                      </a:r>
                      <a:r>
                        <a:rPr lang="ru-RU" sz="12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состава организаций и внешних совместителей по полному кругу организаций, млн.  руб.</a:t>
                      </a:r>
                      <a:endParaRPr lang="ru-R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rgbClr val="99CC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15 164,2</a:t>
                      </a:r>
                      <a:endParaRPr lang="ru-RU" sz="13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rgbClr val="99CC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15 714,4</a:t>
                      </a:r>
                      <a:endParaRPr lang="ru-RU" sz="13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rgbClr val="99CC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17 395,4</a:t>
                      </a:r>
                      <a:endParaRPr lang="ru-RU" sz="13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rgbClr val="99CC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18 979,0</a:t>
                      </a:r>
                      <a:endParaRPr lang="ru-RU" sz="13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rgbClr val="99CC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20 634,3</a:t>
                      </a:r>
                      <a:endParaRPr lang="ru-RU" sz="13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rgbClr val="99CC00"/>
                    </a:solidFill>
                  </a:tcPr>
                </a:tc>
              </a:tr>
              <a:tr h="533400"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13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rgbClr val="99CC0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Среднемесячная заработная плата ,</a:t>
                      </a:r>
                      <a:r>
                        <a:rPr lang="ru-RU" sz="12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работников списочного</a:t>
                      </a:r>
                      <a:r>
                        <a:rPr lang="ru-RU" sz="12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состава организаций и внешних совместителей по полному кругу организаций, </a:t>
                      </a:r>
                      <a:r>
                        <a:rPr lang="ru-R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руб.</a:t>
                      </a:r>
                      <a:endParaRPr lang="ru-R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rgbClr val="99CC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91 076,4</a:t>
                      </a:r>
                      <a:endParaRPr lang="ru-RU" sz="13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rgbClr val="99CC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90 593,8</a:t>
                      </a:r>
                      <a:endParaRPr lang="ru-RU" sz="13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rgbClr val="99CC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98 425,6</a:t>
                      </a:r>
                      <a:endParaRPr lang="ru-RU" sz="13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rgbClr val="99CC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106 224,8</a:t>
                      </a:r>
                      <a:endParaRPr lang="ru-RU" sz="13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rgbClr val="99CC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114 696,3</a:t>
                      </a:r>
                      <a:endParaRPr lang="ru-RU" sz="13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rgbClr val="99CC00"/>
                    </a:solidFill>
                  </a:tcPr>
                </a:tc>
              </a:tr>
              <a:tr h="465995"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ru-RU" sz="13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rgbClr val="99CC0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Среднедушевой</a:t>
                      </a:r>
                      <a:r>
                        <a:rPr lang="ru-RU" sz="12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денежный доход (за месяц), руб.</a:t>
                      </a:r>
                      <a:endParaRPr lang="ru-R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rgbClr val="99CC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63 392,6</a:t>
                      </a:r>
                      <a:endParaRPr lang="ru-RU" sz="13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rgbClr val="99CC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64 343,6</a:t>
                      </a:r>
                      <a:endParaRPr lang="ru-RU" sz="13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rgbClr val="99CC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68 976,3</a:t>
                      </a:r>
                      <a:endParaRPr lang="ru-RU" sz="13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rgbClr val="99CC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72 976,9</a:t>
                      </a:r>
                      <a:endParaRPr lang="ru-RU" sz="13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rgbClr val="99CC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77 720,4</a:t>
                      </a:r>
                      <a:endParaRPr lang="ru-RU" sz="13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rgbClr val="99CC00"/>
                    </a:solidFill>
                  </a:tcPr>
                </a:tc>
              </a:tr>
              <a:tr h="524605"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endParaRPr lang="ru-RU" sz="13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rgbClr val="99CC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just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Объем отгруженных товаров собственного производства, выполненных работ и услуг собственными  силами организаций  по хозяйственным видам деятельности, млн. руб.</a:t>
                      </a:r>
                    </a:p>
                  </a:txBody>
                  <a:tcPr horzOverflow="overflow">
                    <a:solidFill>
                      <a:srgbClr val="99CC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183 428,9</a:t>
                      </a:r>
                    </a:p>
                  </a:txBody>
                  <a:tcPr horzOverflow="overflow">
                    <a:solidFill>
                      <a:srgbClr val="99CC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142 685,3</a:t>
                      </a:r>
                      <a:endParaRPr lang="ru-RU" sz="13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99CC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121 375,4</a:t>
                      </a:r>
                      <a:endParaRPr lang="ru-RU" sz="13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99CC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129 267,2</a:t>
                      </a:r>
                      <a:endParaRPr lang="ru-RU" sz="13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99CC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144 563,3</a:t>
                      </a:r>
                      <a:endParaRPr lang="ru-RU" sz="13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99CC00"/>
                    </a:solidFill>
                  </a:tcPr>
                </a:tc>
              </a:tr>
            </a:tbl>
          </a:graphicData>
        </a:graphic>
      </p:graphicFrame>
      <p:sp>
        <p:nvSpPr>
          <p:cNvPr id="3" name="Нашивка 2"/>
          <p:cNvSpPr/>
          <p:nvPr/>
        </p:nvSpPr>
        <p:spPr>
          <a:xfrm>
            <a:off x="323528" y="260648"/>
            <a:ext cx="792088" cy="792088"/>
          </a:xfrm>
          <a:prstGeom prst="chevron">
            <a:avLst/>
          </a:prstGeom>
          <a:solidFill>
            <a:srgbClr val="99CC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6030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одзаголовок 3"/>
          <p:cNvSpPr txBox="1">
            <a:spLocks/>
          </p:cNvSpPr>
          <p:nvPr/>
        </p:nvSpPr>
        <p:spPr>
          <a:xfrm>
            <a:off x="304800" y="0"/>
            <a:ext cx="8839200" cy="198119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7432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576263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55663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430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46304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78308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10312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42316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74320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ts val="0"/>
              </a:spcBef>
              <a:buNone/>
            </a:pPr>
            <a:r>
              <a:rPr lang="ru-RU" sz="25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Основные показатели прогноза 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ru-RU" sz="25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социально-экономического развития 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ru-RU" sz="25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Северо-Енисейского района (продолжение)</a:t>
            </a:r>
            <a:endParaRPr lang="ru-RU" sz="25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Объект 4"/>
          <p:cNvSpPr txBox="1">
            <a:spLocks/>
          </p:cNvSpPr>
          <p:nvPr/>
        </p:nvSpPr>
        <p:spPr>
          <a:xfrm>
            <a:off x="3970537" y="3280916"/>
            <a:ext cx="4995850" cy="27363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576263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55663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430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46304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78308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10312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42316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74320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Symbol" pitchFamily="18" charset="2"/>
              <a:buNone/>
            </a:pPr>
            <a:endParaRPr lang="ru-RU" sz="1600" i="1" dirty="0">
              <a:solidFill>
                <a:schemeClr val="tx1"/>
              </a:solidFill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49118458"/>
              </p:ext>
            </p:extLst>
          </p:nvPr>
        </p:nvGraphicFramePr>
        <p:xfrm>
          <a:off x="107504" y="1224110"/>
          <a:ext cx="8964488" cy="545059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4877"/>
                <a:gridCol w="3899091"/>
                <a:gridCol w="936104"/>
                <a:gridCol w="864096"/>
                <a:gridCol w="936104"/>
                <a:gridCol w="936104"/>
                <a:gridCol w="1008112"/>
              </a:tblGrid>
              <a:tr h="771144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№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п/п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6699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Наименование  показателя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6699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2019 отчет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6699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2020 оценка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6699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2021 прогноз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6699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2022</a:t>
                      </a: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прогноз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6699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2023 прогноз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669900"/>
                    </a:solidFill>
                  </a:tcPr>
                </a:tc>
              </a:tr>
              <a:tr h="951083">
                <a:tc>
                  <a:txBody>
                    <a:bodyPr/>
                    <a:lstStyle/>
                    <a:p>
                      <a:pPr algn="just"/>
                      <a:r>
                        <a:rPr lang="ru-RU" sz="1300" dirty="0" smtClean="0"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endParaRPr lang="ru-RU" sz="13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99CC00"/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300" b="0" i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Объем</a:t>
                      </a:r>
                      <a:r>
                        <a:rPr lang="ru-RU" sz="1300" b="0" i="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инвестиций в основной капитал за счет всех источников финансирования по полному кругу хозяйствующих субъектов , млн. руб.</a:t>
                      </a:r>
                      <a:endParaRPr lang="ru-RU" sz="1300" b="0" i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99CC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17 356,1</a:t>
                      </a:r>
                      <a:endParaRPr lang="ru-RU" sz="13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99CC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18 139,0</a:t>
                      </a:r>
                      <a:endParaRPr lang="ru-RU" sz="13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99CC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19 520,7</a:t>
                      </a:r>
                      <a:endParaRPr lang="ru-RU" sz="13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99CC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</a:t>
                      </a:r>
                      <a:r>
                        <a:rPr lang="ru-RU" sz="13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368,5</a:t>
                      </a:r>
                      <a:endParaRPr lang="ru-RU" sz="13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99CC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21 227,6</a:t>
                      </a:r>
                      <a:endParaRPr lang="ru-RU" sz="13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99CC00"/>
                    </a:solidFill>
                  </a:tcPr>
                </a:tc>
              </a:tr>
              <a:tr h="554671">
                <a:tc>
                  <a:txBody>
                    <a:bodyPr/>
                    <a:lstStyle/>
                    <a:p>
                      <a:pPr algn="l"/>
                      <a:r>
                        <a:rPr lang="ru-RU" sz="1300" dirty="0" smtClean="0"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  <a:endParaRPr lang="ru-RU" sz="13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99CC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Оборот розничной торговли, млн. руб.</a:t>
                      </a:r>
                    </a:p>
                  </a:txBody>
                  <a:tcPr horzOverflow="overflow">
                    <a:solidFill>
                      <a:srgbClr val="99CC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1 573,9</a:t>
                      </a:r>
                    </a:p>
                  </a:txBody>
                  <a:tcPr horzOverflow="overflow">
                    <a:solidFill>
                      <a:srgbClr val="99CC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1 620,4</a:t>
                      </a:r>
                      <a:endParaRPr lang="ru-RU" sz="13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99CC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1 687,1</a:t>
                      </a:r>
                      <a:endParaRPr lang="ru-RU" sz="13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99CC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1 797,1</a:t>
                      </a:r>
                      <a:endParaRPr lang="ru-RU" sz="13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99CC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1914,2</a:t>
                      </a:r>
                      <a:endParaRPr lang="ru-RU" sz="13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99CC00"/>
                    </a:solidFill>
                  </a:tcPr>
                </a:tc>
              </a:tr>
              <a:tr h="576064">
                <a:tc>
                  <a:txBody>
                    <a:bodyPr/>
                    <a:lstStyle/>
                    <a:p>
                      <a:pPr algn="l"/>
                      <a:r>
                        <a:rPr lang="ru-RU" sz="1300" dirty="0" smtClean="0"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  <a:endParaRPr lang="ru-RU" sz="13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99CC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Оборот общественного питания, млн. руб.</a:t>
                      </a:r>
                    </a:p>
                  </a:txBody>
                  <a:tcPr horzOverflow="overflow">
                    <a:solidFill>
                      <a:srgbClr val="99CC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3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1 124,1</a:t>
                      </a:r>
                    </a:p>
                  </a:txBody>
                  <a:tcPr horzOverflow="overflow">
                    <a:solidFill>
                      <a:srgbClr val="99CC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1 034,4</a:t>
                      </a:r>
                      <a:endParaRPr lang="ru-RU" sz="13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99CC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1 111,1</a:t>
                      </a:r>
                      <a:endParaRPr lang="ru-RU" sz="13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99CC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1 185,9</a:t>
                      </a:r>
                      <a:endParaRPr lang="ru-RU" sz="13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99CC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1 260,9</a:t>
                      </a:r>
                      <a:endParaRPr lang="ru-RU" sz="13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99CC00"/>
                    </a:solidFill>
                  </a:tcPr>
                </a:tc>
              </a:tr>
              <a:tr h="792088">
                <a:tc>
                  <a:txBody>
                    <a:bodyPr/>
                    <a:lstStyle/>
                    <a:p>
                      <a:pPr algn="just"/>
                      <a:r>
                        <a:rPr lang="ru-RU" sz="1300" dirty="0" smtClean="0">
                          <a:latin typeface="Times New Roman" pitchFamily="18" charset="0"/>
                          <a:cs typeface="Times New Roman" pitchFamily="18" charset="0"/>
                        </a:rPr>
                        <a:t>11</a:t>
                      </a:r>
                      <a:endParaRPr lang="ru-RU" sz="13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99CC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just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Объем платных услуг, оказанных населению, млн. руб.</a:t>
                      </a:r>
                    </a:p>
                  </a:txBody>
                  <a:tcPr horzOverflow="overflow">
                    <a:solidFill>
                      <a:srgbClr val="99CC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3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319,2</a:t>
                      </a:r>
                      <a:endParaRPr lang="ru-RU" sz="13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solidFill>
                      <a:srgbClr val="99CC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311,1</a:t>
                      </a:r>
                      <a:endParaRPr lang="ru-RU" sz="13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99CC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339,1</a:t>
                      </a:r>
                      <a:endParaRPr lang="ru-RU" sz="13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99CC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364,7</a:t>
                      </a:r>
                      <a:endParaRPr lang="ru-RU" sz="13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99CC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392,5</a:t>
                      </a:r>
                      <a:endParaRPr lang="ru-RU" sz="13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99CC00"/>
                    </a:solidFill>
                  </a:tcPr>
                </a:tc>
              </a:tr>
              <a:tr h="396793">
                <a:tc>
                  <a:txBody>
                    <a:bodyPr/>
                    <a:lstStyle/>
                    <a:p>
                      <a:pPr algn="just"/>
                      <a:r>
                        <a:rPr lang="ru-RU" sz="1300" dirty="0" smtClean="0">
                          <a:latin typeface="Times New Roman" pitchFamily="18" charset="0"/>
                          <a:cs typeface="Times New Roman" pitchFamily="18" charset="0"/>
                        </a:rPr>
                        <a:t>12</a:t>
                      </a:r>
                      <a:endParaRPr lang="ru-RU" sz="13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99CC00"/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kumimoji="0" 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Сводный индекс потребительских цен,  %</a:t>
                      </a:r>
                      <a:endParaRPr lang="ru-RU" sz="1300" b="0" i="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99CC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103,4</a:t>
                      </a:r>
                      <a:endParaRPr lang="ru-RU" sz="13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rgbClr val="99CC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103,5</a:t>
                      </a:r>
                      <a:endParaRPr lang="ru-RU" sz="13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rgbClr val="99CC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103,6</a:t>
                      </a:r>
                      <a:endParaRPr lang="ru-RU" sz="13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rgbClr val="99CC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104,0</a:t>
                      </a:r>
                      <a:endParaRPr lang="ru-RU" sz="13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rgbClr val="99CC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104,0</a:t>
                      </a:r>
                      <a:endParaRPr lang="ru-RU" sz="13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rgbClr val="99CC00"/>
                    </a:solidFill>
                  </a:tcPr>
                </a:tc>
              </a:tr>
              <a:tr h="548096">
                <a:tc>
                  <a:txBody>
                    <a:bodyPr/>
                    <a:lstStyle/>
                    <a:p>
                      <a:pPr algn="just"/>
                      <a:r>
                        <a:rPr lang="ru-RU" sz="1300" dirty="0" smtClean="0">
                          <a:latin typeface="Times New Roman" pitchFamily="18" charset="0"/>
                          <a:cs typeface="Times New Roman" pitchFamily="18" charset="0"/>
                        </a:rPr>
                        <a:t>13</a:t>
                      </a:r>
                      <a:endParaRPr lang="ru-RU" sz="13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99CC00"/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300" b="0" i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Сальдированный финансовый результат деятельности организаций (прибыль-убыток), млн. руб.</a:t>
                      </a:r>
                      <a:endParaRPr lang="ru-RU" sz="1300" b="0" i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99CC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latin typeface="Times New Roman" pitchFamily="18" charset="0"/>
                          <a:cs typeface="Times New Roman" pitchFamily="18" charset="0"/>
                        </a:rPr>
                        <a:t>92 937,6</a:t>
                      </a:r>
                      <a:endParaRPr lang="ru-RU" sz="13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99CC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latin typeface="Times New Roman" pitchFamily="18" charset="0"/>
                          <a:cs typeface="Times New Roman" pitchFamily="18" charset="0"/>
                        </a:rPr>
                        <a:t>54 734,6</a:t>
                      </a:r>
                      <a:endParaRPr lang="ru-RU" sz="13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99CC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latin typeface="Times New Roman" pitchFamily="18" charset="0"/>
                          <a:cs typeface="Times New Roman" pitchFamily="18" charset="0"/>
                        </a:rPr>
                        <a:t>28 587,1</a:t>
                      </a:r>
                      <a:endParaRPr lang="ru-RU" sz="13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99CC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latin typeface="Times New Roman" pitchFamily="18" charset="0"/>
                          <a:cs typeface="Times New Roman" pitchFamily="18" charset="0"/>
                        </a:rPr>
                        <a:t>30 395,7</a:t>
                      </a:r>
                      <a:endParaRPr lang="ru-RU" sz="13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99CC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latin typeface="Times New Roman" pitchFamily="18" charset="0"/>
                          <a:cs typeface="Times New Roman" pitchFamily="18" charset="0"/>
                        </a:rPr>
                        <a:t>47 405,8</a:t>
                      </a:r>
                      <a:endParaRPr lang="ru-RU" sz="13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99CC00"/>
                    </a:solidFill>
                  </a:tcPr>
                </a:tc>
              </a:tr>
              <a:tr h="722948">
                <a:tc>
                  <a:txBody>
                    <a:bodyPr/>
                    <a:lstStyle/>
                    <a:p>
                      <a:r>
                        <a:rPr lang="ru-RU" sz="1300" dirty="0" smtClean="0">
                          <a:latin typeface="Times New Roman" pitchFamily="18" charset="0"/>
                          <a:cs typeface="Times New Roman" pitchFamily="18" charset="0"/>
                        </a:rPr>
                        <a:t>14</a:t>
                      </a:r>
                      <a:endParaRPr lang="ru-RU" sz="13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99CC0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3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Общая площадь жилых домов, введенных в эксплуатацию за счет всех</a:t>
                      </a:r>
                      <a:r>
                        <a:rPr lang="ru-RU" sz="13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источников финансирования, кв. м</a:t>
                      </a:r>
                      <a:endParaRPr lang="ru-RU" sz="13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rgbClr val="99CC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1 757,0</a:t>
                      </a:r>
                      <a:endParaRPr lang="ru-RU" sz="13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rgbClr val="99CC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1 537,4</a:t>
                      </a:r>
                      <a:endParaRPr lang="ru-RU" sz="13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rgbClr val="99CC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768,6</a:t>
                      </a:r>
                      <a:endParaRPr lang="ru-RU" sz="13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rgbClr val="99CC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6 934,6</a:t>
                      </a:r>
                      <a:endParaRPr lang="ru-RU" sz="13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rgbClr val="99CC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6 757,5</a:t>
                      </a:r>
                      <a:endParaRPr lang="ru-RU" sz="13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rgbClr val="99CC00"/>
                    </a:solidFill>
                  </a:tcPr>
                </a:tc>
              </a:tr>
            </a:tbl>
          </a:graphicData>
        </a:graphic>
      </p:graphicFrame>
      <p:sp>
        <p:nvSpPr>
          <p:cNvPr id="5" name="Нашивка 4"/>
          <p:cNvSpPr/>
          <p:nvPr/>
        </p:nvSpPr>
        <p:spPr>
          <a:xfrm>
            <a:off x="323528" y="260648"/>
            <a:ext cx="792088" cy="792088"/>
          </a:xfrm>
          <a:prstGeom prst="chevron">
            <a:avLst/>
          </a:prstGeom>
          <a:solidFill>
            <a:srgbClr val="99CC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4527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Скругленный прямоугольник 7"/>
          <p:cNvSpPr/>
          <p:nvPr/>
        </p:nvSpPr>
        <p:spPr>
          <a:xfrm>
            <a:off x="116326" y="160505"/>
            <a:ext cx="8891487" cy="963039"/>
          </a:xfrm>
          <a:prstGeom prst="roundRect">
            <a:avLst/>
          </a:prstGeom>
          <a:gradFill>
            <a:gsLst>
              <a:gs pos="20000">
                <a:srgbClr val="99CC00"/>
              </a:gs>
              <a:gs pos="99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</a:rPr>
              <a:t>ОСНОВНЫЕ ПОКАЗАТЕЛИ СЕВЕРО-ЕНИСЕЙСКОГО РАЙОНА</a:t>
            </a:r>
            <a:r>
              <a:rPr lang="ru-RU" sz="2000" dirty="0" smtClean="0">
                <a:latin typeface="Times New Roman" panose="02020603050405020304" pitchFamily="18" charset="0"/>
              </a:rPr>
              <a:t> </a:t>
            </a:r>
            <a:endParaRPr lang="ru-RU" sz="2000" dirty="0">
              <a:latin typeface="Times New Roman" panose="02020603050405020304" pitchFamily="18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891475" y="1196752"/>
            <a:ext cx="4147781" cy="573931"/>
          </a:xfrm>
          <a:prstGeom prst="roundRect">
            <a:avLst/>
          </a:prstGeom>
          <a:solidFill>
            <a:srgbClr val="99CC00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Площадь – 4 730,3 га</a:t>
            </a:r>
            <a:endParaRPr lang="ru-RU" sz="1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891475" y="1844824"/>
            <a:ext cx="4147781" cy="1512168"/>
          </a:xfrm>
          <a:prstGeom prst="roundRect">
            <a:avLst/>
          </a:prstGeom>
          <a:solidFill>
            <a:srgbClr val="99CC00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Численность постоянного населения </a:t>
            </a:r>
          </a:p>
          <a:p>
            <a:pPr algn="ctr"/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2019 </a:t>
            </a:r>
            <a:r>
              <a:rPr lang="ru-RU" sz="1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год </a:t>
            </a: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отчет      – 10 473 чел.</a:t>
            </a:r>
          </a:p>
          <a:p>
            <a:pPr algn="ctr"/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2020 </a:t>
            </a:r>
            <a:r>
              <a:rPr lang="ru-RU" sz="1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год оценка </a:t>
            </a: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– 10 107 чел.</a:t>
            </a:r>
          </a:p>
          <a:p>
            <a:pPr algn="ctr"/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2021 год прогноз  – 10 058 чел.</a:t>
            </a:r>
          </a:p>
          <a:p>
            <a:pPr algn="ctr"/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2022 год прогноз  – 10 047 чел.</a:t>
            </a:r>
          </a:p>
          <a:p>
            <a:pPr algn="ctr"/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2023 год прогноз  – 10 073 чел.</a:t>
            </a:r>
            <a:endParaRPr lang="ru-RU" sz="1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840126" y="5085184"/>
            <a:ext cx="4147781" cy="1592528"/>
          </a:xfrm>
          <a:prstGeom prst="roundRect">
            <a:avLst/>
          </a:prstGeom>
          <a:solidFill>
            <a:srgbClr val="99CC00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Среднедушевой доход (в месяц)</a:t>
            </a:r>
          </a:p>
          <a:p>
            <a:pPr algn="ctr"/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2019 год отчет   –   63 292,6  руб.</a:t>
            </a:r>
          </a:p>
          <a:p>
            <a:pPr algn="ctr"/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2020 год оценка   – 64 343,6 руб.</a:t>
            </a:r>
          </a:p>
          <a:p>
            <a:pPr algn="ctr"/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2021 год </a:t>
            </a:r>
            <a:r>
              <a:rPr lang="ru-RU" sz="1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прогноз – </a:t>
            </a: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68 976,3 руб.</a:t>
            </a:r>
          </a:p>
          <a:p>
            <a:pPr algn="ctr"/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2022 год прогноз – 72 976,9 руб.</a:t>
            </a:r>
          </a:p>
          <a:p>
            <a:pPr algn="ctr"/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2023 год прогноз – 77 720,4 руб.  </a:t>
            </a:r>
            <a:endParaRPr lang="ru-RU" sz="1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116327" y="5733256"/>
            <a:ext cx="4527681" cy="908720"/>
          </a:xfrm>
          <a:prstGeom prst="roundRect">
            <a:avLst/>
          </a:prstGeom>
          <a:solidFill>
            <a:srgbClr val="99CC00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Муниципальные учреждения – 32:</a:t>
            </a:r>
          </a:p>
          <a:p>
            <a:pPr algn="ctr"/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органы  местного самоуправления - 3, органы администрации района – 5, </a:t>
            </a:r>
          </a:p>
          <a:p>
            <a:pPr algn="ctr"/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казенные – 5, бюджетные </a:t>
            </a:r>
            <a:r>
              <a:rPr lang="ru-RU" sz="14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- 19</a:t>
            </a:r>
            <a:endParaRPr lang="ru-RU" sz="1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4891476" y="3429000"/>
            <a:ext cx="4116338" cy="1584176"/>
          </a:xfrm>
          <a:prstGeom prst="roundRect">
            <a:avLst/>
          </a:prstGeom>
          <a:solidFill>
            <a:srgbClr val="99CC00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dirty="0" smtClean="0">
              <a:solidFill>
                <a:schemeClr val="tx1"/>
              </a:solidFill>
            </a:endParaRPr>
          </a:p>
          <a:p>
            <a:endParaRPr lang="ru-RU" dirty="0" smtClean="0">
              <a:solidFill>
                <a:schemeClr val="tx1"/>
              </a:solidFill>
            </a:endParaRPr>
          </a:p>
          <a:p>
            <a:pPr algn="ctr"/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Объемы добычи золота</a:t>
            </a:r>
          </a:p>
          <a:p>
            <a:pPr algn="ctr"/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2019 год отчет    –  63 501 кг </a:t>
            </a:r>
          </a:p>
          <a:p>
            <a:pPr algn="ctr"/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2020 год оценка   – 58 446 кг</a:t>
            </a:r>
          </a:p>
          <a:p>
            <a:pPr algn="ctr"/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2021 год </a:t>
            </a:r>
            <a:r>
              <a:rPr lang="ru-RU" sz="1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прогноз – </a:t>
            </a: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53 769 кг</a:t>
            </a:r>
          </a:p>
          <a:p>
            <a:pPr algn="ctr"/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2022 год прогноз – 54 366 кг</a:t>
            </a:r>
          </a:p>
          <a:p>
            <a:pPr algn="ctr"/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2023 год прогноз – 63 438 кг</a:t>
            </a:r>
          </a:p>
          <a:p>
            <a:endParaRPr lang="ru-RU" dirty="0" smtClean="0">
              <a:solidFill>
                <a:schemeClr val="tx1"/>
              </a:solidFill>
            </a:endParaRPr>
          </a:p>
          <a:p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15" name="Рисунок 14" descr="сквер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844824"/>
            <a:ext cx="4786314" cy="37987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92877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Rectangle 6"/>
          <p:cNvSpPr txBox="1">
            <a:spLocks noGrp="1" noChangeArrowheads="1"/>
          </p:cNvSpPr>
          <p:nvPr/>
        </p:nvSpPr>
        <p:spPr bwMode="auto">
          <a:xfrm>
            <a:off x="6659563" y="6381750"/>
            <a:ext cx="2133600" cy="47625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r">
              <a:defRPr/>
            </a:pPr>
            <a:endParaRPr lang="ru-RU" sz="1400" dirty="0">
              <a:cs typeface="+mn-cs"/>
            </a:endParaRPr>
          </a:p>
        </p:txBody>
      </p:sp>
      <p:sp>
        <p:nvSpPr>
          <p:cNvPr id="107523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899592" y="115888"/>
            <a:ext cx="8030096" cy="608012"/>
          </a:xfrm>
        </p:spPr>
        <p:txBody>
          <a:bodyPr lIns="180000" tIns="0" rIns="0" bIns="0">
            <a:normAutofit fontScale="90000"/>
          </a:bodyPr>
          <a:lstStyle/>
          <a:p>
            <a:r>
              <a:rPr lang="ru-RU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параметры бюджета Северо-Енисейского района </a:t>
            </a:r>
            <a:br>
              <a:rPr lang="ru-RU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2021 - 2023 годах (с учетом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средств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 федерального </a:t>
            </a:r>
            <a:r>
              <a:rPr lang="ru-RU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2000" b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краевого бюджетов)</a:t>
            </a:r>
            <a:endParaRPr lang="ru-RU" sz="20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7524" name="Text Box 87"/>
          <p:cNvSpPr txBox="1">
            <a:spLocks noChangeArrowheads="1"/>
          </p:cNvSpPr>
          <p:nvPr/>
        </p:nvSpPr>
        <p:spPr bwMode="auto">
          <a:xfrm>
            <a:off x="7380288" y="640213"/>
            <a:ext cx="1549400" cy="2508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0" tIns="10800" rIns="0" bIns="10800">
            <a:spAutoFit/>
          </a:bodyPr>
          <a:lstStyle/>
          <a:p>
            <a:pPr algn="r"/>
            <a:r>
              <a:rPr lang="ru-RU" sz="1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тыс. рублей</a:t>
            </a:r>
          </a:p>
        </p:txBody>
      </p:sp>
      <p:graphicFrame>
        <p:nvGraphicFramePr>
          <p:cNvPr id="38014" name="Group 12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05380057"/>
              </p:ext>
            </p:extLst>
          </p:nvPr>
        </p:nvGraphicFramePr>
        <p:xfrm>
          <a:off x="233751" y="980727"/>
          <a:ext cx="8677276" cy="5824022"/>
        </p:xfrm>
        <a:graphic>
          <a:graphicData uri="http://schemas.openxmlformats.org/drawingml/2006/table">
            <a:tbl>
              <a:tblPr/>
              <a:tblGrid>
                <a:gridCol w="510080"/>
                <a:gridCol w="4521389"/>
                <a:gridCol w="1239382"/>
                <a:gridCol w="1255169"/>
                <a:gridCol w="1151256"/>
              </a:tblGrid>
              <a:tr h="510209"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 п/п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99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Направление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99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2021 год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99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2022 год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99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2023 год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9900"/>
                    </a:solidFill>
                  </a:tcPr>
                </a:tc>
              </a:tr>
              <a:tr h="323522"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ДОХОДЫ, в том числе: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2 514 083,6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2 510 307,0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2 531 686,4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00"/>
                    </a:solidFill>
                  </a:tcPr>
                </a:tc>
              </a:tr>
              <a:tr h="300123"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налоговые и неналоговые доходы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0" i="0" u="none" strike="noStrike" dirty="0" smtClean="0">
                          <a:effectLst/>
                          <a:latin typeface="Times New Roman"/>
                        </a:rPr>
                        <a:t>    2 074 417,4    </a:t>
                      </a:r>
                      <a:endParaRPr lang="ru-RU" sz="14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2 072 671,4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2 103 539,6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510209"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безвозмездные поступления из федерального и краевого бюджетов, прочие безвозмездные поступления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439 666,2</a:t>
                      </a:r>
                    </a:p>
                    <a:p>
                      <a:pPr marL="0" marR="0" lvl="0" indent="0" algn="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437 635,6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428 146,8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51583"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РАСХОДЫ, в том числе: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2 514 083,6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2 510 307,0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2 531 686,4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00"/>
                    </a:solidFill>
                  </a:tcPr>
                </a:tc>
              </a:tr>
              <a:tr h="300123"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2.1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 счет средств из федерального бюджета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20 381,9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12 240,2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3 405,2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00123"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2.2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 счет средств из краевого бюджета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419 284,3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425 395,4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424 741,6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00123"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2.3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 счет </a:t>
                      </a: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средств 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местного бюджета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2 074 417,4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1 646 734,1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1 399 946,8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00123"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условно-утвержденные расходы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425 937,3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703 592,8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00123"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ДЕФИЦИТ (-)/ПРОФИЦИТ (+)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0,0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00"/>
                    </a:solidFill>
                  </a:tcPr>
                </a:tc>
              </a:tr>
              <a:tr h="300123"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ИСТОЧНИКИ, в том числе: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00"/>
                    </a:solidFill>
                  </a:tcPr>
                </a:tc>
              </a:tr>
              <a:tr h="300123"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кредиты, полученные от кредитных организаций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195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0123"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погашение кредитов от кредитных организаций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195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0209"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получение бюджетных кредитов от других бюджетов бюджетной системы РФ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195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i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</a:t>
                      </a:r>
                      <a:endParaRPr lang="ru-RU" sz="1400" i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i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</a:t>
                      </a:r>
                      <a:endParaRPr lang="ru-RU" sz="1400" i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0209"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погашение бюджетных кредитов от  других бюджетов бюджетной системы РФ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195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3077"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изменение остатков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195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" name="Нашивка 1"/>
          <p:cNvSpPr/>
          <p:nvPr/>
        </p:nvSpPr>
        <p:spPr>
          <a:xfrm>
            <a:off x="186812" y="150659"/>
            <a:ext cx="712780" cy="610044"/>
          </a:xfrm>
          <a:prstGeom prst="chevron">
            <a:avLst>
              <a:gd name="adj" fmla="val 44224"/>
            </a:avLst>
          </a:prstGeom>
          <a:solidFill>
            <a:srgbClr val="99CC00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939681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9200" y="274638"/>
            <a:ext cx="6096000" cy="868362"/>
          </a:xfrm>
        </p:spPr>
        <p:txBody>
          <a:bodyPr>
            <a:normAutofit fontScale="90000"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Динамика параметров бюджета 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Северо-Енисейского района, (тыс. рублей)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67789216"/>
              </p:ext>
            </p:extLst>
          </p:nvPr>
        </p:nvGraphicFramePr>
        <p:xfrm>
          <a:off x="152400" y="1600200"/>
          <a:ext cx="8763000" cy="5105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Нашивка 4"/>
          <p:cNvSpPr/>
          <p:nvPr/>
        </p:nvSpPr>
        <p:spPr>
          <a:xfrm>
            <a:off x="381000" y="304800"/>
            <a:ext cx="838200" cy="1143000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6" name="Picture 2" descr="C:\Documents and Settings\rabota\Мои документы\картинки к бюд\2016-17\лоп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24822" y="0"/>
            <a:ext cx="1919177" cy="14478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248292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20688"/>
          </a:xfrm>
          <a:ln>
            <a:solidFill>
              <a:schemeClr val="accent2">
                <a:lumMod val="50000"/>
              </a:schemeClr>
            </a:solidFill>
          </a:ln>
        </p:spPr>
        <p:txBody>
          <a:bodyPr>
            <a:normAutofit fontScale="90000"/>
          </a:bodyPr>
          <a:lstStyle/>
          <a:p>
            <a:r>
              <a:rPr lang="ru-RU" altLang="ru-RU" sz="2400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Основные параметры  бюджета  Северо-Енисейского района</a:t>
            </a:r>
            <a:br>
              <a:rPr lang="ru-RU" altLang="ru-RU" sz="2400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2400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на 2021 год</a:t>
            </a:r>
            <a:endParaRPr lang="ru-RU" sz="2400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ятиугольник 2"/>
          <p:cNvSpPr/>
          <p:nvPr/>
        </p:nvSpPr>
        <p:spPr>
          <a:xfrm>
            <a:off x="0" y="805887"/>
            <a:ext cx="2362200" cy="1752600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altLang="ru-RU" sz="1400" b="1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Налоговые доходы</a:t>
            </a:r>
          </a:p>
          <a:p>
            <a:pPr algn="ctr">
              <a:defRPr/>
            </a:pPr>
            <a:r>
              <a:rPr lang="ru-RU" altLang="ru-RU" sz="1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1 988 739,9  </a:t>
            </a:r>
          </a:p>
        </p:txBody>
      </p:sp>
      <p:sp>
        <p:nvSpPr>
          <p:cNvPr id="4" name="Пятиугольник 3"/>
          <p:cNvSpPr/>
          <p:nvPr/>
        </p:nvSpPr>
        <p:spPr>
          <a:xfrm>
            <a:off x="0" y="2971800"/>
            <a:ext cx="2362200" cy="1600200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altLang="ru-RU" sz="1400" b="1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Неналоговые доходы</a:t>
            </a:r>
          </a:p>
          <a:p>
            <a:pPr algn="ctr">
              <a:defRPr/>
            </a:pPr>
            <a:r>
              <a:rPr lang="ru-RU" altLang="ru-RU" sz="1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85 677,5</a:t>
            </a:r>
          </a:p>
        </p:txBody>
      </p:sp>
      <p:sp>
        <p:nvSpPr>
          <p:cNvPr id="5" name="Пятиугольник 4"/>
          <p:cNvSpPr/>
          <p:nvPr/>
        </p:nvSpPr>
        <p:spPr>
          <a:xfrm>
            <a:off x="0" y="5029200"/>
            <a:ext cx="2362200" cy="1600200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altLang="ru-RU" sz="1400" b="1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Безвозмездные поступления</a:t>
            </a:r>
          </a:p>
          <a:p>
            <a:pPr algn="ctr">
              <a:defRPr/>
            </a:pPr>
            <a:r>
              <a:rPr lang="ru-RU" altLang="ru-RU" sz="1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439 666,2 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2362200" y="838200"/>
            <a:ext cx="533400" cy="5791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>
              <a:defRPr/>
            </a:pPr>
            <a:r>
              <a:rPr lang="ru-RU" altLang="ru-RU" sz="1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Доходы  2 514 083,6</a:t>
            </a:r>
            <a:endParaRPr lang="ru-RU" altLang="ru-RU" sz="1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334000" y="838200"/>
            <a:ext cx="457200" cy="579120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ru-RU" altLang="ru-RU" sz="1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Расходы  2 514 083,6</a:t>
            </a:r>
            <a:endParaRPr lang="ru-RU" altLang="ru-RU" sz="1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179765" y="4837316"/>
            <a:ext cx="1981200" cy="990600"/>
          </a:xfrm>
          <a:prstGeom prst="rect">
            <a:avLst/>
          </a:prstGeom>
          <a:solidFill>
            <a:srgbClr val="92D050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altLang="ru-RU" sz="1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Доходы в расчете</a:t>
            </a:r>
          </a:p>
          <a:p>
            <a:pPr algn="ctr"/>
            <a:r>
              <a:rPr lang="ru-RU" altLang="ru-RU" sz="1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 1 человека</a:t>
            </a:r>
            <a:r>
              <a:rPr lang="ru-RU" alt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r>
              <a:rPr lang="ru-RU" altLang="ru-RU" sz="1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250,0</a:t>
            </a:r>
            <a:endParaRPr lang="ru-RU" altLang="ru-RU" sz="1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3024323" y="926599"/>
            <a:ext cx="2160192" cy="916351"/>
          </a:xfrm>
          <a:prstGeom prst="rect">
            <a:avLst/>
          </a:prstGeom>
          <a:solidFill>
            <a:srgbClr val="92D050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altLang="ru-RU" sz="1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Численность населения  10 058 человек</a:t>
            </a:r>
            <a:endParaRPr lang="ru-RU" altLang="ru-RU" sz="1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1" name="Picture 1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96462" y="2133600"/>
            <a:ext cx="2311400" cy="25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7" name="Пятиугольник 26"/>
          <p:cNvSpPr/>
          <p:nvPr/>
        </p:nvSpPr>
        <p:spPr>
          <a:xfrm flipH="1">
            <a:off x="5826012" y="4094366"/>
            <a:ext cx="3124200" cy="495300"/>
          </a:xfrm>
          <a:prstGeom prst="homePlate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altLang="ru-RU" sz="1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Образование </a:t>
            </a:r>
          </a:p>
          <a:p>
            <a:pPr algn="ctr"/>
            <a:r>
              <a:rPr lang="ru-RU" altLang="ru-RU" sz="1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636 129,1 </a:t>
            </a:r>
            <a:endParaRPr lang="ru-RU" altLang="ru-RU" sz="1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" name="Пятиугольник 27"/>
          <p:cNvSpPr/>
          <p:nvPr/>
        </p:nvSpPr>
        <p:spPr>
          <a:xfrm flipH="1">
            <a:off x="5791199" y="1384774"/>
            <a:ext cx="3156050" cy="894265"/>
          </a:xfrm>
          <a:prstGeom prst="homePlate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altLang="ru-RU" sz="1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Национальная безопасность и</a:t>
            </a:r>
          </a:p>
          <a:p>
            <a:pPr algn="ctr"/>
            <a:r>
              <a:rPr lang="ru-RU" altLang="ru-RU" sz="1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правоохранительная деятельность</a:t>
            </a:r>
          </a:p>
          <a:p>
            <a:pPr algn="ctr"/>
            <a:r>
              <a:rPr lang="ru-RU" altLang="ru-RU" sz="1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40 634,4</a:t>
            </a:r>
            <a:endParaRPr lang="ru-RU" altLang="ru-RU" sz="1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" name="Пятиугольник 29"/>
          <p:cNvSpPr/>
          <p:nvPr/>
        </p:nvSpPr>
        <p:spPr>
          <a:xfrm flipH="1">
            <a:off x="5797607" y="6144467"/>
            <a:ext cx="3163725" cy="550848"/>
          </a:xfrm>
          <a:prstGeom prst="homePlate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altLang="ru-RU" sz="1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Средства массовой информации </a:t>
            </a:r>
          </a:p>
          <a:p>
            <a:pPr algn="ctr"/>
            <a:r>
              <a:rPr lang="ru-RU" altLang="ru-RU" sz="1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25 267,9</a:t>
            </a:r>
            <a:endParaRPr lang="ru-RU" altLang="ru-RU" sz="1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1" name="Пятиугольник 30"/>
          <p:cNvSpPr/>
          <p:nvPr/>
        </p:nvSpPr>
        <p:spPr>
          <a:xfrm flipH="1">
            <a:off x="5794791" y="2819400"/>
            <a:ext cx="3166542" cy="698902"/>
          </a:xfrm>
          <a:prstGeom prst="homePlate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altLang="ru-RU" sz="1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Жилищно-коммунальное хозяйство</a:t>
            </a:r>
          </a:p>
          <a:p>
            <a:pPr algn="ctr"/>
            <a:r>
              <a:rPr lang="ru-RU" altLang="ru-RU" sz="1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1 104 087,3</a:t>
            </a:r>
            <a:endParaRPr lang="ru-RU" altLang="ru-RU" sz="1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3" name="Нашивка 32"/>
          <p:cNvSpPr/>
          <p:nvPr/>
        </p:nvSpPr>
        <p:spPr>
          <a:xfrm>
            <a:off x="0" y="13060"/>
            <a:ext cx="899592" cy="679636"/>
          </a:xfrm>
          <a:prstGeom prst="chevron">
            <a:avLst/>
          </a:prstGeom>
          <a:solidFill>
            <a:srgbClr val="92D050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92D050"/>
              </a:solidFill>
            </a:endParaRPr>
          </a:p>
        </p:txBody>
      </p:sp>
      <p:sp>
        <p:nvSpPr>
          <p:cNvPr id="19" name="Пятиугольник 18"/>
          <p:cNvSpPr/>
          <p:nvPr/>
        </p:nvSpPr>
        <p:spPr>
          <a:xfrm flipH="1">
            <a:off x="5826012" y="5649167"/>
            <a:ext cx="3124200" cy="495300"/>
          </a:xfrm>
          <a:prstGeom prst="homePlate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altLang="ru-RU" sz="1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Физическая культура и спорт </a:t>
            </a:r>
          </a:p>
          <a:p>
            <a:pPr algn="ctr"/>
            <a:r>
              <a:rPr lang="ru-RU" altLang="ru-RU" sz="1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70 877,9</a:t>
            </a:r>
            <a:endParaRPr lang="ru-RU" altLang="ru-RU" sz="1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Пятиугольник 19"/>
          <p:cNvSpPr/>
          <p:nvPr/>
        </p:nvSpPr>
        <p:spPr>
          <a:xfrm flipH="1">
            <a:off x="5823049" y="5108645"/>
            <a:ext cx="3124200" cy="540522"/>
          </a:xfrm>
          <a:prstGeom prst="homePlate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altLang="ru-RU" sz="1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Социальная политика</a:t>
            </a:r>
          </a:p>
          <a:p>
            <a:pPr algn="ctr"/>
            <a:r>
              <a:rPr lang="ru-RU" altLang="ru-RU" sz="1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54 846,6</a:t>
            </a:r>
            <a:endParaRPr lang="ru-RU" altLang="ru-RU" sz="1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Пятиугольник 21"/>
          <p:cNvSpPr/>
          <p:nvPr/>
        </p:nvSpPr>
        <p:spPr>
          <a:xfrm flipH="1">
            <a:off x="5826012" y="4589666"/>
            <a:ext cx="3124200" cy="495300"/>
          </a:xfrm>
          <a:prstGeom prst="homePlate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altLang="ru-RU" sz="1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Культура и кинематография </a:t>
            </a:r>
          </a:p>
          <a:p>
            <a:pPr algn="ctr"/>
            <a:r>
              <a:rPr lang="ru-RU" altLang="ru-RU" sz="1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141 789,1</a:t>
            </a:r>
            <a:endParaRPr lang="ru-RU" altLang="ru-RU" sz="1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Пятиугольник 22"/>
          <p:cNvSpPr/>
          <p:nvPr/>
        </p:nvSpPr>
        <p:spPr>
          <a:xfrm flipH="1">
            <a:off x="5818779" y="829963"/>
            <a:ext cx="3124200" cy="554812"/>
          </a:xfrm>
          <a:prstGeom prst="homePlate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altLang="ru-RU" sz="1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Общегосударственные вопросы 286 476,0</a:t>
            </a:r>
            <a:endParaRPr lang="ru-RU" altLang="ru-RU" sz="1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Пятиугольник 23"/>
          <p:cNvSpPr/>
          <p:nvPr/>
        </p:nvSpPr>
        <p:spPr>
          <a:xfrm flipH="1">
            <a:off x="5797607" y="2279040"/>
            <a:ext cx="3163725" cy="540360"/>
          </a:xfrm>
          <a:prstGeom prst="homePlate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altLang="ru-RU" sz="1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Национальная экономика</a:t>
            </a:r>
          </a:p>
          <a:p>
            <a:pPr algn="ctr"/>
            <a:r>
              <a:rPr lang="ru-RU" altLang="ru-RU" sz="1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152 288,5</a:t>
            </a:r>
            <a:endParaRPr lang="ru-RU" altLang="ru-RU" sz="1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Пятиугольник 24"/>
          <p:cNvSpPr/>
          <p:nvPr/>
        </p:nvSpPr>
        <p:spPr>
          <a:xfrm flipH="1">
            <a:off x="5837133" y="3518302"/>
            <a:ext cx="3124200" cy="576064"/>
          </a:xfrm>
          <a:prstGeom prst="homePlate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altLang="ru-RU" sz="1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Охрана окружающей среды </a:t>
            </a:r>
          </a:p>
          <a:p>
            <a:pPr algn="ctr"/>
            <a:r>
              <a:rPr lang="ru-RU" altLang="ru-RU" sz="1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1 686,8</a:t>
            </a:r>
            <a:endParaRPr lang="ru-RU" altLang="ru-RU" sz="1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7740352" y="677283"/>
            <a:ext cx="1175048" cy="128604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ru-RU" sz="1400" dirty="0">
                <a:solidFill>
                  <a:schemeClr val="tx1"/>
                </a:solidFill>
              </a:rPr>
              <a:t>т</a:t>
            </a:r>
            <a:r>
              <a:rPr lang="ru-RU" sz="1400" dirty="0" smtClean="0">
                <a:solidFill>
                  <a:schemeClr val="tx1"/>
                </a:solidFill>
              </a:rPr>
              <a:t>ыс. рублей</a:t>
            </a:r>
            <a:endParaRPr lang="ru-RU" sz="1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27655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74638"/>
            <a:ext cx="7620000" cy="1401762"/>
          </a:xfrm>
        </p:spPr>
        <p:txBody>
          <a:bodyPr>
            <a:normAutofit fontScale="90000"/>
          </a:bodyPr>
          <a:lstStyle/>
          <a:p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Источники внутреннего финансирования дефицита бюджета Северо-Енисейского района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</a:t>
            </a: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(тыс. рублей</a:t>
            </a:r>
            <a:r>
              <a:rPr lang="ru-RU" sz="2700" dirty="0" smtClean="0"/>
              <a:t>)          </a:t>
            </a:r>
            <a:endParaRPr lang="ru-RU" sz="2700" dirty="0"/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76781342"/>
              </p:ext>
            </p:extLst>
          </p:nvPr>
        </p:nvGraphicFramePr>
        <p:xfrm>
          <a:off x="228600" y="1628800"/>
          <a:ext cx="8856984" cy="48531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Нашивка 4"/>
          <p:cNvSpPr/>
          <p:nvPr/>
        </p:nvSpPr>
        <p:spPr>
          <a:xfrm>
            <a:off x="228600" y="304800"/>
            <a:ext cx="762000" cy="1066800"/>
          </a:xfrm>
          <a:prstGeom prst="chevron">
            <a:avLst/>
          </a:prstGeom>
          <a:solidFill>
            <a:srgbClr val="99CC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202712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274638"/>
            <a:ext cx="7315200" cy="1143000"/>
          </a:xfrm>
        </p:spPr>
        <p:txBody>
          <a:bodyPr>
            <a:norm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Динамика дефицита (профицита) бюджета 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Северо-Енисейского района, (тыс. рублей)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81648133"/>
              </p:ext>
            </p:extLst>
          </p:nvPr>
        </p:nvGraphicFramePr>
        <p:xfrm>
          <a:off x="0" y="1600200"/>
          <a:ext cx="9067800" cy="5105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Нашивка 4"/>
          <p:cNvSpPr/>
          <p:nvPr/>
        </p:nvSpPr>
        <p:spPr>
          <a:xfrm>
            <a:off x="228600" y="304800"/>
            <a:ext cx="838200" cy="1143000"/>
          </a:xfrm>
          <a:prstGeom prst="chevron">
            <a:avLst/>
          </a:prstGeom>
          <a:solidFill>
            <a:srgbClr val="99CC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8879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38200" y="685801"/>
            <a:ext cx="7924800" cy="57246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Соблюдение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требований статьи 184.1 Бюджетного кодекса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Российской Федерации 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Общий объем условно утверждаемых (утвержденных) расходов в случае утверждения бюджета на очередной финансовый год и плановый период   </a:t>
            </a:r>
          </a:p>
          <a:p>
            <a:pPr algn="ctr"/>
            <a:r>
              <a:rPr lang="ru-RU" dirty="0" smtClean="0"/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(без учета расходов бюджета, предусмотренных за счет межбюджетных трансфертов из других бюджетов бюджетной системы Российской Федерации, имеющих целевое назначение) на первый год планового периода в объеме не менее 2,5 процента общего объема расходов бюджета, на второй год планового периода в объеме не менее 5 процентов общего объема расходов бюджета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(абзац 5 пункта 3 статьи 184.1 Бюджетного кодекса Российской Федерации )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бюджете Северо-Енисейского района на плановый период условно утверждаемые (утвержденные) расходы составляют: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2022 году – 425 937,3 тыс. рублей или 17,0 % от общего объема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расходов бюджета;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2023 году – 703 592,8 тыс. рублей или 27,8 % от общего объема 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расходов бюджета.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3" name="Нашивка 2"/>
          <p:cNvSpPr/>
          <p:nvPr/>
        </p:nvSpPr>
        <p:spPr>
          <a:xfrm>
            <a:off x="228600" y="304800"/>
            <a:ext cx="762000" cy="1066800"/>
          </a:xfrm>
          <a:prstGeom prst="chevron">
            <a:avLst/>
          </a:prstGeom>
          <a:solidFill>
            <a:srgbClr val="99CC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4" name="Рисунок 3" descr="F:\Презентация1.jpg"/>
          <p:cNvPicPr/>
          <p:nvPr/>
        </p:nvPicPr>
        <p:blipFill>
          <a:blip r:embed="rId2" cstate="print"/>
          <a:srcRect l="43625" r="38425"/>
          <a:stretch>
            <a:fillRect/>
          </a:stretch>
        </p:blipFill>
        <p:spPr bwMode="auto">
          <a:xfrm>
            <a:off x="8028384" y="5229200"/>
            <a:ext cx="1223962" cy="1585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95574082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3376</TotalTime>
  <Words>920</Words>
  <Application>Microsoft Office PowerPoint</Application>
  <PresentationFormat>Экран (4:3)</PresentationFormat>
  <Paragraphs>303</Paragraphs>
  <Slides>9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Презентация PowerPoint</vt:lpstr>
      <vt:lpstr>Презентация PowerPoint</vt:lpstr>
      <vt:lpstr>Презентация PowerPoint</vt:lpstr>
      <vt:lpstr>Основные параметры бюджета Северо-Енисейского района  в 2021 - 2023 годах (с учетом средств из федерального и краевого бюджетов)</vt:lpstr>
      <vt:lpstr>Динамика параметров бюджета  Северо-Енисейского района, (тыс. рублей)</vt:lpstr>
      <vt:lpstr>Основные параметры  бюджета  Северо-Енисейского района на 2021 год</vt:lpstr>
      <vt:lpstr>Источники внутреннего финансирования дефицита бюджета Северо-Енисейского района                                                               (тыс. рублей)          </vt:lpstr>
      <vt:lpstr>Динамика дефицита (профицита) бюджета  Северо-Енисейского района, (тыс. рублей)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ПК</dc:creator>
  <cp:lastModifiedBy>user</cp:lastModifiedBy>
  <cp:revision>270</cp:revision>
  <cp:lastPrinted>2020-11-13T05:34:41Z</cp:lastPrinted>
  <dcterms:created xsi:type="dcterms:W3CDTF">2016-11-11T02:13:32Z</dcterms:created>
  <dcterms:modified xsi:type="dcterms:W3CDTF">2020-11-13T05:36:12Z</dcterms:modified>
</cp:coreProperties>
</file>