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6"/>
  </p:notesMasterIdLst>
  <p:sldIdLst>
    <p:sldId id="317" r:id="rId2"/>
    <p:sldId id="312" r:id="rId3"/>
    <p:sldId id="320" r:id="rId4"/>
    <p:sldId id="321" r:id="rId5"/>
  </p:sldIdLst>
  <p:sldSz cx="9144000" cy="6858000" type="screen4x3"/>
  <p:notesSz cx="6797675" cy="9926638"/>
  <p:defaultTextStyle>
    <a:defPPr>
      <a:defRPr lang="ru-RU"/>
    </a:defPPr>
    <a:lvl1pPr marL="0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39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78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17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56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95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34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72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12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99FF"/>
    <a:srgbClr val="FFFFCC"/>
    <a:srgbClr val="CCECFF"/>
    <a:srgbClr val="99CCFF"/>
    <a:srgbClr val="CCCCFF"/>
    <a:srgbClr val="FF9933"/>
    <a:srgbClr val="CCFFCC"/>
    <a:srgbClr val="CCFFFF"/>
    <a:srgbClr val="FFFF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376" y="-8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0216049382716056E-2"/>
          <c:y val="0.10766774558924347"/>
          <c:w val="0.84104938271604934"/>
          <c:h val="0.827681409382697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5"/>
          <c:dLbls>
            <c:dLbl>
              <c:idx val="0"/>
              <c:layout>
                <c:manualLayout>
                  <c:x val="-0.3578950374258773"/>
                  <c:y val="-8.1633544782287057E-2"/>
                </c:manualLayout>
              </c:layout>
              <c:tx>
                <c:rich>
                  <a:bodyPr/>
                  <a:lstStyle/>
                  <a:p>
                    <a:r>
                      <a:rPr lang="ru-RU" sz="1100" dirty="0"/>
                      <a:t>Общегосударственные вопросы 2 774,6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</c:dLbl>
            <c:dLbl>
              <c:idx val="1"/>
              <c:layout>
                <c:manualLayout>
                  <c:x val="-2.5056685622630505E-2"/>
                  <c:y val="-5.755475001422606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</c:dLbl>
            <c:dLbl>
              <c:idx val="2"/>
              <c:layout>
                <c:manualLayout>
                  <c:x val="0.15351657431709925"/>
                  <c:y val="-3.68715519970155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</c:dLbl>
            <c:dLbl>
              <c:idx val="3"/>
              <c:layout>
                <c:manualLayout>
                  <c:x val="0.23623778798483522"/>
                  <c:y val="-8.29658054195824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</c:dLbl>
            <c:dLbl>
              <c:idx val="4"/>
              <c:layout>
                <c:manualLayout>
                  <c:x val="-0.14152777777777778"/>
                  <c:y val="4.438869935860789E-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/>
                      <a:t>Жилищно-коммунальное хозяйство 108 093,5</a:t>
                    </a:r>
                    <a:endParaRPr lang="ru-RU" sz="1400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</c:dLbl>
            <c:dLbl>
              <c:idx val="5"/>
              <c:layout>
                <c:manualLayout>
                  <c:x val="0"/>
                  <c:y val="7.0170923443028735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</c:dLbl>
            <c:dLbl>
              <c:idx val="6"/>
              <c:layout>
                <c:manualLayout>
                  <c:x val="0.23583722173617186"/>
                  <c:y val="-0.28807588452231597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/>
                      <a:t>Образование </a:t>
                    </a:r>
                    <a:r>
                      <a:rPr lang="ru-RU" sz="1600" dirty="0"/>
                      <a:t>271 002,4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</c:dLbl>
            <c:dLbl>
              <c:idx val="7"/>
              <c:layout>
                <c:manualLayout>
                  <c:x val="-0.14891489258287158"/>
                  <c:y val="4.6521761809663428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</c:dLbl>
            <c:dLbl>
              <c:idx val="8"/>
              <c:layout>
                <c:manualLayout>
                  <c:x val="-0.15474846894138233"/>
                  <c:y val="1.1092940892746334E-4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</c:dLbl>
            <c:txPr>
              <a:bodyPr/>
              <a:lstStyle/>
              <a:p>
                <a:pPr>
                  <a:defRPr sz="1200" baseline="0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 </c:separator>
            <c:showLeaderLines val="1"/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Охрана окружающей среды</c:v>
                </c:pt>
                <c:pt idx="6">
                  <c:v>Образование</c:v>
                </c:pt>
                <c:pt idx="7">
                  <c:v>Культура</c:v>
                </c:pt>
                <c:pt idx="8">
                  <c:v>Социальная политика</c:v>
                </c:pt>
              </c:strCache>
            </c:strRef>
          </c:cat>
          <c:val>
            <c:numRef>
              <c:f>Лист1!$B$2:$B$10</c:f>
              <c:numCache>
                <c:formatCode>#,##0.0</c:formatCode>
                <c:ptCount val="9"/>
                <c:pt idx="0">
                  <c:v>2774.6</c:v>
                </c:pt>
                <c:pt idx="1">
                  <c:v>561.4</c:v>
                </c:pt>
                <c:pt idx="2">
                  <c:v>1582.4</c:v>
                </c:pt>
                <c:pt idx="3">
                  <c:v>31073.599999999999</c:v>
                </c:pt>
                <c:pt idx="4">
                  <c:v>108093.5</c:v>
                </c:pt>
                <c:pt idx="5">
                  <c:v>1686.8</c:v>
                </c:pt>
                <c:pt idx="6">
                  <c:v>271002.40000000002</c:v>
                </c:pt>
                <c:pt idx="7">
                  <c:v>112.4</c:v>
                </c:pt>
                <c:pt idx="8">
                  <c:v>22779.1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3297561242344709"/>
          <c:y val="1.2827161257750545E-2"/>
          <c:w val="0.85476520122484689"/>
          <c:h val="0.7058836896910444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Субсидии  на выравнивание обеспеченности</c:v>
                </c:pt>
              </c:strCache>
            </c:strRef>
          </c:tx>
          <c:spPr>
            <a:solidFill>
              <a:srgbClr val="9999FF"/>
            </a:solidFill>
          </c:spPr>
          <c:invertIfNegative val="0"/>
          <c:cat>
            <c:strRef>
              <c:f>Лист1!$A$2:$A$8</c:f>
              <c:strCache>
                <c:ptCount val="7"/>
                <c:pt idx="0">
                  <c:v>2017 год -         680 731,7</c:v>
                </c:pt>
                <c:pt idx="1">
                  <c:v>2018 год -         798 297,8</c:v>
                </c:pt>
                <c:pt idx="2">
                  <c:v>2019 год -         804 106,7</c:v>
                </c:pt>
                <c:pt idx="3">
                  <c:v>2020 год -         646 664,5</c:v>
                </c:pt>
                <c:pt idx="4">
                  <c:v>2021 год -         439 666,2</c:v>
                </c:pt>
                <c:pt idx="5">
                  <c:v>2022 год -         437 635,6</c:v>
                </c:pt>
                <c:pt idx="6">
                  <c:v>2023 год -         428 146,8</c:v>
                </c:pt>
              </c:strCache>
            </c:strRef>
          </c:cat>
          <c:val>
            <c:numRef>
              <c:f>Лист1!$B$2:$B$8</c:f>
              <c:numCache>
                <c:formatCode>#,##0.0</c:formatCode>
                <c:ptCount val="7"/>
                <c:pt idx="0">
                  <c:v>200000</c:v>
                </c:pt>
                <c:pt idx="1">
                  <c:v>199999.1</c:v>
                </c:pt>
                <c:pt idx="2">
                  <c:v>199999.3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rgbClr val="00B0F0"/>
            </a:solidFill>
            <a:scene3d>
              <a:camera prst="orthographicFront"/>
              <a:lightRig rig="threePt" dir="t"/>
            </a:scene3d>
            <a:sp3d>
              <a:bevelB/>
            </a:sp3d>
          </c:spPr>
          <c:invertIfNegative val="0"/>
          <c:cat>
            <c:strRef>
              <c:f>Лист1!$A$2:$A$8</c:f>
              <c:strCache>
                <c:ptCount val="7"/>
                <c:pt idx="0">
                  <c:v>2017 год -         680 731,7</c:v>
                </c:pt>
                <c:pt idx="1">
                  <c:v>2018 год -         798 297,8</c:v>
                </c:pt>
                <c:pt idx="2">
                  <c:v>2019 год -         804 106,7</c:v>
                </c:pt>
                <c:pt idx="3">
                  <c:v>2020 год -         646 664,5</c:v>
                </c:pt>
                <c:pt idx="4">
                  <c:v>2021 год -         439 666,2</c:v>
                </c:pt>
                <c:pt idx="5">
                  <c:v>2022 год -         437 635,6</c:v>
                </c:pt>
                <c:pt idx="6">
                  <c:v>2023 год -         428 146,8</c:v>
                </c:pt>
              </c:strCache>
            </c:strRef>
          </c:cat>
          <c:val>
            <c:numRef>
              <c:f>Лист1!$C$2:$C$8</c:f>
              <c:numCache>
                <c:formatCode>#,##0.0</c:formatCode>
                <c:ptCount val="7"/>
                <c:pt idx="0">
                  <c:v>125276</c:v>
                </c:pt>
                <c:pt idx="1">
                  <c:v>230271.2</c:v>
                </c:pt>
                <c:pt idx="2">
                  <c:v>198879.8</c:v>
                </c:pt>
                <c:pt idx="3">
                  <c:v>74240.600000000006</c:v>
                </c:pt>
                <c:pt idx="4">
                  <c:v>58971.5</c:v>
                </c:pt>
                <c:pt idx="5">
                  <c:v>49007.3</c:v>
                </c:pt>
                <c:pt idx="6">
                  <c:v>39525.9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Субвенции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Лист1!$A$2:$A$8</c:f>
              <c:strCache>
                <c:ptCount val="7"/>
                <c:pt idx="0">
                  <c:v>2017 год -         680 731,7</c:v>
                </c:pt>
                <c:pt idx="1">
                  <c:v>2018 год -         798 297,8</c:v>
                </c:pt>
                <c:pt idx="2">
                  <c:v>2019 год -         804 106,7</c:v>
                </c:pt>
                <c:pt idx="3">
                  <c:v>2020 год -         646 664,5</c:v>
                </c:pt>
                <c:pt idx="4">
                  <c:v>2021 год -         439 666,2</c:v>
                </c:pt>
                <c:pt idx="5">
                  <c:v>2022 год -         437 635,6</c:v>
                </c:pt>
                <c:pt idx="6">
                  <c:v>2023 год -         428 146,8</c:v>
                </c:pt>
              </c:strCache>
            </c:strRef>
          </c:cat>
          <c:val>
            <c:numRef>
              <c:f>Лист1!$D$2:$D$8</c:f>
              <c:numCache>
                <c:formatCode>#,##0.0</c:formatCode>
                <c:ptCount val="7"/>
                <c:pt idx="0">
                  <c:v>349540.3</c:v>
                </c:pt>
                <c:pt idx="1">
                  <c:v>365103.5</c:v>
                </c:pt>
                <c:pt idx="2">
                  <c:v>393937.9</c:v>
                </c:pt>
                <c:pt idx="3">
                  <c:v>366005.2</c:v>
                </c:pt>
                <c:pt idx="4">
                  <c:v>380694.7</c:v>
                </c:pt>
                <c:pt idx="5">
                  <c:v>388628.3</c:v>
                </c:pt>
                <c:pt idx="6">
                  <c:v>388620.9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Иные МБТ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cat>
            <c:strRef>
              <c:f>Лист1!$A$2:$A$8</c:f>
              <c:strCache>
                <c:ptCount val="7"/>
                <c:pt idx="0">
                  <c:v>2017 год -         680 731,7</c:v>
                </c:pt>
                <c:pt idx="1">
                  <c:v>2018 год -         798 297,8</c:v>
                </c:pt>
                <c:pt idx="2">
                  <c:v>2019 год -         804 106,7</c:v>
                </c:pt>
                <c:pt idx="3">
                  <c:v>2020 год -         646 664,5</c:v>
                </c:pt>
                <c:pt idx="4">
                  <c:v>2021 год -         439 666,2</c:v>
                </c:pt>
                <c:pt idx="5">
                  <c:v>2022 год -         437 635,6</c:v>
                </c:pt>
                <c:pt idx="6">
                  <c:v>2023 год -         428 146,8</c:v>
                </c:pt>
              </c:strCache>
            </c:strRef>
          </c:cat>
          <c:val>
            <c:numRef>
              <c:f>Лист1!$E$2:$E$8</c:f>
              <c:numCache>
                <c:formatCode>#,##0.0</c:formatCode>
                <c:ptCount val="7"/>
                <c:pt idx="0">
                  <c:v>5915.4</c:v>
                </c:pt>
                <c:pt idx="1">
                  <c:v>2924</c:v>
                </c:pt>
                <c:pt idx="2">
                  <c:v>11289.7</c:v>
                </c:pt>
                <c:pt idx="3">
                  <c:v>6419.7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Дотации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2017 год -         680 731,7</c:v>
                </c:pt>
                <c:pt idx="1">
                  <c:v>2018 год -         798 297,8</c:v>
                </c:pt>
                <c:pt idx="2">
                  <c:v>2019 год -         804 106,7</c:v>
                </c:pt>
                <c:pt idx="3">
                  <c:v>2020 год -         646 664,5</c:v>
                </c:pt>
                <c:pt idx="4">
                  <c:v>2021 год -         439 666,2</c:v>
                </c:pt>
                <c:pt idx="5">
                  <c:v>2022 год -         437 635,6</c:v>
                </c:pt>
                <c:pt idx="6">
                  <c:v>2023 год -         428 146,8</c:v>
                </c:pt>
              </c:strCache>
            </c:strRef>
          </c:cat>
          <c:val>
            <c:numRef>
              <c:f>Лист1!$F$2:$F$8</c:f>
              <c:numCache>
                <c:formatCode>#,##0.0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199999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5"/>
        <c:overlap val="100"/>
        <c:axId val="132004864"/>
        <c:axId val="91030080"/>
      </c:barChart>
      <c:catAx>
        <c:axId val="132004864"/>
        <c:scaling>
          <c:orientation val="minMax"/>
        </c:scaling>
        <c:delete val="0"/>
        <c:axPos val="b"/>
        <c:numFmt formatCode="#,##0.0" sourceLinked="0"/>
        <c:majorTickMark val="none"/>
        <c:minorTickMark val="none"/>
        <c:tickLblPos val="nextTo"/>
        <c:crossAx val="91030080"/>
        <c:crosses val="autoZero"/>
        <c:auto val="1"/>
        <c:lblAlgn val="ctr"/>
        <c:lblOffset val="100"/>
        <c:noMultiLvlLbl val="0"/>
      </c:catAx>
      <c:valAx>
        <c:axId val="91030080"/>
        <c:scaling>
          <c:orientation val="minMax"/>
        </c:scaling>
        <c:delete val="0"/>
        <c:axPos val="l"/>
        <c:majorGridlines/>
        <c:numFmt formatCode="#,##0.0" sourceLinked="1"/>
        <c:majorTickMark val="none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132004864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000" baseline="0"/>
            </a:pPr>
            <a:endParaRPr lang="ru-RU"/>
          </a:p>
        </c:txPr>
      </c:dTable>
    </c:plotArea>
    <c:plotVisOnly val="1"/>
    <c:dispBlanksAs val="gap"/>
    <c:showDLblsOverMax val="0"/>
  </c:chart>
  <c:spPr>
    <a:scene3d>
      <a:camera prst="orthographicFront"/>
      <a:lightRig rig="threePt" dir="t"/>
    </a:scene3d>
    <a:sp3d>
      <a:bevelT/>
    </a:sp3d>
  </c:spPr>
  <c:txPr>
    <a:bodyPr/>
    <a:lstStyle/>
    <a:p>
      <a:pPr>
        <a:defRPr sz="1200" baseline="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C83079-4550-485E-8371-16A1B0DB90A7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F2B755-6CEF-4123-B7D8-2744F875F9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142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9" algn="l" defTabSz="9142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78" algn="l" defTabSz="9142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17" algn="l" defTabSz="9142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56" algn="l" defTabSz="9142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95" algn="l" defTabSz="9142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34" algn="l" defTabSz="9142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72" algn="l" defTabSz="9142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12" algn="l" defTabSz="9142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 rot="10800000">
            <a:off x="0" y="6139846"/>
            <a:ext cx="9144000" cy="718154"/>
          </a:xfrm>
          <a:prstGeom prst="rect">
            <a:avLst/>
          </a:prstGeom>
          <a:gradFill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lIns="83786" tIns="41893" rIns="83786" bIns="41893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0" y="288774"/>
            <a:ext cx="9144000" cy="2435678"/>
          </a:xfrm>
          <a:prstGeom prst="rect">
            <a:avLst/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lIns="83786" tIns="41893" rIns="83786" bIns="41893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0"/>
            <a:ext cx="9144000" cy="328084"/>
          </a:xfrm>
          <a:prstGeom prst="rect">
            <a:avLst/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accent2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lIns="83786" tIns="41893" rIns="83786" bIns="41893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1186853" y="458107"/>
            <a:ext cx="6709466" cy="173869"/>
          </a:xfrm>
          <a:prstGeom prst="rect">
            <a:avLst/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accent2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lIns="83786" tIns="41893" rIns="83786" bIns="41893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055420" y="827013"/>
            <a:ext cx="4928480" cy="42333"/>
          </a:xfrm>
          <a:prstGeom prst="rect">
            <a:avLst/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accent2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lIns="83786" tIns="41893" rIns="83786" bIns="41893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9" name="Rectangle 19"/>
          <p:cNvSpPr>
            <a:spLocks noChangeArrowheads="1"/>
          </p:cNvSpPr>
          <p:nvPr/>
        </p:nvSpPr>
        <p:spPr bwMode="auto">
          <a:xfrm>
            <a:off x="2486874" y="4819952"/>
            <a:ext cx="4113668" cy="3779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lIns="83786" tIns="41893" rIns="83786" bIns="41893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2166" y="5282596"/>
            <a:ext cx="6399668" cy="355298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686084" y="2130275"/>
            <a:ext cx="7771834" cy="1471083"/>
          </a:xfrm>
        </p:spPr>
        <p:txBody>
          <a:bodyPr/>
          <a:lstStyle>
            <a:lvl1pPr>
              <a:defRPr sz="44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6917" y="6244167"/>
            <a:ext cx="2133223" cy="4777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1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758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>
                <a:solidFill>
                  <a:srgbClr val="CC8E60">
                    <a:lumMod val="50000"/>
                  </a:srgbClr>
                </a:solidFill>
              </a:rPr>
              <a:t>Слайд </a:t>
            </a:r>
            <a:fld id="{13B4C9AD-D100-4676-B3A2-93751F35CD10}" type="slidenum">
              <a:rPr lang="ru-RU" altLang="ru-RU">
                <a:solidFill>
                  <a:srgbClr val="CC8E60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CC8E60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257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8737" y="114905"/>
            <a:ext cx="2059663" cy="60113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918" y="114905"/>
            <a:ext cx="6046017" cy="60113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>
                <a:solidFill>
                  <a:srgbClr val="CC8E60">
                    <a:lumMod val="50000"/>
                  </a:srgbClr>
                </a:solidFill>
              </a:rPr>
              <a:t>Слайд </a:t>
            </a:r>
            <a:fld id="{46C53578-0833-426A-905B-01944AE0F63F}" type="slidenum">
              <a:rPr lang="ru-RU" altLang="ru-RU">
                <a:solidFill>
                  <a:srgbClr val="CC8E60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CC8E60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37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235" y="114905"/>
            <a:ext cx="8230166" cy="7317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6918" y="1599596"/>
            <a:ext cx="8230166" cy="4526643"/>
          </a:xfrm>
        </p:spPr>
        <p:txBody>
          <a:bodyPr/>
          <a:lstStyle/>
          <a:p>
            <a:pPr lvl="0"/>
            <a:endParaRPr lang="ru-RU" noProof="0" dirty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086666" y="6244167"/>
            <a:ext cx="2894280" cy="4777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 altLang="ru-RU">
                <a:solidFill>
                  <a:srgbClr val="CC8E60">
                    <a:lumMod val="50000"/>
                  </a:srgbClr>
                </a:solidFill>
              </a:rPr>
              <a:t>Слайд </a:t>
            </a:r>
            <a:fld id="{682D6F03-0BD0-49B5-816D-E33C4E6DD4DB}" type="slidenum">
              <a:rPr lang="ru-RU" altLang="ru-RU">
                <a:solidFill>
                  <a:srgbClr val="CC8E60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CC8E60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0012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235" y="114905"/>
            <a:ext cx="8230166" cy="7317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6918" y="1599596"/>
            <a:ext cx="8230166" cy="452664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>
                <a:solidFill>
                  <a:srgbClr val="CC8E60">
                    <a:lumMod val="50000"/>
                  </a:srgbClr>
                </a:solidFill>
              </a:rPr>
              <a:t>Слайд </a:t>
            </a:r>
            <a:fld id="{D484F2DD-5C0E-4738-BE30-DEE6A02B5F45}" type="slidenum">
              <a:rPr lang="ru-RU" altLang="ru-RU">
                <a:solidFill>
                  <a:srgbClr val="CC8E60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CC8E60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89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>
                <a:solidFill>
                  <a:srgbClr val="CC8E60">
                    <a:lumMod val="50000"/>
                  </a:srgbClr>
                </a:solidFill>
              </a:rPr>
              <a:t>Слайд </a:t>
            </a:r>
            <a:fld id="{132C787C-19D6-451E-A208-FB9491FFA370}" type="slidenum">
              <a:rPr lang="ru-RU" altLang="ru-RU">
                <a:solidFill>
                  <a:srgbClr val="CC8E60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CC8E60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497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64" y="4407203"/>
            <a:ext cx="7771834" cy="1362226"/>
          </a:xfrm>
        </p:spPr>
        <p:txBody>
          <a:bodyPr anchor="t"/>
          <a:lstStyle>
            <a:lvl1pPr algn="l">
              <a:defRPr sz="37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64" y="2907393"/>
            <a:ext cx="7771834" cy="1499810"/>
          </a:xfrm>
        </p:spPr>
        <p:txBody>
          <a:bodyPr anchor="b"/>
          <a:lstStyle>
            <a:lvl1pPr marL="0" indent="0">
              <a:buNone/>
              <a:defRPr sz="1800"/>
            </a:lvl1pPr>
            <a:lvl2pPr marL="418932" indent="0">
              <a:buNone/>
              <a:defRPr sz="1600"/>
            </a:lvl2pPr>
            <a:lvl3pPr marL="837865" indent="0">
              <a:buNone/>
              <a:defRPr sz="1500"/>
            </a:lvl3pPr>
            <a:lvl4pPr marL="1256797" indent="0">
              <a:buNone/>
              <a:defRPr sz="1300"/>
            </a:lvl4pPr>
            <a:lvl5pPr marL="1675729" indent="0">
              <a:buNone/>
              <a:defRPr sz="1300"/>
            </a:lvl5pPr>
            <a:lvl6pPr marL="2094662" indent="0">
              <a:buNone/>
              <a:defRPr sz="1300"/>
            </a:lvl6pPr>
            <a:lvl7pPr marL="2513594" indent="0">
              <a:buNone/>
              <a:defRPr sz="1300"/>
            </a:lvl7pPr>
            <a:lvl8pPr marL="2932527" indent="0">
              <a:buNone/>
              <a:defRPr sz="1300"/>
            </a:lvl8pPr>
            <a:lvl9pPr marL="3351459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>
                <a:solidFill>
                  <a:srgbClr val="CC8E60">
                    <a:lumMod val="50000"/>
                  </a:srgbClr>
                </a:solidFill>
              </a:rPr>
              <a:t>Слайд </a:t>
            </a:r>
            <a:fld id="{F6EAC42C-DCA1-438F-BE69-39A6BAE3DC32}" type="slidenum">
              <a:rPr lang="ru-RU" altLang="ru-RU">
                <a:solidFill>
                  <a:srgbClr val="CC8E60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CC8E60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096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6918" y="1599596"/>
            <a:ext cx="4047181" cy="452664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9901" y="1599596"/>
            <a:ext cx="4047182" cy="452664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>
                <a:solidFill>
                  <a:srgbClr val="CC8E60">
                    <a:lumMod val="50000"/>
                  </a:srgbClr>
                </a:solidFill>
              </a:rPr>
              <a:t>Слайд </a:t>
            </a:r>
            <a:fld id="{0C215BB0-64CB-42D7-A1BE-24D821C241C5}" type="slidenum">
              <a:rPr lang="ru-RU" altLang="ru-RU">
                <a:solidFill>
                  <a:srgbClr val="CC8E60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CC8E60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335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918" y="275167"/>
            <a:ext cx="8230166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6917" y="1534584"/>
            <a:ext cx="4040109" cy="641048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8932" indent="0">
              <a:buNone/>
              <a:defRPr sz="1800" b="1"/>
            </a:lvl2pPr>
            <a:lvl3pPr marL="837865" indent="0">
              <a:buNone/>
              <a:defRPr sz="1600" b="1"/>
            </a:lvl3pPr>
            <a:lvl4pPr marL="1256797" indent="0">
              <a:buNone/>
              <a:defRPr sz="1500" b="1"/>
            </a:lvl4pPr>
            <a:lvl5pPr marL="1675729" indent="0">
              <a:buNone/>
              <a:defRPr sz="1500" b="1"/>
            </a:lvl5pPr>
            <a:lvl6pPr marL="2094662" indent="0">
              <a:buNone/>
              <a:defRPr sz="1500" b="1"/>
            </a:lvl6pPr>
            <a:lvl7pPr marL="2513594" indent="0">
              <a:buNone/>
              <a:defRPr sz="1500" b="1"/>
            </a:lvl7pPr>
            <a:lvl8pPr marL="2932527" indent="0">
              <a:buNone/>
              <a:defRPr sz="1500" b="1"/>
            </a:lvl8pPr>
            <a:lvl9pPr marL="335145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6917" y="2175632"/>
            <a:ext cx="4040109" cy="3950607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559" y="1534584"/>
            <a:ext cx="4041524" cy="641048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8932" indent="0">
              <a:buNone/>
              <a:defRPr sz="1800" b="1"/>
            </a:lvl2pPr>
            <a:lvl3pPr marL="837865" indent="0">
              <a:buNone/>
              <a:defRPr sz="1600" b="1"/>
            </a:lvl3pPr>
            <a:lvl4pPr marL="1256797" indent="0">
              <a:buNone/>
              <a:defRPr sz="1500" b="1"/>
            </a:lvl4pPr>
            <a:lvl5pPr marL="1675729" indent="0">
              <a:buNone/>
              <a:defRPr sz="1500" b="1"/>
            </a:lvl5pPr>
            <a:lvl6pPr marL="2094662" indent="0">
              <a:buNone/>
              <a:defRPr sz="1500" b="1"/>
            </a:lvl6pPr>
            <a:lvl7pPr marL="2513594" indent="0">
              <a:buNone/>
              <a:defRPr sz="1500" b="1"/>
            </a:lvl7pPr>
            <a:lvl8pPr marL="2932527" indent="0">
              <a:buNone/>
              <a:defRPr sz="1500" b="1"/>
            </a:lvl8pPr>
            <a:lvl9pPr marL="335145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559" y="2175632"/>
            <a:ext cx="4041524" cy="3950607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>
                <a:solidFill>
                  <a:srgbClr val="CC8E60">
                    <a:lumMod val="50000"/>
                  </a:srgbClr>
                </a:solidFill>
              </a:rPr>
              <a:t>Слайд </a:t>
            </a:r>
            <a:fld id="{457320A6-3C9D-4786-A922-98E9C0A7B973}" type="slidenum">
              <a:rPr lang="ru-RU" altLang="ru-RU">
                <a:solidFill>
                  <a:srgbClr val="CC8E60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CC8E60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385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>
                <a:solidFill>
                  <a:srgbClr val="CC8E60">
                    <a:lumMod val="50000"/>
                  </a:srgbClr>
                </a:solidFill>
              </a:rPr>
              <a:t>Слайд </a:t>
            </a:r>
            <a:fld id="{EE898B1C-210F-40A8-8A93-22DC432AC15F}" type="slidenum">
              <a:rPr lang="ru-RU" altLang="ru-RU">
                <a:solidFill>
                  <a:srgbClr val="CC8E60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CC8E60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125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>
                <a:solidFill>
                  <a:srgbClr val="CC8E60">
                    <a:lumMod val="50000"/>
                  </a:srgbClr>
                </a:solidFill>
              </a:rPr>
              <a:t>Слайд </a:t>
            </a:r>
            <a:fld id="{FDDEE9E8-55AA-4106-94FA-7B7017190D7B}" type="slidenum">
              <a:rPr lang="ru-RU" altLang="ru-RU">
                <a:solidFill>
                  <a:srgbClr val="CC8E60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CC8E60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69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918" y="273655"/>
            <a:ext cx="3008862" cy="116114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4705" y="273655"/>
            <a:ext cx="5112379" cy="5852583"/>
          </a:xfrm>
        </p:spPr>
        <p:txBody>
          <a:bodyPr/>
          <a:lstStyle>
            <a:lvl1pPr>
              <a:defRPr sz="2900"/>
            </a:lvl1pPr>
            <a:lvl2pPr>
              <a:defRPr sz="26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6918" y="1434798"/>
            <a:ext cx="3008862" cy="4691440"/>
          </a:xfrm>
        </p:spPr>
        <p:txBody>
          <a:bodyPr/>
          <a:lstStyle>
            <a:lvl1pPr marL="0" indent="0">
              <a:buNone/>
              <a:defRPr sz="1300"/>
            </a:lvl1pPr>
            <a:lvl2pPr marL="418932" indent="0">
              <a:buNone/>
              <a:defRPr sz="1100"/>
            </a:lvl2pPr>
            <a:lvl3pPr marL="837865" indent="0">
              <a:buNone/>
              <a:defRPr sz="900"/>
            </a:lvl3pPr>
            <a:lvl4pPr marL="1256797" indent="0">
              <a:buNone/>
              <a:defRPr sz="800"/>
            </a:lvl4pPr>
            <a:lvl5pPr marL="1675729" indent="0">
              <a:buNone/>
              <a:defRPr sz="800"/>
            </a:lvl5pPr>
            <a:lvl6pPr marL="2094662" indent="0">
              <a:buNone/>
              <a:defRPr sz="800"/>
            </a:lvl6pPr>
            <a:lvl7pPr marL="2513594" indent="0">
              <a:buNone/>
              <a:defRPr sz="800"/>
            </a:lvl7pPr>
            <a:lvl8pPr marL="2932527" indent="0">
              <a:buNone/>
              <a:defRPr sz="800"/>
            </a:lvl8pPr>
            <a:lvl9pPr marL="335145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>
                <a:solidFill>
                  <a:srgbClr val="CC8E60">
                    <a:lumMod val="50000"/>
                  </a:srgbClr>
                </a:solidFill>
              </a:rPr>
              <a:t>Слайд </a:t>
            </a:r>
            <a:fld id="{A920D0FE-12AE-45DD-BDC4-66AA16D1CB54}" type="slidenum">
              <a:rPr lang="ru-RU" altLang="ru-RU">
                <a:solidFill>
                  <a:srgbClr val="CC8E60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CC8E60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802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304" y="4800298"/>
            <a:ext cx="5485834" cy="56696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304" y="612322"/>
            <a:ext cx="5485834" cy="4115405"/>
          </a:xfrm>
        </p:spPr>
        <p:txBody>
          <a:bodyPr/>
          <a:lstStyle>
            <a:lvl1pPr marL="0" indent="0">
              <a:buNone/>
              <a:defRPr sz="2900"/>
            </a:lvl1pPr>
            <a:lvl2pPr marL="418932" indent="0">
              <a:buNone/>
              <a:defRPr sz="2600"/>
            </a:lvl2pPr>
            <a:lvl3pPr marL="837865" indent="0">
              <a:buNone/>
              <a:defRPr sz="2200"/>
            </a:lvl3pPr>
            <a:lvl4pPr marL="1256797" indent="0">
              <a:buNone/>
              <a:defRPr sz="1800"/>
            </a:lvl4pPr>
            <a:lvl5pPr marL="1675729" indent="0">
              <a:buNone/>
              <a:defRPr sz="1800"/>
            </a:lvl5pPr>
            <a:lvl6pPr marL="2094662" indent="0">
              <a:buNone/>
              <a:defRPr sz="1800"/>
            </a:lvl6pPr>
            <a:lvl7pPr marL="2513594" indent="0">
              <a:buNone/>
              <a:defRPr sz="1800"/>
            </a:lvl7pPr>
            <a:lvl8pPr marL="2932527" indent="0">
              <a:buNone/>
              <a:defRPr sz="1800"/>
            </a:lvl8pPr>
            <a:lvl9pPr marL="3351459" indent="0">
              <a:buNone/>
              <a:defRPr sz="18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304" y="5367262"/>
            <a:ext cx="5485834" cy="804333"/>
          </a:xfrm>
        </p:spPr>
        <p:txBody>
          <a:bodyPr/>
          <a:lstStyle>
            <a:lvl1pPr marL="0" indent="0">
              <a:buNone/>
              <a:defRPr sz="1300"/>
            </a:lvl1pPr>
            <a:lvl2pPr marL="418932" indent="0">
              <a:buNone/>
              <a:defRPr sz="1100"/>
            </a:lvl2pPr>
            <a:lvl3pPr marL="837865" indent="0">
              <a:buNone/>
              <a:defRPr sz="900"/>
            </a:lvl3pPr>
            <a:lvl4pPr marL="1256797" indent="0">
              <a:buNone/>
              <a:defRPr sz="800"/>
            </a:lvl4pPr>
            <a:lvl5pPr marL="1675729" indent="0">
              <a:buNone/>
              <a:defRPr sz="800"/>
            </a:lvl5pPr>
            <a:lvl6pPr marL="2094662" indent="0">
              <a:buNone/>
              <a:defRPr sz="800"/>
            </a:lvl6pPr>
            <a:lvl7pPr marL="2513594" indent="0">
              <a:buNone/>
              <a:defRPr sz="800"/>
            </a:lvl7pPr>
            <a:lvl8pPr marL="2932527" indent="0">
              <a:buNone/>
              <a:defRPr sz="800"/>
            </a:lvl8pPr>
            <a:lvl9pPr marL="335145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>
                <a:solidFill>
                  <a:srgbClr val="CC8E60">
                    <a:lumMod val="50000"/>
                  </a:srgbClr>
                </a:solidFill>
              </a:rPr>
              <a:t>Слайд </a:t>
            </a:r>
            <a:fld id="{D479007B-082E-4F63-8139-C9BB5DAA5F4A}" type="slidenum">
              <a:rPr lang="ru-RU" altLang="ru-RU">
                <a:solidFill>
                  <a:srgbClr val="CC8E60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CC8E60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950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1"/>
          <p:cNvSpPr>
            <a:spLocks noChangeArrowheads="1"/>
          </p:cNvSpPr>
          <p:nvPr/>
        </p:nvSpPr>
        <p:spPr bwMode="auto">
          <a:xfrm>
            <a:off x="0" y="0"/>
            <a:ext cx="9144000" cy="1543655"/>
          </a:xfrm>
          <a:prstGeom prst="rect">
            <a:avLst/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lIns="83786" tIns="41893" rIns="83786" bIns="41893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7" name="Rectangle 2"/>
          <p:cNvSpPr>
            <a:spLocks noChangeArrowheads="1"/>
          </p:cNvSpPr>
          <p:nvPr/>
        </p:nvSpPr>
        <p:spPr bwMode="auto">
          <a:xfrm rot="10800000">
            <a:off x="0" y="5872238"/>
            <a:ext cx="9144000" cy="985762"/>
          </a:xfrm>
          <a:prstGeom prst="rect">
            <a:avLst/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lIns="83786" tIns="41893" rIns="83786" bIns="41893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918" y="1599596"/>
            <a:ext cx="8230166" cy="4526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55" tIns="45978" rIns="91955" bIns="459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8235" y="6238120"/>
            <a:ext cx="21346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55" tIns="45978" rIns="91955" bIns="45978" numCol="1" anchor="t" anchorCtr="0" compatLnSpc="1">
            <a:prstTxWarp prst="textNoShape">
              <a:avLst/>
            </a:prstTxWarp>
          </a:bodyPr>
          <a:lstStyle>
            <a:lvl1pPr defTabSz="919324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861" y="6244167"/>
            <a:ext cx="2894280" cy="47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55" tIns="45978" rIns="91955" bIns="45978" numCol="1" anchor="t" anchorCtr="0" compatLnSpc="1">
            <a:prstTxWarp prst="textNoShape">
              <a:avLst/>
            </a:prstTxWarp>
          </a:bodyPr>
          <a:lstStyle>
            <a:lvl1pPr algn="ctr" defTabSz="919324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31289" y="6620632"/>
            <a:ext cx="2133223" cy="474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55" tIns="45978" rIns="91955" bIns="45978" numCol="1" anchor="t" anchorCtr="0" compatLnSpc="1">
            <a:prstTxWarp prst="textNoShape">
              <a:avLst/>
            </a:prstTxWarp>
          </a:bodyPr>
          <a:lstStyle>
            <a:lvl1pPr algn="ctr" defTabSz="919324">
              <a:defRPr sz="1200" b="1" i="1">
                <a:solidFill>
                  <a:schemeClr val="accent2">
                    <a:lumMod val="50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>
                <a:solidFill>
                  <a:srgbClr val="CC8E60">
                    <a:lumMod val="50000"/>
                  </a:srgbClr>
                </a:solidFill>
              </a:rPr>
              <a:t>Слайд </a:t>
            </a:r>
            <a:fld id="{DCC66CAB-B7E8-4D41-858F-8DC1373F8F1E}" type="slidenum">
              <a:rPr lang="ru-RU" altLang="ru-RU">
                <a:solidFill>
                  <a:srgbClr val="CC8E60">
                    <a:lumMod val="50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CC8E60">
                  <a:lumMod val="50000"/>
                </a:srgbClr>
              </a:solidFill>
            </a:endParaRPr>
          </a:p>
        </p:txBody>
      </p:sp>
      <p:sp>
        <p:nvSpPr>
          <p:cNvPr id="103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68235" y="114905"/>
            <a:ext cx="8230166" cy="731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55" tIns="45978" rIns="91955" bIns="4597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3" name="Rectangle 13"/>
          <p:cNvSpPr>
            <a:spLocks noChangeArrowheads="1"/>
          </p:cNvSpPr>
          <p:nvPr/>
        </p:nvSpPr>
        <p:spPr bwMode="auto">
          <a:xfrm>
            <a:off x="0" y="6607024"/>
            <a:ext cx="9144000" cy="42333"/>
          </a:xfrm>
          <a:prstGeom prst="rect">
            <a:avLst/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accent2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lIns="83786" tIns="41893" rIns="83786" bIns="41893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4" name="Rectangle 14"/>
          <p:cNvSpPr>
            <a:spLocks noChangeArrowheads="1"/>
          </p:cNvSpPr>
          <p:nvPr/>
        </p:nvSpPr>
        <p:spPr bwMode="auto">
          <a:xfrm rot="10800000">
            <a:off x="0" y="0"/>
            <a:ext cx="9144000" cy="117929"/>
          </a:xfrm>
          <a:prstGeom prst="rect">
            <a:avLst/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accent2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lIns="83786" tIns="41893" rIns="83786" bIns="41893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5" name="Rectangle 15"/>
          <p:cNvSpPr>
            <a:spLocks noChangeArrowheads="1"/>
          </p:cNvSpPr>
          <p:nvPr/>
        </p:nvSpPr>
        <p:spPr bwMode="auto">
          <a:xfrm rot="10800000">
            <a:off x="0" y="1132417"/>
            <a:ext cx="9144000" cy="4233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lIns="83786" tIns="41893" rIns="83786" bIns="41893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07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9324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33399"/>
          </a:solidFill>
          <a:latin typeface="+mj-lt"/>
          <a:ea typeface="+mj-ea"/>
          <a:cs typeface="+mj-cs"/>
        </a:defRPr>
      </a:lvl1pPr>
      <a:lvl2pPr algn="ctr" defTabSz="919324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33399"/>
          </a:solidFill>
          <a:latin typeface="Arial" charset="0"/>
        </a:defRPr>
      </a:lvl2pPr>
      <a:lvl3pPr algn="ctr" defTabSz="919324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33399"/>
          </a:solidFill>
          <a:latin typeface="Arial" charset="0"/>
        </a:defRPr>
      </a:lvl3pPr>
      <a:lvl4pPr algn="ctr" defTabSz="919324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33399"/>
          </a:solidFill>
          <a:latin typeface="Arial" charset="0"/>
        </a:defRPr>
      </a:lvl4pPr>
      <a:lvl5pPr algn="ctr" defTabSz="919324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33399"/>
          </a:solidFill>
          <a:latin typeface="Arial" charset="0"/>
        </a:defRPr>
      </a:lvl5pPr>
      <a:lvl6pPr marL="418932" algn="ctr" defTabSz="919324" rtl="0" fontAlgn="base">
        <a:spcBef>
          <a:spcPct val="0"/>
        </a:spcBef>
        <a:spcAft>
          <a:spcPct val="0"/>
        </a:spcAft>
        <a:defRPr sz="2400" b="1">
          <a:solidFill>
            <a:srgbClr val="333399"/>
          </a:solidFill>
          <a:latin typeface="Arial" charset="0"/>
        </a:defRPr>
      </a:lvl6pPr>
      <a:lvl7pPr marL="837865" algn="ctr" defTabSz="919324" rtl="0" fontAlgn="base">
        <a:spcBef>
          <a:spcPct val="0"/>
        </a:spcBef>
        <a:spcAft>
          <a:spcPct val="0"/>
        </a:spcAft>
        <a:defRPr sz="2400" b="1">
          <a:solidFill>
            <a:srgbClr val="333399"/>
          </a:solidFill>
          <a:latin typeface="Arial" charset="0"/>
        </a:defRPr>
      </a:lvl7pPr>
      <a:lvl8pPr marL="1256797" algn="ctr" defTabSz="919324" rtl="0" fontAlgn="base">
        <a:spcBef>
          <a:spcPct val="0"/>
        </a:spcBef>
        <a:spcAft>
          <a:spcPct val="0"/>
        </a:spcAft>
        <a:defRPr sz="2400" b="1">
          <a:solidFill>
            <a:srgbClr val="333399"/>
          </a:solidFill>
          <a:latin typeface="Arial" charset="0"/>
        </a:defRPr>
      </a:lvl8pPr>
      <a:lvl9pPr marL="1675729" algn="ctr" defTabSz="919324" rtl="0" fontAlgn="base">
        <a:spcBef>
          <a:spcPct val="0"/>
        </a:spcBef>
        <a:spcAft>
          <a:spcPct val="0"/>
        </a:spcAft>
        <a:defRPr sz="2400" b="1">
          <a:solidFill>
            <a:srgbClr val="333399"/>
          </a:solidFill>
          <a:latin typeface="Arial" charset="0"/>
        </a:defRPr>
      </a:lvl9pPr>
    </p:titleStyle>
    <p:bodyStyle>
      <a:lvl1pPr marL="344747" indent="-344747" algn="l" defTabSz="919324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666699"/>
          </a:solidFill>
          <a:latin typeface="+mn-lt"/>
          <a:ea typeface="+mn-ea"/>
          <a:cs typeface="+mn-cs"/>
        </a:defRPr>
      </a:lvl1pPr>
      <a:lvl2pPr marL="747678" indent="-288016" algn="l" defTabSz="919324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6699"/>
          </a:solidFill>
          <a:latin typeface="+mn-lt"/>
        </a:defRPr>
      </a:lvl2pPr>
      <a:lvl3pPr marL="1149155" indent="-229831" algn="l" defTabSz="919324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666699"/>
          </a:solidFill>
          <a:latin typeface="+mn-lt"/>
        </a:defRPr>
      </a:lvl3pPr>
      <a:lvl4pPr marL="1608817" indent="-229831" algn="l" defTabSz="919324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666699"/>
          </a:solidFill>
          <a:latin typeface="+mn-lt"/>
        </a:defRPr>
      </a:lvl4pPr>
      <a:lvl5pPr marL="2068479" indent="-229831" algn="l" defTabSz="919324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6699"/>
          </a:solidFill>
          <a:latin typeface="+mn-lt"/>
        </a:defRPr>
      </a:lvl5pPr>
      <a:lvl6pPr marL="2487411" indent="-229831" algn="l" defTabSz="919324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6699"/>
          </a:solidFill>
          <a:latin typeface="+mn-lt"/>
        </a:defRPr>
      </a:lvl6pPr>
      <a:lvl7pPr marL="2906343" indent="-229831" algn="l" defTabSz="919324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6699"/>
          </a:solidFill>
          <a:latin typeface="+mn-lt"/>
        </a:defRPr>
      </a:lvl7pPr>
      <a:lvl8pPr marL="3325276" indent="-229831" algn="l" defTabSz="919324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6699"/>
          </a:solidFill>
          <a:latin typeface="+mn-lt"/>
        </a:defRPr>
      </a:lvl8pPr>
      <a:lvl9pPr marL="3744208" indent="-229831" algn="l" defTabSz="919324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6699"/>
          </a:solidFill>
          <a:latin typeface="+mn-lt"/>
        </a:defRPr>
      </a:lvl9pPr>
    </p:bodyStyle>
    <p:otherStyle>
      <a:defPPr>
        <a:defRPr lang="ru-RU"/>
      </a:defPPr>
      <a:lvl1pPr marL="0" algn="l" defTabSz="8378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8932" algn="l" defTabSz="8378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37865" algn="l" defTabSz="8378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56797" algn="l" defTabSz="8378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75729" algn="l" defTabSz="8378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94662" algn="l" defTabSz="8378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513594" algn="l" defTabSz="8378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32527" algn="l" defTabSz="8378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51459" algn="l" defTabSz="8378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36912"/>
            <a:ext cx="8229600" cy="317897"/>
          </a:xfrm>
        </p:spPr>
        <p:txBody>
          <a:bodyPr>
            <a:noAutofit/>
          </a:bodyPr>
          <a:lstStyle/>
          <a:p>
            <a:r>
              <a:rPr lang="ru-RU" sz="3600" kern="12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anose="02040503050406030204" pitchFamily="18" charset="0"/>
              </a:rPr>
              <a:t>Межбюджетные трансферты из </a:t>
            </a:r>
            <a:r>
              <a:rPr lang="ru-RU" sz="3600" kern="1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anose="02040503050406030204" pitchFamily="18" charset="0"/>
              </a:rPr>
              <a:t>краевого </a:t>
            </a:r>
            <a:r>
              <a:rPr lang="ru-RU" sz="3600" kern="12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anose="02040503050406030204" pitchFamily="18" charset="0"/>
              </a:rPr>
              <a:t>бюджета </a:t>
            </a:r>
            <a:r>
              <a:rPr lang="ru-RU" sz="3600" kern="12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anose="02040503050406030204" pitchFamily="18" charset="0"/>
              </a:rPr>
              <a:t>муниципальному образованию Северо-Енисейского района</a:t>
            </a:r>
            <a:endParaRPr lang="ru-RU" sz="3600" kern="1200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6" name="Picture 3" descr="K:\bcem\БЮДЖЕТ ДЛЯ ГРАЖДАН\бюджет 2017-2019\картинки\совещани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437111"/>
            <a:ext cx="3152378" cy="2281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090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K:\Управлен_бюдж_планир_и_межбюджет_отношений\Сводный отдел\Зам.бюджетный\БЮДЖЕТ\БЮДЖЕТ ДЛЯ ГРАЖДАН\ПОРТАЛ\2016\проект бюджета 2017-2019\картинки\проблем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304" y="3552174"/>
            <a:ext cx="2831592" cy="3065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 anchor="t">
            <a:normAutofit/>
          </a:bodyPr>
          <a:lstStyle/>
          <a:p>
            <a:pPr defTabSz="914278" eaLnBrk="1" hangingPunct="1"/>
            <a:r>
              <a:rPr lang="ru-RU" sz="2000" i="1" kern="1200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Глоссарий</a:t>
            </a:r>
          </a:p>
        </p:txBody>
      </p:sp>
      <p:sp>
        <p:nvSpPr>
          <p:cNvPr id="6" name="Выноска-облако 5"/>
          <p:cNvSpPr/>
          <p:nvPr/>
        </p:nvSpPr>
        <p:spPr>
          <a:xfrm>
            <a:off x="2150988" y="2621537"/>
            <a:ext cx="2934843" cy="2238262"/>
          </a:xfrm>
          <a:prstGeom prst="cloudCallout">
            <a:avLst>
              <a:gd name="adj1" fmla="val -42985"/>
              <a:gd name="adj2" fmla="val 61654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700"/>
              </a:spcBef>
              <a:buClr>
                <a:srgbClr val="FEB80A"/>
              </a:buClr>
              <a:buSzPct val="60000"/>
            </a:pPr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- </a:t>
            </a:r>
            <a:r>
              <a:rPr lang="ru-RU" sz="1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 одного бюджета бюджетной системы Российской Федерации, перечисляемые другому бюджету бюджетной системы Российской Федерации</a:t>
            </a:r>
          </a:p>
        </p:txBody>
      </p:sp>
      <p:sp>
        <p:nvSpPr>
          <p:cNvPr id="12" name="Управляющая кнопка: в начало 11">
            <a:hlinkClick r:id="rId3" action="ppaction://hlinksldjump" highlightClick="1"/>
          </p:cNvPr>
          <p:cNvSpPr/>
          <p:nvPr/>
        </p:nvSpPr>
        <p:spPr>
          <a:xfrm>
            <a:off x="0" y="0"/>
            <a:ext cx="368894" cy="389837"/>
          </a:xfrm>
          <a:prstGeom prst="actionButtonBeginning">
            <a:avLst/>
          </a:prstGeom>
          <a:solidFill>
            <a:srgbClr val="33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278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39" algn="l" defTabSz="914278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695" algn="l" defTabSz="914278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7" name="Выноска-облако 6"/>
          <p:cNvSpPr/>
          <p:nvPr/>
        </p:nvSpPr>
        <p:spPr>
          <a:xfrm>
            <a:off x="611560" y="389837"/>
            <a:ext cx="3600400" cy="2319083"/>
          </a:xfrm>
          <a:prstGeom prst="cloudCallout">
            <a:avLst>
              <a:gd name="adj1" fmla="val -42985"/>
              <a:gd name="adj2" fmla="val 61654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FEB80A"/>
              </a:buClr>
              <a:buSzPct val="60000"/>
            </a:pPr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СУБВЕНЦИЯ - </a:t>
            </a:r>
            <a:r>
              <a:rPr lang="ru-RU" sz="1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бюджетные средства, предоставляемые бюджету другого уровня бюджетной системы Российской Федерации или юридическому лицу на безвозмездной и безвозвратной основах на осуществление определенных целевых </a:t>
            </a:r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расходов</a:t>
            </a:r>
            <a:endParaRPr lang="ru-RU" sz="1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5161808" y="117456"/>
            <a:ext cx="3024336" cy="2812675"/>
          </a:xfrm>
          <a:prstGeom prst="cloudCallout">
            <a:avLst>
              <a:gd name="adj1" fmla="val -42985"/>
              <a:gd name="adj2" fmla="val 61654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700"/>
              </a:spcBef>
              <a:buClr>
                <a:srgbClr val="FEB80A"/>
              </a:buClr>
              <a:buSzPct val="60000"/>
            </a:pPr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СУБСИДИЯ - </a:t>
            </a:r>
            <a:r>
              <a:rPr lang="ru-RU" sz="1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бюджетные средства, предоставляемые бюджету другого уровня бюджетной системы Российской Федерации, физическому или юридическому лицу на условиях долевого финансирования целевых расходов</a:t>
            </a:r>
          </a:p>
        </p:txBody>
      </p:sp>
      <p:sp>
        <p:nvSpPr>
          <p:cNvPr id="10" name="Выноска-облако 9"/>
          <p:cNvSpPr/>
          <p:nvPr/>
        </p:nvSpPr>
        <p:spPr>
          <a:xfrm>
            <a:off x="3275856" y="4609326"/>
            <a:ext cx="3672408" cy="2007949"/>
          </a:xfrm>
          <a:prstGeom prst="cloudCallout">
            <a:avLst>
              <a:gd name="adj1" fmla="val -42985"/>
              <a:gd name="adj2" fmla="val 61654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ДОТАЦИИ - </a:t>
            </a:r>
            <a:r>
              <a:rPr lang="ru-RU" sz="1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трансферты, предоставляемые на безвозмездной и безвозвратной основе без установления направлений их </a:t>
            </a:r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использования</a:t>
            </a:r>
            <a:endParaRPr lang="ru-RU" sz="1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</a:p>
        </p:txBody>
      </p:sp>
      <p:sp>
        <p:nvSpPr>
          <p:cNvPr id="11" name="Выноска-облако 10"/>
          <p:cNvSpPr/>
          <p:nvPr/>
        </p:nvSpPr>
        <p:spPr>
          <a:xfrm>
            <a:off x="6119664" y="2852936"/>
            <a:ext cx="3024336" cy="1821041"/>
          </a:xfrm>
          <a:prstGeom prst="cloudCallout">
            <a:avLst>
              <a:gd name="adj1" fmla="val -42985"/>
              <a:gd name="adj2" fmla="val 61654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ИНЫЕ ТРАНСФЕРТЫ </a:t>
            </a:r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2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прочие безвозмездные поступления из бюджетов другого уровня бюджетной системы Российской </a:t>
            </a:r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Федерации</a:t>
            </a:r>
            <a:r>
              <a:rPr lang="ru-RU" sz="12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765969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kern="1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Отраслевая структура расходов МБТ в 2021 году (тыс. рублей)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3563667"/>
              </p:ext>
            </p:extLst>
          </p:nvPr>
        </p:nvGraphicFramePr>
        <p:xfrm>
          <a:off x="539552" y="836712"/>
          <a:ext cx="8229600" cy="590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3446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1800" kern="1200" dirty="0">
                <a:solidFill>
                  <a:srgbClr val="0070C0"/>
                </a:solidFill>
                <a:cs typeface="Arial" panose="020B0604020202020204" pitchFamily="34" charset="0"/>
              </a:rPr>
              <a:t>Динамика межбюджетных трансфертов, переданных муниципальному образованию (тыс. рублей)</a:t>
            </a:r>
            <a:endParaRPr lang="ru-RU" sz="1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4259524"/>
              </p:ext>
            </p:extLst>
          </p:nvPr>
        </p:nvGraphicFramePr>
        <p:xfrm>
          <a:off x="0" y="1152947"/>
          <a:ext cx="9144000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5258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Полание Губернатора 04.10">
  <a:themeElements>
    <a:clrScheme name="Другая 9">
      <a:dk1>
        <a:sysClr val="windowText" lastClr="000000"/>
      </a:dk1>
      <a:lt1>
        <a:sysClr val="window" lastClr="FFFFFF"/>
      </a:lt1>
      <a:dk2>
        <a:srgbClr val="676A55"/>
      </a:dk2>
      <a:lt2>
        <a:srgbClr val="F7DCDC"/>
      </a:lt2>
      <a:accent1>
        <a:srgbClr val="72A376"/>
      </a:accent1>
      <a:accent2>
        <a:srgbClr val="C1DBE2"/>
      </a:accent2>
      <a:accent3>
        <a:srgbClr val="A8CDD7"/>
      </a:accent3>
      <a:accent4>
        <a:srgbClr val="C0BEAF"/>
      </a:accent4>
      <a:accent5>
        <a:srgbClr val="66A7B8"/>
      </a:accent5>
      <a:accent6>
        <a:srgbClr val="E8B7B7"/>
      </a:accent6>
      <a:hlink>
        <a:srgbClr val="000000"/>
      </a:hlink>
      <a:folHlink>
        <a:srgbClr val="903638"/>
      </a:folHlink>
    </a:clrScheme>
    <a:fontScheme name="Полание Губернатора 04.1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033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033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олание Губернатора 04.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олание Губернатора 04.10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олание Губернатора 04.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олание Губернатора 04.10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олание Губернатора 04.10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олание Губернатора 04.10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олание Губернатора 04.10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олание Губернатора 04.10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олание Губернатора 04.10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олание Губернатора 04.10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олание Губернатора 04.10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олание Губернатора 04.10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2394</TotalTime>
  <Words>165</Words>
  <Application>Microsoft Office PowerPoint</Application>
  <PresentationFormat>Экран (4:3)</PresentationFormat>
  <Paragraphs>19</Paragraphs>
  <Slides>4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1_Полание Губернатора 04.10</vt:lpstr>
      <vt:lpstr>Межбюджетные трансферты из краевого бюджета муниципальному образованию Северо-Енисейского района</vt:lpstr>
      <vt:lpstr>Глоссарий</vt:lpstr>
      <vt:lpstr>Отраслевая структура расходов МБТ в 2021 году (тыс. рублей)</vt:lpstr>
      <vt:lpstr>Динамика межбюджетных трансфертов, переданных муниципальному образованию (тыс. рублей)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Стринадкина</dc:creator>
  <cp:lastModifiedBy>user</cp:lastModifiedBy>
  <cp:revision>225</cp:revision>
  <cp:lastPrinted>2020-11-13T07:59:17Z</cp:lastPrinted>
  <dcterms:created xsi:type="dcterms:W3CDTF">2017-04-04T11:54:02Z</dcterms:created>
  <dcterms:modified xsi:type="dcterms:W3CDTF">2020-11-13T08:01:00Z</dcterms:modified>
</cp:coreProperties>
</file>