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charts/chart12.xml" ContentType="application/vnd.openxmlformats-officedocument.drawingml.chart+xml"/>
  <Override PartName="/ppt/drawings/drawing1.xml" ContentType="application/vnd.openxmlformats-officedocument.drawingml.chartshapes+xml"/>
  <Override PartName="/ppt/charts/chart13.xml" ContentType="application/vnd.openxmlformats-officedocument.drawingml.chart+xml"/>
  <Override PartName="/ppt/charts/chart14.xml" ContentType="application/vnd.openxmlformats-officedocument.drawingml.chart+xml"/>
  <Override PartName="/ppt/charts/chart15.xml" ContentType="application/vnd.openxmlformats-officedocument.drawingml.chart+xml"/>
  <Override PartName="/ppt/notesSlides/notesSlide6.xml" ContentType="application/vnd.openxmlformats-officedocument.presentationml.notesSlide+xml"/>
  <Override PartName="/ppt/charts/chart16.xml" ContentType="application/vnd.openxmlformats-officedocument.drawingml.chart+xml"/>
  <Override PartName="/ppt/charts/chart17.xml" ContentType="application/vnd.openxmlformats-officedocument.drawingml.chart+xml"/>
  <Override PartName="/ppt/notesSlides/notesSlide7.xml" ContentType="application/vnd.openxmlformats-officedocument.presentationml.notesSlide+xml"/>
  <Override PartName="/ppt/charts/chart18.xml" ContentType="application/vnd.openxmlformats-officedocument.drawingml.chart+xml"/>
  <Override PartName="/ppt/drawings/drawing2.xml" ContentType="application/vnd.openxmlformats-officedocument.drawingml.chartshapes+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6529" r:id="rId1"/>
  </p:sldMasterIdLst>
  <p:notesMasterIdLst>
    <p:notesMasterId r:id="rId78"/>
  </p:notesMasterIdLst>
  <p:handoutMasterIdLst>
    <p:handoutMasterId r:id="rId79"/>
  </p:handoutMasterIdLst>
  <p:sldIdLst>
    <p:sldId id="762" r:id="rId2"/>
    <p:sldId id="745" r:id="rId3"/>
    <p:sldId id="756" r:id="rId4"/>
    <p:sldId id="757" r:id="rId5"/>
    <p:sldId id="758" r:id="rId6"/>
    <p:sldId id="743" r:id="rId7"/>
    <p:sldId id="763" r:id="rId8"/>
    <p:sldId id="761" r:id="rId9"/>
    <p:sldId id="738" r:id="rId10"/>
    <p:sldId id="773" r:id="rId11"/>
    <p:sldId id="744" r:id="rId12"/>
    <p:sldId id="752" r:id="rId13"/>
    <p:sldId id="746" r:id="rId14"/>
    <p:sldId id="789" r:id="rId15"/>
    <p:sldId id="766" r:id="rId16"/>
    <p:sldId id="764" r:id="rId17"/>
    <p:sldId id="765" r:id="rId18"/>
    <p:sldId id="776" r:id="rId19"/>
    <p:sldId id="754" r:id="rId20"/>
    <p:sldId id="769" r:id="rId21"/>
    <p:sldId id="767" r:id="rId22"/>
    <p:sldId id="768" r:id="rId23"/>
    <p:sldId id="770" r:id="rId24"/>
    <p:sldId id="771" r:id="rId25"/>
    <p:sldId id="772" r:id="rId26"/>
    <p:sldId id="774" r:id="rId27"/>
    <p:sldId id="775" r:id="rId28"/>
    <p:sldId id="777" r:id="rId29"/>
    <p:sldId id="778" r:id="rId30"/>
    <p:sldId id="779" r:id="rId31"/>
    <p:sldId id="780" r:id="rId32"/>
    <p:sldId id="781" r:id="rId33"/>
    <p:sldId id="782" r:id="rId34"/>
    <p:sldId id="783" r:id="rId35"/>
    <p:sldId id="784" r:id="rId36"/>
    <p:sldId id="785" r:id="rId37"/>
    <p:sldId id="786" r:id="rId38"/>
    <p:sldId id="787" r:id="rId39"/>
    <p:sldId id="788" r:id="rId40"/>
    <p:sldId id="790" r:id="rId41"/>
    <p:sldId id="791" r:id="rId42"/>
    <p:sldId id="792" r:id="rId43"/>
    <p:sldId id="793" r:id="rId44"/>
    <p:sldId id="794" r:id="rId45"/>
    <p:sldId id="795" r:id="rId46"/>
    <p:sldId id="796" r:id="rId47"/>
    <p:sldId id="797" r:id="rId48"/>
    <p:sldId id="798" r:id="rId49"/>
    <p:sldId id="799" r:id="rId50"/>
    <p:sldId id="800" r:id="rId51"/>
    <p:sldId id="801" r:id="rId52"/>
    <p:sldId id="802" r:id="rId53"/>
    <p:sldId id="803" r:id="rId54"/>
    <p:sldId id="804" r:id="rId55"/>
    <p:sldId id="805" r:id="rId56"/>
    <p:sldId id="806" r:id="rId57"/>
    <p:sldId id="807" r:id="rId58"/>
    <p:sldId id="808" r:id="rId59"/>
    <p:sldId id="809" r:id="rId60"/>
    <p:sldId id="810" r:id="rId61"/>
    <p:sldId id="811" r:id="rId62"/>
    <p:sldId id="812" r:id="rId63"/>
    <p:sldId id="813" r:id="rId64"/>
    <p:sldId id="814" r:id="rId65"/>
    <p:sldId id="815" r:id="rId66"/>
    <p:sldId id="816" r:id="rId67"/>
    <p:sldId id="817" r:id="rId68"/>
    <p:sldId id="818" r:id="rId69"/>
    <p:sldId id="819" r:id="rId70"/>
    <p:sldId id="820" r:id="rId71"/>
    <p:sldId id="821" r:id="rId72"/>
    <p:sldId id="822" r:id="rId73"/>
    <p:sldId id="823" r:id="rId74"/>
    <p:sldId id="824" r:id="rId75"/>
    <p:sldId id="825" r:id="rId76"/>
    <p:sldId id="826" r:id="rId77"/>
  </p:sldIdLst>
  <p:sldSz cx="9144000" cy="6858000" type="screen4x3"/>
  <p:notesSz cx="9926638" cy="6797675"/>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99"/>
    <a:srgbClr val="D79DE7"/>
    <a:srgbClr val="D2FA8A"/>
    <a:srgbClr val="66FFCC"/>
    <a:srgbClr val="66FFFF"/>
    <a:srgbClr val="FFFF99"/>
    <a:srgbClr val="FFCCCC"/>
    <a:srgbClr val="FFFFCC"/>
    <a:srgbClr val="D5FFFF"/>
    <a:srgbClr val="9CEC9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Средний стиль 4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16D9F66E-5EB9-4882-86FB-DCBF35E3C3E4}" styleName="Средний стиль 4 - акцент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8FD4443E-F989-4FC4-A0C8-D5A2AF1F390B}" styleName="Темный стиль 1 - акцент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47" autoAdjust="0"/>
    <p:restoredTop sz="94798" autoAdjust="0"/>
  </p:normalViewPr>
  <p:slideViewPr>
    <p:cSldViewPr snapToGrid="0">
      <p:cViewPr>
        <p:scale>
          <a:sx n="71" d="100"/>
          <a:sy n="71" d="100"/>
        </p:scale>
        <p:origin x="-2790" y="-954"/>
      </p:cViewPr>
      <p:guideLst>
        <p:guide orient="horz" pos="2160"/>
        <p:guide pos="2880"/>
      </p:guideLst>
    </p:cSldViewPr>
  </p:slideViewPr>
  <p:outlineViewPr>
    <p:cViewPr>
      <p:scale>
        <a:sx n="33" d="100"/>
        <a:sy n="33" d="100"/>
      </p:scale>
      <p:origin x="12" y="12852"/>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113" d="100"/>
          <a:sy n="113" d="100"/>
        </p:scale>
        <p:origin x="-300" y="-96"/>
      </p:cViewPr>
      <p:guideLst>
        <p:guide orient="horz" pos="2142"/>
        <p:guide pos="3127"/>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handoutMaster" Target="handoutMasters/handout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notesMaster" Target="notesMasters/notesMaster1.xml"/><Relationship Id="rId8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charts/_rels/chart1.xml.rels><?xml version="1.0" encoding="UTF-8" standalone="yes"?>
<Relationships xmlns="http://schemas.openxmlformats.org/package/2006/relationships"><Relationship Id="rId1" Type="http://schemas.openxmlformats.org/officeDocument/2006/relationships/package" Target="../embeddings/_____Microsoft_Excel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_____Microsoft_Excel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_____Microsoft_Excel11.xlsx"/></Relationships>
</file>

<file path=ppt/charts/_rels/chart12.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_____Microsoft_Excel1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_____Microsoft_Excel1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_____Microsoft_Excel14.xlsx"/></Relationships>
</file>

<file path=ppt/charts/_rels/chart15.xml.rels><?xml version="1.0" encoding="UTF-8" standalone="yes"?>
<Relationships xmlns="http://schemas.openxmlformats.org/package/2006/relationships"><Relationship Id="rId1" Type="http://schemas.openxmlformats.org/officeDocument/2006/relationships/package" Target="../embeddings/_____Microsoft_Excel15.xlsx"/></Relationships>
</file>

<file path=ppt/charts/_rels/chart16.xml.rels><?xml version="1.0" encoding="UTF-8" standalone="yes"?>
<Relationships xmlns="http://schemas.openxmlformats.org/package/2006/relationships"><Relationship Id="rId1" Type="http://schemas.openxmlformats.org/officeDocument/2006/relationships/package" Target="../embeddings/_____Microsoft_Excel16.xlsx"/></Relationships>
</file>

<file path=ppt/charts/_rels/chart17.xml.rels><?xml version="1.0" encoding="UTF-8" standalone="yes"?>
<Relationships xmlns="http://schemas.openxmlformats.org/package/2006/relationships"><Relationship Id="rId1" Type="http://schemas.openxmlformats.org/officeDocument/2006/relationships/package" Target="../embeddings/_____Microsoft_Excel17.xlsx"/></Relationships>
</file>

<file path=ppt/charts/_rels/chart18.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_____Microsoft_Excel18.xlsx"/></Relationships>
</file>

<file path=ppt/charts/_rels/chart2.xml.rels><?xml version="1.0" encoding="UTF-8" standalone="yes"?>
<Relationships xmlns="http://schemas.openxmlformats.org/package/2006/relationships"><Relationship Id="rId1" Type="http://schemas.openxmlformats.org/officeDocument/2006/relationships/package" Target="../embeddings/_____Microsoft_Excel2.xlsx"/></Relationships>
</file>

<file path=ppt/charts/_rels/chart3.xml.rels><?xml version="1.0" encoding="UTF-8" standalone="yes"?>
<Relationships xmlns="http://schemas.openxmlformats.org/package/2006/relationships"><Relationship Id="rId1" Type="http://schemas.openxmlformats.org/officeDocument/2006/relationships/package" Target="../embeddings/_____Microsoft_Excel3.xlsx"/></Relationships>
</file>

<file path=ppt/charts/_rels/chart4.xml.rels><?xml version="1.0" encoding="UTF-8" standalone="yes"?>
<Relationships xmlns="http://schemas.openxmlformats.org/package/2006/relationships"><Relationship Id="rId1" Type="http://schemas.openxmlformats.org/officeDocument/2006/relationships/package" Target="../embeddings/_____Microsoft_Excel4.xlsx"/></Relationships>
</file>

<file path=ppt/charts/_rels/chart5.xml.rels><?xml version="1.0" encoding="UTF-8" standalone="yes"?>
<Relationships xmlns="http://schemas.openxmlformats.org/package/2006/relationships"><Relationship Id="rId1" Type="http://schemas.openxmlformats.org/officeDocument/2006/relationships/package" Target="../embeddings/_____Microsoft_Excel5.xlsx"/></Relationships>
</file>

<file path=ppt/charts/_rels/chart6.xml.rels><?xml version="1.0" encoding="UTF-8" standalone="yes"?>
<Relationships xmlns="http://schemas.openxmlformats.org/package/2006/relationships"><Relationship Id="rId1" Type="http://schemas.openxmlformats.org/officeDocument/2006/relationships/package" Target="../embeddings/_____Microsoft_Excel6.xlsx"/></Relationships>
</file>

<file path=ppt/charts/_rels/chart7.xml.rels><?xml version="1.0" encoding="UTF-8" standalone="yes"?>
<Relationships xmlns="http://schemas.openxmlformats.org/package/2006/relationships"><Relationship Id="rId1" Type="http://schemas.openxmlformats.org/officeDocument/2006/relationships/package" Target="../embeddings/_____Microsoft_Excel7.xlsx"/></Relationships>
</file>

<file path=ppt/charts/_rels/chart8.xml.rels><?xml version="1.0" encoding="UTF-8" standalone="yes"?>
<Relationships xmlns="http://schemas.openxmlformats.org/package/2006/relationships"><Relationship Id="rId1" Type="http://schemas.openxmlformats.org/officeDocument/2006/relationships/package" Target="../embeddings/_____Microsoft_Excel8.xlsx"/></Relationships>
</file>

<file path=ppt/charts/_rels/chart9.xml.rels><?xml version="1.0" encoding="UTF-8" standalone="yes"?>
<Relationships xmlns="http://schemas.openxmlformats.org/package/2006/relationships"><Relationship Id="rId1" Type="http://schemas.openxmlformats.org/officeDocument/2006/relationships/package" Target="../embeddings/_____Microsoft_Excel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Лист1!$B$1</c:f>
              <c:strCache>
                <c:ptCount val="1"/>
                <c:pt idx="0">
                  <c:v>Доходы </c:v>
                </c:pt>
              </c:strCache>
            </c:strRef>
          </c:tx>
          <c:spPr>
            <a:solidFill>
              <a:schemeClr val="accent1"/>
            </a:solidFill>
            <a:scene3d>
              <a:camera prst="orthographicFront"/>
              <a:lightRig rig="threePt" dir="t"/>
            </a:scene3d>
            <a:sp3d>
              <a:bevelT/>
            </a:sp3d>
          </c:spPr>
          <c:invertIfNegative val="0"/>
          <c:dLbls>
            <c:txPr>
              <a:bodyPr rot="-5400000" vert="horz"/>
              <a:lstStyle/>
              <a:p>
                <a:pPr>
                  <a:defRPr sz="800"/>
                </a:pPr>
                <a:endParaRPr lang="ru-RU"/>
              </a:p>
            </c:txPr>
            <c:dLblPos val="ctr"/>
            <c:showLegendKey val="0"/>
            <c:showVal val="1"/>
            <c:showCatName val="0"/>
            <c:showSerName val="0"/>
            <c:showPercent val="0"/>
            <c:showBubbleSize val="0"/>
            <c:showLeaderLines val="0"/>
          </c:dLbls>
          <c:cat>
            <c:strRef>
              <c:f>Лист1!$A$2:$A$9</c:f>
              <c:strCache>
                <c:ptCount val="8"/>
                <c:pt idx="0">
                  <c:v>2016
</c:v>
                </c:pt>
                <c:pt idx="1">
                  <c:v>2017
</c:v>
                </c:pt>
                <c:pt idx="2">
                  <c:v>2018
</c:v>
                </c:pt>
                <c:pt idx="3">
                  <c:v>2019
</c:v>
                </c:pt>
                <c:pt idx="4">
                  <c:v>2020</c:v>
                </c:pt>
                <c:pt idx="5">
                  <c:v>2021</c:v>
                </c:pt>
                <c:pt idx="6">
                  <c:v>2022</c:v>
                </c:pt>
                <c:pt idx="7">
                  <c:v>2023</c:v>
                </c:pt>
              </c:strCache>
            </c:strRef>
          </c:cat>
          <c:val>
            <c:numRef>
              <c:f>Лист1!$B$2:$B$9</c:f>
              <c:numCache>
                <c:formatCode>#,##0.0</c:formatCode>
                <c:ptCount val="8"/>
                <c:pt idx="0">
                  <c:v>2096537.8</c:v>
                </c:pt>
                <c:pt idx="1">
                  <c:v>1904231.6</c:v>
                </c:pt>
                <c:pt idx="2">
                  <c:v>1918492.9</c:v>
                </c:pt>
                <c:pt idx="3">
                  <c:v>1943567</c:v>
                </c:pt>
                <c:pt idx="4">
                  <c:v>2642438.9</c:v>
                </c:pt>
                <c:pt idx="5">
                  <c:v>2514083.6</c:v>
                </c:pt>
                <c:pt idx="6">
                  <c:v>2510307</c:v>
                </c:pt>
                <c:pt idx="7">
                  <c:v>2531686.3999999999</c:v>
                </c:pt>
              </c:numCache>
            </c:numRef>
          </c:val>
        </c:ser>
        <c:ser>
          <c:idx val="1"/>
          <c:order val="1"/>
          <c:tx>
            <c:strRef>
              <c:f>Лист1!$C$1</c:f>
              <c:strCache>
                <c:ptCount val="1"/>
                <c:pt idx="0">
                  <c:v>Расходы</c:v>
                </c:pt>
              </c:strCache>
            </c:strRef>
          </c:tx>
          <c:spPr>
            <a:solidFill>
              <a:srgbClr val="92D050"/>
            </a:solidFill>
            <a:scene3d>
              <a:camera prst="orthographicFront"/>
              <a:lightRig rig="threePt" dir="t"/>
            </a:scene3d>
            <a:sp3d>
              <a:bevelT/>
            </a:sp3d>
          </c:spPr>
          <c:invertIfNegative val="0"/>
          <c:dLbls>
            <c:txPr>
              <a:bodyPr rot="-5400000" vert="horz"/>
              <a:lstStyle/>
              <a:p>
                <a:pPr>
                  <a:defRPr sz="800"/>
                </a:pPr>
                <a:endParaRPr lang="ru-RU"/>
              </a:p>
            </c:txPr>
            <c:dLblPos val="ctr"/>
            <c:showLegendKey val="0"/>
            <c:showVal val="1"/>
            <c:showCatName val="0"/>
            <c:showSerName val="0"/>
            <c:showPercent val="0"/>
            <c:showBubbleSize val="0"/>
            <c:showLeaderLines val="0"/>
          </c:dLbls>
          <c:cat>
            <c:strRef>
              <c:f>Лист1!$A$2:$A$9</c:f>
              <c:strCache>
                <c:ptCount val="8"/>
                <c:pt idx="0">
                  <c:v>2016
</c:v>
                </c:pt>
                <c:pt idx="1">
                  <c:v>2017
</c:v>
                </c:pt>
                <c:pt idx="2">
                  <c:v>2018
</c:v>
                </c:pt>
                <c:pt idx="3">
                  <c:v>2019
</c:v>
                </c:pt>
                <c:pt idx="4">
                  <c:v>2020</c:v>
                </c:pt>
                <c:pt idx="5">
                  <c:v>2021</c:v>
                </c:pt>
                <c:pt idx="6">
                  <c:v>2022</c:v>
                </c:pt>
                <c:pt idx="7">
                  <c:v>2023</c:v>
                </c:pt>
              </c:strCache>
            </c:strRef>
          </c:cat>
          <c:val>
            <c:numRef>
              <c:f>Лист1!$C$2:$C$9</c:f>
              <c:numCache>
                <c:formatCode>#,##0.0</c:formatCode>
                <c:ptCount val="8"/>
                <c:pt idx="0">
                  <c:v>2452545.1</c:v>
                </c:pt>
                <c:pt idx="1">
                  <c:v>2027687.7</c:v>
                </c:pt>
                <c:pt idx="2">
                  <c:v>2175015.7999999998</c:v>
                </c:pt>
                <c:pt idx="3">
                  <c:v>2000938.1</c:v>
                </c:pt>
                <c:pt idx="4">
                  <c:v>2304617.7999999998</c:v>
                </c:pt>
                <c:pt idx="5">
                  <c:v>2514083.6</c:v>
                </c:pt>
                <c:pt idx="6">
                  <c:v>2510307</c:v>
                </c:pt>
                <c:pt idx="7">
                  <c:v>2531686.3999999999</c:v>
                </c:pt>
              </c:numCache>
            </c:numRef>
          </c:val>
        </c:ser>
        <c:ser>
          <c:idx val="2"/>
          <c:order val="2"/>
          <c:tx>
            <c:strRef>
              <c:f>Лист1!$D$1</c:f>
              <c:strCache>
                <c:ptCount val="1"/>
                <c:pt idx="0">
                  <c:v>Дефицит/Профицит</c:v>
                </c:pt>
              </c:strCache>
            </c:strRef>
          </c:tx>
          <c:spPr>
            <a:solidFill>
              <a:srgbClr val="FFFF00"/>
            </a:solidFill>
            <a:scene3d>
              <a:camera prst="orthographicFront"/>
              <a:lightRig rig="threePt" dir="t"/>
            </a:scene3d>
            <a:sp3d>
              <a:bevelT/>
            </a:sp3d>
          </c:spPr>
          <c:invertIfNegative val="0"/>
          <c:dLbls>
            <c:dLbl>
              <c:idx val="0"/>
              <c:layout>
                <c:manualLayout>
                  <c:x val="1.4492753623188406E-3"/>
                  <c:y val="3.2924158733889604E-2"/>
                </c:manualLayout>
              </c:layout>
              <c:dLblPos val="outEnd"/>
              <c:showLegendKey val="0"/>
              <c:showVal val="1"/>
              <c:showCatName val="0"/>
              <c:showSerName val="0"/>
              <c:showPercent val="0"/>
              <c:showBubbleSize val="0"/>
            </c:dLbl>
            <c:dLbl>
              <c:idx val="1"/>
              <c:layout>
                <c:manualLayout>
                  <c:x val="8.6956521739130436E-3"/>
                  <c:y val="-8.2369647823872759E-3"/>
                </c:manualLayout>
              </c:layout>
              <c:dLblPos val="outEnd"/>
              <c:showLegendKey val="0"/>
              <c:showVal val="1"/>
              <c:showCatName val="0"/>
              <c:showSerName val="0"/>
              <c:showPercent val="0"/>
              <c:showBubbleSize val="0"/>
            </c:dLbl>
            <c:dLbl>
              <c:idx val="2"/>
              <c:layout>
                <c:manualLayout>
                  <c:x val="7.246376811594203E-3"/>
                  <c:y val="8.7711051043992631E-3"/>
                </c:manualLayout>
              </c:layout>
              <c:dLblPos val="outEnd"/>
              <c:showLegendKey val="0"/>
              <c:showVal val="1"/>
              <c:showCatName val="0"/>
              <c:showSerName val="0"/>
              <c:showPercent val="0"/>
              <c:showBubbleSize val="0"/>
            </c:dLbl>
            <c:dLbl>
              <c:idx val="4"/>
              <c:layout>
                <c:manualLayout>
                  <c:x val="4.3478260869565218E-3"/>
                  <c:y val="2.5807184549692573E-2"/>
                </c:manualLayout>
              </c:layout>
              <c:dLblPos val="outEnd"/>
              <c:showLegendKey val="0"/>
              <c:showVal val="1"/>
              <c:showCatName val="0"/>
              <c:showSerName val="0"/>
              <c:showPercent val="0"/>
              <c:showBubbleSize val="0"/>
            </c:dLbl>
            <c:txPr>
              <a:bodyPr/>
              <a:lstStyle/>
              <a:p>
                <a:pPr>
                  <a:defRPr sz="800"/>
                </a:pPr>
                <a:endParaRPr lang="ru-RU"/>
              </a:p>
            </c:txPr>
            <c:dLblPos val="ctr"/>
            <c:showLegendKey val="0"/>
            <c:showVal val="1"/>
            <c:showCatName val="0"/>
            <c:showSerName val="0"/>
            <c:showPercent val="0"/>
            <c:showBubbleSize val="0"/>
            <c:showLeaderLines val="0"/>
          </c:dLbls>
          <c:cat>
            <c:strRef>
              <c:f>Лист1!$A$2:$A$9</c:f>
              <c:strCache>
                <c:ptCount val="8"/>
                <c:pt idx="0">
                  <c:v>2016
</c:v>
                </c:pt>
                <c:pt idx="1">
                  <c:v>2017
</c:v>
                </c:pt>
                <c:pt idx="2">
                  <c:v>2018
</c:v>
                </c:pt>
                <c:pt idx="3">
                  <c:v>2019
</c:v>
                </c:pt>
                <c:pt idx="4">
                  <c:v>2020</c:v>
                </c:pt>
                <c:pt idx="5">
                  <c:v>2021</c:v>
                </c:pt>
                <c:pt idx="6">
                  <c:v>2022</c:v>
                </c:pt>
                <c:pt idx="7">
                  <c:v>2023</c:v>
                </c:pt>
              </c:strCache>
            </c:strRef>
          </c:cat>
          <c:val>
            <c:numRef>
              <c:f>Лист1!$D$2:$D$9</c:f>
              <c:numCache>
                <c:formatCode>#,##0.0</c:formatCode>
                <c:ptCount val="8"/>
                <c:pt idx="0">
                  <c:v>-356007.30000000005</c:v>
                </c:pt>
                <c:pt idx="1">
                  <c:v>-123456.09999999986</c:v>
                </c:pt>
                <c:pt idx="2">
                  <c:v>-256522.89999999991</c:v>
                </c:pt>
                <c:pt idx="3">
                  <c:v>-57371.100000000093</c:v>
                </c:pt>
                <c:pt idx="4">
                  <c:v>337821.10000000009</c:v>
                </c:pt>
                <c:pt idx="5">
                  <c:v>0</c:v>
                </c:pt>
                <c:pt idx="6">
                  <c:v>0</c:v>
                </c:pt>
                <c:pt idx="7">
                  <c:v>0</c:v>
                </c:pt>
              </c:numCache>
            </c:numRef>
          </c:val>
        </c:ser>
        <c:dLbls>
          <c:showLegendKey val="0"/>
          <c:showVal val="0"/>
          <c:showCatName val="0"/>
          <c:showSerName val="0"/>
          <c:showPercent val="0"/>
          <c:showBubbleSize val="0"/>
        </c:dLbls>
        <c:gapWidth val="150"/>
        <c:axId val="46012672"/>
        <c:axId val="46026752"/>
      </c:barChart>
      <c:catAx>
        <c:axId val="46012672"/>
        <c:scaling>
          <c:orientation val="minMax"/>
        </c:scaling>
        <c:delete val="0"/>
        <c:axPos val="b"/>
        <c:numFmt formatCode="General" sourceLinked="1"/>
        <c:majorTickMark val="out"/>
        <c:minorTickMark val="none"/>
        <c:tickLblPos val="nextTo"/>
        <c:txPr>
          <a:bodyPr/>
          <a:lstStyle/>
          <a:p>
            <a:pPr>
              <a:defRPr sz="1400">
                <a:latin typeface="Times New Roman" pitchFamily="18" charset="0"/>
                <a:cs typeface="Times New Roman" pitchFamily="18" charset="0"/>
              </a:defRPr>
            </a:pPr>
            <a:endParaRPr lang="ru-RU"/>
          </a:p>
        </c:txPr>
        <c:crossAx val="46026752"/>
        <c:crosses val="autoZero"/>
        <c:auto val="1"/>
        <c:lblAlgn val="ctr"/>
        <c:lblOffset val="100"/>
        <c:noMultiLvlLbl val="0"/>
      </c:catAx>
      <c:valAx>
        <c:axId val="46026752"/>
        <c:scaling>
          <c:orientation val="minMax"/>
        </c:scaling>
        <c:delete val="0"/>
        <c:axPos val="l"/>
        <c:majorGridlines/>
        <c:numFmt formatCode="#,##0.0" sourceLinked="0"/>
        <c:majorTickMark val="out"/>
        <c:minorTickMark val="none"/>
        <c:tickLblPos val="nextTo"/>
        <c:txPr>
          <a:bodyPr/>
          <a:lstStyle/>
          <a:p>
            <a:pPr>
              <a:defRPr sz="1200">
                <a:latin typeface="Times New Roman" pitchFamily="18" charset="0"/>
                <a:cs typeface="Times New Roman" pitchFamily="18" charset="0"/>
              </a:defRPr>
            </a:pPr>
            <a:endParaRPr lang="ru-RU"/>
          </a:p>
        </c:txPr>
        <c:crossAx val="46012672"/>
        <c:crosses val="autoZero"/>
        <c:crossBetween val="between"/>
      </c:valAx>
    </c:plotArea>
    <c:legend>
      <c:legendPos val="r"/>
      <c:layout>
        <c:manualLayout>
          <c:xMode val="edge"/>
          <c:yMode val="edge"/>
          <c:x val="0.8332137395868997"/>
          <c:y val="0.28449543620480505"/>
          <c:w val="0.15809060823918747"/>
          <c:h val="0.31160594664472918"/>
        </c:manualLayout>
      </c:layout>
      <c:overlay val="0"/>
      <c:txPr>
        <a:bodyPr/>
        <a:lstStyle/>
        <a:p>
          <a:pPr>
            <a:defRPr sz="900">
              <a:latin typeface="Times New Roman" pitchFamily="18" charset="0"/>
              <a:cs typeface="Times New Roman" pitchFamily="18" charset="0"/>
            </a:defRPr>
          </a:pPr>
          <a:endParaRPr lang="ru-RU"/>
        </a:p>
      </c:txPr>
    </c:legend>
    <c:plotVisOnly val="1"/>
    <c:dispBlanksAs val="gap"/>
    <c:showDLblsOverMax val="0"/>
  </c:chart>
  <c:txPr>
    <a:bodyPr/>
    <a:lstStyle/>
    <a:p>
      <a:pPr>
        <a:defRPr sz="1800"/>
      </a:pPr>
      <a:endParaRPr lang="ru-RU"/>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155"/>
      <c:rAngAx val="0"/>
      <c:perspective val="30"/>
    </c:view3D>
    <c:floor>
      <c:thickness val="0"/>
    </c:floor>
    <c:sideWall>
      <c:thickness val="0"/>
    </c:sideWall>
    <c:backWall>
      <c:thickness val="0"/>
    </c:backWall>
    <c:plotArea>
      <c:layout>
        <c:manualLayout>
          <c:layoutTarget val="inner"/>
          <c:xMode val="edge"/>
          <c:yMode val="edge"/>
          <c:x val="3.5651594267303632E-2"/>
          <c:y val="0.25735266943758206"/>
          <c:w val="0.74509266127293039"/>
          <c:h val="0.74264744604790722"/>
        </c:manualLayout>
      </c:layout>
      <c:pie3DChart>
        <c:varyColors val="1"/>
        <c:ser>
          <c:idx val="0"/>
          <c:order val="0"/>
          <c:tx>
            <c:strRef>
              <c:f>Лист1!$B$1</c:f>
              <c:strCache>
                <c:ptCount val="1"/>
                <c:pt idx="0">
                  <c:v>Продажи</c:v>
                </c:pt>
              </c:strCache>
            </c:strRef>
          </c:tx>
          <c:spPr>
            <a:solidFill>
              <a:schemeClr val="accent2"/>
            </a:solidFill>
            <a:scene3d>
              <a:camera prst="orthographicFront"/>
              <a:lightRig rig="threePt" dir="t"/>
            </a:scene3d>
            <a:sp3d>
              <a:bevelT w="114300" prst="artDeco"/>
            </a:sp3d>
          </c:spPr>
          <c:explosion val="22"/>
          <c:dPt>
            <c:idx val="0"/>
            <c:bubble3D val="0"/>
            <c:explosion val="0"/>
          </c:dPt>
          <c:dLbls>
            <c:dLbl>
              <c:idx val="0"/>
              <c:layout>
                <c:manualLayout>
                  <c:x val="0.18964212720668339"/>
                  <c:y val="0.20648484363392042"/>
                </c:manualLayout>
              </c:layout>
              <c:tx>
                <c:rich>
                  <a:bodyPr/>
                  <a:lstStyle/>
                  <a:p>
                    <a:pPr>
                      <a:defRPr sz="1200" b="0">
                        <a:solidFill>
                          <a:schemeClr val="bg1"/>
                        </a:solidFill>
                        <a:latin typeface="Times New Roman" pitchFamily="18" charset="0"/>
                        <a:cs typeface="Times New Roman" pitchFamily="18" charset="0"/>
                      </a:defRPr>
                    </a:pPr>
                    <a:r>
                      <a:rPr lang="ru-RU" sz="900" b="0" dirty="0" smtClean="0">
                        <a:solidFill>
                          <a:schemeClr val="bg1"/>
                        </a:solidFill>
                        <a:latin typeface="Times New Roman" pitchFamily="18" charset="0"/>
                        <a:cs typeface="Times New Roman" pitchFamily="18" charset="0"/>
                      </a:rPr>
                      <a:t>85 677,5</a:t>
                    </a:r>
                  </a:p>
                  <a:p>
                    <a:pPr>
                      <a:defRPr sz="1200" b="0">
                        <a:solidFill>
                          <a:schemeClr val="bg1"/>
                        </a:solidFill>
                        <a:latin typeface="Times New Roman" pitchFamily="18" charset="0"/>
                        <a:cs typeface="Times New Roman" pitchFamily="18" charset="0"/>
                      </a:defRPr>
                    </a:pPr>
                    <a:r>
                      <a:rPr lang="ru-RU" sz="900" b="0" dirty="0" smtClean="0">
                        <a:solidFill>
                          <a:schemeClr val="bg1"/>
                        </a:solidFill>
                        <a:latin typeface="Times New Roman" pitchFamily="18" charset="0"/>
                        <a:cs typeface="Times New Roman" pitchFamily="18" charset="0"/>
                      </a:rPr>
                      <a:t>(3,4 %)</a:t>
                    </a:r>
                    <a:endParaRPr lang="en-US" sz="900" b="0" dirty="0">
                      <a:latin typeface="Times New Roman" pitchFamily="18" charset="0"/>
                      <a:cs typeface="Times New Roman" pitchFamily="18" charset="0"/>
                    </a:endParaRPr>
                  </a:p>
                </c:rich>
              </c:tx>
              <c:spPr/>
              <c:showLegendKey val="0"/>
              <c:showVal val="1"/>
              <c:showCatName val="0"/>
              <c:showSerName val="0"/>
              <c:showPercent val="0"/>
              <c:showBubbleSize val="0"/>
            </c:dLbl>
            <c:txPr>
              <a:bodyPr/>
              <a:lstStyle/>
              <a:p>
                <a:pPr>
                  <a:defRPr b="0">
                    <a:solidFill>
                      <a:schemeClr val="bg1"/>
                    </a:solidFill>
                  </a:defRPr>
                </a:pPr>
                <a:endParaRPr lang="ru-RU"/>
              </a:p>
            </c:txPr>
            <c:showLegendKey val="0"/>
            <c:showVal val="1"/>
            <c:showCatName val="0"/>
            <c:showSerName val="0"/>
            <c:showPercent val="0"/>
            <c:showBubbleSize val="0"/>
            <c:showLeaderLines val="1"/>
          </c:dLbls>
          <c:cat>
            <c:strRef>
              <c:f>Лист1!$A$2</c:f>
              <c:strCache>
                <c:ptCount val="1"/>
                <c:pt idx="0">
                  <c:v>Доходы</c:v>
                </c:pt>
              </c:strCache>
            </c:strRef>
          </c:cat>
          <c:val>
            <c:numRef>
              <c:f>Лист1!$B$2</c:f>
              <c:numCache>
                <c:formatCode>General</c:formatCode>
                <c:ptCount val="1"/>
                <c:pt idx="0">
                  <c:v>8.1999999999999993</c:v>
                </c:pt>
              </c:numCache>
            </c:numRef>
          </c:val>
        </c:ser>
        <c:dLbls>
          <c:showLegendKey val="0"/>
          <c:showVal val="0"/>
          <c:showCatName val="0"/>
          <c:showSerName val="0"/>
          <c:showPercent val="0"/>
          <c:showBubbleSize val="0"/>
          <c:showLeaderLines val="1"/>
        </c:dLbls>
      </c:pie3DChart>
      <c:spPr>
        <a:noFill/>
        <a:ln w="25400">
          <a:noFill/>
        </a:ln>
      </c:spPr>
    </c:plotArea>
    <c:plotVisOnly val="1"/>
    <c:dispBlanksAs val="gap"/>
    <c:showDLblsOverMax val="0"/>
  </c:chart>
  <c:txPr>
    <a:bodyPr/>
    <a:lstStyle/>
    <a:p>
      <a:pPr>
        <a:defRPr sz="1800"/>
      </a:pPr>
      <a:endParaRPr lang="ru-RU"/>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140"/>
      <c:depthPercent val="120"/>
      <c:rAngAx val="1"/>
    </c:view3D>
    <c:floor>
      <c:thickness val="0"/>
    </c:floor>
    <c:sideWall>
      <c:thickness val="0"/>
    </c:sideWall>
    <c:backWall>
      <c:thickness val="0"/>
    </c:backWall>
    <c:plotArea>
      <c:layout>
        <c:manualLayout>
          <c:layoutTarget val="inner"/>
          <c:xMode val="edge"/>
          <c:yMode val="edge"/>
          <c:x val="9.279820457107681E-3"/>
          <c:y val="0.16214240084435064"/>
          <c:w val="0.93605446389381119"/>
          <c:h val="0.82413920315629041"/>
        </c:manualLayout>
      </c:layout>
      <c:pie3DChart>
        <c:varyColors val="1"/>
        <c:ser>
          <c:idx val="0"/>
          <c:order val="0"/>
          <c:tx>
            <c:strRef>
              <c:f>Лист1!$B$1</c:f>
              <c:strCache>
                <c:ptCount val="1"/>
                <c:pt idx="0">
                  <c:v>Продажи</c:v>
                </c:pt>
              </c:strCache>
            </c:strRef>
          </c:tx>
          <c:spPr>
            <a:effectLst>
              <a:outerShdw blurRad="1270000" sx="6000" sy="6000" algn="ctr" rotWithShape="0">
                <a:srgbClr val="000000">
                  <a:alpha val="43137"/>
                </a:srgbClr>
              </a:outerShdw>
            </a:effectLst>
            <a:scene3d>
              <a:camera prst="orthographicFront"/>
              <a:lightRig rig="threePt" dir="t"/>
            </a:scene3d>
            <a:sp3d>
              <a:bevelT prst="convex"/>
            </a:sp3d>
          </c:spPr>
          <c:explosion val="17"/>
          <c:dPt>
            <c:idx val="0"/>
            <c:bubble3D val="0"/>
          </c:dPt>
          <c:dPt>
            <c:idx val="1"/>
            <c:bubble3D val="0"/>
          </c:dPt>
          <c:dPt>
            <c:idx val="2"/>
            <c:bubble3D val="0"/>
          </c:dPt>
          <c:dPt>
            <c:idx val="3"/>
            <c:bubble3D val="0"/>
          </c:dPt>
          <c:dPt>
            <c:idx val="4"/>
            <c:bubble3D val="0"/>
          </c:dPt>
          <c:dPt>
            <c:idx val="5"/>
            <c:bubble3D val="0"/>
          </c:dPt>
          <c:dLbls>
            <c:dLbl>
              <c:idx val="0"/>
              <c:layout>
                <c:manualLayout>
                  <c:x val="-0.30773025508123047"/>
                  <c:y val="0.10083603730633314"/>
                </c:manualLayout>
              </c:layout>
              <c:showLegendKey val="1"/>
              <c:showVal val="1"/>
              <c:showCatName val="1"/>
              <c:showSerName val="0"/>
              <c:showPercent val="0"/>
              <c:showBubbleSize val="0"/>
              <c:separator> </c:separator>
            </c:dLbl>
            <c:dLbl>
              <c:idx val="1"/>
              <c:layout>
                <c:manualLayout>
                  <c:x val="0.14795714865925644"/>
                  <c:y val="-0.2687421883679591"/>
                </c:manualLayout>
              </c:layout>
              <c:tx>
                <c:rich>
                  <a:bodyPr/>
                  <a:lstStyle/>
                  <a:p>
                    <a:r>
                      <a:rPr lang="ru-RU" sz="1400" dirty="0" smtClean="0"/>
                      <a:t>Налог </a:t>
                    </a:r>
                    <a:r>
                      <a:rPr lang="ru-RU" sz="1400" dirty="0"/>
                      <a:t>на прибыль </a:t>
                    </a:r>
                    <a:endParaRPr lang="ru-RU" sz="1400" dirty="0" smtClean="0"/>
                  </a:p>
                  <a:p>
                    <a:r>
                      <a:rPr lang="ru-RU" sz="1400" dirty="0" smtClean="0"/>
                      <a:t>1 </a:t>
                    </a:r>
                    <a:r>
                      <a:rPr lang="ru-RU" sz="1400" dirty="0"/>
                      <a:t>260 000,0</a:t>
                    </a:r>
                  </a:p>
                </c:rich>
              </c:tx>
              <c:showLegendKey val="1"/>
              <c:showVal val="1"/>
              <c:showCatName val="1"/>
              <c:showSerName val="0"/>
              <c:showPercent val="0"/>
              <c:showBubbleSize val="0"/>
              <c:separator> </c:separator>
            </c:dLbl>
            <c:dLbl>
              <c:idx val="2"/>
              <c:layout>
                <c:manualLayout>
                  <c:x val="-0.10227677343683114"/>
                  <c:y val="-0.14119125652705253"/>
                </c:manualLayout>
              </c:layout>
              <c:showLegendKey val="1"/>
              <c:showVal val="1"/>
              <c:showCatName val="1"/>
              <c:showSerName val="0"/>
              <c:showPercent val="0"/>
              <c:showBubbleSize val="0"/>
              <c:separator> </c:separator>
            </c:dLbl>
            <c:dLbl>
              <c:idx val="3"/>
              <c:layout>
                <c:manualLayout>
                  <c:x val="0"/>
                  <c:y val="-0.12053440982603969"/>
                </c:manualLayout>
              </c:layout>
              <c:tx>
                <c:rich>
                  <a:bodyPr/>
                  <a:lstStyle/>
                  <a:p>
                    <a:r>
                      <a:rPr lang="ru-RU" dirty="0" smtClean="0"/>
                      <a:t> Налоги </a:t>
                    </a:r>
                    <a:r>
                      <a:rPr lang="ru-RU" dirty="0"/>
                      <a:t>на совокупный доход </a:t>
                    </a:r>
                    <a:r>
                      <a:rPr lang="ru-RU" dirty="0" smtClean="0"/>
                      <a:t>  21 </a:t>
                    </a:r>
                    <a:r>
                      <a:rPr lang="ru-RU" dirty="0"/>
                      <a:t>116,3</a:t>
                    </a:r>
                  </a:p>
                </c:rich>
              </c:tx>
              <c:showLegendKey val="1"/>
              <c:showVal val="1"/>
              <c:showCatName val="1"/>
              <c:showSerName val="0"/>
              <c:showPercent val="0"/>
              <c:showBubbleSize val="0"/>
              <c:separator> </c:separator>
            </c:dLbl>
            <c:dLbl>
              <c:idx val="4"/>
              <c:layout>
                <c:manualLayout>
                  <c:x val="7.2108326092686298E-3"/>
                  <c:y val="4.7955198101726451E-2"/>
                </c:manualLayout>
              </c:layout>
              <c:showLegendKey val="1"/>
              <c:showVal val="1"/>
              <c:showCatName val="1"/>
              <c:showSerName val="0"/>
              <c:showPercent val="0"/>
              <c:showBubbleSize val="0"/>
              <c:separator> </c:separator>
            </c:dLbl>
            <c:dLbl>
              <c:idx val="5"/>
              <c:layout>
                <c:manualLayout>
                  <c:x val="-0.13596757593158817"/>
                  <c:y val="0.13631655171242185"/>
                </c:manualLayout>
              </c:layout>
              <c:showLegendKey val="1"/>
              <c:showVal val="1"/>
              <c:showCatName val="1"/>
              <c:showSerName val="0"/>
              <c:showPercent val="0"/>
              <c:showBubbleSize val="0"/>
              <c:separator> </c:separator>
            </c:dLbl>
            <c:numFmt formatCode="#,##0.0" sourceLinked="0"/>
            <c:spPr>
              <a:solidFill>
                <a:schemeClr val="accent6">
                  <a:lumMod val="20000"/>
                  <a:lumOff val="80000"/>
                </a:schemeClr>
              </a:solidFill>
              <a:ln>
                <a:solidFill>
                  <a:schemeClr val="tx1"/>
                </a:solidFill>
              </a:ln>
            </c:spPr>
            <c:txPr>
              <a:bodyPr/>
              <a:lstStyle/>
              <a:p>
                <a:pPr>
                  <a:defRPr sz="1400">
                    <a:latin typeface="Times New Roman" pitchFamily="18" charset="0"/>
                    <a:cs typeface="Times New Roman" pitchFamily="18" charset="0"/>
                  </a:defRPr>
                </a:pPr>
                <a:endParaRPr lang="ru-RU"/>
              </a:p>
            </c:txPr>
            <c:showLegendKey val="1"/>
            <c:showVal val="1"/>
            <c:showCatName val="1"/>
            <c:showSerName val="0"/>
            <c:showPercent val="0"/>
            <c:showBubbleSize val="0"/>
            <c:separator> </c:separator>
            <c:showLeaderLines val="1"/>
          </c:dLbls>
          <c:cat>
            <c:strRef>
              <c:f>Лист1!$A$2:$A$7</c:f>
              <c:strCache>
                <c:ptCount val="6"/>
                <c:pt idx="0">
                  <c:v>Госпошлина</c:v>
                </c:pt>
                <c:pt idx="1">
                  <c:v>Налог на прибыль</c:v>
                </c:pt>
                <c:pt idx="2">
                  <c:v>НДФЛ</c:v>
                </c:pt>
                <c:pt idx="3">
                  <c:v>Налоги на совокупный доход</c:v>
                </c:pt>
                <c:pt idx="4">
                  <c:v>Налоги на имущество</c:v>
                </c:pt>
                <c:pt idx="5">
                  <c:v>Акцизы</c:v>
                </c:pt>
              </c:strCache>
            </c:strRef>
          </c:cat>
          <c:val>
            <c:numRef>
              <c:f>Лист1!$B$2:$B$7</c:f>
              <c:numCache>
                <c:formatCode>#,##0.0</c:formatCode>
                <c:ptCount val="6"/>
                <c:pt idx="0">
                  <c:v>1554</c:v>
                </c:pt>
                <c:pt idx="1">
                  <c:v>1260000</c:v>
                </c:pt>
                <c:pt idx="2">
                  <c:v>700350</c:v>
                </c:pt>
                <c:pt idx="3">
                  <c:v>21116.3</c:v>
                </c:pt>
                <c:pt idx="4">
                  <c:v>4187</c:v>
                </c:pt>
                <c:pt idx="5">
                  <c:v>1532.6</c:v>
                </c:pt>
              </c:numCache>
            </c:numRef>
          </c:val>
        </c:ser>
        <c:dLbls>
          <c:showLegendKey val="0"/>
          <c:showVal val="0"/>
          <c:showCatName val="0"/>
          <c:showSerName val="0"/>
          <c:showPercent val="0"/>
          <c:showBubbleSize val="0"/>
          <c:showLeaderLines val="1"/>
        </c:dLbls>
      </c:pie3DChart>
      <c:spPr>
        <a:ln w="3175" cap="rnd">
          <a:bevel/>
        </a:ln>
      </c:spPr>
    </c:plotArea>
    <c:plotVisOnly val="1"/>
    <c:dispBlanksAs val="gap"/>
    <c:showDLblsOverMax val="0"/>
  </c:chart>
  <c:txPr>
    <a:bodyPr/>
    <a:lstStyle/>
    <a:p>
      <a:pPr>
        <a:defRPr sz="1800"/>
      </a:pPr>
      <a:endParaRPr lang="ru-RU"/>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38"/>
    </mc:Choice>
    <mc:Fallback>
      <c:style val="38"/>
    </mc:Fallback>
  </mc:AlternateContent>
  <c:chart>
    <c:autoTitleDeleted val="1"/>
    <c:view3D>
      <c:rotX val="50"/>
      <c:rotY val="140"/>
      <c:depthPercent val="100"/>
      <c:rAngAx val="0"/>
      <c:perspective val="30"/>
    </c:view3D>
    <c:floor>
      <c:thickness val="0"/>
    </c:floor>
    <c:sideWall>
      <c:thickness val="0"/>
    </c:sideWall>
    <c:backWall>
      <c:thickness val="0"/>
    </c:backWall>
    <c:plotArea>
      <c:layout>
        <c:manualLayout>
          <c:layoutTarget val="inner"/>
          <c:xMode val="edge"/>
          <c:yMode val="edge"/>
          <c:x val="2.0006561679790025E-2"/>
          <c:y val="0.10709196290109153"/>
          <c:w val="0.62355557985807364"/>
          <c:h val="0.83903182593406089"/>
        </c:manualLayout>
      </c:layout>
      <c:pie3DChart>
        <c:varyColors val="1"/>
        <c:ser>
          <c:idx val="0"/>
          <c:order val="0"/>
          <c:tx>
            <c:strRef>
              <c:f>Лист1!$B$1</c:f>
              <c:strCache>
                <c:ptCount val="1"/>
                <c:pt idx="0">
                  <c:v>2021 год</c:v>
                </c:pt>
              </c:strCache>
            </c:strRef>
          </c:tx>
          <c:explosion val="23"/>
          <c:dPt>
            <c:idx val="0"/>
            <c:bubble3D val="0"/>
            <c:spPr>
              <a:solidFill>
                <a:schemeClr val="accent3"/>
              </a:solidFill>
              <a:ln w="38100" cap="flat" cmpd="sng" algn="ctr">
                <a:solidFill>
                  <a:schemeClr val="lt1"/>
                </a:solidFill>
                <a:prstDash val="solid"/>
              </a:ln>
              <a:effectLst>
                <a:outerShdw blurRad="40000" dist="20000" dir="5400000" rotWithShape="0">
                  <a:srgbClr val="000000">
                    <a:alpha val="38000"/>
                  </a:srgbClr>
                </a:outerShdw>
              </a:effectLst>
            </c:spPr>
          </c:dPt>
          <c:dPt>
            <c:idx val="3"/>
            <c:bubble3D val="0"/>
            <c:spPr>
              <a:solidFill>
                <a:srgbClr val="FF0000"/>
              </a:solidFill>
            </c:spPr>
          </c:dPt>
          <c:dPt>
            <c:idx val="4"/>
            <c:bubble3D val="0"/>
            <c:explosion val="20"/>
            <c:spPr>
              <a:solidFill>
                <a:srgbClr val="00B0F0"/>
              </a:solidFill>
              <a:ln w="9525" cap="flat" cmpd="sng" algn="ctr">
                <a:solidFill>
                  <a:schemeClr val="accent4">
                    <a:shade val="95000"/>
                    <a:satMod val="105000"/>
                  </a:schemeClr>
                </a:solidFill>
                <a:prstDash val="solid"/>
              </a:ln>
              <a:effectLst>
                <a:outerShdw blurRad="40000" dist="23000" dir="5400000" rotWithShape="0">
                  <a:srgbClr val="000000">
                    <a:alpha val="35000"/>
                  </a:srgbClr>
                </a:outerShdw>
              </a:effectLst>
            </c:spPr>
          </c:dPt>
          <c:dLbls>
            <c:dLbl>
              <c:idx val="0"/>
              <c:layout>
                <c:manualLayout>
                  <c:x val="0"/>
                  <c:y val="-6.2889565482926485E-2"/>
                </c:manualLayout>
              </c:layout>
              <c:tx>
                <c:rich>
                  <a:bodyPr/>
                  <a:lstStyle/>
                  <a:p>
                    <a:r>
                      <a:rPr lang="ru-RU" dirty="0"/>
                      <a:t>НДФЛ с доходов, источником которых является налоговый агент
669 </a:t>
                    </a:r>
                    <a:r>
                      <a:rPr lang="ru-RU" dirty="0" smtClean="0"/>
                      <a:t>044,8 тыс.руб.</a:t>
                    </a:r>
                    <a:endParaRPr lang="ru-RU" dirty="0"/>
                  </a:p>
                </c:rich>
              </c:tx>
              <c:showLegendKey val="0"/>
              <c:showVal val="1"/>
              <c:showCatName val="1"/>
              <c:showSerName val="0"/>
              <c:showPercent val="0"/>
              <c:showBubbleSize val="0"/>
              <c:separator>
</c:separator>
            </c:dLbl>
            <c:dLbl>
              <c:idx val="1"/>
              <c:layout>
                <c:manualLayout>
                  <c:x val="-6.8000445256842901E-2"/>
                  <c:y val="-0.57120516067611504"/>
                </c:manualLayout>
              </c:layout>
              <c:tx>
                <c:rich>
                  <a:bodyPr/>
                  <a:lstStyle/>
                  <a:p>
                    <a:r>
                      <a:rPr lang="ru-RU" dirty="0" smtClean="0"/>
                      <a:t>НДФЛ </a:t>
                    </a:r>
                    <a:r>
                      <a:rPr lang="ru-RU" dirty="0"/>
                      <a:t>с доходов, полученных от осуществления </a:t>
                    </a:r>
                    <a:r>
                      <a:rPr lang="ru-RU" dirty="0" smtClean="0"/>
                      <a:t>деятельности ФЛ, </a:t>
                    </a:r>
                    <a:r>
                      <a:rPr lang="ru-RU" dirty="0"/>
                      <a:t>зарегистрированными в качестве ИП, нотариусов, адвокатов и других лиц, занимающихся частной практикой 
</a:t>
                    </a:r>
                    <a:r>
                      <a:rPr lang="ru-RU" dirty="0" smtClean="0"/>
                      <a:t>157,2 тыс.руб.</a:t>
                    </a:r>
                    <a:endParaRPr lang="ru-RU" dirty="0"/>
                  </a:p>
                </c:rich>
              </c:tx>
              <c:showLegendKey val="0"/>
              <c:showVal val="1"/>
              <c:showCatName val="1"/>
              <c:showSerName val="0"/>
              <c:showPercent val="0"/>
              <c:showBubbleSize val="0"/>
              <c:separator>
</c:separator>
            </c:dLbl>
            <c:dLbl>
              <c:idx val="2"/>
              <c:layout>
                <c:manualLayout>
                  <c:x val="0.14121051274840646"/>
                  <c:y val="-3.0892056306994067E-2"/>
                </c:manualLayout>
              </c:layout>
              <c:tx>
                <c:rich>
                  <a:bodyPr/>
                  <a:lstStyle/>
                  <a:p>
                    <a:r>
                      <a:rPr lang="ru-RU" dirty="0"/>
                      <a:t>НДФЛ с </a:t>
                    </a:r>
                    <a:r>
                      <a:rPr lang="ru-RU" dirty="0" smtClean="0"/>
                      <a:t>доходов, полученных </a:t>
                    </a:r>
                    <a:r>
                      <a:rPr lang="ru-RU" dirty="0"/>
                      <a:t>физическими лицами в соответствии со статьей  228 Налогового Кодекса Российской Федерации  
</a:t>
                    </a:r>
                    <a:r>
                      <a:rPr lang="ru-RU" dirty="0" smtClean="0"/>
                      <a:t>320,0 тыс.руб.</a:t>
                    </a:r>
                    <a:endParaRPr lang="ru-RU" dirty="0"/>
                  </a:p>
                </c:rich>
              </c:tx>
              <c:showLegendKey val="0"/>
              <c:showVal val="1"/>
              <c:showCatName val="1"/>
              <c:showSerName val="0"/>
              <c:showPercent val="0"/>
              <c:showBubbleSize val="0"/>
              <c:separator>
</c:separator>
            </c:dLbl>
            <c:dLbl>
              <c:idx val="3"/>
              <c:layout>
                <c:manualLayout>
                  <c:x val="0.19396641826021746"/>
                  <c:y val="-0.51862317604018848"/>
                </c:manualLayout>
              </c:layout>
              <c:tx>
                <c:rich>
                  <a:bodyPr/>
                  <a:lstStyle/>
                  <a:p>
                    <a:r>
                      <a:rPr lang="ru-RU" sz="1350" dirty="0"/>
                      <a:t>НДФЛ с доходов в виде фиксированных авансовых платежей с доходов, полученных ФЛ, являющимися иностранными гражданами, </a:t>
                    </a:r>
                    <a:r>
                      <a:rPr lang="ru-RU" sz="1350" dirty="0" smtClean="0"/>
                      <a:t>осуществляющих</a:t>
                    </a:r>
                    <a:r>
                      <a:rPr lang="ru-RU" sz="1350" baseline="0" dirty="0" smtClean="0"/>
                      <a:t> </a:t>
                    </a:r>
                    <a:r>
                      <a:rPr lang="ru-RU" sz="1350" dirty="0" smtClean="0"/>
                      <a:t>трудовую </a:t>
                    </a:r>
                    <a:r>
                      <a:rPr lang="ru-RU" sz="1350" dirty="0"/>
                      <a:t>деятельность по найму на </a:t>
                    </a:r>
                    <a:r>
                      <a:rPr lang="ru-RU" sz="1350" dirty="0" smtClean="0"/>
                      <a:t>основании патента</a:t>
                    </a:r>
                    <a:r>
                      <a:rPr lang="ru-RU" dirty="0"/>
                      <a:t>
2 </a:t>
                    </a:r>
                    <a:r>
                      <a:rPr lang="ru-RU" dirty="0" smtClean="0"/>
                      <a:t>650,0 тыс.руб.</a:t>
                    </a:r>
                    <a:endParaRPr lang="ru-RU" dirty="0"/>
                  </a:p>
                </c:rich>
              </c:tx>
              <c:showLegendKey val="0"/>
              <c:showVal val="1"/>
              <c:showCatName val="1"/>
              <c:showSerName val="0"/>
              <c:showPercent val="0"/>
              <c:showBubbleSize val="0"/>
              <c:separator>
</c:separator>
            </c:dLbl>
            <c:dLbl>
              <c:idx val="4"/>
              <c:layout>
                <c:manualLayout>
                  <c:x val="-0.32818815616797897"/>
                  <c:y val="-2.0245429996467341E-3"/>
                </c:manualLayout>
              </c:layout>
              <c:tx>
                <c:rich>
                  <a:bodyPr/>
                  <a:lstStyle/>
                  <a:p>
                    <a:r>
                      <a:rPr lang="ru-RU" dirty="0" smtClean="0"/>
                      <a:t>НДФЛ </a:t>
                    </a:r>
                  </a:p>
                  <a:p>
                    <a:r>
                      <a:rPr lang="ru-RU" dirty="0" smtClean="0"/>
                      <a:t>части </a:t>
                    </a:r>
                    <a:r>
                      <a:rPr lang="ru-RU" dirty="0"/>
                      <a:t>суммы налога, </a:t>
                    </a:r>
                    <a:r>
                      <a:rPr lang="ru-RU" dirty="0" smtClean="0"/>
                      <a:t>превышающей</a:t>
                    </a:r>
                  </a:p>
                  <a:p>
                    <a:r>
                      <a:rPr lang="ru-RU" dirty="0" smtClean="0"/>
                      <a:t> </a:t>
                    </a:r>
                    <a:r>
                      <a:rPr lang="ru-RU" dirty="0"/>
                      <a:t>650 000 рублей, относящейся к части налоговой базы, </a:t>
                    </a:r>
                    <a:r>
                      <a:rPr lang="ru-RU" dirty="0" smtClean="0"/>
                      <a:t>превышающей</a:t>
                    </a:r>
                  </a:p>
                  <a:p>
                    <a:r>
                      <a:rPr lang="ru-RU" dirty="0" smtClean="0"/>
                      <a:t> </a:t>
                    </a:r>
                    <a:r>
                      <a:rPr lang="ru-RU" dirty="0"/>
                      <a:t>5 000 000 рублей
28 </a:t>
                    </a:r>
                    <a:r>
                      <a:rPr lang="ru-RU" dirty="0" smtClean="0"/>
                      <a:t>178,0 тыс.руб.</a:t>
                    </a:r>
                    <a:endParaRPr lang="ru-RU" dirty="0"/>
                  </a:p>
                </c:rich>
              </c:tx>
              <c:showLegendKey val="0"/>
              <c:showVal val="1"/>
              <c:showCatName val="1"/>
              <c:showSerName val="0"/>
              <c:showPercent val="0"/>
              <c:showBubbleSize val="0"/>
              <c:separator>
</c:separator>
            </c:dLbl>
            <c:spPr>
              <a:gradFill>
                <a:gsLst>
                  <a:gs pos="0">
                    <a:schemeClr val="accent1">
                      <a:tint val="66000"/>
                      <a:satMod val="160000"/>
                    </a:schemeClr>
                  </a:gs>
                  <a:gs pos="93000">
                    <a:schemeClr val="accent1">
                      <a:tint val="44500"/>
                      <a:satMod val="160000"/>
                    </a:schemeClr>
                  </a:gs>
                  <a:gs pos="100000">
                    <a:schemeClr val="accent1">
                      <a:tint val="23500"/>
                      <a:satMod val="160000"/>
                    </a:schemeClr>
                  </a:gs>
                </a:gsLst>
                <a:lin ang="5400000" scaled="0"/>
              </a:gradFill>
              <a:ln>
                <a:solidFill>
                  <a:schemeClr val="tx1"/>
                </a:solidFill>
              </a:ln>
            </c:spPr>
            <c:txPr>
              <a:bodyPr/>
              <a:lstStyle/>
              <a:p>
                <a:pPr>
                  <a:defRPr sz="1400">
                    <a:latin typeface="Times New Roman" pitchFamily="18" charset="0"/>
                    <a:cs typeface="Times New Roman" pitchFamily="18" charset="0"/>
                  </a:defRPr>
                </a:pPr>
                <a:endParaRPr lang="ru-RU"/>
              </a:p>
            </c:txPr>
            <c:showLegendKey val="0"/>
            <c:showVal val="1"/>
            <c:showCatName val="1"/>
            <c:showSerName val="0"/>
            <c:showPercent val="0"/>
            <c:showBubbleSize val="0"/>
            <c:separator>
</c:separator>
            <c:showLeaderLines val="1"/>
          </c:dLbls>
          <c:cat>
            <c:strRef>
              <c:f>Лист1!$A$2:$A$6</c:f>
              <c:strCache>
                <c:ptCount val="5"/>
                <c:pt idx="0">
                  <c:v>НДФЛ с доходов, источником которых является налоговый агент</c:v>
                </c:pt>
                <c:pt idx="1">
                  <c:v>НДФЛ с доходов, полученных от осуществления деятельности физическими лицами, зарегистрированными в качестве ИП, нотариусов, адвокатов и других лиц, занимающихся частной практикой </c:v>
                </c:pt>
                <c:pt idx="2">
                  <c:v>НДФЛ с доходов,полученных физическими лицами в соответствии со статьей  228 Налогового Кодекса Российской Федерации  </c:v>
                </c:pt>
                <c:pt idx="3">
                  <c:v>НДФЛ с доходов в виде фиксированных авансовых платежей с доходов, полученных ФЛ, являющимися иностранными гражданами, осущ. трудовую деятельность по найму на основании патента</c:v>
                </c:pt>
                <c:pt idx="4">
                  <c:v>НДФЛ части суммы налога, превышающей 650 000 рублей, относящейся к части налоговой базы, превышающей 5 000 000 рублей</c:v>
                </c:pt>
              </c:strCache>
            </c:strRef>
          </c:cat>
          <c:val>
            <c:numRef>
              <c:f>Лист1!$B$2:$B$6</c:f>
              <c:numCache>
                <c:formatCode>#,##0.0</c:formatCode>
                <c:ptCount val="5"/>
                <c:pt idx="0">
                  <c:v>669044.80000000005</c:v>
                </c:pt>
                <c:pt idx="1">
                  <c:v>157.19999999999999</c:v>
                </c:pt>
                <c:pt idx="2">
                  <c:v>320</c:v>
                </c:pt>
                <c:pt idx="3">
                  <c:v>2650</c:v>
                </c:pt>
                <c:pt idx="4">
                  <c:v>28178</c:v>
                </c:pt>
              </c:numCache>
            </c:numRef>
          </c:val>
        </c:ser>
        <c:dLbls>
          <c:showLegendKey val="0"/>
          <c:showVal val="0"/>
          <c:showCatName val="0"/>
          <c:showSerName val="0"/>
          <c:showPercent val="0"/>
          <c:showBubbleSize val="0"/>
          <c:showLeaderLines val="1"/>
        </c:dLbls>
      </c:pie3DChart>
    </c:plotArea>
    <c:plotVisOnly val="1"/>
    <c:dispBlanksAs val="zero"/>
    <c:showDLblsOverMax val="0"/>
  </c:chart>
  <c:spPr>
    <a:solidFill>
      <a:schemeClr val="accent1">
        <a:lumMod val="20000"/>
        <a:lumOff val="80000"/>
      </a:schemeClr>
    </a:solidFill>
  </c:spPr>
  <c:txPr>
    <a:bodyPr/>
    <a:lstStyle/>
    <a:p>
      <a:pPr>
        <a:defRPr sz="1800"/>
      </a:pPr>
      <a:endParaRPr lang="ru-RU"/>
    </a:p>
  </c:txPr>
  <c:externalData r:id="rId1">
    <c:autoUpdate val="0"/>
  </c:externalData>
  <c:userShapes r:id="rId2"/>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38"/>
    </mc:Choice>
    <mc:Fallback>
      <c:style val="38"/>
    </mc:Fallback>
  </mc:AlternateContent>
  <c:chart>
    <c:autoTitleDeleted val="1"/>
    <c:view3D>
      <c:rotX val="50"/>
      <c:rotY val="140"/>
      <c:depthPercent val="100"/>
      <c:rAngAx val="0"/>
      <c:perspective val="30"/>
    </c:view3D>
    <c:floor>
      <c:thickness val="0"/>
    </c:floor>
    <c:sideWall>
      <c:thickness val="0"/>
    </c:sideWall>
    <c:backWall>
      <c:thickness val="0"/>
    </c:backWall>
    <c:plotArea>
      <c:layout>
        <c:manualLayout>
          <c:layoutTarget val="inner"/>
          <c:xMode val="edge"/>
          <c:yMode val="edge"/>
          <c:x val="2.0006561679790025E-2"/>
          <c:y val="0.10709196290109153"/>
          <c:w val="0.62355557985807364"/>
          <c:h val="0.83903182593406089"/>
        </c:manualLayout>
      </c:layout>
      <c:pie3DChart>
        <c:varyColors val="1"/>
        <c:ser>
          <c:idx val="0"/>
          <c:order val="0"/>
          <c:tx>
            <c:strRef>
              <c:f>Лист1!$B$1</c:f>
              <c:strCache>
                <c:ptCount val="1"/>
                <c:pt idx="0">
                  <c:v>2021 год</c:v>
                </c:pt>
              </c:strCache>
            </c:strRef>
          </c:tx>
          <c:explosion val="23"/>
          <c:dLbls>
            <c:dLbl>
              <c:idx val="0"/>
              <c:layout>
                <c:manualLayout>
                  <c:x val="7.8869047619047616E-2"/>
                  <c:y val="-0.13534612575069002"/>
                </c:manualLayout>
              </c:layout>
              <c:showLegendKey val="0"/>
              <c:showVal val="1"/>
              <c:showCatName val="1"/>
              <c:showSerName val="0"/>
              <c:showPercent val="0"/>
              <c:showBubbleSize val="0"/>
              <c:separator>
</c:separator>
            </c:dLbl>
            <c:dLbl>
              <c:idx val="1"/>
              <c:layout>
                <c:manualLayout>
                  <c:x val="7.7832888076490442E-2"/>
                  <c:y val="-2.9406019291911407E-2"/>
                </c:manualLayout>
              </c:layout>
              <c:showLegendKey val="0"/>
              <c:showVal val="1"/>
              <c:showCatName val="1"/>
              <c:showSerName val="0"/>
              <c:showPercent val="0"/>
              <c:showBubbleSize val="0"/>
              <c:separator>
</c:separator>
            </c:dLbl>
            <c:dLbl>
              <c:idx val="2"/>
              <c:layout>
                <c:manualLayout>
                  <c:x val="5.3412893700787403E-2"/>
                  <c:y val="-0.15683659355858526"/>
                </c:manualLayout>
              </c:layout>
              <c:showLegendKey val="0"/>
              <c:showVal val="1"/>
              <c:showCatName val="1"/>
              <c:showSerName val="0"/>
              <c:showPercent val="0"/>
              <c:showBubbleSize val="0"/>
              <c:separator>
</c:separator>
            </c:dLbl>
            <c:dLbl>
              <c:idx val="3"/>
              <c:layout>
                <c:manualLayout>
                  <c:x val="7.6406894450693777E-2"/>
                  <c:y val="-7.9005451671426682E-2"/>
                </c:manualLayout>
              </c:layout>
              <c:showLegendKey val="0"/>
              <c:showVal val="1"/>
              <c:showCatName val="1"/>
              <c:showSerName val="0"/>
              <c:showPercent val="0"/>
              <c:showBubbleSize val="0"/>
              <c:separator>
</c:separator>
            </c:dLbl>
            <c:dLbl>
              <c:idx val="4"/>
              <c:layout>
                <c:manualLayout>
                  <c:x val="7.508565335583052E-2"/>
                  <c:y val="-2.5787663235796017E-2"/>
                </c:manualLayout>
              </c:layout>
              <c:showLegendKey val="0"/>
              <c:showVal val="1"/>
              <c:showCatName val="1"/>
              <c:showSerName val="0"/>
              <c:showPercent val="0"/>
              <c:showBubbleSize val="0"/>
              <c:separator>
</c:separator>
            </c:dLbl>
            <c:spPr>
              <a:gradFill>
                <a:gsLst>
                  <a:gs pos="0">
                    <a:schemeClr val="accent1">
                      <a:tint val="66000"/>
                      <a:satMod val="160000"/>
                    </a:schemeClr>
                  </a:gs>
                  <a:gs pos="93000">
                    <a:schemeClr val="accent1">
                      <a:tint val="44500"/>
                      <a:satMod val="160000"/>
                    </a:schemeClr>
                  </a:gs>
                  <a:gs pos="100000">
                    <a:schemeClr val="accent1">
                      <a:tint val="23500"/>
                      <a:satMod val="160000"/>
                    </a:schemeClr>
                  </a:gs>
                </a:gsLst>
                <a:lin ang="5400000" scaled="0"/>
              </a:gradFill>
              <a:ln>
                <a:solidFill>
                  <a:schemeClr val="tx1"/>
                </a:solidFill>
              </a:ln>
            </c:spPr>
            <c:txPr>
              <a:bodyPr/>
              <a:lstStyle/>
              <a:p>
                <a:pPr>
                  <a:defRPr sz="1400">
                    <a:latin typeface="Times New Roman" pitchFamily="18" charset="0"/>
                    <a:cs typeface="Times New Roman" pitchFamily="18" charset="0"/>
                  </a:defRPr>
                </a:pPr>
                <a:endParaRPr lang="ru-RU"/>
              </a:p>
            </c:txPr>
            <c:showLegendKey val="0"/>
            <c:showVal val="1"/>
            <c:showCatName val="1"/>
            <c:showSerName val="0"/>
            <c:showPercent val="0"/>
            <c:showBubbleSize val="0"/>
            <c:separator>
</c:separator>
            <c:showLeaderLines val="1"/>
          </c:dLbls>
          <c:cat>
            <c:strRef>
              <c:f>Лист1!$A$2:$A$6</c:f>
              <c:strCache>
                <c:ptCount val="5"/>
                <c:pt idx="0">
                  <c:v>доходы от использования имущества государственной и муниципальной собственности </c:v>
                </c:pt>
                <c:pt idx="1">
                  <c:v>платежи при пользовании природными ресурсами </c:v>
                </c:pt>
                <c:pt idx="2">
                  <c:v>доходы от продажи материальных и нематериальных активов </c:v>
                </c:pt>
                <c:pt idx="3">
                  <c:v>доходы от оказания платных услуг</c:v>
                </c:pt>
                <c:pt idx="4">
                  <c:v>административные платежи и штрафы, прочие неналоговые доходы </c:v>
                </c:pt>
              </c:strCache>
            </c:strRef>
          </c:cat>
          <c:val>
            <c:numRef>
              <c:f>Лист1!$B$2:$B$6</c:f>
              <c:numCache>
                <c:formatCode>#,##0.0</c:formatCode>
                <c:ptCount val="5"/>
                <c:pt idx="0">
                  <c:v>53434.6</c:v>
                </c:pt>
                <c:pt idx="1">
                  <c:v>5300</c:v>
                </c:pt>
                <c:pt idx="2">
                  <c:v>18180</c:v>
                </c:pt>
                <c:pt idx="3">
                  <c:v>7389.4</c:v>
                </c:pt>
                <c:pt idx="4">
                  <c:v>1373.5</c:v>
                </c:pt>
              </c:numCache>
            </c:numRef>
          </c:val>
        </c:ser>
        <c:dLbls>
          <c:showLegendKey val="0"/>
          <c:showVal val="0"/>
          <c:showCatName val="0"/>
          <c:showSerName val="0"/>
          <c:showPercent val="0"/>
          <c:showBubbleSize val="0"/>
          <c:showLeaderLines val="1"/>
        </c:dLbls>
      </c:pie3DChart>
    </c:plotArea>
    <c:plotVisOnly val="1"/>
    <c:dispBlanksAs val="zero"/>
    <c:showDLblsOverMax val="0"/>
  </c:chart>
  <c:spPr>
    <a:pattFill prst="pct5">
      <a:fgClr>
        <a:schemeClr val="accent5">
          <a:lumMod val="60000"/>
          <a:lumOff val="40000"/>
        </a:schemeClr>
      </a:fgClr>
      <a:bgClr>
        <a:schemeClr val="bg1"/>
      </a:bgClr>
    </a:pattFill>
  </c:spPr>
  <c:txPr>
    <a:bodyPr/>
    <a:lstStyle/>
    <a:p>
      <a:pPr>
        <a:defRPr sz="1800"/>
      </a:pPr>
      <a:endParaRPr lang="ru-RU"/>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155"/>
      <c:rAngAx val="0"/>
      <c:perspective val="30"/>
    </c:view3D>
    <c:floor>
      <c:thickness val="0"/>
    </c:floor>
    <c:sideWall>
      <c:thickness val="0"/>
    </c:sideWall>
    <c:backWall>
      <c:thickness val="0"/>
    </c:backWall>
    <c:plotArea>
      <c:layout>
        <c:manualLayout>
          <c:layoutTarget val="inner"/>
          <c:xMode val="edge"/>
          <c:yMode val="edge"/>
          <c:x val="0"/>
          <c:y val="0.25735255395209283"/>
          <c:w val="0.74509266127293039"/>
          <c:h val="0.74264744604790722"/>
        </c:manualLayout>
      </c:layout>
      <c:pie3DChart>
        <c:varyColors val="1"/>
        <c:dLbls>
          <c:showLegendKey val="0"/>
          <c:showVal val="0"/>
          <c:showCatName val="0"/>
          <c:showSerName val="0"/>
          <c:showPercent val="0"/>
          <c:showBubbleSize val="0"/>
          <c:showLeaderLines val="1"/>
        </c:dLbls>
      </c:pie3DChart>
      <c:spPr>
        <a:noFill/>
        <a:ln w="25400">
          <a:noFill/>
        </a:ln>
      </c:spPr>
    </c:plotArea>
    <c:plotVisOnly val="1"/>
    <c:dispBlanksAs val="gap"/>
    <c:showDLblsOverMax val="0"/>
  </c:chart>
  <c:txPr>
    <a:bodyPr/>
    <a:lstStyle/>
    <a:p>
      <a:pPr>
        <a:defRPr sz="1800"/>
      </a:pPr>
      <a:endParaRPr lang="ru-RU"/>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view3D>
      <c:rotX val="15"/>
      <c:rotY val="20"/>
      <c:rAngAx val="1"/>
    </c:view3D>
    <c:floor>
      <c:thickness val="0"/>
    </c:floor>
    <c:sideWall>
      <c:thickness val="0"/>
    </c:sideWall>
    <c:backWall>
      <c:thickness val="0"/>
    </c:backWall>
    <c:plotArea>
      <c:layout>
        <c:manualLayout>
          <c:layoutTarget val="inner"/>
          <c:xMode val="edge"/>
          <c:yMode val="edge"/>
          <c:x val="7.2918977519114511E-2"/>
          <c:y val="3.6269593046789839E-2"/>
          <c:w val="0.70911388793791863"/>
          <c:h val="0.83737881675621928"/>
        </c:manualLayout>
      </c:layout>
      <c:bar3DChart>
        <c:barDir val="col"/>
        <c:grouping val="standard"/>
        <c:varyColors val="0"/>
        <c:ser>
          <c:idx val="0"/>
          <c:order val="0"/>
          <c:tx>
            <c:strRef>
              <c:f>Лист1!$B$1</c:f>
              <c:strCache>
                <c:ptCount val="1"/>
                <c:pt idx="0">
                  <c:v>налоги на имущество</c:v>
                </c:pt>
              </c:strCache>
            </c:strRef>
          </c:tx>
          <c:invertIfNegative val="0"/>
          <c:dLbls>
            <c:dLbl>
              <c:idx val="0"/>
              <c:layout>
                <c:manualLayout>
                  <c:x val="5.5613285357021709E-3"/>
                  <c:y val="1.5954373005703373E-2"/>
                </c:manualLayout>
              </c:layout>
              <c:showLegendKey val="0"/>
              <c:showVal val="1"/>
              <c:showCatName val="0"/>
              <c:showSerName val="0"/>
              <c:showPercent val="0"/>
              <c:showBubbleSize val="0"/>
            </c:dLbl>
            <c:dLbl>
              <c:idx val="1"/>
              <c:layout>
                <c:manualLayout>
                  <c:x val="-1.3903321339255746E-3"/>
                  <c:y val="1.5954373005703373E-2"/>
                </c:manualLayout>
              </c:layout>
              <c:showLegendKey val="0"/>
              <c:showVal val="1"/>
              <c:showCatName val="0"/>
              <c:showSerName val="0"/>
              <c:showPercent val="0"/>
              <c:showBubbleSize val="0"/>
            </c:dLbl>
            <c:dLbl>
              <c:idx val="2"/>
              <c:layout>
                <c:manualLayout>
                  <c:x val="-2.7806642678510985E-3"/>
                  <c:y val="1.5954373005703206E-2"/>
                </c:manualLayout>
              </c:layout>
              <c:showLegendKey val="0"/>
              <c:showVal val="1"/>
              <c:showCatName val="0"/>
              <c:showSerName val="0"/>
              <c:showPercent val="0"/>
              <c:showBubbleSize val="0"/>
            </c:dLbl>
            <c:dLbl>
              <c:idx val="3"/>
              <c:layout>
                <c:manualLayout>
                  <c:x val="4.1709964017766473E-3"/>
                  <c:y val="1.5954373005703373E-2"/>
                </c:manualLayout>
              </c:layout>
              <c:showLegendKey val="0"/>
              <c:showVal val="1"/>
              <c:showCatName val="0"/>
              <c:showSerName val="0"/>
              <c:showPercent val="0"/>
              <c:showBubbleSize val="0"/>
            </c:dLbl>
            <c:dLbl>
              <c:idx val="4"/>
              <c:layout>
                <c:manualLayout>
                  <c:x val="2.7805547928799229E-3"/>
                  <c:y val="1.8233569149375118E-2"/>
                </c:manualLayout>
              </c:layout>
              <c:showLegendKey val="0"/>
              <c:showVal val="1"/>
              <c:showCatName val="0"/>
              <c:showSerName val="0"/>
              <c:showPercent val="0"/>
              <c:showBubbleSize val="0"/>
            </c:dLbl>
            <c:dLbl>
              <c:idx val="5"/>
              <c:layout>
                <c:manualLayout>
                  <c:x val="2.7806642678510985E-3"/>
                  <c:y val="1.8233569149375451E-2"/>
                </c:manualLayout>
              </c:layout>
              <c:showLegendKey val="0"/>
              <c:showVal val="1"/>
              <c:showCatName val="0"/>
              <c:showSerName val="0"/>
              <c:showPercent val="0"/>
              <c:showBubbleSize val="0"/>
            </c:dLbl>
            <c:dLbl>
              <c:idx val="6"/>
              <c:layout>
                <c:manualLayout>
                  <c:x val="2.7806642678510985E-3"/>
                  <c:y val="1.5954373005703373E-2"/>
                </c:manualLayout>
              </c:layout>
              <c:showLegendKey val="0"/>
              <c:showVal val="1"/>
              <c:showCatName val="0"/>
              <c:showSerName val="0"/>
              <c:showPercent val="0"/>
              <c:showBubbleSize val="0"/>
            </c:dLbl>
            <c:dLbl>
              <c:idx val="7"/>
              <c:layout>
                <c:manualLayout>
                  <c:x val="1.3903321339254471E-3"/>
                  <c:y val="1.5954373005703373E-2"/>
                </c:manualLayout>
              </c:layout>
              <c:showLegendKey val="0"/>
              <c:showVal val="1"/>
              <c:showCatName val="0"/>
              <c:showSerName val="0"/>
              <c:showPercent val="0"/>
              <c:showBubbleSize val="0"/>
            </c:dLbl>
            <c:dLbl>
              <c:idx val="8"/>
              <c:layout>
                <c:manualLayout>
                  <c:x val="1.3903321339255492E-3"/>
                  <c:y val="1.5954373005703373E-2"/>
                </c:manualLayout>
              </c:layout>
              <c:showLegendKey val="0"/>
              <c:showVal val="1"/>
              <c:showCatName val="0"/>
              <c:showSerName val="0"/>
              <c:showPercent val="0"/>
              <c:showBubbleSize val="0"/>
            </c:dLbl>
            <c:txPr>
              <a:bodyPr/>
              <a:lstStyle/>
              <a:p>
                <a:pPr>
                  <a:defRPr sz="800" baseline="0"/>
                </a:pPr>
                <a:endParaRPr lang="ru-RU"/>
              </a:p>
            </c:txPr>
            <c:showLegendKey val="0"/>
            <c:showVal val="1"/>
            <c:showCatName val="0"/>
            <c:showSerName val="0"/>
            <c:showPercent val="0"/>
            <c:showBubbleSize val="0"/>
            <c:showLeaderLines val="0"/>
          </c:dLbls>
          <c:cat>
            <c:strRef>
              <c:f>Лист1!$A$2:$A$10</c:f>
              <c:strCache>
                <c:ptCount val="9"/>
                <c:pt idx="0">
                  <c:v>2015
1 252 154,4</c:v>
                </c:pt>
                <c:pt idx="1">
                  <c:v>2016
1 223 403,0</c:v>
                </c:pt>
                <c:pt idx="2">
                  <c:v>2017
1 098 195,7</c:v>
                </c:pt>
                <c:pt idx="3">
                  <c:v>2018
995 661,9</c:v>
                </c:pt>
                <c:pt idx="4">
                  <c:v>2019
1 033 465,9</c:v>
                </c:pt>
                <c:pt idx="5">
                  <c:v>2020
1 871 043,0</c:v>
                </c:pt>
                <c:pt idx="6">
                  <c:v>2021
1 988 739,9</c:v>
                </c:pt>
                <c:pt idx="7">
                  <c:v>2022
1 985 305,7</c:v>
                </c:pt>
                <c:pt idx="8">
                  <c:v>2023
2 014 640,8</c:v>
                </c:pt>
              </c:strCache>
            </c:strRef>
          </c:cat>
          <c:val>
            <c:numRef>
              <c:f>Лист1!$B$2:$B$10</c:f>
              <c:numCache>
                <c:formatCode>#,##0.0</c:formatCode>
                <c:ptCount val="9"/>
                <c:pt idx="0">
                  <c:v>1841</c:v>
                </c:pt>
                <c:pt idx="1">
                  <c:v>2356.6</c:v>
                </c:pt>
                <c:pt idx="2">
                  <c:v>2547.6</c:v>
                </c:pt>
                <c:pt idx="3">
                  <c:v>2712</c:v>
                </c:pt>
                <c:pt idx="4">
                  <c:v>2901.6</c:v>
                </c:pt>
                <c:pt idx="5">
                  <c:v>2928</c:v>
                </c:pt>
                <c:pt idx="6">
                  <c:v>4187</c:v>
                </c:pt>
                <c:pt idx="7">
                  <c:v>4253</c:v>
                </c:pt>
                <c:pt idx="8">
                  <c:v>4343.1000000000004</c:v>
                </c:pt>
              </c:numCache>
            </c:numRef>
          </c:val>
        </c:ser>
        <c:ser>
          <c:idx val="1"/>
          <c:order val="1"/>
          <c:tx>
            <c:strRef>
              <c:f>Лист1!$C$1</c:f>
              <c:strCache>
                <c:ptCount val="1"/>
                <c:pt idx="0">
                  <c:v>акцизы</c:v>
                </c:pt>
              </c:strCache>
            </c:strRef>
          </c:tx>
          <c:invertIfNegative val="0"/>
          <c:dLbls>
            <c:dLbl>
              <c:idx val="0"/>
              <c:layout>
                <c:manualLayout>
                  <c:x val="0"/>
                  <c:y val="1.8233389685112004E-2"/>
                </c:manualLayout>
              </c:layout>
              <c:showLegendKey val="0"/>
              <c:showVal val="1"/>
              <c:showCatName val="0"/>
              <c:showSerName val="0"/>
              <c:showPercent val="0"/>
              <c:showBubbleSize val="0"/>
            </c:dLbl>
            <c:dLbl>
              <c:idx val="1"/>
              <c:layout>
                <c:manualLayout>
                  <c:x val="0"/>
                  <c:y val="1.8233389685112004E-2"/>
                </c:manualLayout>
              </c:layout>
              <c:showLegendKey val="0"/>
              <c:showVal val="1"/>
              <c:showCatName val="0"/>
              <c:showSerName val="0"/>
              <c:showPercent val="0"/>
              <c:showBubbleSize val="0"/>
            </c:dLbl>
            <c:dLbl>
              <c:idx val="2"/>
              <c:layout>
                <c:manualLayout>
                  <c:x val="0"/>
                  <c:y val="1.5954373005703373E-2"/>
                </c:manualLayout>
              </c:layout>
              <c:showLegendKey val="0"/>
              <c:showVal val="1"/>
              <c:showCatName val="0"/>
              <c:showSerName val="0"/>
              <c:showPercent val="0"/>
              <c:showBubbleSize val="0"/>
            </c:dLbl>
            <c:dLbl>
              <c:idx val="3"/>
              <c:layout>
                <c:manualLayout>
                  <c:x val="5.5613285357021969E-3"/>
                  <c:y val="1.5954373005703373E-2"/>
                </c:manualLayout>
              </c:layout>
              <c:showLegendKey val="0"/>
              <c:showVal val="1"/>
              <c:showCatName val="0"/>
              <c:showSerName val="0"/>
              <c:showPercent val="0"/>
              <c:showBubbleSize val="0"/>
            </c:dLbl>
            <c:dLbl>
              <c:idx val="4"/>
              <c:layout>
                <c:manualLayout>
                  <c:x val="5.5613285357021969E-3"/>
                  <c:y val="1.8233569149375368E-2"/>
                </c:manualLayout>
              </c:layout>
              <c:showLegendKey val="0"/>
              <c:showVal val="1"/>
              <c:showCatName val="0"/>
              <c:showSerName val="0"/>
              <c:showPercent val="0"/>
              <c:showBubbleSize val="0"/>
            </c:dLbl>
            <c:dLbl>
              <c:idx val="5"/>
              <c:layout>
                <c:manualLayout>
                  <c:x val="4.1709964017765458E-3"/>
                  <c:y val="1.8233569149375201E-2"/>
                </c:manualLayout>
              </c:layout>
              <c:showLegendKey val="0"/>
              <c:showVal val="1"/>
              <c:showCatName val="0"/>
              <c:showSerName val="0"/>
              <c:showPercent val="0"/>
              <c:showBubbleSize val="0"/>
            </c:dLbl>
            <c:dLbl>
              <c:idx val="6"/>
              <c:layout>
                <c:manualLayout>
                  <c:x val="4.1709964017765458E-3"/>
                  <c:y val="1.8233569149375285E-2"/>
                </c:manualLayout>
              </c:layout>
              <c:showLegendKey val="0"/>
              <c:showVal val="1"/>
              <c:showCatName val="0"/>
              <c:showSerName val="0"/>
              <c:showPercent val="0"/>
              <c:showBubbleSize val="0"/>
            </c:dLbl>
            <c:dLbl>
              <c:idx val="7"/>
              <c:layout>
                <c:manualLayout>
                  <c:x val="-2.7806642678512004E-3"/>
                  <c:y val="1.8233569149375285E-2"/>
                </c:manualLayout>
              </c:layout>
              <c:showLegendKey val="0"/>
              <c:showVal val="1"/>
              <c:showCatName val="0"/>
              <c:showSerName val="0"/>
              <c:showPercent val="0"/>
              <c:showBubbleSize val="0"/>
            </c:dLbl>
            <c:dLbl>
              <c:idx val="8"/>
              <c:layout>
                <c:manualLayout>
                  <c:x val="2.7806642678510985E-3"/>
                  <c:y val="1.8233569149375285E-2"/>
                </c:manualLayout>
              </c:layout>
              <c:showLegendKey val="0"/>
              <c:showVal val="1"/>
              <c:showCatName val="0"/>
              <c:showSerName val="0"/>
              <c:showPercent val="0"/>
              <c:showBubbleSize val="0"/>
            </c:dLbl>
            <c:txPr>
              <a:bodyPr/>
              <a:lstStyle/>
              <a:p>
                <a:pPr>
                  <a:defRPr sz="800" baseline="0"/>
                </a:pPr>
                <a:endParaRPr lang="ru-RU"/>
              </a:p>
            </c:txPr>
            <c:showLegendKey val="0"/>
            <c:showVal val="1"/>
            <c:showCatName val="0"/>
            <c:showSerName val="0"/>
            <c:showPercent val="0"/>
            <c:showBubbleSize val="0"/>
            <c:showLeaderLines val="0"/>
          </c:dLbls>
          <c:cat>
            <c:strRef>
              <c:f>Лист1!$A$2:$A$10</c:f>
              <c:strCache>
                <c:ptCount val="9"/>
                <c:pt idx="0">
                  <c:v>2015
1 252 154,4</c:v>
                </c:pt>
                <c:pt idx="1">
                  <c:v>2016
1 223 403,0</c:v>
                </c:pt>
                <c:pt idx="2">
                  <c:v>2017
1 098 195,7</c:v>
                </c:pt>
                <c:pt idx="3">
                  <c:v>2018
995 661,9</c:v>
                </c:pt>
                <c:pt idx="4">
                  <c:v>2019
1 033 465,9</c:v>
                </c:pt>
                <c:pt idx="5">
                  <c:v>2020
1 871 043,0</c:v>
                </c:pt>
                <c:pt idx="6">
                  <c:v>2021
1 988 739,9</c:v>
                </c:pt>
                <c:pt idx="7">
                  <c:v>2022
1 985 305,7</c:v>
                </c:pt>
                <c:pt idx="8">
                  <c:v>2023
2 014 640,8</c:v>
                </c:pt>
              </c:strCache>
            </c:strRef>
          </c:cat>
          <c:val>
            <c:numRef>
              <c:f>Лист1!$C$2:$C$10</c:f>
              <c:numCache>
                <c:formatCode>#,##0.0</c:formatCode>
                <c:ptCount val="9"/>
                <c:pt idx="0">
                  <c:v>1615.7</c:v>
                </c:pt>
                <c:pt idx="1">
                  <c:v>1667.1</c:v>
                </c:pt>
                <c:pt idx="2">
                  <c:v>1193.5</c:v>
                </c:pt>
                <c:pt idx="3">
                  <c:v>1270.5999999999999</c:v>
                </c:pt>
                <c:pt idx="4">
                  <c:v>1467.3</c:v>
                </c:pt>
                <c:pt idx="5">
                  <c:v>1520.1</c:v>
                </c:pt>
                <c:pt idx="6">
                  <c:v>1532.6</c:v>
                </c:pt>
                <c:pt idx="7">
                  <c:v>1584.3</c:v>
                </c:pt>
                <c:pt idx="8">
                  <c:v>1647.1</c:v>
                </c:pt>
              </c:numCache>
            </c:numRef>
          </c:val>
        </c:ser>
        <c:ser>
          <c:idx val="2"/>
          <c:order val="2"/>
          <c:tx>
            <c:strRef>
              <c:f>Лист1!$D$1</c:f>
              <c:strCache>
                <c:ptCount val="1"/>
                <c:pt idx="0">
                  <c:v>госпошлина</c:v>
                </c:pt>
              </c:strCache>
            </c:strRef>
          </c:tx>
          <c:invertIfNegative val="0"/>
          <c:dLbls>
            <c:dLbl>
              <c:idx val="0"/>
              <c:layout>
                <c:manualLayout>
                  <c:x val="1.3903321339255492E-3"/>
                  <c:y val="4.5583922873437379E-3"/>
                </c:manualLayout>
              </c:layout>
              <c:showLegendKey val="0"/>
              <c:showVal val="1"/>
              <c:showCatName val="0"/>
              <c:showSerName val="0"/>
              <c:showPercent val="0"/>
              <c:showBubbleSize val="0"/>
            </c:dLbl>
            <c:dLbl>
              <c:idx val="1"/>
              <c:layout>
                <c:manualLayout>
                  <c:x val="1.3903321339256002E-3"/>
                  <c:y val="4.5583922873439044E-3"/>
                </c:manualLayout>
              </c:layout>
              <c:showLegendKey val="0"/>
              <c:showVal val="1"/>
              <c:showCatName val="0"/>
              <c:showSerName val="0"/>
              <c:showPercent val="0"/>
              <c:showBubbleSize val="0"/>
            </c:dLbl>
            <c:dLbl>
              <c:idx val="2"/>
              <c:layout>
                <c:manualLayout>
                  <c:x val="0"/>
                  <c:y val="4.5583922873437379E-3"/>
                </c:manualLayout>
              </c:layout>
              <c:showLegendKey val="0"/>
              <c:showVal val="1"/>
              <c:showCatName val="0"/>
              <c:showSerName val="0"/>
              <c:showPercent val="0"/>
              <c:showBubbleSize val="0"/>
            </c:dLbl>
            <c:dLbl>
              <c:idx val="3"/>
              <c:layout>
                <c:manualLayout>
                  <c:x val="1.3903321339255492E-3"/>
                  <c:y val="6.8375884310157321E-3"/>
                </c:manualLayout>
              </c:layout>
              <c:showLegendKey val="0"/>
              <c:showVal val="1"/>
              <c:showCatName val="0"/>
              <c:showSerName val="0"/>
              <c:showPercent val="0"/>
              <c:showBubbleSize val="0"/>
            </c:dLbl>
            <c:dLbl>
              <c:idx val="4"/>
              <c:layout>
                <c:manualLayout>
                  <c:x val="0"/>
                  <c:y val="6.8375884310157321E-3"/>
                </c:manualLayout>
              </c:layout>
              <c:showLegendKey val="0"/>
              <c:showVal val="1"/>
              <c:showCatName val="0"/>
              <c:showSerName val="0"/>
              <c:showPercent val="0"/>
              <c:showBubbleSize val="0"/>
            </c:dLbl>
            <c:dLbl>
              <c:idx val="5"/>
              <c:layout>
                <c:manualLayout>
                  <c:x val="6.9516606696277457E-3"/>
                  <c:y val="4.5583922873438211E-3"/>
                </c:manualLayout>
              </c:layout>
              <c:showLegendKey val="0"/>
              <c:showVal val="1"/>
              <c:showCatName val="0"/>
              <c:showSerName val="0"/>
              <c:showPercent val="0"/>
              <c:showBubbleSize val="0"/>
            </c:dLbl>
            <c:dLbl>
              <c:idx val="6"/>
              <c:layout>
                <c:manualLayout>
                  <c:x val="5.5613285357020946E-3"/>
                  <c:y val="1.8233569149375201E-2"/>
                </c:manualLayout>
              </c:layout>
              <c:showLegendKey val="0"/>
              <c:showVal val="1"/>
              <c:showCatName val="0"/>
              <c:showSerName val="0"/>
              <c:showPercent val="0"/>
              <c:showBubbleSize val="0"/>
            </c:dLbl>
            <c:dLbl>
              <c:idx val="7"/>
              <c:layout>
                <c:manualLayout>
                  <c:x val="5.5613285357021969E-3"/>
                  <c:y val="1.8233389685112004E-2"/>
                </c:manualLayout>
              </c:layout>
              <c:showLegendKey val="0"/>
              <c:showVal val="1"/>
              <c:showCatName val="0"/>
              <c:showSerName val="0"/>
              <c:showPercent val="0"/>
              <c:showBubbleSize val="0"/>
            </c:dLbl>
            <c:dLbl>
              <c:idx val="8"/>
              <c:layout>
                <c:manualLayout>
                  <c:x val="-1.3903321339255492E-3"/>
                  <c:y val="1.8233569149375368E-2"/>
                </c:manualLayout>
              </c:layout>
              <c:showLegendKey val="0"/>
              <c:showVal val="1"/>
              <c:showCatName val="0"/>
              <c:showSerName val="0"/>
              <c:showPercent val="0"/>
              <c:showBubbleSize val="0"/>
            </c:dLbl>
            <c:txPr>
              <a:bodyPr/>
              <a:lstStyle/>
              <a:p>
                <a:pPr>
                  <a:defRPr sz="800" baseline="0"/>
                </a:pPr>
                <a:endParaRPr lang="ru-RU"/>
              </a:p>
            </c:txPr>
            <c:showLegendKey val="0"/>
            <c:showVal val="1"/>
            <c:showCatName val="0"/>
            <c:showSerName val="0"/>
            <c:showPercent val="0"/>
            <c:showBubbleSize val="0"/>
            <c:showLeaderLines val="0"/>
          </c:dLbls>
          <c:cat>
            <c:strRef>
              <c:f>Лист1!$A$2:$A$10</c:f>
              <c:strCache>
                <c:ptCount val="9"/>
                <c:pt idx="0">
                  <c:v>2015
1 252 154,4</c:v>
                </c:pt>
                <c:pt idx="1">
                  <c:v>2016
1 223 403,0</c:v>
                </c:pt>
                <c:pt idx="2">
                  <c:v>2017
1 098 195,7</c:v>
                </c:pt>
                <c:pt idx="3">
                  <c:v>2018
995 661,9</c:v>
                </c:pt>
                <c:pt idx="4">
                  <c:v>2019
1 033 465,9</c:v>
                </c:pt>
                <c:pt idx="5">
                  <c:v>2020
1 871 043,0</c:v>
                </c:pt>
                <c:pt idx="6">
                  <c:v>2021
1 988 739,9</c:v>
                </c:pt>
                <c:pt idx="7">
                  <c:v>2022
1 985 305,7</c:v>
                </c:pt>
                <c:pt idx="8">
                  <c:v>2023
2 014 640,8</c:v>
                </c:pt>
              </c:strCache>
            </c:strRef>
          </c:cat>
          <c:val>
            <c:numRef>
              <c:f>Лист1!$D$2:$D$10</c:f>
              <c:numCache>
                <c:formatCode>#,##0.0</c:formatCode>
                <c:ptCount val="9"/>
                <c:pt idx="0">
                  <c:v>1459.7</c:v>
                </c:pt>
                <c:pt idx="1">
                  <c:v>1667.8</c:v>
                </c:pt>
                <c:pt idx="2">
                  <c:v>1331.5</c:v>
                </c:pt>
                <c:pt idx="3">
                  <c:v>1665.4</c:v>
                </c:pt>
                <c:pt idx="4">
                  <c:v>1640.5</c:v>
                </c:pt>
                <c:pt idx="5">
                  <c:v>1110</c:v>
                </c:pt>
                <c:pt idx="6">
                  <c:v>1554</c:v>
                </c:pt>
                <c:pt idx="7">
                  <c:v>1616.2</c:v>
                </c:pt>
                <c:pt idx="8">
                  <c:v>1680.8</c:v>
                </c:pt>
              </c:numCache>
            </c:numRef>
          </c:val>
        </c:ser>
        <c:ser>
          <c:idx val="3"/>
          <c:order val="3"/>
          <c:tx>
            <c:strRef>
              <c:f>Лист1!$E$1</c:f>
              <c:strCache>
                <c:ptCount val="1"/>
                <c:pt idx="0">
                  <c:v>ЕНВД, налоги на совокупный доход</c:v>
                </c:pt>
              </c:strCache>
            </c:strRef>
          </c:tx>
          <c:invertIfNegative val="0"/>
          <c:dLbls>
            <c:dLbl>
              <c:idx val="0"/>
              <c:layout>
                <c:manualLayout>
                  <c:x val="0"/>
                  <c:y val="1.1395801254096272E-2"/>
                </c:manualLayout>
              </c:layout>
              <c:showLegendKey val="0"/>
              <c:showVal val="1"/>
              <c:showCatName val="0"/>
              <c:showSerName val="0"/>
              <c:showPercent val="0"/>
              <c:showBubbleSize val="0"/>
            </c:dLbl>
            <c:dLbl>
              <c:idx val="1"/>
              <c:layout>
                <c:manualLayout>
                  <c:x val="5.5613285357021969E-3"/>
                  <c:y val="9.116784574687559E-3"/>
                </c:manualLayout>
              </c:layout>
              <c:showLegendKey val="0"/>
              <c:showVal val="1"/>
              <c:showCatName val="0"/>
              <c:showSerName val="0"/>
              <c:showPercent val="0"/>
              <c:showBubbleSize val="0"/>
            </c:dLbl>
            <c:dLbl>
              <c:idx val="2"/>
              <c:layout>
                <c:manualLayout>
                  <c:x val="2.7806642678510985E-3"/>
                  <c:y val="9.1167845746876423E-3"/>
                </c:manualLayout>
              </c:layout>
              <c:showLegendKey val="0"/>
              <c:showVal val="1"/>
              <c:showCatName val="0"/>
              <c:showSerName val="0"/>
              <c:showPercent val="0"/>
              <c:showBubbleSize val="0"/>
            </c:dLbl>
            <c:dLbl>
              <c:idx val="3"/>
              <c:layout>
                <c:manualLayout>
                  <c:x val="1.3903321339256002E-3"/>
                  <c:y val="1.1395801254096272E-2"/>
                </c:manualLayout>
              </c:layout>
              <c:showLegendKey val="0"/>
              <c:showVal val="1"/>
              <c:showCatName val="0"/>
              <c:showSerName val="0"/>
              <c:showPercent val="0"/>
              <c:showBubbleSize val="0"/>
            </c:dLbl>
            <c:dLbl>
              <c:idx val="4"/>
              <c:layout>
                <c:manualLayout>
                  <c:x val="1.3903321339254981E-3"/>
                  <c:y val="9.1167845746877255E-3"/>
                </c:manualLayout>
              </c:layout>
              <c:showLegendKey val="0"/>
              <c:showVal val="1"/>
              <c:showCatName val="0"/>
              <c:showSerName val="0"/>
              <c:showPercent val="0"/>
              <c:showBubbleSize val="0"/>
            </c:dLbl>
            <c:dLbl>
              <c:idx val="5"/>
              <c:layout>
                <c:manualLayout>
                  <c:x val="2.7806642678509961E-3"/>
                  <c:y val="1.1395980718359386E-2"/>
                </c:manualLayout>
              </c:layout>
              <c:showLegendKey val="0"/>
              <c:showVal val="1"/>
              <c:showCatName val="0"/>
              <c:showSerName val="0"/>
              <c:showPercent val="0"/>
              <c:showBubbleSize val="0"/>
            </c:dLbl>
            <c:dLbl>
              <c:idx val="6"/>
              <c:layout>
                <c:manualLayout>
                  <c:x val="1.1122657071404394E-2"/>
                  <c:y val="1.3675176862031379E-2"/>
                </c:manualLayout>
              </c:layout>
              <c:showLegendKey val="0"/>
              <c:showVal val="1"/>
              <c:showCatName val="0"/>
              <c:showSerName val="0"/>
              <c:showPercent val="0"/>
              <c:showBubbleSize val="0"/>
            </c:dLbl>
            <c:dLbl>
              <c:idx val="7"/>
              <c:layout>
                <c:manualLayout>
                  <c:x val="2.7806642678510985E-3"/>
                  <c:y val="1.3675176862031379E-2"/>
                </c:manualLayout>
              </c:layout>
              <c:showLegendKey val="0"/>
              <c:showVal val="1"/>
              <c:showCatName val="0"/>
              <c:showSerName val="0"/>
              <c:showPercent val="0"/>
              <c:showBubbleSize val="0"/>
            </c:dLbl>
            <c:dLbl>
              <c:idx val="8"/>
              <c:layout>
                <c:manualLayout>
                  <c:x val="9.7323249374787427E-3"/>
                  <c:y val="1.3675176862031548E-2"/>
                </c:manualLayout>
              </c:layout>
              <c:showLegendKey val="0"/>
              <c:showVal val="1"/>
              <c:showCatName val="0"/>
              <c:showSerName val="0"/>
              <c:showPercent val="0"/>
              <c:showBubbleSize val="0"/>
            </c:dLbl>
            <c:txPr>
              <a:bodyPr/>
              <a:lstStyle/>
              <a:p>
                <a:pPr>
                  <a:defRPr sz="800"/>
                </a:pPr>
                <a:endParaRPr lang="ru-RU"/>
              </a:p>
            </c:txPr>
            <c:showLegendKey val="0"/>
            <c:showVal val="1"/>
            <c:showCatName val="0"/>
            <c:showSerName val="0"/>
            <c:showPercent val="0"/>
            <c:showBubbleSize val="0"/>
            <c:showLeaderLines val="0"/>
          </c:dLbls>
          <c:cat>
            <c:strRef>
              <c:f>Лист1!$A$2:$A$10</c:f>
              <c:strCache>
                <c:ptCount val="9"/>
                <c:pt idx="0">
                  <c:v>2015
1 252 154,4</c:v>
                </c:pt>
                <c:pt idx="1">
                  <c:v>2016
1 223 403,0</c:v>
                </c:pt>
                <c:pt idx="2">
                  <c:v>2017
1 098 195,7</c:v>
                </c:pt>
                <c:pt idx="3">
                  <c:v>2018
995 661,9</c:v>
                </c:pt>
                <c:pt idx="4">
                  <c:v>2019
1 033 465,9</c:v>
                </c:pt>
                <c:pt idx="5">
                  <c:v>2020
1 871 043,0</c:v>
                </c:pt>
                <c:pt idx="6">
                  <c:v>2021
1 988 739,9</c:v>
                </c:pt>
                <c:pt idx="7">
                  <c:v>2022
1 985 305,7</c:v>
                </c:pt>
                <c:pt idx="8">
                  <c:v>2023
2 014 640,8</c:v>
                </c:pt>
              </c:strCache>
            </c:strRef>
          </c:cat>
          <c:val>
            <c:numRef>
              <c:f>Лист1!$E$2:$E$10</c:f>
              <c:numCache>
                <c:formatCode>#,##0.0</c:formatCode>
                <c:ptCount val="9"/>
                <c:pt idx="0">
                  <c:v>10980.8</c:v>
                </c:pt>
                <c:pt idx="1">
                  <c:v>10873.5</c:v>
                </c:pt>
                <c:pt idx="2">
                  <c:v>9693.1</c:v>
                </c:pt>
                <c:pt idx="3">
                  <c:v>8155</c:v>
                </c:pt>
                <c:pt idx="4">
                  <c:v>9646.9</c:v>
                </c:pt>
                <c:pt idx="5">
                  <c:v>14565.8</c:v>
                </c:pt>
                <c:pt idx="6">
                  <c:v>21116.3</c:v>
                </c:pt>
                <c:pt idx="7">
                  <c:v>20204.5</c:v>
                </c:pt>
                <c:pt idx="8">
                  <c:v>21013.3</c:v>
                </c:pt>
              </c:numCache>
            </c:numRef>
          </c:val>
        </c:ser>
        <c:ser>
          <c:idx val="4"/>
          <c:order val="4"/>
          <c:tx>
            <c:strRef>
              <c:f>Лист1!$F$1</c:f>
              <c:strCache>
                <c:ptCount val="1"/>
                <c:pt idx="0">
                  <c:v>НДФЛ</c:v>
                </c:pt>
              </c:strCache>
            </c:strRef>
          </c:tx>
          <c:invertIfNegative val="0"/>
          <c:dLbls>
            <c:dLbl>
              <c:idx val="0"/>
              <c:layout>
                <c:manualLayout>
                  <c:x val="2.7806642678510985E-3"/>
                  <c:y val="5.0142315160782033E-2"/>
                </c:manualLayout>
              </c:layout>
              <c:showLegendKey val="0"/>
              <c:showVal val="1"/>
              <c:showCatName val="0"/>
              <c:showSerName val="0"/>
              <c:showPercent val="0"/>
              <c:showBubbleSize val="0"/>
            </c:dLbl>
            <c:dLbl>
              <c:idx val="1"/>
              <c:layout>
                <c:manualLayout>
                  <c:x val="2.7806642678510985E-3"/>
                  <c:y val="6.6096688166485409E-2"/>
                </c:manualLayout>
              </c:layout>
              <c:showLegendKey val="0"/>
              <c:showVal val="1"/>
              <c:showCatName val="0"/>
              <c:showSerName val="0"/>
              <c:showPercent val="0"/>
              <c:showBubbleSize val="0"/>
            </c:dLbl>
            <c:dLbl>
              <c:idx val="2"/>
              <c:layout>
                <c:manualLayout>
                  <c:x val="9.7322154625076682E-3"/>
                  <c:y val="5.014213569651875E-2"/>
                </c:manualLayout>
              </c:layout>
              <c:showLegendKey val="0"/>
              <c:showVal val="1"/>
              <c:showCatName val="0"/>
              <c:showSerName val="0"/>
              <c:showPercent val="0"/>
              <c:showBubbleSize val="0"/>
            </c:dLbl>
            <c:dLbl>
              <c:idx val="3"/>
              <c:layout>
                <c:manualLayout>
                  <c:x val="9.7323249374788954E-3"/>
                  <c:y val="7.7492668884844962E-2"/>
                </c:manualLayout>
              </c:layout>
              <c:showLegendKey val="0"/>
              <c:showVal val="1"/>
              <c:showCatName val="0"/>
              <c:showSerName val="0"/>
              <c:showPercent val="0"/>
              <c:showBubbleSize val="0"/>
            </c:dLbl>
            <c:dLbl>
              <c:idx val="4"/>
              <c:layout>
                <c:manualLayout>
                  <c:x val="8.3419928035532945E-3"/>
                  <c:y val="8.6609453459532609E-2"/>
                </c:manualLayout>
              </c:layout>
              <c:showLegendKey val="0"/>
              <c:showVal val="1"/>
              <c:showCatName val="0"/>
              <c:showSerName val="0"/>
              <c:showPercent val="0"/>
              <c:showBubbleSize val="0"/>
            </c:dLbl>
            <c:dLbl>
              <c:idx val="5"/>
              <c:layout>
                <c:manualLayout>
                  <c:x val="8.3419928035533969E-3"/>
                  <c:y val="0.10484302260890789"/>
                </c:manualLayout>
              </c:layout>
              <c:showLegendKey val="0"/>
              <c:showVal val="1"/>
              <c:showCatName val="0"/>
              <c:showSerName val="0"/>
              <c:showPercent val="0"/>
              <c:showBubbleSize val="0"/>
            </c:dLbl>
            <c:dLbl>
              <c:idx val="6"/>
              <c:layout>
                <c:manualLayout>
                  <c:x val="8.3419928035532945E-3"/>
                  <c:y val="0.10256382646523589"/>
                </c:manualLayout>
              </c:layout>
              <c:showLegendKey val="0"/>
              <c:showVal val="1"/>
              <c:showCatName val="0"/>
              <c:showSerName val="0"/>
              <c:showPercent val="0"/>
              <c:showBubbleSize val="0"/>
            </c:dLbl>
            <c:dLbl>
              <c:idx val="7"/>
              <c:layout>
                <c:manualLayout>
                  <c:x val="6.9516606696277457E-3"/>
                  <c:y val="9.1167845746876419E-2"/>
                </c:manualLayout>
              </c:layout>
              <c:showLegendKey val="0"/>
              <c:showVal val="1"/>
              <c:showCatName val="0"/>
              <c:showSerName val="0"/>
              <c:showPercent val="0"/>
              <c:showBubbleSize val="0"/>
            </c:dLbl>
            <c:dLbl>
              <c:idx val="8"/>
              <c:layout>
                <c:manualLayout>
                  <c:x val="1.3903321339255491E-2"/>
                  <c:y val="0.10256382646523597"/>
                </c:manualLayout>
              </c:layout>
              <c:showLegendKey val="0"/>
              <c:showVal val="1"/>
              <c:showCatName val="0"/>
              <c:showSerName val="0"/>
              <c:showPercent val="0"/>
              <c:showBubbleSize val="0"/>
            </c:dLbl>
            <c:txPr>
              <a:bodyPr/>
              <a:lstStyle/>
              <a:p>
                <a:pPr>
                  <a:defRPr sz="800"/>
                </a:pPr>
                <a:endParaRPr lang="ru-RU"/>
              </a:p>
            </c:txPr>
            <c:showLegendKey val="0"/>
            <c:showVal val="1"/>
            <c:showCatName val="0"/>
            <c:showSerName val="0"/>
            <c:showPercent val="0"/>
            <c:showBubbleSize val="0"/>
            <c:showLeaderLines val="0"/>
          </c:dLbls>
          <c:cat>
            <c:strRef>
              <c:f>Лист1!$A$2:$A$10</c:f>
              <c:strCache>
                <c:ptCount val="9"/>
                <c:pt idx="0">
                  <c:v>2015
1 252 154,4</c:v>
                </c:pt>
                <c:pt idx="1">
                  <c:v>2016
1 223 403,0</c:v>
                </c:pt>
                <c:pt idx="2">
                  <c:v>2017
1 098 195,7</c:v>
                </c:pt>
                <c:pt idx="3">
                  <c:v>2018
995 661,9</c:v>
                </c:pt>
                <c:pt idx="4">
                  <c:v>2019
1 033 465,9</c:v>
                </c:pt>
                <c:pt idx="5">
                  <c:v>2020
1 871 043,0</c:v>
                </c:pt>
                <c:pt idx="6">
                  <c:v>2021
1 988 739,9</c:v>
                </c:pt>
                <c:pt idx="7">
                  <c:v>2022
1 985 305,7</c:v>
                </c:pt>
                <c:pt idx="8">
                  <c:v>2023
2 014 640,8</c:v>
                </c:pt>
              </c:strCache>
            </c:strRef>
          </c:cat>
          <c:val>
            <c:numRef>
              <c:f>Лист1!$F$2:$F$10</c:f>
              <c:numCache>
                <c:formatCode>#,##0.0</c:formatCode>
                <c:ptCount val="9"/>
                <c:pt idx="0">
                  <c:v>390864</c:v>
                </c:pt>
                <c:pt idx="1">
                  <c:v>636727.19999999995</c:v>
                </c:pt>
                <c:pt idx="2">
                  <c:v>491779.8</c:v>
                </c:pt>
                <c:pt idx="3">
                  <c:v>531619.19999999995</c:v>
                </c:pt>
                <c:pt idx="4">
                  <c:v>554395</c:v>
                </c:pt>
                <c:pt idx="5">
                  <c:v>605117.69999999995</c:v>
                </c:pt>
                <c:pt idx="6">
                  <c:v>700350</c:v>
                </c:pt>
                <c:pt idx="7">
                  <c:v>707647.7</c:v>
                </c:pt>
                <c:pt idx="8">
                  <c:v>735956.5</c:v>
                </c:pt>
              </c:numCache>
            </c:numRef>
          </c:val>
        </c:ser>
        <c:ser>
          <c:idx val="5"/>
          <c:order val="5"/>
          <c:tx>
            <c:strRef>
              <c:f>Лист1!$G$1</c:f>
              <c:strCache>
                <c:ptCount val="1"/>
                <c:pt idx="0">
                  <c:v>налог на прибыль</c:v>
                </c:pt>
              </c:strCache>
            </c:strRef>
          </c:tx>
          <c:invertIfNegative val="0"/>
          <c:dLbls>
            <c:dLbl>
              <c:idx val="3"/>
              <c:layout>
                <c:manualLayout>
                  <c:x val="1.1122657071404342E-2"/>
                  <c:y val="-1.3675176862031464E-2"/>
                </c:manualLayout>
              </c:layout>
              <c:showLegendKey val="0"/>
              <c:showVal val="1"/>
              <c:showCatName val="0"/>
              <c:showSerName val="0"/>
              <c:showPercent val="0"/>
              <c:showBubbleSize val="0"/>
            </c:dLbl>
            <c:dLbl>
              <c:idx val="4"/>
              <c:layout>
                <c:manualLayout>
                  <c:x val="1.1122657071404394E-2"/>
                  <c:y val="-1.1395980718359552E-2"/>
                </c:manualLayout>
              </c:layout>
              <c:showLegendKey val="0"/>
              <c:showVal val="1"/>
              <c:showCatName val="0"/>
              <c:showSerName val="0"/>
              <c:showPercent val="0"/>
              <c:showBubbleSize val="0"/>
            </c:dLbl>
            <c:txPr>
              <a:bodyPr/>
              <a:lstStyle/>
              <a:p>
                <a:pPr>
                  <a:defRPr sz="800" baseline="0"/>
                </a:pPr>
                <a:endParaRPr lang="ru-RU"/>
              </a:p>
            </c:txPr>
            <c:showLegendKey val="0"/>
            <c:showVal val="1"/>
            <c:showCatName val="0"/>
            <c:showSerName val="0"/>
            <c:showPercent val="0"/>
            <c:showBubbleSize val="0"/>
            <c:showLeaderLines val="0"/>
          </c:dLbls>
          <c:cat>
            <c:strRef>
              <c:f>Лист1!$A$2:$A$10</c:f>
              <c:strCache>
                <c:ptCount val="9"/>
                <c:pt idx="0">
                  <c:v>2015
1 252 154,4</c:v>
                </c:pt>
                <c:pt idx="1">
                  <c:v>2016
1 223 403,0</c:v>
                </c:pt>
                <c:pt idx="2">
                  <c:v>2017
1 098 195,7</c:v>
                </c:pt>
                <c:pt idx="3">
                  <c:v>2018
995 661,9</c:v>
                </c:pt>
                <c:pt idx="4">
                  <c:v>2019
1 033 465,9</c:v>
                </c:pt>
                <c:pt idx="5">
                  <c:v>2020
1 871 043,0</c:v>
                </c:pt>
                <c:pt idx="6">
                  <c:v>2021
1 988 739,9</c:v>
                </c:pt>
                <c:pt idx="7">
                  <c:v>2022
1 985 305,7</c:v>
                </c:pt>
                <c:pt idx="8">
                  <c:v>2023
2 014 640,8</c:v>
                </c:pt>
              </c:strCache>
            </c:strRef>
          </c:cat>
          <c:val>
            <c:numRef>
              <c:f>Лист1!$G$2:$G$10</c:f>
              <c:numCache>
                <c:formatCode>#,##0.0</c:formatCode>
                <c:ptCount val="9"/>
                <c:pt idx="0">
                  <c:v>845393.2</c:v>
                </c:pt>
                <c:pt idx="1">
                  <c:v>570110.80000000005</c:v>
                </c:pt>
                <c:pt idx="2">
                  <c:v>591650.19999999995</c:v>
                </c:pt>
                <c:pt idx="3">
                  <c:v>450239.7</c:v>
                </c:pt>
                <c:pt idx="4">
                  <c:v>463414.6</c:v>
                </c:pt>
                <c:pt idx="5">
                  <c:v>1244818.2</c:v>
                </c:pt>
                <c:pt idx="6">
                  <c:v>1260000</c:v>
                </c:pt>
                <c:pt idx="7">
                  <c:v>1250000</c:v>
                </c:pt>
                <c:pt idx="8">
                  <c:v>1250000</c:v>
                </c:pt>
              </c:numCache>
            </c:numRef>
          </c:val>
        </c:ser>
        <c:dLbls>
          <c:showLegendKey val="0"/>
          <c:showVal val="0"/>
          <c:showCatName val="0"/>
          <c:showSerName val="0"/>
          <c:showPercent val="0"/>
          <c:showBubbleSize val="0"/>
        </c:dLbls>
        <c:gapWidth val="150"/>
        <c:shape val="box"/>
        <c:axId val="117027584"/>
        <c:axId val="117029120"/>
        <c:axId val="117022720"/>
      </c:bar3DChart>
      <c:catAx>
        <c:axId val="117027584"/>
        <c:scaling>
          <c:orientation val="minMax"/>
        </c:scaling>
        <c:delete val="0"/>
        <c:axPos val="b"/>
        <c:majorGridlines/>
        <c:numFmt formatCode="General" sourceLinked="1"/>
        <c:majorTickMark val="in"/>
        <c:minorTickMark val="in"/>
        <c:tickLblPos val="low"/>
        <c:txPr>
          <a:bodyPr rot="-5400000" vert="horz"/>
          <a:lstStyle/>
          <a:p>
            <a:pPr>
              <a:defRPr sz="1000">
                <a:latin typeface="Times New Roman" pitchFamily="18" charset="0"/>
                <a:cs typeface="Times New Roman" pitchFamily="18" charset="0"/>
              </a:defRPr>
            </a:pPr>
            <a:endParaRPr lang="ru-RU"/>
          </a:p>
        </c:txPr>
        <c:crossAx val="117029120"/>
        <c:crosses val="autoZero"/>
        <c:auto val="0"/>
        <c:lblAlgn val="ctr"/>
        <c:lblOffset val="100"/>
        <c:noMultiLvlLbl val="0"/>
      </c:catAx>
      <c:valAx>
        <c:axId val="117029120"/>
        <c:scaling>
          <c:orientation val="minMax"/>
        </c:scaling>
        <c:delete val="0"/>
        <c:axPos val="l"/>
        <c:majorGridlines>
          <c:spPr>
            <a:ln w="9525" cap="flat" cmpd="sng" algn="ctr">
              <a:solidFill>
                <a:schemeClr val="accent2">
                  <a:shade val="95000"/>
                  <a:satMod val="105000"/>
                </a:schemeClr>
              </a:solidFill>
              <a:prstDash val="solid"/>
            </a:ln>
            <a:effectLst/>
          </c:spPr>
        </c:majorGridlines>
        <c:numFmt formatCode="#,##0.0" sourceLinked="1"/>
        <c:majorTickMark val="out"/>
        <c:minorTickMark val="none"/>
        <c:tickLblPos val="nextTo"/>
        <c:txPr>
          <a:bodyPr/>
          <a:lstStyle/>
          <a:p>
            <a:pPr>
              <a:defRPr sz="1400">
                <a:latin typeface="Times New Roman" pitchFamily="18" charset="0"/>
                <a:cs typeface="Times New Roman" pitchFamily="18" charset="0"/>
              </a:defRPr>
            </a:pPr>
            <a:endParaRPr lang="ru-RU"/>
          </a:p>
        </c:txPr>
        <c:crossAx val="117027584"/>
        <c:crosses val="autoZero"/>
        <c:crossBetween val="between"/>
      </c:valAx>
      <c:serAx>
        <c:axId val="117022720"/>
        <c:scaling>
          <c:orientation val="minMax"/>
        </c:scaling>
        <c:delete val="1"/>
        <c:axPos val="b"/>
        <c:majorTickMark val="out"/>
        <c:minorTickMark val="none"/>
        <c:tickLblPos val="none"/>
        <c:crossAx val="117029120"/>
        <c:crosses val="autoZero"/>
      </c:serAx>
    </c:plotArea>
    <c:legend>
      <c:legendPos val="r"/>
      <c:legendEntry>
        <c:idx val="0"/>
        <c:txPr>
          <a:bodyPr/>
          <a:lstStyle/>
          <a:p>
            <a:pPr>
              <a:defRPr sz="1200">
                <a:latin typeface="Times New Roman" pitchFamily="18" charset="0"/>
                <a:cs typeface="Times New Roman" pitchFamily="18" charset="0"/>
              </a:defRPr>
            </a:pPr>
            <a:endParaRPr lang="ru-RU"/>
          </a:p>
        </c:txPr>
      </c:legendEntry>
      <c:layout>
        <c:manualLayout>
          <c:xMode val="edge"/>
          <c:yMode val="edge"/>
          <c:x val="0.83050942645186798"/>
          <c:y val="0"/>
          <c:w val="0.15419692007495095"/>
          <c:h val="0.97966023825675608"/>
        </c:manualLayout>
      </c:layout>
      <c:overlay val="0"/>
      <c:txPr>
        <a:bodyPr/>
        <a:lstStyle/>
        <a:p>
          <a:pPr>
            <a:defRPr sz="1200">
              <a:latin typeface="Times New Roman" pitchFamily="18" charset="0"/>
              <a:cs typeface="Times New Roman" pitchFamily="18" charset="0"/>
            </a:defRPr>
          </a:pPr>
          <a:endParaRPr lang="ru-RU"/>
        </a:p>
      </c:txPr>
    </c:legend>
    <c:plotVisOnly val="1"/>
    <c:dispBlanksAs val="gap"/>
    <c:showDLblsOverMax val="0"/>
  </c:chart>
  <c:txPr>
    <a:bodyPr/>
    <a:lstStyle/>
    <a:p>
      <a:pPr>
        <a:defRPr sz="1800"/>
      </a:pPr>
      <a:endParaRPr lang="ru-RU"/>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view3D>
      <c:rotX val="20"/>
      <c:rotY val="20"/>
      <c:depthPercent val="110"/>
      <c:rAngAx val="1"/>
    </c:view3D>
    <c:floor>
      <c:thickness val="0"/>
      <c:spPr>
        <a:effectLst/>
        <a:scene3d>
          <a:camera prst="orthographicFront"/>
          <a:lightRig rig="threePt" dir="t"/>
        </a:scene3d>
        <a:sp3d prstMaterial="matte">
          <a:contourClr>
            <a:srgbClr val="000000"/>
          </a:contourClr>
        </a:sp3d>
      </c:spPr>
    </c:floor>
    <c:sideWall>
      <c:thickness val="0"/>
      <c:spPr>
        <a:scene3d>
          <a:camera prst="orthographicFront"/>
          <a:lightRig rig="threePt" dir="t"/>
        </a:scene3d>
        <a:sp3d>
          <a:bevelT w="6350"/>
        </a:sp3d>
      </c:spPr>
    </c:sideWall>
    <c:backWall>
      <c:thickness val="0"/>
      <c:spPr>
        <a:scene3d>
          <a:camera prst="orthographicFront"/>
          <a:lightRig rig="threePt" dir="t"/>
        </a:scene3d>
        <a:sp3d>
          <a:bevelT w="6350"/>
        </a:sp3d>
      </c:spPr>
    </c:backWall>
    <c:plotArea>
      <c:layout>
        <c:manualLayout>
          <c:layoutTarget val="inner"/>
          <c:xMode val="edge"/>
          <c:yMode val="edge"/>
          <c:x val="7.5373159876754539E-2"/>
          <c:y val="2.2831050228310501E-2"/>
          <c:w val="0.65927753052607552"/>
          <c:h val="0.88031460108582338"/>
        </c:manualLayout>
      </c:layout>
      <c:bar3DChart>
        <c:barDir val="col"/>
        <c:grouping val="standard"/>
        <c:varyColors val="0"/>
        <c:ser>
          <c:idx val="0"/>
          <c:order val="0"/>
          <c:tx>
            <c:strRef>
              <c:f>Лист1!$B$1</c:f>
              <c:strCache>
                <c:ptCount val="1"/>
                <c:pt idx="0">
                  <c:v>административные платежи, штрафы, прочие</c:v>
                </c:pt>
              </c:strCache>
            </c:strRef>
          </c:tx>
          <c:invertIfNegative val="0"/>
          <c:dLbls>
            <c:dLbl>
              <c:idx val="0"/>
              <c:layout>
                <c:manualLayout>
                  <c:x val="-2.8985507246376812E-3"/>
                  <c:y val="3.4246575342465668E-2"/>
                </c:manualLayout>
              </c:layout>
              <c:showLegendKey val="0"/>
              <c:showVal val="1"/>
              <c:showCatName val="0"/>
              <c:showSerName val="0"/>
              <c:showPercent val="0"/>
              <c:showBubbleSize val="0"/>
            </c:dLbl>
            <c:dLbl>
              <c:idx val="1"/>
              <c:layout>
                <c:manualLayout>
                  <c:x val="0"/>
                  <c:y val="2.7397260273972601E-2"/>
                </c:manualLayout>
              </c:layout>
              <c:showLegendKey val="0"/>
              <c:showVal val="1"/>
              <c:showCatName val="0"/>
              <c:showSerName val="0"/>
              <c:showPercent val="0"/>
              <c:showBubbleSize val="0"/>
            </c:dLbl>
            <c:dLbl>
              <c:idx val="2"/>
              <c:layout>
                <c:manualLayout>
                  <c:x val="1.4492753623188406E-3"/>
                  <c:y val="7.0776255707762553E-2"/>
                </c:manualLayout>
              </c:layout>
              <c:showLegendKey val="0"/>
              <c:showVal val="1"/>
              <c:showCatName val="0"/>
              <c:showSerName val="0"/>
              <c:showPercent val="0"/>
              <c:showBubbleSize val="0"/>
            </c:dLbl>
            <c:dLbl>
              <c:idx val="3"/>
              <c:layout>
                <c:manualLayout>
                  <c:x val="1.4492753623188406E-3"/>
                  <c:y val="3.4246575342465752E-2"/>
                </c:manualLayout>
              </c:layout>
              <c:showLegendKey val="0"/>
              <c:showVal val="1"/>
              <c:showCatName val="0"/>
              <c:showSerName val="0"/>
              <c:showPercent val="0"/>
              <c:showBubbleSize val="0"/>
            </c:dLbl>
            <c:dLbl>
              <c:idx val="4"/>
              <c:layout>
                <c:manualLayout>
                  <c:x val="0"/>
                  <c:y val="3.8812785388127852E-2"/>
                </c:manualLayout>
              </c:layout>
              <c:showLegendKey val="0"/>
              <c:showVal val="1"/>
              <c:showCatName val="0"/>
              <c:showSerName val="0"/>
              <c:showPercent val="0"/>
              <c:showBubbleSize val="0"/>
            </c:dLbl>
            <c:dLbl>
              <c:idx val="5"/>
              <c:layout>
                <c:manualLayout>
                  <c:x val="4.3478260869564689E-3"/>
                  <c:y val="1.8264840182648318E-2"/>
                </c:manualLayout>
              </c:layout>
              <c:showLegendKey val="0"/>
              <c:showVal val="1"/>
              <c:showCatName val="0"/>
              <c:showSerName val="0"/>
              <c:showPercent val="0"/>
              <c:showBubbleSize val="0"/>
            </c:dLbl>
            <c:dLbl>
              <c:idx val="6"/>
              <c:layout>
                <c:manualLayout>
                  <c:x val="-5.3139482746518232E-17"/>
                  <c:y val="1.5981735159817351E-2"/>
                </c:manualLayout>
              </c:layout>
              <c:showLegendKey val="0"/>
              <c:showVal val="1"/>
              <c:showCatName val="0"/>
              <c:showSerName val="0"/>
              <c:showPercent val="0"/>
              <c:showBubbleSize val="0"/>
            </c:dLbl>
            <c:dLbl>
              <c:idx val="7"/>
              <c:layout>
                <c:manualLayout>
                  <c:x val="5.7971014492753624E-3"/>
                  <c:y val="1.5981735159817351E-2"/>
                </c:manualLayout>
              </c:layout>
              <c:showLegendKey val="0"/>
              <c:showVal val="1"/>
              <c:showCatName val="0"/>
              <c:showSerName val="0"/>
              <c:showPercent val="0"/>
              <c:showBubbleSize val="0"/>
            </c:dLbl>
            <c:dLbl>
              <c:idx val="8"/>
              <c:layout>
                <c:manualLayout>
                  <c:x val="2.8985507246376812E-3"/>
                  <c:y val="1.5981735159817267E-2"/>
                </c:manualLayout>
              </c:layout>
              <c:showLegendKey val="0"/>
              <c:showVal val="1"/>
              <c:showCatName val="0"/>
              <c:showSerName val="0"/>
              <c:showPercent val="0"/>
              <c:showBubbleSize val="0"/>
            </c:dLbl>
            <c:txPr>
              <a:bodyPr/>
              <a:lstStyle/>
              <a:p>
                <a:pPr>
                  <a:defRPr sz="800"/>
                </a:pPr>
                <a:endParaRPr lang="ru-RU"/>
              </a:p>
            </c:txPr>
            <c:showLegendKey val="0"/>
            <c:showVal val="1"/>
            <c:showCatName val="0"/>
            <c:showSerName val="0"/>
            <c:showPercent val="0"/>
            <c:showBubbleSize val="0"/>
            <c:showLeaderLines val="0"/>
          </c:dLbls>
          <c:cat>
            <c:strRef>
              <c:f>Лист1!$A$2:$A$10</c:f>
              <c:strCache>
                <c:ptCount val="9"/>
                <c:pt idx="0">
                  <c:v>2015 - 85703,6</c:v>
                </c:pt>
                <c:pt idx="1">
                  <c:v>2016 - 87 925,6</c:v>
                </c:pt>
                <c:pt idx="2">
                  <c:v>2017 - 108 925,9</c:v>
                </c:pt>
                <c:pt idx="3">
                  <c:v>2018 - 94 647,3</c:v>
                </c:pt>
                <c:pt idx="4">
                  <c:v>2019 - 108 915,6</c:v>
                </c:pt>
                <c:pt idx="5">
                  <c:v>2020 - 93 086,4</c:v>
                </c:pt>
                <c:pt idx="6">
                  <c:v>2021 - 85 677,5</c:v>
                </c:pt>
                <c:pt idx="7">
                  <c:v>2022 - 87 365,7</c:v>
                </c:pt>
                <c:pt idx="8">
                  <c:v>2023 - 88 898,8</c:v>
                </c:pt>
              </c:strCache>
            </c:strRef>
          </c:cat>
          <c:val>
            <c:numRef>
              <c:f>Лист1!$B$2:$B$10</c:f>
              <c:numCache>
                <c:formatCode>#,##0.0</c:formatCode>
                <c:ptCount val="9"/>
                <c:pt idx="0">
                  <c:v>4509.5</c:v>
                </c:pt>
                <c:pt idx="1">
                  <c:v>3397.8</c:v>
                </c:pt>
                <c:pt idx="2">
                  <c:v>10668.9</c:v>
                </c:pt>
                <c:pt idx="3">
                  <c:v>4490.7</c:v>
                </c:pt>
                <c:pt idx="4">
                  <c:v>5369.1</c:v>
                </c:pt>
                <c:pt idx="5">
                  <c:v>1848.1</c:v>
                </c:pt>
                <c:pt idx="6">
                  <c:v>1373.5</c:v>
                </c:pt>
                <c:pt idx="7">
                  <c:v>1412.6</c:v>
                </c:pt>
                <c:pt idx="8">
                  <c:v>1461.2</c:v>
                </c:pt>
              </c:numCache>
            </c:numRef>
          </c:val>
        </c:ser>
        <c:ser>
          <c:idx val="1"/>
          <c:order val="1"/>
          <c:tx>
            <c:strRef>
              <c:f>Лист1!$C$1</c:f>
              <c:strCache>
                <c:ptCount val="1"/>
                <c:pt idx="0">
                  <c:v>доходы от оказания платных услуг</c:v>
                </c:pt>
              </c:strCache>
            </c:strRef>
          </c:tx>
          <c:invertIfNegative val="0"/>
          <c:dLbls>
            <c:dLbl>
              <c:idx val="0"/>
              <c:layout>
                <c:manualLayout>
                  <c:x val="5.7971014492753624E-3"/>
                  <c:y val="1.8264840182648401E-2"/>
                </c:manualLayout>
              </c:layout>
              <c:showLegendKey val="0"/>
              <c:showVal val="1"/>
              <c:showCatName val="0"/>
              <c:showSerName val="0"/>
              <c:showPercent val="0"/>
              <c:showBubbleSize val="0"/>
            </c:dLbl>
            <c:dLbl>
              <c:idx val="1"/>
              <c:layout>
                <c:manualLayout>
                  <c:x val="2.8985507246376547E-3"/>
                  <c:y val="2.0547945205479451E-2"/>
                </c:manualLayout>
              </c:layout>
              <c:showLegendKey val="0"/>
              <c:showVal val="1"/>
              <c:showCatName val="0"/>
              <c:showSerName val="0"/>
              <c:showPercent val="0"/>
              <c:showBubbleSize val="0"/>
            </c:dLbl>
            <c:dLbl>
              <c:idx val="2"/>
              <c:layout>
                <c:manualLayout>
                  <c:x val="1.5942028985507221E-2"/>
                  <c:y val="2.0547945205479451E-2"/>
                </c:manualLayout>
              </c:layout>
              <c:showLegendKey val="0"/>
              <c:showVal val="1"/>
              <c:showCatName val="0"/>
              <c:showSerName val="0"/>
              <c:showPercent val="0"/>
              <c:showBubbleSize val="0"/>
            </c:dLbl>
            <c:dLbl>
              <c:idx val="3"/>
              <c:layout>
                <c:manualLayout>
                  <c:x val="4.3478260869565218E-3"/>
                  <c:y val="1.5981735159817267E-2"/>
                </c:manualLayout>
              </c:layout>
              <c:showLegendKey val="0"/>
              <c:showVal val="1"/>
              <c:showCatName val="0"/>
              <c:showSerName val="0"/>
              <c:showPercent val="0"/>
              <c:showBubbleSize val="0"/>
            </c:dLbl>
            <c:dLbl>
              <c:idx val="4"/>
              <c:layout>
                <c:manualLayout>
                  <c:x val="1.0144927536231883E-2"/>
                  <c:y val="1.3698630136986217E-2"/>
                </c:manualLayout>
              </c:layout>
              <c:showLegendKey val="0"/>
              <c:showVal val="1"/>
              <c:showCatName val="0"/>
              <c:showSerName val="0"/>
              <c:showPercent val="0"/>
              <c:showBubbleSize val="0"/>
            </c:dLbl>
            <c:dLbl>
              <c:idx val="5"/>
              <c:layout>
                <c:manualLayout>
                  <c:x val="7.246376811594203E-3"/>
                  <c:y val="6.849315068493067E-3"/>
                </c:manualLayout>
              </c:layout>
              <c:showLegendKey val="0"/>
              <c:showVal val="1"/>
              <c:showCatName val="0"/>
              <c:showSerName val="0"/>
              <c:showPercent val="0"/>
              <c:showBubbleSize val="0"/>
            </c:dLbl>
            <c:dLbl>
              <c:idx val="6"/>
              <c:layout>
                <c:manualLayout>
                  <c:x val="4.3478260869565747E-3"/>
                  <c:y val="2.0547945205479368E-2"/>
                </c:manualLayout>
              </c:layout>
              <c:showLegendKey val="0"/>
              <c:showVal val="1"/>
              <c:showCatName val="0"/>
              <c:showSerName val="0"/>
              <c:showPercent val="0"/>
              <c:showBubbleSize val="0"/>
            </c:dLbl>
            <c:dLbl>
              <c:idx val="7"/>
              <c:layout>
                <c:manualLayout>
                  <c:x val="8.6956521739129378E-3"/>
                  <c:y val="2.0547945205479368E-2"/>
                </c:manualLayout>
              </c:layout>
              <c:showLegendKey val="0"/>
              <c:showVal val="1"/>
              <c:showCatName val="0"/>
              <c:showSerName val="0"/>
              <c:showPercent val="0"/>
              <c:showBubbleSize val="0"/>
            </c:dLbl>
            <c:dLbl>
              <c:idx val="8"/>
              <c:layout>
                <c:manualLayout>
                  <c:x val="5.7971014492753624E-3"/>
                  <c:y val="2.0547945205479451E-2"/>
                </c:manualLayout>
              </c:layout>
              <c:showLegendKey val="0"/>
              <c:showVal val="1"/>
              <c:showCatName val="0"/>
              <c:showSerName val="0"/>
              <c:showPercent val="0"/>
              <c:showBubbleSize val="0"/>
            </c:dLbl>
            <c:txPr>
              <a:bodyPr/>
              <a:lstStyle/>
              <a:p>
                <a:pPr>
                  <a:defRPr sz="800"/>
                </a:pPr>
                <a:endParaRPr lang="ru-RU"/>
              </a:p>
            </c:txPr>
            <c:showLegendKey val="0"/>
            <c:showVal val="1"/>
            <c:showCatName val="0"/>
            <c:showSerName val="0"/>
            <c:showPercent val="0"/>
            <c:showBubbleSize val="0"/>
            <c:showLeaderLines val="0"/>
          </c:dLbls>
          <c:cat>
            <c:strRef>
              <c:f>Лист1!$A$2:$A$10</c:f>
              <c:strCache>
                <c:ptCount val="9"/>
                <c:pt idx="0">
                  <c:v>2015 - 85703,6</c:v>
                </c:pt>
                <c:pt idx="1">
                  <c:v>2016 - 87 925,6</c:v>
                </c:pt>
                <c:pt idx="2">
                  <c:v>2017 - 108 925,9</c:v>
                </c:pt>
                <c:pt idx="3">
                  <c:v>2018 - 94 647,3</c:v>
                </c:pt>
                <c:pt idx="4">
                  <c:v>2019 - 108 915,6</c:v>
                </c:pt>
                <c:pt idx="5">
                  <c:v>2020 - 93 086,4</c:v>
                </c:pt>
                <c:pt idx="6">
                  <c:v>2021 - 85 677,5</c:v>
                </c:pt>
                <c:pt idx="7">
                  <c:v>2022 - 87 365,7</c:v>
                </c:pt>
                <c:pt idx="8">
                  <c:v>2023 - 88 898,8</c:v>
                </c:pt>
              </c:strCache>
            </c:strRef>
          </c:cat>
          <c:val>
            <c:numRef>
              <c:f>Лист1!$C$2:$C$10</c:f>
              <c:numCache>
                <c:formatCode>#,##0.0</c:formatCode>
                <c:ptCount val="9"/>
                <c:pt idx="0">
                  <c:v>2703</c:v>
                </c:pt>
                <c:pt idx="1">
                  <c:v>3143.6</c:v>
                </c:pt>
                <c:pt idx="2">
                  <c:v>5375.4</c:v>
                </c:pt>
                <c:pt idx="3">
                  <c:v>6804.1</c:v>
                </c:pt>
                <c:pt idx="4">
                  <c:v>6128.6</c:v>
                </c:pt>
                <c:pt idx="5">
                  <c:v>7491.9</c:v>
                </c:pt>
                <c:pt idx="6">
                  <c:v>7389.4</c:v>
                </c:pt>
                <c:pt idx="7">
                  <c:v>7489.4</c:v>
                </c:pt>
                <c:pt idx="8">
                  <c:v>7589.4</c:v>
                </c:pt>
              </c:numCache>
            </c:numRef>
          </c:val>
        </c:ser>
        <c:ser>
          <c:idx val="2"/>
          <c:order val="2"/>
          <c:tx>
            <c:strRef>
              <c:f>Лист1!$D$1</c:f>
              <c:strCache>
                <c:ptCount val="1"/>
                <c:pt idx="0">
                  <c:v>доходы от продажи материальных и нематериальных активов</c:v>
                </c:pt>
              </c:strCache>
            </c:strRef>
          </c:tx>
          <c:invertIfNegative val="0"/>
          <c:dLbls>
            <c:dLbl>
              <c:idx val="0"/>
              <c:layout>
                <c:manualLayout>
                  <c:x val="-2.8985507246376812E-3"/>
                  <c:y val="4.3378995433789952E-2"/>
                </c:manualLayout>
              </c:layout>
              <c:showLegendKey val="0"/>
              <c:showVal val="1"/>
              <c:showCatName val="0"/>
              <c:showSerName val="0"/>
              <c:showPercent val="0"/>
              <c:showBubbleSize val="0"/>
            </c:dLbl>
            <c:dLbl>
              <c:idx val="1"/>
              <c:layout>
                <c:manualLayout>
                  <c:x val="5.7971014492753624E-3"/>
                  <c:y val="2.7397260273972601E-2"/>
                </c:manualLayout>
              </c:layout>
              <c:showLegendKey val="0"/>
              <c:showVal val="1"/>
              <c:showCatName val="0"/>
              <c:showSerName val="0"/>
              <c:showPercent val="0"/>
              <c:showBubbleSize val="0"/>
            </c:dLbl>
            <c:dLbl>
              <c:idx val="2"/>
              <c:layout>
                <c:manualLayout>
                  <c:x val="5.7971014492753624E-3"/>
                  <c:y val="4.5662100456621002E-2"/>
                </c:manualLayout>
              </c:layout>
              <c:showLegendKey val="0"/>
              <c:showVal val="1"/>
              <c:showCatName val="0"/>
              <c:showSerName val="0"/>
              <c:showPercent val="0"/>
              <c:showBubbleSize val="0"/>
            </c:dLbl>
            <c:dLbl>
              <c:idx val="3"/>
              <c:layout>
                <c:manualLayout>
                  <c:x val="2.8985507246376279E-3"/>
                  <c:y val="2.5114155251141551E-2"/>
                </c:manualLayout>
              </c:layout>
              <c:showLegendKey val="0"/>
              <c:showVal val="1"/>
              <c:showCatName val="0"/>
              <c:showSerName val="0"/>
              <c:showPercent val="0"/>
              <c:showBubbleSize val="0"/>
            </c:dLbl>
            <c:dLbl>
              <c:idx val="4"/>
              <c:layout>
                <c:manualLayout>
                  <c:x val="7.246376811594203E-3"/>
                  <c:y val="3.8812785388127768E-2"/>
                </c:manualLayout>
              </c:layout>
              <c:showLegendKey val="0"/>
              <c:showVal val="1"/>
              <c:showCatName val="0"/>
              <c:showSerName val="0"/>
              <c:showPercent val="0"/>
              <c:showBubbleSize val="0"/>
            </c:dLbl>
            <c:dLbl>
              <c:idx val="5"/>
              <c:layout>
                <c:manualLayout>
                  <c:x val="5.7971014492753624E-3"/>
                  <c:y val="2.0547945205479451E-2"/>
                </c:manualLayout>
              </c:layout>
              <c:showLegendKey val="0"/>
              <c:showVal val="1"/>
              <c:showCatName val="0"/>
              <c:showSerName val="0"/>
              <c:showPercent val="0"/>
              <c:showBubbleSize val="0"/>
            </c:dLbl>
            <c:dLbl>
              <c:idx val="6"/>
              <c:layout>
                <c:manualLayout>
                  <c:x val="1.0144927536231883E-2"/>
                  <c:y val="1.5981735159817351E-2"/>
                </c:manualLayout>
              </c:layout>
              <c:showLegendKey val="0"/>
              <c:showVal val="1"/>
              <c:showCatName val="0"/>
              <c:showSerName val="0"/>
              <c:showPercent val="0"/>
              <c:showBubbleSize val="0"/>
            </c:dLbl>
            <c:dLbl>
              <c:idx val="7"/>
              <c:layout>
                <c:manualLayout>
                  <c:x val="7.246376811594203E-3"/>
                  <c:y val="1.5981555387768309E-2"/>
                </c:manualLayout>
              </c:layout>
              <c:showLegendKey val="0"/>
              <c:showVal val="1"/>
              <c:showCatName val="0"/>
              <c:showSerName val="0"/>
              <c:showPercent val="0"/>
              <c:showBubbleSize val="0"/>
            </c:dLbl>
            <c:dLbl>
              <c:idx val="8"/>
              <c:layout>
                <c:manualLayout>
                  <c:x val="1.1594202898550725E-2"/>
                  <c:y val="1.3698630136986301E-2"/>
                </c:manualLayout>
              </c:layout>
              <c:showLegendKey val="0"/>
              <c:showVal val="1"/>
              <c:showCatName val="0"/>
              <c:showSerName val="0"/>
              <c:showPercent val="0"/>
              <c:showBubbleSize val="0"/>
            </c:dLbl>
            <c:txPr>
              <a:bodyPr/>
              <a:lstStyle/>
              <a:p>
                <a:pPr>
                  <a:defRPr sz="800" baseline="0"/>
                </a:pPr>
                <a:endParaRPr lang="ru-RU"/>
              </a:p>
            </c:txPr>
            <c:showLegendKey val="0"/>
            <c:showVal val="1"/>
            <c:showCatName val="0"/>
            <c:showSerName val="0"/>
            <c:showPercent val="0"/>
            <c:showBubbleSize val="0"/>
            <c:showLeaderLines val="0"/>
          </c:dLbls>
          <c:cat>
            <c:strRef>
              <c:f>Лист1!$A$2:$A$10</c:f>
              <c:strCache>
                <c:ptCount val="9"/>
                <c:pt idx="0">
                  <c:v>2015 - 85703,6</c:v>
                </c:pt>
                <c:pt idx="1">
                  <c:v>2016 - 87 925,6</c:v>
                </c:pt>
                <c:pt idx="2">
                  <c:v>2017 - 108 925,9</c:v>
                </c:pt>
                <c:pt idx="3">
                  <c:v>2018 - 94 647,3</c:v>
                </c:pt>
                <c:pt idx="4">
                  <c:v>2019 - 108 915,6</c:v>
                </c:pt>
                <c:pt idx="5">
                  <c:v>2020 - 93 086,4</c:v>
                </c:pt>
                <c:pt idx="6">
                  <c:v>2021 - 85 677,5</c:v>
                </c:pt>
                <c:pt idx="7">
                  <c:v>2022 - 87 365,7</c:v>
                </c:pt>
                <c:pt idx="8">
                  <c:v>2023 - 88 898,8</c:v>
                </c:pt>
              </c:strCache>
            </c:strRef>
          </c:cat>
          <c:val>
            <c:numRef>
              <c:f>Лист1!$D$2:$D$10</c:f>
              <c:numCache>
                <c:formatCode>#,##0.0</c:formatCode>
                <c:ptCount val="9"/>
                <c:pt idx="0">
                  <c:v>11978</c:v>
                </c:pt>
                <c:pt idx="1">
                  <c:v>7388.4</c:v>
                </c:pt>
                <c:pt idx="2">
                  <c:v>16949.3</c:v>
                </c:pt>
                <c:pt idx="3">
                  <c:v>32806.300000000003</c:v>
                </c:pt>
                <c:pt idx="4">
                  <c:v>30974.7</c:v>
                </c:pt>
                <c:pt idx="5">
                  <c:v>25226.400000000001</c:v>
                </c:pt>
                <c:pt idx="6">
                  <c:v>18180</c:v>
                </c:pt>
                <c:pt idx="7">
                  <c:v>18110</c:v>
                </c:pt>
                <c:pt idx="8">
                  <c:v>18110</c:v>
                </c:pt>
              </c:numCache>
            </c:numRef>
          </c:val>
        </c:ser>
        <c:ser>
          <c:idx val="3"/>
          <c:order val="3"/>
          <c:tx>
            <c:strRef>
              <c:f>Лист1!$E$1</c:f>
              <c:strCache>
                <c:ptCount val="1"/>
                <c:pt idx="0">
                  <c:v>платежи при пользовании природными ресурсами</c:v>
                </c:pt>
              </c:strCache>
            </c:strRef>
          </c:tx>
          <c:invertIfNegative val="0"/>
          <c:dLbls>
            <c:dLbl>
              <c:idx val="1"/>
              <c:layout>
                <c:manualLayout>
                  <c:x val="1.0144927536231857E-2"/>
                  <c:y val="2.2831050228310922E-3"/>
                </c:manualLayout>
              </c:layout>
              <c:showLegendKey val="0"/>
              <c:showVal val="1"/>
              <c:showCatName val="0"/>
              <c:showSerName val="0"/>
              <c:showPercent val="0"/>
              <c:showBubbleSize val="0"/>
            </c:dLbl>
            <c:dLbl>
              <c:idx val="2"/>
              <c:layout>
                <c:manualLayout>
                  <c:x val="8.6956521739130436E-3"/>
                  <c:y val="6.8493150684931503E-3"/>
                </c:manualLayout>
              </c:layout>
              <c:showLegendKey val="0"/>
              <c:showVal val="1"/>
              <c:showCatName val="0"/>
              <c:showSerName val="0"/>
              <c:showPercent val="0"/>
              <c:showBubbleSize val="0"/>
            </c:dLbl>
            <c:dLbl>
              <c:idx val="3"/>
              <c:layout>
                <c:manualLayout>
                  <c:x val="1.4492753623188406E-2"/>
                  <c:y val="7.5343364613669778E-2"/>
                </c:manualLayout>
              </c:layout>
              <c:spPr/>
              <c:txPr>
                <a:bodyPr rot="0"/>
                <a:lstStyle/>
                <a:p>
                  <a:pPr>
                    <a:defRPr sz="800"/>
                  </a:pPr>
                  <a:endParaRPr lang="ru-RU"/>
                </a:p>
              </c:txPr>
              <c:showLegendKey val="0"/>
              <c:showVal val="1"/>
              <c:showCatName val="0"/>
              <c:showSerName val="0"/>
              <c:showPercent val="0"/>
              <c:showBubbleSize val="0"/>
            </c:dLbl>
            <c:dLbl>
              <c:idx val="4"/>
              <c:layout>
                <c:manualLayout>
                  <c:x val="1.0144927536231937E-2"/>
                  <c:y val="9.1324200913242004E-3"/>
                </c:manualLayout>
              </c:layout>
              <c:showLegendKey val="0"/>
              <c:showVal val="1"/>
              <c:showCatName val="0"/>
              <c:showSerName val="0"/>
              <c:showPercent val="0"/>
              <c:showBubbleSize val="0"/>
            </c:dLbl>
            <c:dLbl>
              <c:idx val="5"/>
              <c:layout>
                <c:manualLayout>
                  <c:x val="1.3043364144699305E-2"/>
                  <c:y val="1.3698630136986301E-2"/>
                </c:manualLayout>
              </c:layout>
              <c:showLegendKey val="0"/>
              <c:showVal val="1"/>
              <c:showCatName val="0"/>
              <c:showSerName val="0"/>
              <c:showPercent val="0"/>
              <c:showBubbleSize val="0"/>
            </c:dLbl>
            <c:dLbl>
              <c:idx val="6"/>
              <c:layout>
                <c:manualLayout>
                  <c:x val="1.0144927536231883E-2"/>
                  <c:y val="1.1415525114155251E-2"/>
                </c:manualLayout>
              </c:layout>
              <c:showLegendKey val="0"/>
              <c:showVal val="1"/>
              <c:showCatName val="0"/>
              <c:showSerName val="0"/>
              <c:showPercent val="0"/>
              <c:showBubbleSize val="0"/>
            </c:dLbl>
            <c:dLbl>
              <c:idx val="7"/>
              <c:layout>
                <c:manualLayout>
                  <c:x val="7.246376811594203E-3"/>
                  <c:y val="1.1415525114155251E-2"/>
                </c:manualLayout>
              </c:layout>
              <c:showLegendKey val="0"/>
              <c:showVal val="1"/>
              <c:showCatName val="0"/>
              <c:showSerName val="0"/>
              <c:showPercent val="0"/>
              <c:showBubbleSize val="0"/>
            </c:dLbl>
            <c:dLbl>
              <c:idx val="8"/>
              <c:layout>
                <c:manualLayout>
                  <c:x val="1.1594202898550831E-2"/>
                  <c:y val="0"/>
                </c:manualLayout>
              </c:layout>
              <c:showLegendKey val="0"/>
              <c:showVal val="1"/>
              <c:showCatName val="0"/>
              <c:showSerName val="0"/>
              <c:showPercent val="0"/>
              <c:showBubbleSize val="0"/>
            </c:dLbl>
            <c:txPr>
              <a:bodyPr/>
              <a:lstStyle/>
              <a:p>
                <a:pPr>
                  <a:defRPr sz="800"/>
                </a:pPr>
                <a:endParaRPr lang="ru-RU"/>
              </a:p>
            </c:txPr>
            <c:showLegendKey val="0"/>
            <c:showVal val="1"/>
            <c:showCatName val="0"/>
            <c:showSerName val="0"/>
            <c:showPercent val="0"/>
            <c:showBubbleSize val="0"/>
            <c:showLeaderLines val="0"/>
          </c:dLbls>
          <c:cat>
            <c:strRef>
              <c:f>Лист1!$A$2:$A$10</c:f>
              <c:strCache>
                <c:ptCount val="9"/>
                <c:pt idx="0">
                  <c:v>2015 - 85703,6</c:v>
                </c:pt>
                <c:pt idx="1">
                  <c:v>2016 - 87 925,6</c:v>
                </c:pt>
                <c:pt idx="2">
                  <c:v>2017 - 108 925,9</c:v>
                </c:pt>
                <c:pt idx="3">
                  <c:v>2018 - 94 647,3</c:v>
                </c:pt>
                <c:pt idx="4">
                  <c:v>2019 - 108 915,6</c:v>
                </c:pt>
                <c:pt idx="5">
                  <c:v>2020 - 93 086,4</c:v>
                </c:pt>
                <c:pt idx="6">
                  <c:v>2021 - 85 677,5</c:v>
                </c:pt>
                <c:pt idx="7">
                  <c:v>2022 - 87 365,7</c:v>
                </c:pt>
                <c:pt idx="8">
                  <c:v>2023 - 88 898,8</c:v>
                </c:pt>
              </c:strCache>
            </c:strRef>
          </c:cat>
          <c:val>
            <c:numRef>
              <c:f>Лист1!$E$2:$E$10</c:f>
              <c:numCache>
                <c:formatCode>#,##0.0</c:formatCode>
                <c:ptCount val="9"/>
                <c:pt idx="0">
                  <c:v>15745.4</c:v>
                </c:pt>
                <c:pt idx="1">
                  <c:v>25007.9</c:v>
                </c:pt>
                <c:pt idx="2">
                  <c:v>17626.8</c:v>
                </c:pt>
                <c:pt idx="3">
                  <c:v>-6294.8</c:v>
                </c:pt>
                <c:pt idx="4">
                  <c:v>4839.3</c:v>
                </c:pt>
                <c:pt idx="5">
                  <c:v>5792.3</c:v>
                </c:pt>
                <c:pt idx="6">
                  <c:v>5300</c:v>
                </c:pt>
                <c:pt idx="7">
                  <c:v>5300</c:v>
                </c:pt>
                <c:pt idx="8">
                  <c:v>5300</c:v>
                </c:pt>
              </c:numCache>
            </c:numRef>
          </c:val>
        </c:ser>
        <c:ser>
          <c:idx val="4"/>
          <c:order val="4"/>
          <c:tx>
            <c:strRef>
              <c:f>Лист1!$F$1</c:f>
              <c:strCache>
                <c:ptCount val="1"/>
                <c:pt idx="0">
                  <c:v>доходы от использования имущества государственной и муниципальной собственности</c:v>
                </c:pt>
              </c:strCache>
            </c:strRef>
          </c:tx>
          <c:spPr>
            <a:effectLst>
              <a:outerShdw blurRad="76200" dir="18900000" sy="23000" kx="-1200000" algn="bl" rotWithShape="0">
                <a:prstClr val="black">
                  <a:alpha val="0"/>
                </a:prstClr>
              </a:outerShdw>
            </a:effectLst>
          </c:spPr>
          <c:invertIfNegative val="0"/>
          <c:dLbls>
            <c:dLbl>
              <c:idx val="1"/>
              <c:layout>
                <c:manualLayout>
                  <c:x val="1.0144927536231883E-2"/>
                  <c:y val="4.5662100456621002E-3"/>
                </c:manualLayout>
              </c:layout>
              <c:showLegendKey val="0"/>
              <c:showVal val="1"/>
              <c:showCatName val="0"/>
              <c:showSerName val="0"/>
              <c:showPercent val="0"/>
              <c:showBubbleSize val="0"/>
            </c:dLbl>
            <c:dLbl>
              <c:idx val="3"/>
              <c:layout>
                <c:manualLayout>
                  <c:x val="5.7971014492753095E-3"/>
                  <c:y val="2.2831050228310501E-3"/>
                </c:manualLayout>
              </c:layout>
              <c:showLegendKey val="0"/>
              <c:showVal val="1"/>
              <c:showCatName val="0"/>
              <c:showSerName val="0"/>
              <c:showPercent val="0"/>
              <c:showBubbleSize val="0"/>
            </c:dLbl>
            <c:dLbl>
              <c:idx val="4"/>
              <c:layout>
                <c:manualLayout>
                  <c:x val="7.246376811594203E-3"/>
                  <c:y val="-4.5662100456620794E-3"/>
                </c:manualLayout>
              </c:layout>
              <c:showLegendKey val="0"/>
              <c:showVal val="1"/>
              <c:showCatName val="0"/>
              <c:showSerName val="0"/>
              <c:showPercent val="0"/>
              <c:showBubbleSize val="0"/>
            </c:dLbl>
            <c:dLbl>
              <c:idx val="7"/>
              <c:layout>
                <c:manualLayout>
                  <c:x val="5.7971014492753624E-3"/>
                  <c:y val="4.5662100456621002E-3"/>
                </c:manualLayout>
              </c:layout>
              <c:showLegendKey val="0"/>
              <c:showVal val="1"/>
              <c:showCatName val="0"/>
              <c:showSerName val="0"/>
              <c:showPercent val="0"/>
              <c:showBubbleSize val="0"/>
            </c:dLbl>
            <c:dLbl>
              <c:idx val="8"/>
              <c:layout>
                <c:manualLayout>
                  <c:x val="7.246376811594203E-3"/>
                  <c:y val="-4.1856441889380796E-17"/>
                </c:manualLayout>
              </c:layout>
              <c:showLegendKey val="0"/>
              <c:showVal val="1"/>
              <c:showCatName val="0"/>
              <c:showSerName val="0"/>
              <c:showPercent val="0"/>
              <c:showBubbleSize val="0"/>
            </c:dLbl>
            <c:txPr>
              <a:bodyPr/>
              <a:lstStyle/>
              <a:p>
                <a:pPr>
                  <a:defRPr sz="800"/>
                </a:pPr>
                <a:endParaRPr lang="ru-RU"/>
              </a:p>
            </c:txPr>
            <c:showLegendKey val="0"/>
            <c:showVal val="1"/>
            <c:showCatName val="0"/>
            <c:showSerName val="0"/>
            <c:showPercent val="0"/>
            <c:showBubbleSize val="0"/>
            <c:showLeaderLines val="0"/>
          </c:dLbls>
          <c:cat>
            <c:strRef>
              <c:f>Лист1!$A$2:$A$10</c:f>
              <c:strCache>
                <c:ptCount val="9"/>
                <c:pt idx="0">
                  <c:v>2015 - 85703,6</c:v>
                </c:pt>
                <c:pt idx="1">
                  <c:v>2016 - 87 925,6</c:v>
                </c:pt>
                <c:pt idx="2">
                  <c:v>2017 - 108 925,9</c:v>
                </c:pt>
                <c:pt idx="3">
                  <c:v>2018 - 94 647,3</c:v>
                </c:pt>
                <c:pt idx="4">
                  <c:v>2019 - 108 915,6</c:v>
                </c:pt>
                <c:pt idx="5">
                  <c:v>2020 - 93 086,4</c:v>
                </c:pt>
                <c:pt idx="6">
                  <c:v>2021 - 85 677,5</c:v>
                </c:pt>
                <c:pt idx="7">
                  <c:v>2022 - 87 365,7</c:v>
                </c:pt>
                <c:pt idx="8">
                  <c:v>2023 - 88 898,8</c:v>
                </c:pt>
              </c:strCache>
            </c:strRef>
          </c:cat>
          <c:val>
            <c:numRef>
              <c:f>Лист1!$F$2:$F$10</c:f>
              <c:numCache>
                <c:formatCode>#,##0.0</c:formatCode>
                <c:ptCount val="9"/>
                <c:pt idx="0">
                  <c:v>50767.7</c:v>
                </c:pt>
                <c:pt idx="1">
                  <c:v>48987.9</c:v>
                </c:pt>
                <c:pt idx="2">
                  <c:v>58305.5</c:v>
                </c:pt>
                <c:pt idx="3">
                  <c:v>56841</c:v>
                </c:pt>
                <c:pt idx="4">
                  <c:v>61603.9</c:v>
                </c:pt>
                <c:pt idx="5">
                  <c:v>52727.7</c:v>
                </c:pt>
                <c:pt idx="6">
                  <c:v>53434.6</c:v>
                </c:pt>
                <c:pt idx="7">
                  <c:v>55053.7</c:v>
                </c:pt>
                <c:pt idx="8">
                  <c:v>56438.2</c:v>
                </c:pt>
              </c:numCache>
            </c:numRef>
          </c:val>
        </c:ser>
        <c:dLbls>
          <c:showLegendKey val="0"/>
          <c:showVal val="0"/>
          <c:showCatName val="0"/>
          <c:showSerName val="0"/>
          <c:showPercent val="0"/>
          <c:showBubbleSize val="0"/>
        </c:dLbls>
        <c:gapWidth val="232"/>
        <c:gapDepth val="208"/>
        <c:shape val="box"/>
        <c:axId val="117394048"/>
        <c:axId val="117424512"/>
        <c:axId val="117025856"/>
      </c:bar3DChart>
      <c:catAx>
        <c:axId val="117394048"/>
        <c:scaling>
          <c:orientation val="minMax"/>
        </c:scaling>
        <c:delete val="0"/>
        <c:axPos val="b"/>
        <c:majorTickMark val="out"/>
        <c:minorTickMark val="none"/>
        <c:tickLblPos val="nextTo"/>
        <c:txPr>
          <a:bodyPr/>
          <a:lstStyle/>
          <a:p>
            <a:pPr>
              <a:defRPr sz="1200" baseline="0">
                <a:latin typeface="Times New Roman" pitchFamily="18" charset="0"/>
                <a:cs typeface="Times New Roman" pitchFamily="18" charset="0"/>
              </a:defRPr>
            </a:pPr>
            <a:endParaRPr lang="ru-RU"/>
          </a:p>
        </c:txPr>
        <c:crossAx val="117424512"/>
        <c:crosses val="autoZero"/>
        <c:auto val="1"/>
        <c:lblAlgn val="ctr"/>
        <c:lblOffset val="100"/>
        <c:noMultiLvlLbl val="0"/>
      </c:catAx>
      <c:valAx>
        <c:axId val="117424512"/>
        <c:scaling>
          <c:orientation val="minMax"/>
        </c:scaling>
        <c:delete val="0"/>
        <c:axPos val="l"/>
        <c:majorGridlines>
          <c:spPr>
            <a:ln w="9525" cap="flat" cmpd="sng" algn="ctr">
              <a:solidFill>
                <a:schemeClr val="accent2">
                  <a:shade val="95000"/>
                  <a:satMod val="105000"/>
                </a:schemeClr>
              </a:solidFill>
              <a:prstDash val="solid"/>
            </a:ln>
            <a:effectLst/>
          </c:spPr>
        </c:majorGridlines>
        <c:numFmt formatCode="#,##0.0" sourceLinked="1"/>
        <c:majorTickMark val="out"/>
        <c:minorTickMark val="none"/>
        <c:tickLblPos val="nextTo"/>
        <c:txPr>
          <a:bodyPr/>
          <a:lstStyle/>
          <a:p>
            <a:pPr>
              <a:defRPr sz="1000" baseline="0">
                <a:latin typeface="Times New Roman" pitchFamily="18" charset="0"/>
                <a:cs typeface="Times New Roman" pitchFamily="18" charset="0"/>
              </a:defRPr>
            </a:pPr>
            <a:endParaRPr lang="ru-RU"/>
          </a:p>
        </c:txPr>
        <c:crossAx val="117394048"/>
        <c:crosses val="autoZero"/>
        <c:crossBetween val="between"/>
      </c:valAx>
      <c:serAx>
        <c:axId val="117025856"/>
        <c:scaling>
          <c:orientation val="minMax"/>
        </c:scaling>
        <c:delete val="1"/>
        <c:axPos val="b"/>
        <c:majorTickMark val="out"/>
        <c:minorTickMark val="none"/>
        <c:tickLblPos val="none"/>
        <c:crossAx val="117424512"/>
        <c:crosses val="autoZero"/>
      </c:serAx>
    </c:plotArea>
    <c:legend>
      <c:legendPos val="r"/>
      <c:layout>
        <c:manualLayout>
          <c:xMode val="edge"/>
          <c:yMode val="edge"/>
          <c:x val="0.79045897523679098"/>
          <c:y val="0"/>
          <c:w val="0.19622777587584161"/>
          <c:h val="0.92237442922374424"/>
        </c:manualLayout>
      </c:layout>
      <c:overlay val="0"/>
      <c:txPr>
        <a:bodyPr/>
        <a:lstStyle/>
        <a:p>
          <a:pPr>
            <a:defRPr sz="1200">
              <a:latin typeface="Times New Roman" pitchFamily="18" charset="0"/>
              <a:cs typeface="Times New Roman" pitchFamily="18" charset="0"/>
            </a:defRPr>
          </a:pPr>
          <a:endParaRPr lang="ru-RU"/>
        </a:p>
      </c:txPr>
    </c:legend>
    <c:plotVisOnly val="1"/>
    <c:dispBlanksAs val="gap"/>
    <c:showDLblsOverMax val="0"/>
  </c:chart>
  <c:spPr>
    <a:ln>
      <a:solidFill>
        <a:schemeClr val="accent2">
          <a:shade val="95000"/>
          <a:satMod val="105000"/>
        </a:schemeClr>
      </a:solidFill>
    </a:ln>
  </c:spPr>
  <c:txPr>
    <a:bodyPr/>
    <a:lstStyle/>
    <a:p>
      <a:pPr>
        <a:defRPr sz="1800"/>
      </a:pPr>
      <a:endParaRPr lang="ru-RU"/>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34"/>
    </mc:Choice>
    <mc:Fallback>
      <c:style val="34"/>
    </mc:Fallback>
  </mc:AlternateContent>
  <c:chart>
    <c:title>
      <c:tx>
        <c:rich>
          <a:bodyPr/>
          <a:lstStyle/>
          <a:p>
            <a:pPr>
              <a:defRPr/>
            </a:pPr>
            <a:r>
              <a:rPr lang="ru-RU" dirty="0" smtClean="0"/>
              <a:t>2021</a:t>
            </a:r>
          </a:p>
        </c:rich>
      </c:tx>
      <c:layout>
        <c:manualLayout>
          <c:xMode val="edge"/>
          <c:yMode val="edge"/>
          <c:x val="0.23347222222222222"/>
          <c:y val="0.43835616438356162"/>
        </c:manualLayout>
      </c:layout>
      <c:overlay val="1"/>
    </c:title>
    <c:autoTitleDeleted val="0"/>
    <c:plotArea>
      <c:layout>
        <c:manualLayout>
          <c:layoutTarget val="inner"/>
          <c:xMode val="edge"/>
          <c:yMode val="edge"/>
          <c:x val="6.6786964129483817E-4"/>
          <c:y val="1.9474166756552693E-2"/>
          <c:w val="0.53931342957130357"/>
          <c:h val="0.88654262395282779"/>
        </c:manualLayout>
      </c:layout>
      <c:doughnutChart>
        <c:varyColors val="1"/>
        <c:ser>
          <c:idx val="0"/>
          <c:order val="0"/>
          <c:tx>
            <c:strRef>
              <c:f>Лист1!$B$1</c:f>
              <c:strCache>
                <c:ptCount val="1"/>
                <c:pt idx="0">
                  <c:v>2021</c:v>
                </c:pt>
              </c:strCache>
            </c:strRef>
          </c:tx>
          <c:dPt>
            <c:idx val="0"/>
            <c:bubble3D val="0"/>
            <c:spPr>
              <a:scene3d>
                <a:camera prst="orthographicFront"/>
                <a:lightRig rig="threePt" dir="t"/>
              </a:scene3d>
              <a:sp3d>
                <a:bevelT/>
              </a:sp3d>
            </c:spPr>
          </c:dPt>
          <c:dPt>
            <c:idx val="2"/>
            <c:bubble3D val="0"/>
            <c:spPr>
              <a:scene3d>
                <a:camera prst="orthographicFront"/>
                <a:lightRig rig="threePt" dir="t"/>
              </a:scene3d>
              <a:sp3d>
                <a:bevelT/>
              </a:sp3d>
            </c:spPr>
          </c:dPt>
          <c:dPt>
            <c:idx val="3"/>
            <c:bubble3D val="0"/>
            <c:spPr>
              <a:scene3d>
                <a:camera prst="orthographicFront"/>
                <a:lightRig rig="threePt" dir="t"/>
              </a:scene3d>
              <a:sp3d>
                <a:bevelT/>
              </a:sp3d>
            </c:spPr>
          </c:dPt>
          <c:dPt>
            <c:idx val="4"/>
            <c:bubble3D val="0"/>
            <c:spPr>
              <a:ln w="57150"/>
              <a:scene3d>
                <a:camera prst="orthographicFront"/>
                <a:lightRig rig="threePt" dir="t"/>
              </a:scene3d>
              <a:sp3d>
                <a:bevelT/>
              </a:sp3d>
            </c:spPr>
          </c:dPt>
          <c:dPt>
            <c:idx val="5"/>
            <c:bubble3D val="0"/>
            <c:spPr>
              <a:ln w="57150"/>
              <a:scene3d>
                <a:camera prst="orthographicFront"/>
                <a:lightRig rig="threePt" dir="t"/>
              </a:scene3d>
              <a:sp3d>
                <a:bevelT/>
              </a:sp3d>
            </c:spPr>
          </c:dPt>
          <c:dPt>
            <c:idx val="6"/>
            <c:bubble3D val="0"/>
            <c:spPr>
              <a:scene3d>
                <a:camera prst="orthographicFront"/>
                <a:lightRig rig="threePt" dir="t"/>
              </a:scene3d>
              <a:sp3d>
                <a:bevelT/>
              </a:sp3d>
            </c:spPr>
          </c:dPt>
          <c:dPt>
            <c:idx val="7"/>
            <c:bubble3D val="0"/>
            <c:spPr>
              <a:scene3d>
                <a:camera prst="orthographicFront"/>
                <a:lightRig rig="threePt" dir="t"/>
              </a:scene3d>
              <a:sp3d>
                <a:bevelT/>
              </a:sp3d>
            </c:spPr>
          </c:dPt>
          <c:dPt>
            <c:idx val="8"/>
            <c:bubble3D val="0"/>
            <c:spPr>
              <a:scene3d>
                <a:camera prst="orthographicFront"/>
                <a:lightRig rig="threePt" dir="t"/>
              </a:scene3d>
              <a:sp3d>
                <a:bevelT/>
              </a:sp3d>
            </c:spPr>
          </c:dPt>
          <c:dPt>
            <c:idx val="9"/>
            <c:bubble3D val="0"/>
            <c:spPr>
              <a:scene3d>
                <a:camera prst="orthographicFront"/>
                <a:lightRig rig="threePt" dir="t"/>
              </a:scene3d>
              <a:sp3d>
                <a:bevelT/>
              </a:sp3d>
            </c:spPr>
          </c:dPt>
          <c:dLbls>
            <c:dLbl>
              <c:idx val="1"/>
              <c:layout>
                <c:manualLayout>
                  <c:x val="1.3888888888888889E-3"/>
                  <c:y val="-4.1095890410958923E-2"/>
                </c:manualLayout>
              </c:layout>
              <c:showLegendKey val="0"/>
              <c:showVal val="0"/>
              <c:showCatName val="0"/>
              <c:showSerName val="0"/>
              <c:showPercent val="1"/>
              <c:showBubbleSize val="0"/>
            </c:dLbl>
            <c:dLbl>
              <c:idx val="4"/>
              <c:layout/>
              <c:tx>
                <c:rich>
                  <a:bodyPr/>
                  <a:lstStyle/>
                  <a:p>
                    <a:r>
                      <a:rPr lang="ru-RU" sz="1050" b="1" dirty="0"/>
                      <a:t>39%</a:t>
                    </a:r>
                  </a:p>
                </c:rich>
              </c:tx>
              <c:showLegendKey val="0"/>
              <c:showVal val="0"/>
              <c:showCatName val="0"/>
              <c:showSerName val="0"/>
              <c:showPercent val="1"/>
              <c:showBubbleSize val="0"/>
            </c:dLbl>
            <c:txPr>
              <a:bodyPr/>
              <a:lstStyle/>
              <a:p>
                <a:pPr>
                  <a:defRPr sz="1050" b="1">
                    <a:latin typeface="Times New Roman" pitchFamily="18" charset="0"/>
                    <a:cs typeface="Times New Roman" pitchFamily="18" charset="0"/>
                  </a:defRPr>
                </a:pPr>
                <a:endParaRPr lang="ru-RU"/>
              </a:p>
            </c:txPr>
            <c:showLegendKey val="0"/>
            <c:showVal val="0"/>
            <c:showCatName val="0"/>
            <c:showSerName val="0"/>
            <c:showPercent val="1"/>
            <c:showBubbleSize val="0"/>
            <c:showLeaderLines val="1"/>
          </c:dLbls>
          <c:cat>
            <c:strRef>
              <c:f>Лист1!$A$2:$A$12</c:f>
              <c:strCache>
                <c:ptCount val="11"/>
                <c:pt idx="0">
                  <c:v>Общегосударственные вопросы</c:v>
                </c:pt>
                <c:pt idx="1">
                  <c:v>Национальная оборона</c:v>
                </c:pt>
                <c:pt idx="2">
                  <c:v>Национальная безопасность и правоохранительная деятельность</c:v>
                </c:pt>
                <c:pt idx="3">
                  <c:v>Национальная экономика</c:v>
                </c:pt>
                <c:pt idx="4">
                  <c:v>Жилищно-коммунальное хозяйство</c:v>
                </c:pt>
                <c:pt idx="5">
                  <c:v>Охрана окружающей среды</c:v>
                </c:pt>
                <c:pt idx="6">
                  <c:v>Образование</c:v>
                </c:pt>
                <c:pt idx="7">
                  <c:v>Культура, кинематография</c:v>
                </c:pt>
                <c:pt idx="8">
                  <c:v>Социальная политика</c:v>
                </c:pt>
                <c:pt idx="9">
                  <c:v>Физическая культура и спорт</c:v>
                </c:pt>
                <c:pt idx="10">
                  <c:v>Средства массовой информации</c:v>
                </c:pt>
              </c:strCache>
            </c:strRef>
          </c:cat>
          <c:val>
            <c:numRef>
              <c:f>Лист1!$B$2:$B$12</c:f>
              <c:numCache>
                <c:formatCode>#,##0.0</c:formatCode>
                <c:ptCount val="11"/>
                <c:pt idx="0">
                  <c:v>286476</c:v>
                </c:pt>
                <c:pt idx="1">
                  <c:v>561.4</c:v>
                </c:pt>
                <c:pt idx="2">
                  <c:v>40073</c:v>
                </c:pt>
                <c:pt idx="3">
                  <c:v>152288.5</c:v>
                </c:pt>
                <c:pt idx="4">
                  <c:v>1104087.3</c:v>
                </c:pt>
                <c:pt idx="5">
                  <c:v>1687.1</c:v>
                </c:pt>
                <c:pt idx="6">
                  <c:v>636129.1</c:v>
                </c:pt>
                <c:pt idx="7">
                  <c:v>141789.1</c:v>
                </c:pt>
                <c:pt idx="8">
                  <c:v>54846.6</c:v>
                </c:pt>
                <c:pt idx="9">
                  <c:v>70877.899999999994</c:v>
                </c:pt>
                <c:pt idx="10">
                  <c:v>25267.9</c:v>
                </c:pt>
              </c:numCache>
            </c:numRef>
          </c:val>
        </c:ser>
        <c:dLbls>
          <c:showLegendKey val="0"/>
          <c:showVal val="0"/>
          <c:showCatName val="0"/>
          <c:showSerName val="0"/>
          <c:showPercent val="1"/>
          <c:showBubbleSize val="0"/>
          <c:showLeaderLines val="1"/>
        </c:dLbls>
        <c:firstSliceAng val="0"/>
        <c:holeSize val="50"/>
      </c:doughnutChart>
    </c:plotArea>
    <c:legend>
      <c:legendPos val="r"/>
      <c:layout>
        <c:manualLayout>
          <c:xMode val="edge"/>
          <c:yMode val="edge"/>
          <c:x val="0.57814927821522311"/>
          <c:y val="2.0453025563585372E-2"/>
          <c:w val="0.40657294400699912"/>
          <c:h val="0.95899902923093516"/>
        </c:manualLayout>
      </c:layout>
      <c:overlay val="0"/>
      <c:spPr>
        <a:gradFill rotWithShape="1">
          <a:gsLst>
            <a:gs pos="0">
              <a:schemeClr val="accent5">
                <a:tint val="50000"/>
                <a:satMod val="300000"/>
              </a:schemeClr>
            </a:gs>
            <a:gs pos="35000">
              <a:schemeClr val="accent5">
                <a:tint val="37000"/>
                <a:satMod val="300000"/>
              </a:schemeClr>
            </a:gs>
            <a:gs pos="100000">
              <a:schemeClr val="accent5">
                <a:tint val="15000"/>
                <a:satMod val="350000"/>
              </a:schemeClr>
            </a:gs>
          </a:gsLst>
          <a:lin ang="16200000" scaled="1"/>
        </a:gradFill>
        <a:ln w="9525" cap="flat" cmpd="sng" algn="ctr">
          <a:solidFill>
            <a:schemeClr val="accent5">
              <a:shade val="95000"/>
              <a:satMod val="105000"/>
            </a:schemeClr>
          </a:solidFill>
          <a:prstDash val="solid"/>
        </a:ln>
        <a:effectLst>
          <a:outerShdw blurRad="40000" dist="20000" dir="5400000" rotWithShape="0">
            <a:srgbClr val="000000">
              <a:alpha val="38000"/>
            </a:srgbClr>
          </a:outerShdw>
        </a:effectLst>
      </c:spPr>
      <c:txPr>
        <a:bodyPr/>
        <a:lstStyle/>
        <a:p>
          <a:pPr>
            <a:defRPr>
              <a:solidFill>
                <a:schemeClr val="dk1"/>
              </a:solidFill>
              <a:latin typeface="+mn-lt"/>
              <a:ea typeface="+mn-ea"/>
              <a:cs typeface="+mn-cs"/>
            </a:defRPr>
          </a:pPr>
          <a:endParaRPr lang="ru-RU"/>
        </a:p>
      </c:txPr>
    </c:legend>
    <c:plotVisOnly val="1"/>
    <c:dispBlanksAs val="zero"/>
    <c:showDLblsOverMax val="0"/>
  </c:chart>
  <c:txPr>
    <a:bodyPr/>
    <a:lstStyle/>
    <a:p>
      <a:pPr>
        <a:defRPr sz="1800"/>
      </a:pPr>
      <a:endParaRPr lang="ru-RU"/>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227844447156149"/>
          <c:y val="0.10402958039823985"/>
          <c:w val="0.49760945633481801"/>
          <c:h val="0.7841628707921342"/>
        </c:manualLayout>
      </c:layout>
      <c:doughnutChart>
        <c:varyColors val="1"/>
        <c:ser>
          <c:idx val="0"/>
          <c:order val="0"/>
          <c:tx>
            <c:strRef>
              <c:f>Лист1!$B$1</c:f>
              <c:strCache>
                <c:ptCount val="1"/>
                <c:pt idx="0">
                  <c:v>Продажи</c:v>
                </c:pt>
              </c:strCache>
            </c:strRef>
          </c:tx>
          <c:spPr>
            <a:effectLst>
              <a:innerShdw blurRad="63500" dist="50800" dir="2700000">
                <a:prstClr val="black">
                  <a:alpha val="50000"/>
                </a:prstClr>
              </a:innerShdw>
            </a:effectLst>
            <a:scene3d>
              <a:camera prst="orthographicFront"/>
              <a:lightRig rig="threePt" dir="t"/>
            </a:scene3d>
            <a:sp3d>
              <a:bevelT prst="relaxedInset"/>
            </a:sp3d>
          </c:spPr>
          <c:dLbls>
            <c:dLbl>
              <c:idx val="0"/>
              <c:layout>
                <c:manualLayout>
                  <c:x val="9.491897362124864E-2"/>
                  <c:y val="-0.18592501677028853"/>
                </c:manualLayout>
              </c:layout>
              <c:showLegendKey val="1"/>
              <c:showVal val="0"/>
              <c:showCatName val="1"/>
              <c:showSerName val="0"/>
              <c:showPercent val="1"/>
              <c:showBubbleSize val="0"/>
              <c:separator>; </c:separator>
            </c:dLbl>
            <c:dLbl>
              <c:idx val="1"/>
              <c:layout>
                <c:manualLayout>
                  <c:x val="0.20683836042839257"/>
                  <c:y val="6.9448331338712019E-2"/>
                </c:manualLayout>
              </c:layout>
              <c:showLegendKey val="1"/>
              <c:showVal val="0"/>
              <c:showCatName val="1"/>
              <c:showSerName val="0"/>
              <c:showPercent val="1"/>
              <c:showBubbleSize val="0"/>
              <c:separator>; </c:separator>
            </c:dLbl>
            <c:dLbl>
              <c:idx val="2"/>
              <c:layout>
                <c:manualLayout>
                  <c:x val="0.24933939339313077"/>
                  <c:y val="9.7329632750832562E-2"/>
                </c:manualLayout>
              </c:layout>
              <c:showLegendKey val="1"/>
              <c:showVal val="0"/>
              <c:showCatName val="1"/>
              <c:showSerName val="0"/>
              <c:showPercent val="1"/>
              <c:showBubbleSize val="0"/>
              <c:separator>; </c:separator>
            </c:dLbl>
            <c:dLbl>
              <c:idx val="3"/>
              <c:layout>
                <c:manualLayout>
                  <c:x val="-0.1870046565961157"/>
                  <c:y val="0.16786769627222992"/>
                </c:manualLayout>
              </c:layout>
              <c:showLegendKey val="1"/>
              <c:showVal val="0"/>
              <c:showCatName val="1"/>
              <c:showSerName val="0"/>
              <c:showPercent val="1"/>
              <c:showBubbleSize val="0"/>
              <c:separator>; </c:separator>
            </c:dLbl>
            <c:dLbl>
              <c:idx val="4"/>
              <c:layout>
                <c:manualLayout>
                  <c:x val="-0.22808887691076166"/>
                  <c:y val="8.6542599345501695E-2"/>
                </c:manualLayout>
              </c:layout>
              <c:showLegendKey val="1"/>
              <c:showVal val="0"/>
              <c:showCatName val="1"/>
              <c:showSerName val="0"/>
              <c:showPercent val="1"/>
              <c:showBubbleSize val="0"/>
              <c:separator>; </c:separator>
            </c:dLbl>
            <c:dLbl>
              <c:idx val="5"/>
              <c:layout>
                <c:manualLayout>
                  <c:x val="-0.24050453299731117"/>
                  <c:y val="1.9821637258307444E-2"/>
                </c:manualLayout>
              </c:layout>
              <c:showLegendKey val="1"/>
              <c:showVal val="0"/>
              <c:showCatName val="1"/>
              <c:showSerName val="0"/>
              <c:showPercent val="1"/>
              <c:showBubbleSize val="0"/>
              <c:separator>; </c:separator>
            </c:dLbl>
            <c:dLbl>
              <c:idx val="6"/>
              <c:layout>
                <c:manualLayout>
                  <c:x val="-0.20683836042839257"/>
                  <c:y val="-1.5102149896623953E-2"/>
                </c:manualLayout>
              </c:layout>
              <c:showLegendKey val="1"/>
              <c:showVal val="0"/>
              <c:showCatName val="1"/>
              <c:showSerName val="0"/>
              <c:showPercent val="1"/>
              <c:showBubbleSize val="0"/>
              <c:separator>; </c:separator>
            </c:dLbl>
            <c:dLbl>
              <c:idx val="7"/>
              <c:layout>
                <c:manualLayout>
                  <c:x val="-0.18478712894701851"/>
                  <c:y val="-5.6722600442426184E-2"/>
                </c:manualLayout>
              </c:layout>
              <c:showLegendKey val="1"/>
              <c:showVal val="0"/>
              <c:showCatName val="1"/>
              <c:showSerName val="0"/>
              <c:showPercent val="1"/>
              <c:showBubbleSize val="0"/>
              <c:separator>; </c:separator>
            </c:dLbl>
            <c:dLbl>
              <c:idx val="8"/>
              <c:layout>
                <c:manualLayout>
                  <c:x val="-0.19574659478600451"/>
                  <c:y val="-6.8944167947583887E-2"/>
                </c:manualLayout>
              </c:layout>
              <c:showLegendKey val="1"/>
              <c:showVal val="0"/>
              <c:showCatName val="1"/>
              <c:showSerName val="0"/>
              <c:showPercent val="1"/>
              <c:showBubbleSize val="0"/>
              <c:separator>; </c:separator>
            </c:dLbl>
            <c:dLbl>
              <c:idx val="9"/>
              <c:layout>
                <c:manualLayout>
                  <c:x val="-0.15725393352079894"/>
                  <c:y val="-0.14410582368485078"/>
                </c:manualLayout>
              </c:layout>
              <c:showLegendKey val="1"/>
              <c:showVal val="0"/>
              <c:showCatName val="1"/>
              <c:showSerName val="0"/>
              <c:showPercent val="1"/>
              <c:showBubbleSize val="0"/>
              <c:separator>; </c:separator>
            </c:dLbl>
            <c:dLbl>
              <c:idx val="10"/>
              <c:layout>
                <c:manualLayout>
                  <c:x val="-0.13924877806741445"/>
                  <c:y val="-0.18757989618593712"/>
                </c:manualLayout>
              </c:layout>
              <c:showLegendKey val="1"/>
              <c:showVal val="0"/>
              <c:showCatName val="1"/>
              <c:showSerName val="0"/>
              <c:showPercent val="1"/>
              <c:showBubbleSize val="0"/>
              <c:separator>; </c:separator>
            </c:dLbl>
            <c:dLbl>
              <c:idx val="11"/>
              <c:layout>
                <c:manualLayout>
                  <c:x val="-0.17992115110199267"/>
                  <c:y val="-0.2241164483833723"/>
                </c:manualLayout>
              </c:layout>
              <c:showLegendKey val="1"/>
              <c:showVal val="0"/>
              <c:showCatName val="1"/>
              <c:showSerName val="0"/>
              <c:showPercent val="1"/>
              <c:showBubbleSize val="0"/>
              <c:separator>; </c:separator>
            </c:dLbl>
            <c:dLbl>
              <c:idx val="12"/>
              <c:layout>
                <c:manualLayout>
                  <c:x val="-3.9667630767089013E-2"/>
                  <c:y val="-0.24299128507521667"/>
                </c:manualLayout>
              </c:layout>
              <c:showLegendKey val="1"/>
              <c:showVal val="0"/>
              <c:showCatName val="1"/>
              <c:showSerName val="0"/>
              <c:showPercent val="1"/>
              <c:showBubbleSize val="0"/>
              <c:separator>; </c:separator>
            </c:dLbl>
            <c:dLbl>
              <c:idx val="13"/>
              <c:layout>
                <c:manualLayout>
                  <c:x val="0.11900278074999933"/>
                  <c:y val="-0.25920660714210375"/>
                </c:manualLayout>
              </c:layout>
              <c:showLegendKey val="1"/>
              <c:showVal val="0"/>
              <c:showCatName val="1"/>
              <c:showSerName val="0"/>
              <c:showPercent val="1"/>
              <c:showBubbleSize val="0"/>
              <c:separator>; </c:separator>
            </c:dLbl>
            <c:dLbl>
              <c:idx val="14"/>
              <c:layout>
                <c:manualLayout>
                  <c:x val="-2.5500619778842919E-2"/>
                  <c:y val="-0.18083433767556065"/>
                </c:manualLayout>
              </c:layout>
              <c:showLegendKey val="1"/>
              <c:showVal val="0"/>
              <c:showCatName val="1"/>
              <c:showSerName val="0"/>
              <c:showPercent val="1"/>
              <c:showBubbleSize val="0"/>
              <c:separator>; </c:separator>
            </c:dLbl>
            <c:numFmt formatCode="General" sourceLinked="0"/>
            <c:txPr>
              <a:bodyPr/>
              <a:lstStyle/>
              <a:p>
                <a:pPr>
                  <a:defRPr sz="800" u="sng"/>
                </a:pPr>
                <a:endParaRPr lang="ru-RU"/>
              </a:p>
            </c:txPr>
            <c:showLegendKey val="1"/>
            <c:showVal val="0"/>
            <c:showCatName val="1"/>
            <c:showSerName val="0"/>
            <c:showPercent val="1"/>
            <c:showBubbleSize val="0"/>
            <c:separator>; </c:separator>
            <c:showLeaderLines val="1"/>
          </c:dLbls>
          <c:cat>
            <c:strRef>
              <c:f>Лист1!$A$2:$A$15</c:f>
              <c:strCache>
                <c:ptCount val="14"/>
                <c:pt idx="0">
                  <c:v>Развитие образования </c:v>
                </c:pt>
                <c:pt idx="1">
                  <c:v>Реформирование и модернизация жилищно-коммунального хозяйства и повышение энергетической эффективности</c:v>
                </c:pt>
                <c:pt idx="2">
                  <c:v>Защита населения и территории Северо-Енисейского района от чрезвычайных ситуаций природного и техногенного характера</c:v>
                </c:pt>
                <c:pt idx="3">
                  <c:v>Развитие культуры</c:v>
                </c:pt>
                <c:pt idx="4">
                  <c:v>Развитие физической культуры, спорта и молодежной политики  </c:v>
                </c:pt>
                <c:pt idx="5">
                  <c:v>Развитие транспортной системы Северо-Енисейского района</c:v>
                </c:pt>
                <c:pt idx="6">
                  <c:v>Развитие местного самоуправления</c:v>
                </c:pt>
                <c:pt idx="7">
                  <c:v>Создание условий для обеспечения доступным и комфортным жильем граждан Северо-Енисейского района</c:v>
                </c:pt>
                <c:pt idx="8">
                  <c:v>Управление муниципальными финансами</c:v>
                </c:pt>
                <c:pt idx="9">
                  <c:v>Содействие развитию гражданского общества</c:v>
                </c:pt>
                <c:pt idx="10">
                  <c:v>Управление муниципальным имуществом</c:v>
                </c:pt>
                <c:pt idx="11">
                  <c:v>Благоустройство территории</c:v>
                </c:pt>
                <c:pt idx="12">
                  <c:v>Муниципальная программа «Развитие социальных отношений, рост благополучия и защищенности граждан в Северо-Енисейском районе»</c:v>
                </c:pt>
                <c:pt idx="13">
                  <c:v>непрограммные расходы</c:v>
                </c:pt>
              </c:strCache>
            </c:strRef>
          </c:cat>
          <c:val>
            <c:numRef>
              <c:f>Лист1!$B$2:$B$15</c:f>
              <c:numCache>
                <c:formatCode>General</c:formatCode>
                <c:ptCount val="14"/>
                <c:pt idx="0">
                  <c:v>649570.80000000005</c:v>
                </c:pt>
                <c:pt idx="1">
                  <c:v>472599.4</c:v>
                </c:pt>
                <c:pt idx="2" formatCode="0.0">
                  <c:v>40073</c:v>
                </c:pt>
                <c:pt idx="3">
                  <c:v>152787.5</c:v>
                </c:pt>
                <c:pt idx="4">
                  <c:v>82321.2</c:v>
                </c:pt>
                <c:pt idx="5">
                  <c:v>122393.60000000001</c:v>
                </c:pt>
                <c:pt idx="6">
                  <c:v>24794.9</c:v>
                </c:pt>
                <c:pt idx="7">
                  <c:v>513106.9</c:v>
                </c:pt>
                <c:pt idx="8">
                  <c:v>34054.6</c:v>
                </c:pt>
                <c:pt idx="9">
                  <c:v>25267.9</c:v>
                </c:pt>
                <c:pt idx="10">
                  <c:v>23881.4</c:v>
                </c:pt>
                <c:pt idx="11">
                  <c:v>117343</c:v>
                </c:pt>
                <c:pt idx="12">
                  <c:v>20237.8</c:v>
                </c:pt>
                <c:pt idx="13">
                  <c:v>235651.6</c:v>
                </c:pt>
              </c:numCache>
            </c:numRef>
          </c:val>
        </c:ser>
        <c:dLbls>
          <c:showLegendKey val="0"/>
          <c:showVal val="0"/>
          <c:showCatName val="0"/>
          <c:showSerName val="0"/>
          <c:showPercent val="0"/>
          <c:showBubbleSize val="0"/>
          <c:showLeaderLines val="1"/>
        </c:dLbls>
        <c:firstSliceAng val="360"/>
        <c:holeSize val="20"/>
      </c:doughnutChart>
    </c:plotArea>
    <c:plotVisOnly val="1"/>
    <c:dispBlanksAs val="zero"/>
    <c:showDLblsOverMax val="0"/>
  </c:chart>
  <c:spPr>
    <a:noFill/>
    <a:effectLst>
      <a:glow rad="101600">
        <a:schemeClr val="accent4">
          <a:satMod val="175000"/>
          <a:alpha val="40000"/>
        </a:schemeClr>
      </a:glow>
    </a:effectLst>
  </c:spPr>
  <c:txPr>
    <a:bodyPr/>
    <a:lstStyle/>
    <a:p>
      <a:pPr>
        <a:defRPr sz="1800"/>
      </a:pPr>
      <a:endParaRPr lang="ru-RU"/>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20"/>
      <c:rotY val="0"/>
      <c:rAngAx val="0"/>
      <c:perspective val="0"/>
    </c:view3D>
    <c:floor>
      <c:thickness val="0"/>
    </c:floor>
    <c:sideWall>
      <c:thickness val="0"/>
    </c:sideWall>
    <c:backWall>
      <c:thickness val="0"/>
      <c:spPr>
        <a:noFill/>
        <a:ln w="25400">
          <a:noFill/>
        </a:ln>
      </c:spPr>
    </c:backWall>
    <c:plotArea>
      <c:layout>
        <c:manualLayout>
          <c:layoutTarget val="inner"/>
          <c:xMode val="edge"/>
          <c:yMode val="edge"/>
          <c:x val="9.2598902741610464E-2"/>
          <c:y val="2.8752748738135506E-2"/>
          <c:w val="0.58828874479168081"/>
          <c:h val="0.73520008505840362"/>
        </c:manualLayout>
      </c:layout>
      <c:bar3DChart>
        <c:barDir val="col"/>
        <c:grouping val="clustered"/>
        <c:varyColors val="0"/>
        <c:ser>
          <c:idx val="0"/>
          <c:order val="0"/>
          <c:tx>
            <c:strRef>
              <c:f>Лист1!$B$1</c:f>
              <c:strCache>
                <c:ptCount val="1"/>
                <c:pt idx="0">
                  <c:v>изменение остатков</c:v>
                </c:pt>
              </c:strCache>
            </c:strRef>
          </c:tx>
          <c:invertIfNegative val="0"/>
          <c:dLbls>
            <c:dLbl>
              <c:idx val="0"/>
              <c:layout>
                <c:manualLayout>
                  <c:x val="-1.4338966853728349E-3"/>
                  <c:y val="1.570118785049502E-2"/>
                </c:manualLayout>
              </c:layout>
              <c:showLegendKey val="0"/>
              <c:showVal val="1"/>
              <c:showCatName val="0"/>
              <c:showSerName val="0"/>
              <c:showPercent val="0"/>
              <c:showBubbleSize val="0"/>
            </c:dLbl>
            <c:dLbl>
              <c:idx val="2"/>
              <c:layout>
                <c:manualLayout>
                  <c:x val="3.7281313819693074E-2"/>
                  <c:y val="-2.0934917133993359E-2"/>
                </c:manualLayout>
              </c:layout>
              <c:showLegendKey val="0"/>
              <c:showVal val="1"/>
              <c:showCatName val="0"/>
              <c:showSerName val="0"/>
              <c:showPercent val="0"/>
              <c:showBubbleSize val="0"/>
            </c:dLbl>
            <c:dLbl>
              <c:idx val="3"/>
              <c:layout>
                <c:manualLayout>
                  <c:x val="2.8677933707456069E-2"/>
                  <c:y val="-2.0934917133993359E-2"/>
                </c:manualLayout>
              </c:layout>
              <c:showLegendKey val="0"/>
              <c:showVal val="1"/>
              <c:showCatName val="0"/>
              <c:showSerName val="0"/>
              <c:showPercent val="0"/>
              <c:showBubbleSize val="0"/>
            </c:dLbl>
            <c:dLbl>
              <c:idx val="4"/>
              <c:layout>
                <c:manualLayout>
                  <c:x val="3.5847417134320214E-2"/>
                  <c:y val="-2.0934917133993359E-2"/>
                </c:manualLayout>
              </c:layout>
              <c:showLegendKey val="0"/>
              <c:showVal val="1"/>
              <c:showCatName val="0"/>
              <c:showSerName val="0"/>
              <c:showPercent val="0"/>
              <c:showBubbleSize val="0"/>
            </c:dLbl>
            <c:numFmt formatCode="#,##0.0" sourceLinked="0"/>
            <c:txPr>
              <a:bodyPr/>
              <a:lstStyle/>
              <a:p>
                <a:pPr>
                  <a:defRPr sz="1000"/>
                </a:pPr>
                <a:endParaRPr lang="ru-RU"/>
              </a:p>
            </c:txPr>
            <c:showLegendKey val="0"/>
            <c:showVal val="1"/>
            <c:showCatName val="0"/>
            <c:showSerName val="0"/>
            <c:showPercent val="0"/>
            <c:showBubbleSize val="0"/>
            <c:showLeaderLines val="0"/>
          </c:dLbls>
          <c:cat>
            <c:strRef>
              <c:f>Лист1!$A$2:$A$6</c:f>
              <c:strCache>
                <c:ptCount val="5"/>
                <c:pt idx="0">
                  <c:v>2019 год дефицит -57 371,1</c:v>
                </c:pt>
                <c:pt idx="1">
                  <c:v>2020 год  профицит  337 821,1</c:v>
                </c:pt>
                <c:pt idx="2">
                  <c:v>2021 год сбалансированность</c:v>
                </c:pt>
                <c:pt idx="3">
                  <c:v>2022 год  сбалансированность</c:v>
                </c:pt>
                <c:pt idx="4">
                  <c:v>2023 год сбалансированность</c:v>
                </c:pt>
              </c:strCache>
            </c:strRef>
          </c:cat>
          <c:val>
            <c:numRef>
              <c:f>Лист1!$B$2:$B$6</c:f>
              <c:numCache>
                <c:formatCode>#,##0.0</c:formatCode>
                <c:ptCount val="5"/>
                <c:pt idx="0">
                  <c:v>-47628.9</c:v>
                </c:pt>
                <c:pt idx="1">
                  <c:v>52178.9</c:v>
                </c:pt>
                <c:pt idx="2">
                  <c:v>0</c:v>
                </c:pt>
                <c:pt idx="3">
                  <c:v>0</c:v>
                </c:pt>
                <c:pt idx="4">
                  <c:v>0</c:v>
                </c:pt>
              </c:numCache>
            </c:numRef>
          </c:val>
        </c:ser>
        <c:ser>
          <c:idx val="1"/>
          <c:order val="1"/>
          <c:tx>
            <c:strRef>
              <c:f>Лист1!$C$1</c:f>
              <c:strCache>
                <c:ptCount val="1"/>
                <c:pt idx="0">
                  <c:v>кредиты полученные от кредитных организаций</c:v>
                </c:pt>
              </c:strCache>
            </c:strRef>
          </c:tx>
          <c:invertIfNegative val="0"/>
          <c:dLbls>
            <c:dLbl>
              <c:idx val="0"/>
              <c:layout>
                <c:manualLayout>
                  <c:x val="1.4338966853728087E-3"/>
                  <c:y val="-1.0467458566996679E-2"/>
                </c:manualLayout>
              </c:layout>
              <c:showLegendKey val="0"/>
              <c:showVal val="1"/>
              <c:showCatName val="0"/>
              <c:showSerName val="0"/>
              <c:showPercent val="0"/>
              <c:showBubbleSize val="0"/>
            </c:dLbl>
            <c:dLbl>
              <c:idx val="1"/>
              <c:layout>
                <c:manualLayout>
                  <c:x val="1.4338966853728087E-3"/>
                  <c:y val="5.2337292834983397E-3"/>
                </c:manualLayout>
              </c:layout>
              <c:showLegendKey val="0"/>
              <c:showVal val="1"/>
              <c:showCatName val="0"/>
              <c:showSerName val="0"/>
              <c:showPercent val="0"/>
              <c:showBubbleSize val="0"/>
            </c:dLbl>
            <c:dLbl>
              <c:idx val="2"/>
              <c:layout>
                <c:manualLayout>
                  <c:x val="1.5772863539100894E-2"/>
                  <c:y val="5.2337292834983397E-3"/>
                </c:manualLayout>
              </c:layout>
              <c:tx>
                <c:rich>
                  <a:bodyPr/>
                  <a:lstStyle/>
                  <a:p>
                    <a:endParaRPr lang="ru-RU" dirty="0" smtClean="0"/>
                  </a:p>
                  <a:p>
                    <a:endParaRPr lang="en-US" dirty="0"/>
                  </a:p>
                </c:rich>
              </c:tx>
              <c:showLegendKey val="0"/>
              <c:showVal val="1"/>
              <c:showCatName val="0"/>
              <c:showSerName val="0"/>
              <c:showPercent val="0"/>
              <c:showBubbleSize val="0"/>
            </c:dLbl>
            <c:dLbl>
              <c:idx val="3"/>
              <c:delete val="1"/>
            </c:dLbl>
            <c:dLbl>
              <c:idx val="4"/>
              <c:delete val="1"/>
            </c:dLbl>
            <c:numFmt formatCode="#,##0" sourceLinked="0"/>
            <c:txPr>
              <a:bodyPr/>
              <a:lstStyle/>
              <a:p>
                <a:pPr>
                  <a:defRPr sz="1000"/>
                </a:pPr>
                <a:endParaRPr lang="ru-RU"/>
              </a:p>
            </c:txPr>
            <c:showLegendKey val="0"/>
            <c:showVal val="1"/>
            <c:showCatName val="0"/>
            <c:showSerName val="0"/>
            <c:showPercent val="0"/>
            <c:showBubbleSize val="0"/>
            <c:showLeaderLines val="0"/>
          </c:dLbls>
          <c:cat>
            <c:strRef>
              <c:f>Лист1!$A$2:$A$6</c:f>
              <c:strCache>
                <c:ptCount val="5"/>
                <c:pt idx="0">
                  <c:v>2019 год дефицит -57 371,1</c:v>
                </c:pt>
                <c:pt idx="1">
                  <c:v>2020 год  профицит  337 821,1</c:v>
                </c:pt>
                <c:pt idx="2">
                  <c:v>2021 год сбалансированность</c:v>
                </c:pt>
                <c:pt idx="3">
                  <c:v>2022 год  сбалансированность</c:v>
                </c:pt>
                <c:pt idx="4">
                  <c:v>2023 год сбалансированность</c:v>
                </c:pt>
              </c:strCache>
            </c:strRef>
          </c:cat>
          <c:val>
            <c:numRef>
              <c:f>Лист1!$C$2:$C$6</c:f>
              <c:numCache>
                <c:formatCode>#,##0.0</c:formatCode>
                <c:ptCount val="5"/>
                <c:pt idx="0">
                  <c:v>240000</c:v>
                </c:pt>
                <c:pt idx="1">
                  <c:v>0</c:v>
                </c:pt>
                <c:pt idx="2">
                  <c:v>0</c:v>
                </c:pt>
                <c:pt idx="3">
                  <c:v>0</c:v>
                </c:pt>
                <c:pt idx="4">
                  <c:v>0</c:v>
                </c:pt>
              </c:numCache>
            </c:numRef>
          </c:val>
        </c:ser>
        <c:ser>
          <c:idx val="2"/>
          <c:order val="2"/>
          <c:tx>
            <c:strRef>
              <c:f>Лист1!$D$1</c:f>
              <c:strCache>
                <c:ptCount val="1"/>
                <c:pt idx="0">
                  <c:v>погашение кредитов от кредитных организаций</c:v>
                </c:pt>
              </c:strCache>
            </c:strRef>
          </c:tx>
          <c:invertIfNegative val="0"/>
          <c:dLbls>
            <c:dLbl>
              <c:idx val="0"/>
              <c:layout>
                <c:manualLayout>
                  <c:x val="8.6033801122368525E-3"/>
                  <c:y val="6.0187886760230909E-2"/>
                </c:manualLayout>
              </c:layout>
              <c:showLegendKey val="0"/>
              <c:showVal val="1"/>
              <c:showCatName val="0"/>
              <c:showSerName val="0"/>
              <c:showPercent val="0"/>
              <c:showBubbleSize val="0"/>
            </c:dLbl>
            <c:dLbl>
              <c:idx val="1"/>
              <c:layout>
                <c:manualLayout>
                  <c:x val="-1.4338966853728087E-3"/>
                  <c:y val="6.280475140198008E-2"/>
                </c:manualLayout>
              </c:layout>
              <c:showLegendKey val="0"/>
              <c:showVal val="1"/>
              <c:showCatName val="0"/>
              <c:showSerName val="0"/>
              <c:showPercent val="0"/>
              <c:showBubbleSize val="0"/>
            </c:dLbl>
            <c:dLbl>
              <c:idx val="2"/>
              <c:delete val="1"/>
            </c:dLbl>
            <c:dLbl>
              <c:idx val="3"/>
              <c:delete val="1"/>
            </c:dLbl>
            <c:dLbl>
              <c:idx val="4"/>
              <c:delete val="1"/>
            </c:dLbl>
            <c:txPr>
              <a:bodyPr/>
              <a:lstStyle/>
              <a:p>
                <a:pPr>
                  <a:defRPr sz="1000"/>
                </a:pPr>
                <a:endParaRPr lang="ru-RU"/>
              </a:p>
            </c:txPr>
            <c:showLegendKey val="0"/>
            <c:showVal val="1"/>
            <c:showCatName val="0"/>
            <c:showSerName val="0"/>
            <c:showPercent val="0"/>
            <c:showBubbleSize val="0"/>
            <c:showLeaderLines val="0"/>
          </c:dLbls>
          <c:cat>
            <c:strRef>
              <c:f>Лист1!$A$2:$A$6</c:f>
              <c:strCache>
                <c:ptCount val="5"/>
                <c:pt idx="0">
                  <c:v>2019 год дефицит -57 371,1</c:v>
                </c:pt>
                <c:pt idx="1">
                  <c:v>2020 год  профицит  337 821,1</c:v>
                </c:pt>
                <c:pt idx="2">
                  <c:v>2021 год сбалансированность</c:v>
                </c:pt>
                <c:pt idx="3">
                  <c:v>2022 год  сбалансированность</c:v>
                </c:pt>
                <c:pt idx="4">
                  <c:v>2023 год сбалансированность</c:v>
                </c:pt>
              </c:strCache>
            </c:strRef>
          </c:cat>
          <c:val>
            <c:numRef>
              <c:f>Лист1!$D$2:$D$6</c:f>
              <c:numCache>
                <c:formatCode>#,##0.0</c:formatCode>
                <c:ptCount val="5"/>
                <c:pt idx="0">
                  <c:v>-285000</c:v>
                </c:pt>
                <c:pt idx="1">
                  <c:v>-90000</c:v>
                </c:pt>
                <c:pt idx="2">
                  <c:v>0</c:v>
                </c:pt>
                <c:pt idx="3">
                  <c:v>0</c:v>
                </c:pt>
                <c:pt idx="4">
                  <c:v>0</c:v>
                </c:pt>
              </c:numCache>
            </c:numRef>
          </c:val>
        </c:ser>
        <c:ser>
          <c:idx val="3"/>
          <c:order val="3"/>
          <c:tx>
            <c:strRef>
              <c:f>Лист1!$E$1</c:f>
              <c:strCache>
                <c:ptCount val="1"/>
                <c:pt idx="0">
                  <c:v>получение бюджетных кредитов</c:v>
                </c:pt>
              </c:strCache>
            </c:strRef>
          </c:tx>
          <c:invertIfNegative val="0"/>
          <c:dLbls>
            <c:dLbl>
              <c:idx val="1"/>
              <c:layout>
                <c:manualLayout>
                  <c:x val="0"/>
                  <c:y val="5.2337292834983397E-3"/>
                </c:manualLayout>
              </c:layout>
              <c:showLegendKey val="0"/>
              <c:showVal val="1"/>
              <c:showCatName val="0"/>
              <c:showSerName val="0"/>
              <c:showPercent val="0"/>
              <c:showBubbleSize val="0"/>
            </c:dLbl>
            <c:dLbl>
              <c:idx val="2"/>
              <c:delete val="1"/>
            </c:dLbl>
            <c:dLbl>
              <c:idx val="3"/>
              <c:delete val="1"/>
            </c:dLbl>
            <c:dLbl>
              <c:idx val="4"/>
              <c:delete val="1"/>
            </c:dLbl>
            <c:numFmt formatCode="#,##0" sourceLinked="0"/>
            <c:txPr>
              <a:bodyPr/>
              <a:lstStyle/>
              <a:p>
                <a:pPr>
                  <a:defRPr sz="1000"/>
                </a:pPr>
                <a:endParaRPr lang="ru-RU"/>
              </a:p>
            </c:txPr>
            <c:showLegendKey val="0"/>
            <c:showVal val="1"/>
            <c:showCatName val="0"/>
            <c:showSerName val="0"/>
            <c:showPercent val="0"/>
            <c:showBubbleSize val="0"/>
            <c:showLeaderLines val="0"/>
          </c:dLbls>
          <c:cat>
            <c:strRef>
              <c:f>Лист1!$A$2:$A$6</c:f>
              <c:strCache>
                <c:ptCount val="5"/>
                <c:pt idx="0">
                  <c:v>2019 год дефицит -57 371,1</c:v>
                </c:pt>
                <c:pt idx="1">
                  <c:v>2020 год  профицит  337 821,1</c:v>
                </c:pt>
                <c:pt idx="2">
                  <c:v>2021 год сбалансированность</c:v>
                </c:pt>
                <c:pt idx="3">
                  <c:v>2022 год  сбалансированность</c:v>
                </c:pt>
                <c:pt idx="4">
                  <c:v>2023 год сбалансированность</c:v>
                </c:pt>
              </c:strCache>
            </c:strRef>
          </c:cat>
          <c:val>
            <c:numRef>
              <c:f>Лист1!$E$2:$E$6</c:f>
              <c:numCache>
                <c:formatCode>#,##0.0</c:formatCode>
                <c:ptCount val="5"/>
                <c:pt idx="0">
                  <c:v>150000</c:v>
                </c:pt>
                <c:pt idx="1">
                  <c:v>0</c:v>
                </c:pt>
                <c:pt idx="2">
                  <c:v>0</c:v>
                </c:pt>
                <c:pt idx="3">
                  <c:v>0</c:v>
                </c:pt>
                <c:pt idx="4">
                  <c:v>0</c:v>
                </c:pt>
              </c:numCache>
            </c:numRef>
          </c:val>
        </c:ser>
        <c:ser>
          <c:idx val="4"/>
          <c:order val="4"/>
          <c:tx>
            <c:strRef>
              <c:f>Лист1!$F$1</c:f>
              <c:strCache>
                <c:ptCount val="1"/>
                <c:pt idx="0">
                  <c:v>погашение бюджетных кредитов</c:v>
                </c:pt>
              </c:strCache>
            </c:strRef>
          </c:tx>
          <c:invertIfNegative val="0"/>
          <c:dLbls>
            <c:dLbl>
              <c:idx val="0"/>
              <c:delete val="1"/>
            </c:dLbl>
            <c:dLbl>
              <c:idx val="1"/>
              <c:layout>
                <c:manualLayout>
                  <c:x val="-2.8677933707456174E-3"/>
                  <c:y val="0.14916231484137268"/>
                </c:manualLayout>
              </c:layout>
              <c:showLegendKey val="0"/>
              <c:showVal val="1"/>
              <c:showCatName val="0"/>
              <c:showSerName val="0"/>
              <c:showPercent val="0"/>
              <c:showBubbleSize val="0"/>
            </c:dLbl>
            <c:dLbl>
              <c:idx val="2"/>
              <c:layout>
                <c:manualLayout>
                  <c:x val="-0.1505591519641449"/>
                  <c:y val="6.5421616043729203E-2"/>
                </c:manualLayout>
              </c:layout>
              <c:tx>
                <c:rich>
                  <a:bodyPr/>
                  <a:lstStyle/>
                  <a:p>
                    <a:endParaRPr lang="ru-RU" dirty="0" smtClean="0"/>
                  </a:p>
                  <a:p>
                    <a:endParaRPr lang="en-US" dirty="0"/>
                  </a:p>
                </c:rich>
              </c:tx>
              <c:showLegendKey val="0"/>
              <c:showVal val="1"/>
              <c:showCatName val="0"/>
              <c:showSerName val="0"/>
              <c:showPercent val="0"/>
              <c:showBubbleSize val="0"/>
            </c:dLbl>
            <c:dLbl>
              <c:idx val="3"/>
              <c:delete val="1"/>
            </c:dLbl>
            <c:dLbl>
              <c:idx val="4"/>
              <c:delete val="1"/>
            </c:dLbl>
            <c:txPr>
              <a:bodyPr/>
              <a:lstStyle/>
              <a:p>
                <a:pPr algn="ctr">
                  <a:defRPr lang="ru-RU" sz="1000" b="0" i="0" u="none" strike="noStrike" kern="1200" baseline="0">
                    <a:solidFill>
                      <a:prstClr val="black"/>
                    </a:solidFill>
                    <a:latin typeface="+mn-lt"/>
                    <a:ea typeface="+mn-ea"/>
                    <a:cs typeface="+mn-cs"/>
                  </a:defRPr>
                </a:pPr>
                <a:endParaRPr lang="ru-RU"/>
              </a:p>
            </c:txPr>
            <c:showLegendKey val="0"/>
            <c:showVal val="1"/>
            <c:showCatName val="0"/>
            <c:showSerName val="0"/>
            <c:showPercent val="0"/>
            <c:showBubbleSize val="0"/>
            <c:showLeaderLines val="0"/>
          </c:dLbls>
          <c:cat>
            <c:strRef>
              <c:f>Лист1!$A$2:$A$6</c:f>
              <c:strCache>
                <c:ptCount val="5"/>
                <c:pt idx="0">
                  <c:v>2019 год дефицит -57 371,1</c:v>
                </c:pt>
                <c:pt idx="1">
                  <c:v>2020 год  профицит  337 821,1</c:v>
                </c:pt>
                <c:pt idx="2">
                  <c:v>2021 год сбалансированность</c:v>
                </c:pt>
                <c:pt idx="3">
                  <c:v>2022 год  сбалансированность</c:v>
                </c:pt>
                <c:pt idx="4">
                  <c:v>2023 год сбалансированность</c:v>
                </c:pt>
              </c:strCache>
            </c:strRef>
          </c:cat>
          <c:val>
            <c:numRef>
              <c:f>Лист1!$F$2:$F$6</c:f>
              <c:numCache>
                <c:formatCode>#,##0.0</c:formatCode>
                <c:ptCount val="5"/>
                <c:pt idx="0">
                  <c:v>0</c:v>
                </c:pt>
                <c:pt idx="1">
                  <c:v>-300000</c:v>
                </c:pt>
                <c:pt idx="2">
                  <c:v>0</c:v>
                </c:pt>
                <c:pt idx="3">
                  <c:v>0</c:v>
                </c:pt>
                <c:pt idx="4">
                  <c:v>0</c:v>
                </c:pt>
              </c:numCache>
            </c:numRef>
          </c:val>
        </c:ser>
        <c:dLbls>
          <c:showLegendKey val="0"/>
          <c:showVal val="0"/>
          <c:showCatName val="0"/>
          <c:showSerName val="0"/>
          <c:showPercent val="0"/>
          <c:showBubbleSize val="0"/>
        </c:dLbls>
        <c:gapWidth val="150"/>
        <c:shape val="box"/>
        <c:axId val="46132608"/>
        <c:axId val="46216320"/>
        <c:axId val="0"/>
      </c:bar3DChart>
      <c:catAx>
        <c:axId val="46132608"/>
        <c:scaling>
          <c:orientation val="minMax"/>
        </c:scaling>
        <c:delete val="0"/>
        <c:axPos val="b"/>
        <c:majorTickMark val="out"/>
        <c:minorTickMark val="none"/>
        <c:tickLblPos val="nextTo"/>
        <c:txPr>
          <a:bodyPr rot="-3780000" anchor="t" anchorCtr="0"/>
          <a:lstStyle/>
          <a:p>
            <a:pPr>
              <a:defRPr sz="1200" baseline="0">
                <a:latin typeface="Times New Roman" pitchFamily="18" charset="0"/>
                <a:cs typeface="Times New Roman" pitchFamily="18" charset="0"/>
              </a:defRPr>
            </a:pPr>
            <a:endParaRPr lang="ru-RU"/>
          </a:p>
        </c:txPr>
        <c:crossAx val="46216320"/>
        <c:crosses val="autoZero"/>
        <c:auto val="1"/>
        <c:lblAlgn val="ctr"/>
        <c:lblOffset val="1000"/>
        <c:noMultiLvlLbl val="0"/>
      </c:catAx>
      <c:valAx>
        <c:axId val="46216320"/>
        <c:scaling>
          <c:orientation val="minMax"/>
        </c:scaling>
        <c:delete val="0"/>
        <c:axPos val="l"/>
        <c:majorGridlines/>
        <c:numFmt formatCode="#,##0.0" sourceLinked="1"/>
        <c:majorTickMark val="out"/>
        <c:minorTickMark val="none"/>
        <c:tickLblPos val="nextTo"/>
        <c:txPr>
          <a:bodyPr/>
          <a:lstStyle/>
          <a:p>
            <a:pPr>
              <a:defRPr sz="1200"/>
            </a:pPr>
            <a:endParaRPr lang="ru-RU"/>
          </a:p>
        </c:txPr>
        <c:crossAx val="46132608"/>
        <c:crossesAt val="1"/>
        <c:crossBetween val="between"/>
      </c:valAx>
    </c:plotArea>
    <c:legend>
      <c:legendPos val="r"/>
      <c:layout/>
      <c:overlay val="0"/>
      <c:txPr>
        <a:bodyPr/>
        <a:lstStyle/>
        <a:p>
          <a:pPr>
            <a:defRPr>
              <a:latin typeface="Times New Roman" pitchFamily="18" charset="0"/>
              <a:cs typeface="Times New Roman" pitchFamily="18" charset="0"/>
            </a:defRPr>
          </a:pPr>
          <a:endParaRPr lang="ru-RU"/>
        </a:p>
      </c:txPr>
    </c:legend>
    <c:plotVisOnly val="1"/>
    <c:dispBlanksAs val="gap"/>
    <c:showDLblsOverMax val="0"/>
  </c:chart>
  <c:txPr>
    <a:bodyPr/>
    <a:lstStyle/>
    <a:p>
      <a:pPr>
        <a:defRPr sz="1800"/>
      </a:pPr>
      <a:endParaRPr lang="ru-RU"/>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rAngAx val="1"/>
    </c:view3D>
    <c:floor>
      <c:thickness val="0"/>
    </c:floor>
    <c:sideWall>
      <c:thickness val="0"/>
    </c:sideWall>
    <c:backWall>
      <c:thickness val="0"/>
    </c:backWall>
    <c:plotArea>
      <c:layout>
        <c:manualLayout>
          <c:layoutTarget val="inner"/>
          <c:xMode val="edge"/>
          <c:yMode val="edge"/>
          <c:x val="0.10141577890998928"/>
          <c:y val="2.4259999216515851E-2"/>
          <c:w val="0.88037693817684559"/>
          <c:h val="0.85132036667058486"/>
        </c:manualLayout>
      </c:layout>
      <c:bar3DChart>
        <c:barDir val="col"/>
        <c:grouping val="stacked"/>
        <c:varyColors val="0"/>
        <c:ser>
          <c:idx val="0"/>
          <c:order val="0"/>
          <c:tx>
            <c:strRef>
              <c:f>Лист1!$B$1</c:f>
              <c:strCache>
                <c:ptCount val="1"/>
                <c:pt idx="0">
                  <c:v>Ряд 1</c:v>
                </c:pt>
              </c:strCache>
            </c:strRef>
          </c:tx>
          <c:spPr>
            <a:solidFill>
              <a:srgbClr val="99CC00"/>
            </a:solidFill>
          </c:spPr>
          <c:invertIfNegative val="0"/>
          <c:dLbls>
            <c:dLbl>
              <c:idx val="0"/>
              <c:layout>
                <c:manualLayout>
                  <c:x val="8.4033613445378148E-3"/>
                  <c:y val="-4.4774356563638498E-2"/>
                </c:manualLayout>
              </c:layout>
              <c:showLegendKey val="0"/>
              <c:showVal val="1"/>
              <c:showCatName val="0"/>
              <c:showSerName val="0"/>
              <c:showPercent val="0"/>
              <c:showBubbleSize val="0"/>
            </c:dLbl>
            <c:dLbl>
              <c:idx val="1"/>
              <c:layout>
                <c:manualLayout>
                  <c:x val="1.680672268907563E-2"/>
                  <c:y val="-0.34825890233870022"/>
                </c:manualLayout>
              </c:layout>
              <c:showLegendKey val="0"/>
              <c:showVal val="1"/>
              <c:showCatName val="0"/>
              <c:showSerName val="0"/>
              <c:showPercent val="0"/>
              <c:showBubbleSize val="0"/>
            </c:dLbl>
            <c:dLbl>
              <c:idx val="2"/>
              <c:layout>
                <c:manualLayout>
                  <c:x val="9.8039215686274508E-3"/>
                  <c:y val="-7.2139303482587069E-2"/>
                </c:manualLayout>
              </c:layout>
              <c:tx>
                <c:rich>
                  <a:bodyPr/>
                  <a:lstStyle/>
                  <a:p>
                    <a:r>
                      <a:rPr lang="en-US" sz="1200" dirty="0">
                        <a:latin typeface="Times New Roman" pitchFamily="18" charset="0"/>
                        <a:cs typeface="Times New Roman" pitchFamily="18" charset="0"/>
                      </a:rPr>
                      <a:t>0,0</a:t>
                    </a:r>
                    <a:endParaRPr lang="en-US" sz="1200" dirty="0"/>
                  </a:p>
                </c:rich>
              </c:tx>
              <c:showLegendKey val="0"/>
              <c:showVal val="1"/>
              <c:showCatName val="0"/>
              <c:showSerName val="0"/>
              <c:showPercent val="0"/>
              <c:showBubbleSize val="0"/>
            </c:dLbl>
            <c:dLbl>
              <c:idx val="3"/>
              <c:layout>
                <c:manualLayout>
                  <c:x val="2.8011204481792717E-3"/>
                  <c:y val="-7.2139303482587069E-2"/>
                </c:manualLayout>
              </c:layout>
              <c:showLegendKey val="0"/>
              <c:showVal val="1"/>
              <c:showCatName val="0"/>
              <c:showSerName val="0"/>
              <c:showPercent val="0"/>
              <c:showBubbleSize val="0"/>
            </c:dLbl>
            <c:dLbl>
              <c:idx val="4"/>
              <c:layout>
                <c:manualLayout>
                  <c:x val="1.1204481792717189E-2"/>
                  <c:y val="-7.4626865671641784E-2"/>
                </c:manualLayout>
              </c:layout>
              <c:showLegendKey val="0"/>
              <c:showVal val="1"/>
              <c:showCatName val="0"/>
              <c:showSerName val="0"/>
              <c:showPercent val="0"/>
              <c:showBubbleSize val="0"/>
            </c:dLbl>
            <c:txPr>
              <a:bodyPr/>
              <a:lstStyle/>
              <a:p>
                <a:pPr>
                  <a:defRPr sz="1200">
                    <a:latin typeface="Times New Roman" pitchFamily="18" charset="0"/>
                    <a:cs typeface="Times New Roman" pitchFamily="18" charset="0"/>
                  </a:defRPr>
                </a:pPr>
                <a:endParaRPr lang="ru-RU"/>
              </a:p>
            </c:txPr>
            <c:showLegendKey val="0"/>
            <c:showVal val="1"/>
            <c:showCatName val="0"/>
            <c:showSerName val="0"/>
            <c:showPercent val="0"/>
            <c:showBubbleSize val="0"/>
            <c:showLeaderLines val="0"/>
          </c:dLbls>
          <c:cat>
            <c:numRef>
              <c:f>Лист1!$A$2:$A$6</c:f>
              <c:numCache>
                <c:formatCode>General</c:formatCode>
                <c:ptCount val="5"/>
                <c:pt idx="0">
                  <c:v>2019</c:v>
                </c:pt>
                <c:pt idx="1">
                  <c:v>2020</c:v>
                </c:pt>
                <c:pt idx="2">
                  <c:v>2021</c:v>
                </c:pt>
                <c:pt idx="3">
                  <c:v>2022</c:v>
                </c:pt>
                <c:pt idx="4">
                  <c:v>2023</c:v>
                </c:pt>
              </c:numCache>
            </c:numRef>
          </c:cat>
          <c:val>
            <c:numRef>
              <c:f>Лист1!$B$2:$B$6</c:f>
              <c:numCache>
                <c:formatCode>#,##0.0</c:formatCode>
                <c:ptCount val="5"/>
                <c:pt idx="0">
                  <c:v>-57371.1</c:v>
                </c:pt>
                <c:pt idx="1">
                  <c:v>337821.1</c:v>
                </c:pt>
                <c:pt idx="2">
                  <c:v>0</c:v>
                </c:pt>
                <c:pt idx="3">
                  <c:v>0</c:v>
                </c:pt>
                <c:pt idx="4">
                  <c:v>0</c:v>
                </c:pt>
              </c:numCache>
            </c:numRef>
          </c:val>
        </c:ser>
        <c:dLbls>
          <c:showLegendKey val="0"/>
          <c:showVal val="0"/>
          <c:showCatName val="0"/>
          <c:showSerName val="0"/>
          <c:showPercent val="0"/>
          <c:showBubbleSize val="0"/>
        </c:dLbls>
        <c:gapWidth val="150"/>
        <c:shape val="cylinder"/>
        <c:axId val="45755392"/>
        <c:axId val="45773568"/>
        <c:axId val="0"/>
      </c:bar3DChart>
      <c:catAx>
        <c:axId val="45755392"/>
        <c:scaling>
          <c:orientation val="minMax"/>
        </c:scaling>
        <c:delete val="0"/>
        <c:axPos val="b"/>
        <c:numFmt formatCode="General" sourceLinked="1"/>
        <c:majorTickMark val="out"/>
        <c:minorTickMark val="none"/>
        <c:tickLblPos val="nextTo"/>
        <c:txPr>
          <a:bodyPr/>
          <a:lstStyle/>
          <a:p>
            <a:pPr>
              <a:defRPr sz="1400">
                <a:latin typeface="Times New Roman" pitchFamily="18" charset="0"/>
                <a:cs typeface="Times New Roman" pitchFamily="18" charset="0"/>
              </a:defRPr>
            </a:pPr>
            <a:endParaRPr lang="ru-RU"/>
          </a:p>
        </c:txPr>
        <c:crossAx val="45773568"/>
        <c:crosses val="autoZero"/>
        <c:auto val="1"/>
        <c:lblAlgn val="ctr"/>
        <c:lblOffset val="1000"/>
        <c:noMultiLvlLbl val="0"/>
      </c:catAx>
      <c:valAx>
        <c:axId val="45773568"/>
        <c:scaling>
          <c:orientation val="minMax"/>
        </c:scaling>
        <c:delete val="0"/>
        <c:axPos val="l"/>
        <c:numFmt formatCode="#,##0.0" sourceLinked="0"/>
        <c:majorTickMark val="out"/>
        <c:minorTickMark val="none"/>
        <c:tickLblPos val="nextTo"/>
        <c:txPr>
          <a:bodyPr/>
          <a:lstStyle/>
          <a:p>
            <a:pPr>
              <a:defRPr sz="1400">
                <a:latin typeface="Times New Roman" pitchFamily="18" charset="0"/>
                <a:cs typeface="Times New Roman" pitchFamily="18" charset="0"/>
              </a:defRPr>
            </a:pPr>
            <a:endParaRPr lang="ru-RU"/>
          </a:p>
        </c:txPr>
        <c:crossAx val="4575539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rAngAx val="0"/>
      <c:perspective val="30"/>
    </c:view3D>
    <c:floor>
      <c:thickness val="0"/>
    </c:floor>
    <c:sideWall>
      <c:thickness val="0"/>
    </c:sideWall>
    <c:backWall>
      <c:thickness val="0"/>
    </c:backWall>
    <c:plotArea>
      <c:layout>
        <c:manualLayout>
          <c:layoutTarget val="inner"/>
          <c:xMode val="edge"/>
          <c:yMode val="edge"/>
          <c:x val="7.0216049382716056E-2"/>
          <c:y val="0.10766774558924347"/>
          <c:w val="0.84104938271604934"/>
          <c:h val="0.8276814093826973"/>
        </c:manualLayout>
      </c:layout>
      <c:pie3DChart>
        <c:varyColors val="1"/>
        <c:ser>
          <c:idx val="0"/>
          <c:order val="0"/>
          <c:tx>
            <c:strRef>
              <c:f>Лист1!$B$1</c:f>
              <c:strCache>
                <c:ptCount val="1"/>
                <c:pt idx="0">
                  <c:v>Столбец1</c:v>
                </c:pt>
              </c:strCache>
            </c:strRef>
          </c:tx>
          <c:explosion val="5"/>
          <c:dLbls>
            <c:dLbl>
              <c:idx val="0"/>
              <c:layout>
                <c:manualLayout>
                  <c:x val="-0.3578950374258773"/>
                  <c:y val="-8.1633544782287057E-2"/>
                </c:manualLayout>
              </c:layout>
              <c:tx>
                <c:rich>
                  <a:bodyPr/>
                  <a:lstStyle/>
                  <a:p>
                    <a:r>
                      <a:rPr lang="ru-RU" sz="1100" dirty="0"/>
                      <a:t>Общегосударственные вопросы 2 774,6</a:t>
                    </a:r>
                  </a:p>
                </c:rich>
              </c:tx>
              <c:showLegendKey val="0"/>
              <c:showVal val="1"/>
              <c:showCatName val="1"/>
              <c:showSerName val="0"/>
              <c:showPercent val="0"/>
              <c:showBubbleSize val="0"/>
              <c:separator> </c:separator>
            </c:dLbl>
            <c:dLbl>
              <c:idx val="1"/>
              <c:layout>
                <c:manualLayout>
                  <c:x val="-2.5056685622630505E-2"/>
                  <c:y val="-5.755475001422606E-2"/>
                </c:manualLayout>
              </c:layout>
              <c:showLegendKey val="0"/>
              <c:showVal val="1"/>
              <c:showCatName val="1"/>
              <c:showSerName val="0"/>
              <c:showPercent val="0"/>
              <c:showBubbleSize val="0"/>
              <c:separator> </c:separator>
            </c:dLbl>
            <c:dLbl>
              <c:idx val="2"/>
              <c:layout>
                <c:manualLayout>
                  <c:x val="0.15351657431709925"/>
                  <c:y val="-3.68715519970155E-2"/>
                </c:manualLayout>
              </c:layout>
              <c:showLegendKey val="0"/>
              <c:showVal val="1"/>
              <c:showCatName val="1"/>
              <c:showSerName val="0"/>
              <c:showPercent val="0"/>
              <c:showBubbleSize val="0"/>
              <c:separator> </c:separator>
            </c:dLbl>
            <c:dLbl>
              <c:idx val="3"/>
              <c:layout>
                <c:manualLayout>
                  <c:x val="0.23623778798483522"/>
                  <c:y val="-8.29658054195824E-3"/>
                </c:manualLayout>
              </c:layout>
              <c:showLegendKey val="0"/>
              <c:showVal val="1"/>
              <c:showCatName val="1"/>
              <c:showSerName val="0"/>
              <c:showPercent val="0"/>
              <c:showBubbleSize val="0"/>
              <c:separator> </c:separator>
            </c:dLbl>
            <c:dLbl>
              <c:idx val="4"/>
              <c:layout>
                <c:manualLayout>
                  <c:x val="-0.14152777777777778"/>
                  <c:y val="4.438869935860789E-2"/>
                </c:manualLayout>
              </c:layout>
              <c:tx>
                <c:rich>
                  <a:bodyPr/>
                  <a:lstStyle/>
                  <a:p>
                    <a:r>
                      <a:rPr lang="ru-RU" sz="1200" dirty="0"/>
                      <a:t>Жилищно-коммунальное хозяйство 108 093,5</a:t>
                    </a:r>
                    <a:endParaRPr lang="ru-RU" sz="1400" dirty="0"/>
                  </a:p>
                </c:rich>
              </c:tx>
              <c:showLegendKey val="0"/>
              <c:showVal val="1"/>
              <c:showCatName val="1"/>
              <c:showSerName val="0"/>
              <c:showPercent val="0"/>
              <c:showBubbleSize val="0"/>
              <c:separator> </c:separator>
            </c:dLbl>
            <c:dLbl>
              <c:idx val="5"/>
              <c:layout>
                <c:manualLayout>
                  <c:x val="0"/>
                  <c:y val="7.0170923443028735E-2"/>
                </c:manualLayout>
              </c:layout>
              <c:showLegendKey val="0"/>
              <c:showVal val="1"/>
              <c:showCatName val="1"/>
              <c:showSerName val="0"/>
              <c:showPercent val="0"/>
              <c:showBubbleSize val="0"/>
              <c:separator> </c:separator>
            </c:dLbl>
            <c:dLbl>
              <c:idx val="6"/>
              <c:layout>
                <c:manualLayout>
                  <c:x val="0.23583722173617186"/>
                  <c:y val="-0.28807588452231597"/>
                </c:manualLayout>
              </c:layout>
              <c:tx>
                <c:rich>
                  <a:bodyPr/>
                  <a:lstStyle/>
                  <a:p>
                    <a:r>
                      <a:rPr lang="ru-RU" sz="1600" dirty="0" smtClean="0"/>
                      <a:t>Образование </a:t>
                    </a:r>
                    <a:r>
                      <a:rPr lang="ru-RU" sz="1600" dirty="0"/>
                      <a:t>271 002,4</a:t>
                    </a:r>
                  </a:p>
                </c:rich>
              </c:tx>
              <c:showLegendKey val="0"/>
              <c:showVal val="1"/>
              <c:showCatName val="1"/>
              <c:showSerName val="0"/>
              <c:showPercent val="0"/>
              <c:showBubbleSize val="0"/>
              <c:separator> </c:separator>
            </c:dLbl>
            <c:dLbl>
              <c:idx val="7"/>
              <c:layout>
                <c:manualLayout>
                  <c:x val="-0.14891489258287158"/>
                  <c:y val="4.6521761809663428E-2"/>
                </c:manualLayout>
              </c:layout>
              <c:showLegendKey val="0"/>
              <c:showVal val="1"/>
              <c:showCatName val="1"/>
              <c:showSerName val="0"/>
              <c:showPercent val="0"/>
              <c:showBubbleSize val="0"/>
              <c:separator> </c:separator>
            </c:dLbl>
            <c:dLbl>
              <c:idx val="8"/>
              <c:layout>
                <c:manualLayout>
                  <c:x val="-0.15474846894138233"/>
                  <c:y val="1.1092940892746334E-4"/>
                </c:manualLayout>
              </c:layout>
              <c:showLegendKey val="0"/>
              <c:showVal val="1"/>
              <c:showCatName val="1"/>
              <c:showSerName val="0"/>
              <c:showPercent val="0"/>
              <c:showBubbleSize val="0"/>
              <c:separator> </c:separator>
            </c:dLbl>
            <c:txPr>
              <a:bodyPr/>
              <a:lstStyle/>
              <a:p>
                <a:pPr>
                  <a:defRPr sz="1200" baseline="0"/>
                </a:pPr>
                <a:endParaRPr lang="ru-RU"/>
              </a:p>
            </c:txPr>
            <c:showLegendKey val="0"/>
            <c:showVal val="1"/>
            <c:showCatName val="1"/>
            <c:showSerName val="0"/>
            <c:showPercent val="0"/>
            <c:showBubbleSize val="0"/>
            <c:separator> </c:separator>
            <c:showLeaderLines val="1"/>
          </c:dLbls>
          <c:cat>
            <c:strRef>
              <c:f>Лист1!$A$2:$A$10</c:f>
              <c:strCache>
                <c:ptCount val="9"/>
                <c:pt idx="0">
                  <c:v>Общегосударственные вопросы</c:v>
                </c:pt>
                <c:pt idx="1">
                  <c:v>Национальная оборона</c:v>
                </c:pt>
                <c:pt idx="2">
                  <c:v>Национальная безопасность</c:v>
                </c:pt>
                <c:pt idx="3">
                  <c:v>Национальная экономика</c:v>
                </c:pt>
                <c:pt idx="4">
                  <c:v>Жилищно-коммунальное хозяйство</c:v>
                </c:pt>
                <c:pt idx="5">
                  <c:v>Охрана окружающей среды</c:v>
                </c:pt>
                <c:pt idx="6">
                  <c:v>Образование</c:v>
                </c:pt>
                <c:pt idx="7">
                  <c:v>Культура</c:v>
                </c:pt>
                <c:pt idx="8">
                  <c:v>Социальная политика</c:v>
                </c:pt>
              </c:strCache>
            </c:strRef>
          </c:cat>
          <c:val>
            <c:numRef>
              <c:f>Лист1!$B$2:$B$10</c:f>
              <c:numCache>
                <c:formatCode>#,##0.0</c:formatCode>
                <c:ptCount val="9"/>
                <c:pt idx="0">
                  <c:v>2774.6</c:v>
                </c:pt>
                <c:pt idx="1">
                  <c:v>561.4</c:v>
                </c:pt>
                <c:pt idx="2">
                  <c:v>1582.4</c:v>
                </c:pt>
                <c:pt idx="3">
                  <c:v>31073.599999999999</c:v>
                </c:pt>
                <c:pt idx="4">
                  <c:v>108093.5</c:v>
                </c:pt>
                <c:pt idx="5">
                  <c:v>1686.8</c:v>
                </c:pt>
                <c:pt idx="6">
                  <c:v>271002.40000000002</c:v>
                </c:pt>
                <c:pt idx="7">
                  <c:v>112.4</c:v>
                </c:pt>
                <c:pt idx="8">
                  <c:v>22779.1</c:v>
                </c:pt>
              </c:numCache>
            </c:numRef>
          </c:val>
        </c:ser>
        <c:dLbls>
          <c:showLegendKey val="0"/>
          <c:showVal val="1"/>
          <c:showCatName val="1"/>
          <c:showSerName val="0"/>
          <c:showPercent val="0"/>
          <c:showBubbleSize val="0"/>
          <c:showLeaderLines val="1"/>
        </c:dLbls>
      </c:pie3DChart>
    </c:plotArea>
    <c:plotVisOnly val="1"/>
    <c:dispBlanksAs val="gap"/>
    <c:showDLblsOverMax val="0"/>
  </c:chart>
  <c:txPr>
    <a:bodyPr/>
    <a:lstStyle/>
    <a:p>
      <a:pPr>
        <a:defRPr sz="1800"/>
      </a:pPr>
      <a:endParaRPr lang="ru-RU"/>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3297561242344709"/>
          <c:y val="1.2827161257750545E-2"/>
          <c:w val="0.85476520122484689"/>
          <c:h val="0.70588368969104442"/>
        </c:manualLayout>
      </c:layout>
      <c:barChart>
        <c:barDir val="col"/>
        <c:grouping val="stacked"/>
        <c:varyColors val="0"/>
        <c:ser>
          <c:idx val="0"/>
          <c:order val="0"/>
          <c:tx>
            <c:strRef>
              <c:f>Лист1!$B$1</c:f>
              <c:strCache>
                <c:ptCount val="1"/>
                <c:pt idx="0">
                  <c:v>Субсидии  на выравнивание обеспеченности</c:v>
                </c:pt>
              </c:strCache>
            </c:strRef>
          </c:tx>
          <c:spPr>
            <a:solidFill>
              <a:srgbClr val="9999FF"/>
            </a:solidFill>
          </c:spPr>
          <c:invertIfNegative val="0"/>
          <c:cat>
            <c:strRef>
              <c:f>Лист1!$A$2:$A$8</c:f>
              <c:strCache>
                <c:ptCount val="7"/>
                <c:pt idx="0">
                  <c:v>2017 год -         680 731,7</c:v>
                </c:pt>
                <c:pt idx="1">
                  <c:v>2018 год -         798 297,8</c:v>
                </c:pt>
                <c:pt idx="2">
                  <c:v>2019 год -         804 106,7</c:v>
                </c:pt>
                <c:pt idx="3">
                  <c:v>2020 год -         646 664,5</c:v>
                </c:pt>
                <c:pt idx="4">
                  <c:v>2021 год -         439 666,2</c:v>
                </c:pt>
                <c:pt idx="5">
                  <c:v>2022 год -         437 635,6</c:v>
                </c:pt>
                <c:pt idx="6">
                  <c:v>2023 год -         428 146,8</c:v>
                </c:pt>
              </c:strCache>
            </c:strRef>
          </c:cat>
          <c:val>
            <c:numRef>
              <c:f>Лист1!$B$2:$B$8</c:f>
              <c:numCache>
                <c:formatCode>#,##0.0</c:formatCode>
                <c:ptCount val="7"/>
                <c:pt idx="0">
                  <c:v>200000</c:v>
                </c:pt>
                <c:pt idx="1">
                  <c:v>199999.1</c:v>
                </c:pt>
                <c:pt idx="2">
                  <c:v>199999.3</c:v>
                </c:pt>
                <c:pt idx="3">
                  <c:v>0</c:v>
                </c:pt>
                <c:pt idx="4">
                  <c:v>0</c:v>
                </c:pt>
                <c:pt idx="5">
                  <c:v>0</c:v>
                </c:pt>
                <c:pt idx="6">
                  <c:v>0</c:v>
                </c:pt>
              </c:numCache>
            </c:numRef>
          </c:val>
        </c:ser>
        <c:ser>
          <c:idx val="1"/>
          <c:order val="1"/>
          <c:tx>
            <c:strRef>
              <c:f>Лист1!$C$1</c:f>
              <c:strCache>
                <c:ptCount val="1"/>
                <c:pt idx="0">
                  <c:v>Субсидии</c:v>
                </c:pt>
              </c:strCache>
            </c:strRef>
          </c:tx>
          <c:spPr>
            <a:solidFill>
              <a:srgbClr val="00B0F0"/>
            </a:solidFill>
            <a:scene3d>
              <a:camera prst="orthographicFront"/>
              <a:lightRig rig="threePt" dir="t"/>
            </a:scene3d>
            <a:sp3d>
              <a:bevelB/>
            </a:sp3d>
          </c:spPr>
          <c:invertIfNegative val="0"/>
          <c:cat>
            <c:strRef>
              <c:f>Лист1!$A$2:$A$8</c:f>
              <c:strCache>
                <c:ptCount val="7"/>
                <c:pt idx="0">
                  <c:v>2017 год -         680 731,7</c:v>
                </c:pt>
                <c:pt idx="1">
                  <c:v>2018 год -         798 297,8</c:v>
                </c:pt>
                <c:pt idx="2">
                  <c:v>2019 год -         804 106,7</c:v>
                </c:pt>
                <c:pt idx="3">
                  <c:v>2020 год -         646 664,5</c:v>
                </c:pt>
                <c:pt idx="4">
                  <c:v>2021 год -         439 666,2</c:v>
                </c:pt>
                <c:pt idx="5">
                  <c:v>2022 год -         437 635,6</c:v>
                </c:pt>
                <c:pt idx="6">
                  <c:v>2023 год -         428 146,8</c:v>
                </c:pt>
              </c:strCache>
            </c:strRef>
          </c:cat>
          <c:val>
            <c:numRef>
              <c:f>Лист1!$C$2:$C$8</c:f>
              <c:numCache>
                <c:formatCode>#,##0.0</c:formatCode>
                <c:ptCount val="7"/>
                <c:pt idx="0">
                  <c:v>125276</c:v>
                </c:pt>
                <c:pt idx="1">
                  <c:v>230271.2</c:v>
                </c:pt>
                <c:pt idx="2">
                  <c:v>198879.8</c:v>
                </c:pt>
                <c:pt idx="3">
                  <c:v>74240.600000000006</c:v>
                </c:pt>
                <c:pt idx="4">
                  <c:v>58971.5</c:v>
                </c:pt>
                <c:pt idx="5">
                  <c:v>49007.3</c:v>
                </c:pt>
                <c:pt idx="6">
                  <c:v>39525.9</c:v>
                </c:pt>
              </c:numCache>
            </c:numRef>
          </c:val>
        </c:ser>
        <c:ser>
          <c:idx val="2"/>
          <c:order val="2"/>
          <c:tx>
            <c:strRef>
              <c:f>Лист1!$D$1</c:f>
              <c:strCache>
                <c:ptCount val="1"/>
                <c:pt idx="0">
                  <c:v>Субвенции</c:v>
                </c:pt>
              </c:strCache>
            </c:strRef>
          </c:tx>
          <c:spPr>
            <a:solidFill>
              <a:srgbClr val="92D050"/>
            </a:solidFill>
          </c:spPr>
          <c:invertIfNegative val="0"/>
          <c:cat>
            <c:strRef>
              <c:f>Лист1!$A$2:$A$8</c:f>
              <c:strCache>
                <c:ptCount val="7"/>
                <c:pt idx="0">
                  <c:v>2017 год -         680 731,7</c:v>
                </c:pt>
                <c:pt idx="1">
                  <c:v>2018 год -         798 297,8</c:v>
                </c:pt>
                <c:pt idx="2">
                  <c:v>2019 год -         804 106,7</c:v>
                </c:pt>
                <c:pt idx="3">
                  <c:v>2020 год -         646 664,5</c:v>
                </c:pt>
                <c:pt idx="4">
                  <c:v>2021 год -         439 666,2</c:v>
                </c:pt>
                <c:pt idx="5">
                  <c:v>2022 год -         437 635,6</c:v>
                </c:pt>
                <c:pt idx="6">
                  <c:v>2023 год -         428 146,8</c:v>
                </c:pt>
              </c:strCache>
            </c:strRef>
          </c:cat>
          <c:val>
            <c:numRef>
              <c:f>Лист1!$D$2:$D$8</c:f>
              <c:numCache>
                <c:formatCode>#,##0.0</c:formatCode>
                <c:ptCount val="7"/>
                <c:pt idx="0">
                  <c:v>349540.3</c:v>
                </c:pt>
                <c:pt idx="1">
                  <c:v>365103.5</c:v>
                </c:pt>
                <c:pt idx="2">
                  <c:v>393937.9</c:v>
                </c:pt>
                <c:pt idx="3">
                  <c:v>366005.2</c:v>
                </c:pt>
                <c:pt idx="4">
                  <c:v>380694.7</c:v>
                </c:pt>
                <c:pt idx="5">
                  <c:v>388628.3</c:v>
                </c:pt>
                <c:pt idx="6">
                  <c:v>388620.9</c:v>
                </c:pt>
              </c:numCache>
            </c:numRef>
          </c:val>
        </c:ser>
        <c:ser>
          <c:idx val="3"/>
          <c:order val="3"/>
          <c:tx>
            <c:strRef>
              <c:f>Лист1!$E$1</c:f>
              <c:strCache>
                <c:ptCount val="1"/>
                <c:pt idx="0">
                  <c:v>Иные МБТ</c:v>
                </c:pt>
              </c:strCache>
            </c:strRef>
          </c:tx>
          <c:spPr>
            <a:solidFill>
              <a:srgbClr val="002060"/>
            </a:solidFill>
          </c:spPr>
          <c:invertIfNegative val="0"/>
          <c:cat>
            <c:strRef>
              <c:f>Лист1!$A$2:$A$8</c:f>
              <c:strCache>
                <c:ptCount val="7"/>
                <c:pt idx="0">
                  <c:v>2017 год -         680 731,7</c:v>
                </c:pt>
                <c:pt idx="1">
                  <c:v>2018 год -         798 297,8</c:v>
                </c:pt>
                <c:pt idx="2">
                  <c:v>2019 год -         804 106,7</c:v>
                </c:pt>
                <c:pt idx="3">
                  <c:v>2020 год -         646 664,5</c:v>
                </c:pt>
                <c:pt idx="4">
                  <c:v>2021 год -         439 666,2</c:v>
                </c:pt>
                <c:pt idx="5">
                  <c:v>2022 год -         437 635,6</c:v>
                </c:pt>
                <c:pt idx="6">
                  <c:v>2023 год -         428 146,8</c:v>
                </c:pt>
              </c:strCache>
            </c:strRef>
          </c:cat>
          <c:val>
            <c:numRef>
              <c:f>Лист1!$E$2:$E$8</c:f>
              <c:numCache>
                <c:formatCode>#,##0.0</c:formatCode>
                <c:ptCount val="7"/>
                <c:pt idx="0">
                  <c:v>5915.4</c:v>
                </c:pt>
                <c:pt idx="1">
                  <c:v>2924</c:v>
                </c:pt>
                <c:pt idx="2">
                  <c:v>11289.7</c:v>
                </c:pt>
                <c:pt idx="3">
                  <c:v>6419.7</c:v>
                </c:pt>
                <c:pt idx="4">
                  <c:v>0</c:v>
                </c:pt>
                <c:pt idx="5">
                  <c:v>0</c:v>
                </c:pt>
                <c:pt idx="6">
                  <c:v>0</c:v>
                </c:pt>
              </c:numCache>
            </c:numRef>
          </c:val>
        </c:ser>
        <c:ser>
          <c:idx val="4"/>
          <c:order val="4"/>
          <c:tx>
            <c:strRef>
              <c:f>Лист1!$F$1</c:f>
              <c:strCache>
                <c:ptCount val="1"/>
                <c:pt idx="0">
                  <c:v>Дотации</c:v>
                </c:pt>
              </c:strCache>
            </c:strRef>
          </c:tx>
          <c:invertIfNegative val="0"/>
          <c:cat>
            <c:strRef>
              <c:f>Лист1!$A$2:$A$8</c:f>
              <c:strCache>
                <c:ptCount val="7"/>
                <c:pt idx="0">
                  <c:v>2017 год -         680 731,7</c:v>
                </c:pt>
                <c:pt idx="1">
                  <c:v>2018 год -         798 297,8</c:v>
                </c:pt>
                <c:pt idx="2">
                  <c:v>2019 год -         804 106,7</c:v>
                </c:pt>
                <c:pt idx="3">
                  <c:v>2020 год -         646 664,5</c:v>
                </c:pt>
                <c:pt idx="4">
                  <c:v>2021 год -         439 666,2</c:v>
                </c:pt>
                <c:pt idx="5">
                  <c:v>2022 год -         437 635,6</c:v>
                </c:pt>
                <c:pt idx="6">
                  <c:v>2023 год -         428 146,8</c:v>
                </c:pt>
              </c:strCache>
            </c:strRef>
          </c:cat>
          <c:val>
            <c:numRef>
              <c:f>Лист1!$F$2:$F$8</c:f>
              <c:numCache>
                <c:formatCode>#,##0.0</c:formatCode>
                <c:ptCount val="7"/>
                <c:pt idx="0">
                  <c:v>0</c:v>
                </c:pt>
                <c:pt idx="1">
                  <c:v>0</c:v>
                </c:pt>
                <c:pt idx="2">
                  <c:v>0</c:v>
                </c:pt>
                <c:pt idx="3">
                  <c:v>199999</c:v>
                </c:pt>
                <c:pt idx="4">
                  <c:v>0</c:v>
                </c:pt>
                <c:pt idx="5">
                  <c:v>0</c:v>
                </c:pt>
                <c:pt idx="6">
                  <c:v>0</c:v>
                </c:pt>
              </c:numCache>
            </c:numRef>
          </c:val>
        </c:ser>
        <c:dLbls>
          <c:showLegendKey val="0"/>
          <c:showVal val="0"/>
          <c:showCatName val="0"/>
          <c:showSerName val="0"/>
          <c:showPercent val="0"/>
          <c:showBubbleSize val="0"/>
        </c:dLbls>
        <c:gapWidth val="95"/>
        <c:overlap val="100"/>
        <c:axId val="46391296"/>
        <c:axId val="46392832"/>
      </c:barChart>
      <c:catAx>
        <c:axId val="46391296"/>
        <c:scaling>
          <c:orientation val="minMax"/>
        </c:scaling>
        <c:delete val="0"/>
        <c:axPos val="b"/>
        <c:numFmt formatCode="#,##0.0" sourceLinked="0"/>
        <c:majorTickMark val="none"/>
        <c:minorTickMark val="none"/>
        <c:tickLblPos val="nextTo"/>
        <c:crossAx val="46392832"/>
        <c:crosses val="autoZero"/>
        <c:auto val="1"/>
        <c:lblAlgn val="ctr"/>
        <c:lblOffset val="100"/>
        <c:noMultiLvlLbl val="0"/>
      </c:catAx>
      <c:valAx>
        <c:axId val="46392832"/>
        <c:scaling>
          <c:orientation val="minMax"/>
        </c:scaling>
        <c:delete val="0"/>
        <c:axPos val="l"/>
        <c:majorGridlines/>
        <c:numFmt formatCode="#,##0.0" sourceLinked="1"/>
        <c:majorTickMark val="none"/>
        <c:minorTickMark val="none"/>
        <c:tickLblPos val="nextTo"/>
        <c:txPr>
          <a:bodyPr/>
          <a:lstStyle/>
          <a:p>
            <a:pPr>
              <a:defRPr sz="1000"/>
            </a:pPr>
            <a:endParaRPr lang="ru-RU"/>
          </a:p>
        </c:txPr>
        <c:crossAx val="46391296"/>
        <c:crosses val="autoZero"/>
        <c:crossBetween val="between"/>
      </c:valAx>
      <c:dTable>
        <c:showHorzBorder val="1"/>
        <c:showVertBorder val="1"/>
        <c:showOutline val="1"/>
        <c:showKeys val="1"/>
        <c:txPr>
          <a:bodyPr/>
          <a:lstStyle/>
          <a:p>
            <a:pPr rtl="0">
              <a:defRPr sz="1000" baseline="0"/>
            </a:pPr>
            <a:endParaRPr lang="ru-RU"/>
          </a:p>
        </c:txPr>
      </c:dTable>
    </c:plotArea>
    <c:plotVisOnly val="1"/>
    <c:dispBlanksAs val="gap"/>
    <c:showDLblsOverMax val="0"/>
  </c:chart>
  <c:spPr>
    <a:scene3d>
      <a:camera prst="orthographicFront"/>
      <a:lightRig rig="threePt" dir="t"/>
    </a:scene3d>
    <a:sp3d>
      <a:bevelT/>
    </a:sp3d>
  </c:spPr>
  <c:txPr>
    <a:bodyPr/>
    <a:lstStyle/>
    <a:p>
      <a:pPr>
        <a:defRPr sz="1200" baseline="0"/>
      </a:pPr>
      <a:endParaRPr lang="ru-RU"/>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view3D>
      <c:rotX val="15"/>
      <c:rotY val="20"/>
      <c:rAngAx val="1"/>
    </c:view3D>
    <c:floor>
      <c:thickness val="0"/>
    </c:floor>
    <c:sideWall>
      <c:thickness val="0"/>
    </c:sideWall>
    <c:backWall>
      <c:thickness val="0"/>
    </c:backWall>
    <c:plotArea>
      <c:layout>
        <c:manualLayout>
          <c:layoutTarget val="inner"/>
          <c:xMode val="edge"/>
          <c:yMode val="edge"/>
          <c:x val="9.5981408573928256E-2"/>
          <c:y val="1.6880952380952382E-2"/>
          <c:w val="0.65673873578302711"/>
          <c:h val="0.80542875890513688"/>
        </c:manualLayout>
      </c:layout>
      <c:bar3DChart>
        <c:barDir val="col"/>
        <c:grouping val="stacked"/>
        <c:varyColors val="0"/>
        <c:ser>
          <c:idx val="1"/>
          <c:order val="0"/>
          <c:tx>
            <c:strRef>
              <c:f>Лист1!$D$1</c:f>
              <c:strCache>
                <c:ptCount val="1"/>
                <c:pt idx="0">
                  <c:v>неналоговые доходы</c:v>
                </c:pt>
              </c:strCache>
            </c:strRef>
          </c:tx>
          <c:invertIfNegative val="0"/>
          <c:dLbls>
            <c:txPr>
              <a:bodyPr/>
              <a:lstStyle/>
              <a:p>
                <a:pPr>
                  <a:defRPr sz="800"/>
                </a:pPr>
                <a:endParaRPr lang="ru-RU"/>
              </a:p>
            </c:txPr>
            <c:showLegendKey val="0"/>
            <c:showVal val="1"/>
            <c:showCatName val="0"/>
            <c:showSerName val="0"/>
            <c:showPercent val="0"/>
            <c:showBubbleSize val="0"/>
            <c:showLeaderLines val="0"/>
          </c:dLbls>
          <c:cat>
            <c:strRef>
              <c:f>Лист1!$A$2:$A$10</c:f>
              <c:strCache>
                <c:ptCount val="9"/>
                <c:pt idx="0">
                  <c:v>2015 - 
1 856 622,9</c:v>
                </c:pt>
                <c:pt idx="1">
                  <c:v>2016 - 
2 096 537,8</c:v>
                </c:pt>
                <c:pt idx="2">
                  <c:v>2017 - 
1 904 231,6</c:v>
                </c:pt>
                <c:pt idx="3">
                  <c:v>2018 -
1918 492,9</c:v>
                </c:pt>
                <c:pt idx="4">
                  <c:v>2019 - 
1 943 567,0</c:v>
                </c:pt>
                <c:pt idx="5">
                  <c:v>2020 - 
2 611 338,4</c:v>
                </c:pt>
                <c:pt idx="6">
                  <c:v>2021 - 
2 514 083,6</c:v>
                </c:pt>
                <c:pt idx="7">
                  <c:v>2022- 
2 510 307,0</c:v>
                </c:pt>
                <c:pt idx="8">
                  <c:v>2023 - 
2 531 686,4</c:v>
                </c:pt>
              </c:strCache>
            </c:strRef>
          </c:cat>
          <c:val>
            <c:numRef>
              <c:f>Лист1!$D$2:$D$10</c:f>
              <c:numCache>
                <c:formatCode>#,##0.0</c:formatCode>
                <c:ptCount val="9"/>
                <c:pt idx="0">
                  <c:v>85703.6</c:v>
                </c:pt>
                <c:pt idx="1">
                  <c:v>87925.6</c:v>
                </c:pt>
                <c:pt idx="2">
                  <c:v>108925.9</c:v>
                </c:pt>
                <c:pt idx="3">
                  <c:v>94647.3</c:v>
                </c:pt>
                <c:pt idx="4">
                  <c:v>108915.6</c:v>
                </c:pt>
                <c:pt idx="5">
                  <c:v>93086.399999999994</c:v>
                </c:pt>
                <c:pt idx="6">
                  <c:v>85677.5</c:v>
                </c:pt>
                <c:pt idx="7">
                  <c:v>87365.7</c:v>
                </c:pt>
                <c:pt idx="8">
                  <c:v>88898.8</c:v>
                </c:pt>
              </c:numCache>
            </c:numRef>
          </c:val>
        </c:ser>
        <c:ser>
          <c:idx val="2"/>
          <c:order val="1"/>
          <c:tx>
            <c:strRef>
              <c:f>Лист1!$C$1</c:f>
              <c:strCache>
                <c:ptCount val="1"/>
                <c:pt idx="0">
                  <c:v>безвозмездные поступления</c:v>
                </c:pt>
              </c:strCache>
            </c:strRef>
          </c:tx>
          <c:invertIfNegative val="0"/>
          <c:dLbls>
            <c:txPr>
              <a:bodyPr rot="-5400000" vert="horz"/>
              <a:lstStyle/>
              <a:p>
                <a:pPr>
                  <a:defRPr sz="800"/>
                </a:pPr>
                <a:endParaRPr lang="ru-RU"/>
              </a:p>
            </c:txPr>
            <c:showLegendKey val="0"/>
            <c:showVal val="1"/>
            <c:showCatName val="0"/>
            <c:showSerName val="0"/>
            <c:showPercent val="0"/>
            <c:showBubbleSize val="0"/>
            <c:showLeaderLines val="0"/>
          </c:dLbls>
          <c:cat>
            <c:strRef>
              <c:f>Лист1!$A$2:$A$10</c:f>
              <c:strCache>
                <c:ptCount val="9"/>
                <c:pt idx="0">
                  <c:v>2015 - 
1 856 622,9</c:v>
                </c:pt>
                <c:pt idx="1">
                  <c:v>2016 - 
2 096 537,8</c:v>
                </c:pt>
                <c:pt idx="2">
                  <c:v>2017 - 
1 904 231,6</c:v>
                </c:pt>
                <c:pt idx="3">
                  <c:v>2018 -
1918 492,9</c:v>
                </c:pt>
                <c:pt idx="4">
                  <c:v>2019 - 
1 943 567,0</c:v>
                </c:pt>
                <c:pt idx="5">
                  <c:v>2020 - 
2 611 338,4</c:v>
                </c:pt>
                <c:pt idx="6">
                  <c:v>2021 - 
2 514 083,6</c:v>
                </c:pt>
                <c:pt idx="7">
                  <c:v>2022- 
2 510 307,0</c:v>
                </c:pt>
                <c:pt idx="8">
                  <c:v>2023 - 
2 531 686,4</c:v>
                </c:pt>
              </c:strCache>
            </c:strRef>
          </c:cat>
          <c:val>
            <c:numRef>
              <c:f>Лист1!$C$2:$C$10</c:f>
              <c:numCache>
                <c:formatCode>#,##0.0</c:formatCode>
                <c:ptCount val="9"/>
                <c:pt idx="0">
                  <c:v>518761.2</c:v>
                </c:pt>
                <c:pt idx="1">
                  <c:v>785209.2</c:v>
                </c:pt>
                <c:pt idx="2">
                  <c:v>697110</c:v>
                </c:pt>
                <c:pt idx="3">
                  <c:v>828183.7</c:v>
                </c:pt>
                <c:pt idx="4">
                  <c:v>801185.5</c:v>
                </c:pt>
                <c:pt idx="5">
                  <c:v>647209</c:v>
                </c:pt>
                <c:pt idx="6">
                  <c:v>439666.2</c:v>
                </c:pt>
                <c:pt idx="7">
                  <c:v>439635.6</c:v>
                </c:pt>
                <c:pt idx="8">
                  <c:v>428146.8</c:v>
                </c:pt>
              </c:numCache>
            </c:numRef>
          </c:val>
        </c:ser>
        <c:ser>
          <c:idx val="3"/>
          <c:order val="2"/>
          <c:tx>
            <c:strRef>
              <c:f>Лист1!$B$1</c:f>
              <c:strCache>
                <c:ptCount val="1"/>
                <c:pt idx="0">
                  <c:v>налоговые доходы</c:v>
                </c:pt>
              </c:strCache>
            </c:strRef>
          </c:tx>
          <c:invertIfNegative val="0"/>
          <c:dLbls>
            <c:dLbl>
              <c:idx val="0"/>
              <c:layout>
                <c:manualLayout>
                  <c:x val="-4.1666666666666796E-3"/>
                  <c:y val="-3.3333333333333333E-2"/>
                </c:manualLayout>
              </c:layout>
              <c:showLegendKey val="0"/>
              <c:showVal val="1"/>
              <c:showCatName val="0"/>
              <c:showSerName val="0"/>
              <c:showPercent val="0"/>
              <c:showBubbleSize val="0"/>
            </c:dLbl>
            <c:txPr>
              <a:bodyPr rot="-5400000" vert="horz"/>
              <a:lstStyle/>
              <a:p>
                <a:pPr>
                  <a:defRPr sz="800"/>
                </a:pPr>
                <a:endParaRPr lang="ru-RU"/>
              </a:p>
            </c:txPr>
            <c:showLegendKey val="0"/>
            <c:showVal val="1"/>
            <c:showCatName val="0"/>
            <c:showSerName val="0"/>
            <c:showPercent val="0"/>
            <c:showBubbleSize val="0"/>
            <c:showLeaderLines val="0"/>
          </c:dLbls>
          <c:cat>
            <c:strRef>
              <c:f>Лист1!$A$2:$A$10</c:f>
              <c:strCache>
                <c:ptCount val="9"/>
                <c:pt idx="0">
                  <c:v>2015 - 
1 856 622,9</c:v>
                </c:pt>
                <c:pt idx="1">
                  <c:v>2016 - 
2 096 537,8</c:v>
                </c:pt>
                <c:pt idx="2">
                  <c:v>2017 - 
1 904 231,6</c:v>
                </c:pt>
                <c:pt idx="3">
                  <c:v>2018 -
1918 492,9</c:v>
                </c:pt>
                <c:pt idx="4">
                  <c:v>2019 - 
1 943 567,0</c:v>
                </c:pt>
                <c:pt idx="5">
                  <c:v>2020 - 
2 611 338,4</c:v>
                </c:pt>
                <c:pt idx="6">
                  <c:v>2021 - 
2 514 083,6</c:v>
                </c:pt>
                <c:pt idx="7">
                  <c:v>2022- 
2 510 307,0</c:v>
                </c:pt>
                <c:pt idx="8">
                  <c:v>2023 - 
2 531 686,4</c:v>
                </c:pt>
              </c:strCache>
            </c:strRef>
          </c:cat>
          <c:val>
            <c:numRef>
              <c:f>Лист1!$B$2:$B$10</c:f>
              <c:numCache>
                <c:formatCode>#,##0.0</c:formatCode>
                <c:ptCount val="9"/>
                <c:pt idx="0">
                  <c:v>1252158.1000000001</c:v>
                </c:pt>
                <c:pt idx="1">
                  <c:v>1223403</c:v>
                </c:pt>
                <c:pt idx="2">
                  <c:v>1098195.7</c:v>
                </c:pt>
                <c:pt idx="3">
                  <c:v>995661.9</c:v>
                </c:pt>
                <c:pt idx="4">
                  <c:v>1033465.9</c:v>
                </c:pt>
                <c:pt idx="5">
                  <c:v>1871043</c:v>
                </c:pt>
                <c:pt idx="6">
                  <c:v>1988739.9</c:v>
                </c:pt>
                <c:pt idx="7">
                  <c:v>1985305.7</c:v>
                </c:pt>
                <c:pt idx="8">
                  <c:v>2014640.8</c:v>
                </c:pt>
              </c:numCache>
            </c:numRef>
          </c:val>
        </c:ser>
        <c:dLbls>
          <c:showLegendKey val="0"/>
          <c:showVal val="0"/>
          <c:showCatName val="0"/>
          <c:showSerName val="0"/>
          <c:showPercent val="0"/>
          <c:showBubbleSize val="0"/>
        </c:dLbls>
        <c:gapWidth val="233"/>
        <c:gapDepth val="233"/>
        <c:shape val="box"/>
        <c:axId val="52487296"/>
        <c:axId val="52488832"/>
        <c:axId val="0"/>
      </c:bar3DChart>
      <c:catAx>
        <c:axId val="52487296"/>
        <c:scaling>
          <c:orientation val="minMax"/>
        </c:scaling>
        <c:delete val="0"/>
        <c:axPos val="b"/>
        <c:majorTickMark val="out"/>
        <c:minorTickMark val="none"/>
        <c:tickLblPos val="nextTo"/>
        <c:txPr>
          <a:bodyPr rot="-5400000" vert="horz"/>
          <a:lstStyle/>
          <a:p>
            <a:pPr>
              <a:defRPr sz="1200">
                <a:latin typeface="Times New Roman" pitchFamily="18" charset="0"/>
                <a:cs typeface="Times New Roman" pitchFamily="18" charset="0"/>
              </a:defRPr>
            </a:pPr>
            <a:endParaRPr lang="ru-RU"/>
          </a:p>
        </c:txPr>
        <c:crossAx val="52488832"/>
        <c:crosses val="autoZero"/>
        <c:auto val="1"/>
        <c:lblAlgn val="ctr"/>
        <c:lblOffset val="100"/>
        <c:noMultiLvlLbl val="0"/>
      </c:catAx>
      <c:valAx>
        <c:axId val="52488832"/>
        <c:scaling>
          <c:orientation val="minMax"/>
        </c:scaling>
        <c:delete val="0"/>
        <c:axPos val="l"/>
        <c:majorGridlines>
          <c:spPr>
            <a:ln w="9525" cap="flat" cmpd="sng" algn="ctr">
              <a:solidFill>
                <a:schemeClr val="accent2">
                  <a:shade val="95000"/>
                  <a:satMod val="105000"/>
                </a:schemeClr>
              </a:solidFill>
              <a:prstDash val="solid"/>
            </a:ln>
            <a:effectLst/>
          </c:spPr>
        </c:majorGridlines>
        <c:numFmt formatCode="#,##0.0" sourceLinked="1"/>
        <c:majorTickMark val="out"/>
        <c:minorTickMark val="none"/>
        <c:tickLblPos val="nextTo"/>
        <c:txPr>
          <a:bodyPr/>
          <a:lstStyle/>
          <a:p>
            <a:pPr>
              <a:defRPr sz="1100">
                <a:latin typeface="Times New Roman" pitchFamily="18" charset="0"/>
                <a:cs typeface="Times New Roman" pitchFamily="18" charset="0"/>
              </a:defRPr>
            </a:pPr>
            <a:endParaRPr lang="ru-RU"/>
          </a:p>
        </c:txPr>
        <c:crossAx val="52487296"/>
        <c:crosses val="autoZero"/>
        <c:crossBetween val="between"/>
      </c:valAx>
    </c:plotArea>
    <c:legend>
      <c:legendPos val="r"/>
      <c:layout>
        <c:manualLayout>
          <c:xMode val="edge"/>
          <c:yMode val="edge"/>
          <c:x val="0.7854760498687664"/>
          <c:y val="8.4350581177352835E-2"/>
          <c:w val="0.21452395013123357"/>
          <c:h val="0.70049231346081742"/>
        </c:manualLayout>
      </c:layout>
      <c:overlay val="0"/>
      <c:txPr>
        <a:bodyPr/>
        <a:lstStyle/>
        <a:p>
          <a:pPr>
            <a:defRPr>
              <a:latin typeface="Times New Roman" pitchFamily="18" charset="0"/>
              <a:cs typeface="Times New Roman" pitchFamily="18" charset="0"/>
            </a:defRPr>
          </a:pPr>
          <a:endParaRPr lang="ru-RU"/>
        </a:p>
      </c:txPr>
    </c:legend>
    <c:plotVisOnly val="1"/>
    <c:dispBlanksAs val="gap"/>
    <c:showDLblsOverMax val="0"/>
  </c:chart>
  <c:txPr>
    <a:bodyPr/>
    <a:lstStyle/>
    <a:p>
      <a:pPr>
        <a:defRPr sz="1800"/>
      </a:pPr>
      <a:endParaRPr lang="ru-RU"/>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155"/>
      <c:rAngAx val="0"/>
      <c:perspective val="30"/>
    </c:view3D>
    <c:floor>
      <c:thickness val="0"/>
    </c:floor>
    <c:sideWall>
      <c:thickness val="0"/>
    </c:sideWall>
    <c:backWall>
      <c:thickness val="0"/>
    </c:backWall>
    <c:plotArea>
      <c:layout>
        <c:manualLayout>
          <c:layoutTarget val="inner"/>
          <c:xMode val="edge"/>
          <c:yMode val="edge"/>
          <c:x val="2.9713333583322029E-3"/>
          <c:y val="1.8342255977113728E-2"/>
          <c:w val="0.98111634094766376"/>
          <c:h val="0.97527838354208074"/>
        </c:manualLayout>
      </c:layout>
      <c:pie3DChart>
        <c:varyColors val="1"/>
        <c:ser>
          <c:idx val="0"/>
          <c:order val="0"/>
          <c:tx>
            <c:strRef>
              <c:f>Лист1!$B$1</c:f>
              <c:strCache>
                <c:ptCount val="1"/>
                <c:pt idx="0">
                  <c:v>Продажи</c:v>
                </c:pt>
              </c:strCache>
            </c:strRef>
          </c:tx>
          <c:spPr>
            <a:scene3d>
              <a:camera prst="orthographicFront"/>
              <a:lightRig rig="threePt" dir="t"/>
            </a:scene3d>
            <a:sp3d>
              <a:bevelT w="114300" prst="artDeco"/>
            </a:sp3d>
          </c:spPr>
          <c:dLbls>
            <c:dLbl>
              <c:idx val="0"/>
              <c:layout>
                <c:manualLayout>
                  <c:x val="-5.5443316029851614E-2"/>
                  <c:y val="0.33177319268625599"/>
                </c:manualLayout>
              </c:layout>
              <c:tx>
                <c:rich>
                  <a:bodyPr/>
                  <a:lstStyle/>
                  <a:p>
                    <a:r>
                      <a:rPr lang="ru-RU" sz="1400" b="1" dirty="0" smtClean="0">
                        <a:solidFill>
                          <a:schemeClr val="bg1"/>
                        </a:solidFill>
                        <a:latin typeface="Times New Roman" pitchFamily="18" charset="0"/>
                        <a:cs typeface="Times New Roman" pitchFamily="18" charset="0"/>
                      </a:rPr>
                      <a:t>2 514 083,6</a:t>
                    </a:r>
                  </a:p>
                  <a:p>
                    <a:r>
                      <a:rPr lang="ru-RU" sz="1400" b="1" dirty="0" smtClean="0">
                        <a:solidFill>
                          <a:schemeClr val="bg1"/>
                        </a:solidFill>
                        <a:latin typeface="Times New Roman" pitchFamily="18" charset="0"/>
                        <a:cs typeface="Times New Roman" pitchFamily="18" charset="0"/>
                      </a:rPr>
                      <a:t>(100%)</a:t>
                    </a:r>
                    <a:endParaRPr lang="ru-RU" b="1" dirty="0">
                      <a:solidFill>
                        <a:schemeClr val="bg1"/>
                      </a:solidFill>
                    </a:endParaRPr>
                  </a:p>
                </c:rich>
              </c:tx>
              <c:showLegendKey val="0"/>
              <c:showVal val="0"/>
              <c:showCatName val="1"/>
              <c:showSerName val="0"/>
              <c:showPercent val="0"/>
              <c:showBubbleSize val="0"/>
            </c:dLbl>
            <c:txPr>
              <a:bodyPr/>
              <a:lstStyle/>
              <a:p>
                <a:pPr>
                  <a:defRPr sz="1400">
                    <a:latin typeface="Times New Roman" pitchFamily="18" charset="0"/>
                    <a:cs typeface="Times New Roman" pitchFamily="18" charset="0"/>
                  </a:defRPr>
                </a:pPr>
                <a:endParaRPr lang="ru-RU"/>
              </a:p>
            </c:txPr>
            <c:showLegendKey val="0"/>
            <c:showVal val="0"/>
            <c:showCatName val="1"/>
            <c:showSerName val="0"/>
            <c:showPercent val="0"/>
            <c:showBubbleSize val="0"/>
            <c:showLeaderLines val="1"/>
          </c:dLbls>
          <c:cat>
            <c:strRef>
              <c:f>Лист1!$A$2</c:f>
              <c:strCache>
                <c:ptCount val="1"/>
                <c:pt idx="0">
                  <c:v>Доходы</c:v>
                </c:pt>
              </c:strCache>
            </c:strRef>
          </c:cat>
          <c:val>
            <c:numRef>
              <c:f>Лист1!$B$2</c:f>
              <c:numCache>
                <c:formatCode>General</c:formatCode>
                <c:ptCount val="1"/>
                <c:pt idx="0">
                  <c:v>8.1999999999999993</c:v>
                </c:pt>
              </c:numCache>
            </c:numRef>
          </c:val>
        </c:ser>
        <c:dLbls>
          <c:showLegendKey val="0"/>
          <c:showVal val="0"/>
          <c:showCatName val="0"/>
          <c:showSerName val="0"/>
          <c:showPercent val="0"/>
          <c:showBubbleSize val="0"/>
          <c:showLeaderLines val="1"/>
        </c:dLbls>
      </c:pie3DChart>
    </c:plotArea>
    <c:plotVisOnly val="1"/>
    <c:dispBlanksAs val="gap"/>
    <c:showDLblsOverMax val="0"/>
  </c:chart>
  <c:txPr>
    <a:bodyPr/>
    <a:lstStyle/>
    <a:p>
      <a:pPr>
        <a:defRPr sz="1800"/>
      </a:pPr>
      <a:endParaRPr lang="ru-RU"/>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155"/>
      <c:rAngAx val="0"/>
      <c:perspective val="30"/>
    </c:view3D>
    <c:floor>
      <c:thickness val="0"/>
    </c:floor>
    <c:sideWall>
      <c:thickness val="0"/>
    </c:sideWall>
    <c:backWall>
      <c:thickness val="0"/>
    </c:backWall>
    <c:plotArea>
      <c:layout>
        <c:manualLayout>
          <c:layoutTarget val="inner"/>
          <c:xMode val="edge"/>
          <c:yMode val="edge"/>
          <c:x val="3.7753006867549698E-4"/>
          <c:y val="0.23658193453297016"/>
          <c:w val="0.74509266127293039"/>
          <c:h val="0.74264744604790722"/>
        </c:manualLayout>
      </c:layout>
      <c:pie3DChart>
        <c:varyColors val="1"/>
        <c:ser>
          <c:idx val="0"/>
          <c:order val="0"/>
          <c:tx>
            <c:strRef>
              <c:f>Лист1!$B$1</c:f>
              <c:strCache>
                <c:ptCount val="1"/>
                <c:pt idx="0">
                  <c:v>Продажи</c:v>
                </c:pt>
              </c:strCache>
            </c:strRef>
          </c:tx>
          <c:spPr>
            <a:solidFill>
              <a:schemeClr val="accent3">
                <a:lumMod val="75000"/>
              </a:schemeClr>
            </a:solidFill>
            <a:scene3d>
              <a:camera prst="orthographicFront"/>
              <a:lightRig rig="threePt" dir="t"/>
            </a:scene3d>
            <a:sp3d>
              <a:bevelT w="114300" prst="artDeco"/>
            </a:sp3d>
          </c:spPr>
          <c:explosion val="13"/>
          <c:dPt>
            <c:idx val="0"/>
            <c:bubble3D val="0"/>
            <c:explosion val="0"/>
          </c:dPt>
          <c:dLbls>
            <c:dLbl>
              <c:idx val="0"/>
              <c:layout>
                <c:manualLayout>
                  <c:x val="-3.9083674165402808E-2"/>
                  <c:y val="0.36500618375685229"/>
                </c:manualLayout>
              </c:layout>
              <c:tx>
                <c:rich>
                  <a:bodyPr/>
                  <a:lstStyle/>
                  <a:p>
                    <a:r>
                      <a:rPr lang="ru-RU" sz="1200" b="1" dirty="0" smtClean="0">
                        <a:solidFill>
                          <a:schemeClr val="bg1"/>
                        </a:solidFill>
                        <a:latin typeface="Times New Roman" pitchFamily="18" charset="0"/>
                        <a:cs typeface="Times New Roman" pitchFamily="18" charset="0"/>
                      </a:rPr>
                      <a:t>1 988 739,9</a:t>
                    </a:r>
                  </a:p>
                  <a:p>
                    <a:r>
                      <a:rPr lang="ru-RU" sz="1200" b="1" dirty="0" smtClean="0">
                        <a:solidFill>
                          <a:schemeClr val="bg1"/>
                        </a:solidFill>
                        <a:latin typeface="Times New Roman" pitchFamily="18" charset="0"/>
                        <a:cs typeface="Times New Roman" pitchFamily="18" charset="0"/>
                      </a:rPr>
                      <a:t>(79 ,1 %)</a:t>
                    </a:r>
                    <a:endParaRPr lang="ru-RU" sz="1200" b="1" dirty="0">
                      <a:solidFill>
                        <a:schemeClr val="bg1"/>
                      </a:solidFill>
                    </a:endParaRPr>
                  </a:p>
                </c:rich>
              </c:tx>
              <c:showLegendKey val="0"/>
              <c:showVal val="0"/>
              <c:showCatName val="1"/>
              <c:showSerName val="0"/>
              <c:showPercent val="0"/>
              <c:showBubbleSize val="0"/>
            </c:dLbl>
            <c:txPr>
              <a:bodyPr/>
              <a:lstStyle/>
              <a:p>
                <a:pPr>
                  <a:defRPr sz="1200">
                    <a:latin typeface="Times New Roman" pitchFamily="18" charset="0"/>
                    <a:cs typeface="Times New Roman" pitchFamily="18" charset="0"/>
                  </a:defRPr>
                </a:pPr>
                <a:endParaRPr lang="ru-RU"/>
              </a:p>
            </c:txPr>
            <c:showLegendKey val="0"/>
            <c:showVal val="0"/>
            <c:showCatName val="1"/>
            <c:showSerName val="0"/>
            <c:showPercent val="0"/>
            <c:showBubbleSize val="0"/>
            <c:showLeaderLines val="1"/>
          </c:dLbls>
          <c:cat>
            <c:strRef>
              <c:f>Лист1!$A$2</c:f>
              <c:strCache>
                <c:ptCount val="1"/>
                <c:pt idx="0">
                  <c:v>Доходы</c:v>
                </c:pt>
              </c:strCache>
            </c:strRef>
          </c:cat>
          <c:val>
            <c:numRef>
              <c:f>Лист1!$B$2</c:f>
              <c:numCache>
                <c:formatCode>General</c:formatCode>
                <c:ptCount val="1"/>
                <c:pt idx="0">
                  <c:v>8.1999999999999993</c:v>
                </c:pt>
              </c:numCache>
            </c:numRef>
          </c:val>
        </c:ser>
        <c:dLbls>
          <c:showLegendKey val="0"/>
          <c:showVal val="0"/>
          <c:showCatName val="0"/>
          <c:showSerName val="0"/>
          <c:showPercent val="0"/>
          <c:showBubbleSize val="0"/>
          <c:showLeaderLines val="1"/>
        </c:dLbls>
      </c:pie3DChart>
      <c:spPr>
        <a:noFill/>
        <a:ln w="25400">
          <a:noFill/>
        </a:ln>
      </c:spPr>
    </c:plotArea>
    <c:plotVisOnly val="1"/>
    <c:dispBlanksAs val="gap"/>
    <c:showDLblsOverMax val="0"/>
  </c:chart>
  <c:txPr>
    <a:bodyPr/>
    <a:lstStyle/>
    <a:p>
      <a:pPr>
        <a:defRPr sz="1800"/>
      </a:pPr>
      <a:endParaRPr lang="ru-RU"/>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155"/>
      <c:rAngAx val="0"/>
      <c:perspective val="30"/>
    </c:view3D>
    <c:floor>
      <c:thickness val="0"/>
    </c:floor>
    <c:sideWall>
      <c:thickness val="0"/>
    </c:sideWall>
    <c:backWall>
      <c:thickness val="0"/>
    </c:backWall>
    <c:plotArea>
      <c:layout>
        <c:manualLayout>
          <c:layoutTarget val="inner"/>
          <c:xMode val="edge"/>
          <c:yMode val="edge"/>
          <c:x val="3.7748330993525971E-4"/>
          <c:y val="0.25735255395209283"/>
          <c:w val="0.74509266127293039"/>
          <c:h val="0.74264744604790722"/>
        </c:manualLayout>
      </c:layout>
      <c:pie3DChart>
        <c:varyColors val="1"/>
        <c:ser>
          <c:idx val="0"/>
          <c:order val="0"/>
          <c:tx>
            <c:strRef>
              <c:f>Лист1!$B$1</c:f>
              <c:strCache>
                <c:ptCount val="1"/>
                <c:pt idx="0">
                  <c:v>Продажи</c:v>
                </c:pt>
              </c:strCache>
            </c:strRef>
          </c:tx>
          <c:spPr>
            <a:solidFill>
              <a:schemeClr val="accent6">
                <a:lumMod val="75000"/>
              </a:schemeClr>
            </a:solidFill>
            <a:scene3d>
              <a:camera prst="orthographicFront"/>
              <a:lightRig rig="threePt" dir="t"/>
            </a:scene3d>
            <a:sp3d>
              <a:bevelT w="114300" prst="artDeco"/>
            </a:sp3d>
          </c:spPr>
          <c:dPt>
            <c:idx val="0"/>
            <c:bubble3D val="0"/>
          </c:dPt>
          <c:dLbls>
            <c:dLbl>
              <c:idx val="0"/>
              <c:layout>
                <c:manualLayout>
                  <c:x val="4.8586773186817716E-3"/>
                  <c:y val="0.23622801626192308"/>
                </c:manualLayout>
              </c:layout>
              <c:tx>
                <c:rich>
                  <a:bodyPr/>
                  <a:lstStyle/>
                  <a:p>
                    <a:r>
                      <a:rPr lang="ru-RU" sz="1100" b="1" dirty="0" smtClean="0">
                        <a:solidFill>
                          <a:schemeClr val="bg1"/>
                        </a:solidFill>
                        <a:latin typeface="Times New Roman" pitchFamily="18" charset="0"/>
                        <a:cs typeface="Times New Roman" pitchFamily="18" charset="0"/>
                      </a:rPr>
                      <a:t>439 666,2</a:t>
                    </a:r>
                  </a:p>
                  <a:p>
                    <a:r>
                      <a:rPr lang="ru-RU" sz="1100" b="1" dirty="0" smtClean="0">
                        <a:solidFill>
                          <a:schemeClr val="bg1"/>
                        </a:solidFill>
                        <a:latin typeface="Times New Roman" pitchFamily="18" charset="0"/>
                        <a:cs typeface="Times New Roman" pitchFamily="18" charset="0"/>
                      </a:rPr>
                      <a:t>(17,5 %)</a:t>
                    </a:r>
                    <a:endParaRPr lang="ru-RU" b="1" dirty="0">
                      <a:solidFill>
                        <a:schemeClr val="bg1"/>
                      </a:solidFill>
                    </a:endParaRPr>
                  </a:p>
                </c:rich>
              </c:tx>
              <c:showLegendKey val="0"/>
              <c:showVal val="0"/>
              <c:showCatName val="1"/>
              <c:showSerName val="0"/>
              <c:showPercent val="0"/>
              <c:showBubbleSize val="0"/>
            </c:dLbl>
            <c:txPr>
              <a:bodyPr/>
              <a:lstStyle/>
              <a:p>
                <a:pPr>
                  <a:defRPr sz="1100">
                    <a:latin typeface="Times New Roman" pitchFamily="18" charset="0"/>
                    <a:cs typeface="Times New Roman" pitchFamily="18" charset="0"/>
                  </a:defRPr>
                </a:pPr>
                <a:endParaRPr lang="ru-RU"/>
              </a:p>
            </c:txPr>
            <c:showLegendKey val="0"/>
            <c:showVal val="0"/>
            <c:showCatName val="1"/>
            <c:showSerName val="0"/>
            <c:showPercent val="0"/>
            <c:showBubbleSize val="0"/>
            <c:showLeaderLines val="1"/>
          </c:dLbls>
          <c:cat>
            <c:strRef>
              <c:f>Лист1!$A$2</c:f>
              <c:strCache>
                <c:ptCount val="1"/>
                <c:pt idx="0">
                  <c:v>Доходы</c:v>
                </c:pt>
              </c:strCache>
            </c:strRef>
          </c:cat>
          <c:val>
            <c:numRef>
              <c:f>Лист1!$B$2</c:f>
              <c:numCache>
                <c:formatCode>General</c:formatCode>
                <c:ptCount val="1"/>
                <c:pt idx="0">
                  <c:v>8.1999999999999993</c:v>
                </c:pt>
              </c:numCache>
            </c:numRef>
          </c:val>
        </c:ser>
        <c:dLbls>
          <c:showLegendKey val="0"/>
          <c:showVal val="0"/>
          <c:showCatName val="0"/>
          <c:showSerName val="0"/>
          <c:showPercent val="0"/>
          <c:showBubbleSize val="0"/>
          <c:showLeaderLines val="1"/>
        </c:dLbls>
      </c:pie3DChart>
      <c:spPr>
        <a:noFill/>
        <a:ln w="25400">
          <a:noFill/>
        </a:ln>
      </c:spPr>
    </c:plotArea>
    <c:plotVisOnly val="1"/>
    <c:dispBlanksAs val="gap"/>
    <c:showDLblsOverMax val="0"/>
  </c:chart>
  <c:txPr>
    <a:bodyPr/>
    <a:lstStyle/>
    <a:p>
      <a:pPr>
        <a:defRPr sz="1800"/>
      </a:pPr>
      <a:endParaRPr lang="ru-RU"/>
    </a:p>
  </c:txPr>
  <c:externalData r:id="rId1">
    <c:autoUpdate val="0"/>
  </c:externalData>
</c:chartSpace>
</file>

<file path=ppt/diagrams/_rels/data1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image" Target="../media/image32.png"/><Relationship Id="rId5" Type="http://schemas.openxmlformats.org/officeDocument/2006/relationships/image" Target="../media/image36.png"/><Relationship Id="rId4" Type="http://schemas.openxmlformats.org/officeDocument/2006/relationships/image" Target="../media/image35.png"/></Relationships>
</file>

<file path=ppt/diagrams/_rels/drawing1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image" Target="../media/image32.png"/><Relationship Id="rId5" Type="http://schemas.openxmlformats.org/officeDocument/2006/relationships/image" Target="../media/image36.png"/><Relationship Id="rId4" Type="http://schemas.openxmlformats.org/officeDocument/2006/relationships/image" Target="../media/image35.png"/></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344A87C-BDB6-43EA-907B-1318F7B0B990}" type="doc">
      <dgm:prSet loTypeId="urn:microsoft.com/office/officeart/2005/8/layout/default#1" loCatId="list" qsTypeId="urn:microsoft.com/office/officeart/2005/8/quickstyle/3d3" qsCatId="3D" csTypeId="urn:microsoft.com/office/officeart/2005/8/colors/accent0_3" csCatId="mainScheme" phldr="1"/>
      <dgm:spPr/>
      <dgm:t>
        <a:bodyPr/>
        <a:lstStyle/>
        <a:p>
          <a:endParaRPr lang="ru-RU"/>
        </a:p>
      </dgm:t>
    </dgm:pt>
    <dgm:pt modelId="{AEE505D5-5F84-4DD1-B799-487F44721502}">
      <dgm:prSet custT="1"/>
      <dgm:spPr/>
      <dgm:t>
        <a:bodyPr/>
        <a:lstStyle/>
        <a:p>
          <a:r>
            <a:rPr lang="ru-RU" sz="1600" b="1" smtClean="0">
              <a:latin typeface="Times New Roman" pitchFamily="18" charset="0"/>
              <a:cs typeface="Times New Roman" pitchFamily="18" charset="0"/>
            </a:rPr>
            <a:t>Сводная бюджетная роспись </a:t>
          </a:r>
          <a:r>
            <a:rPr lang="ru-RU" sz="1600" smtClean="0">
              <a:latin typeface="Times New Roman" pitchFamily="18" charset="0"/>
              <a:cs typeface="Times New Roman" pitchFamily="18" charset="0"/>
            </a:rPr>
            <a:t>- документ, который составляется и ведется финансовым органом (органом  управления государственным внебюджетным фондом) в соответствии с Бюджетным кодексом Российской Федерации в целях организации исполнения бюджета по расходам бюджета и источникам финансирования дефицита бюджета</a:t>
          </a:r>
          <a:endParaRPr lang="ru-RU" sz="1600" dirty="0">
            <a:latin typeface="Times New Roman" pitchFamily="18" charset="0"/>
            <a:cs typeface="Times New Roman" pitchFamily="18" charset="0"/>
          </a:endParaRPr>
        </a:p>
      </dgm:t>
    </dgm:pt>
    <dgm:pt modelId="{1E237B3C-9017-4AE0-9F00-AC5F6EE02205}" type="parTrans" cxnId="{2FCDADA7-DE95-427C-859C-C96665797F6A}">
      <dgm:prSet/>
      <dgm:spPr/>
      <dgm:t>
        <a:bodyPr/>
        <a:lstStyle/>
        <a:p>
          <a:endParaRPr lang="ru-RU"/>
        </a:p>
      </dgm:t>
    </dgm:pt>
    <dgm:pt modelId="{B304EFB9-4044-4EE4-8AEC-BFB35878B4B5}" type="sibTrans" cxnId="{2FCDADA7-DE95-427C-859C-C96665797F6A}">
      <dgm:prSet/>
      <dgm:spPr/>
      <dgm:t>
        <a:bodyPr/>
        <a:lstStyle/>
        <a:p>
          <a:endParaRPr lang="ru-RU"/>
        </a:p>
      </dgm:t>
    </dgm:pt>
    <dgm:pt modelId="{F46CE394-5375-440D-8408-10500B29C950}">
      <dgm:prSet custT="1"/>
      <dgm:spPr/>
      <dgm:t>
        <a:bodyPr/>
        <a:lstStyle/>
        <a:p>
          <a:r>
            <a:rPr lang="ru-RU" sz="1600" b="1" smtClean="0">
              <a:latin typeface="Times New Roman" pitchFamily="18" charset="0"/>
              <a:cs typeface="Times New Roman" pitchFamily="18" charset="0"/>
            </a:rPr>
            <a:t>Бюджетная роспись </a:t>
          </a:r>
          <a:r>
            <a:rPr lang="ru-RU" sz="1600" smtClean="0">
              <a:latin typeface="Times New Roman" pitchFamily="18" charset="0"/>
              <a:cs typeface="Times New Roman" pitchFamily="18" charset="0"/>
            </a:rPr>
            <a:t>- документ, который составляется и ведется главным распорядителем бюджетных средств (главным администратором источников финансирования дефицита бюджета) в соответствии с Бюджетным кодексом Российской Федерации в целях исполнения бюджета по расходам (источникам финансирования дефицита бюджета)</a:t>
          </a:r>
          <a:endParaRPr lang="ru-RU" sz="1600" dirty="0">
            <a:latin typeface="Times New Roman" pitchFamily="18" charset="0"/>
            <a:cs typeface="Times New Roman" pitchFamily="18" charset="0"/>
          </a:endParaRPr>
        </a:p>
      </dgm:t>
    </dgm:pt>
    <dgm:pt modelId="{C0AD5933-BFD0-41A5-B72E-F67954F07691}" type="parTrans" cxnId="{6D67D2EE-3E33-4797-B428-CD8666461352}">
      <dgm:prSet/>
      <dgm:spPr/>
      <dgm:t>
        <a:bodyPr/>
        <a:lstStyle/>
        <a:p>
          <a:endParaRPr lang="ru-RU"/>
        </a:p>
      </dgm:t>
    </dgm:pt>
    <dgm:pt modelId="{EDEA616A-835C-4DC1-821A-CCBFC6775A97}" type="sibTrans" cxnId="{6D67D2EE-3E33-4797-B428-CD8666461352}">
      <dgm:prSet/>
      <dgm:spPr/>
      <dgm:t>
        <a:bodyPr/>
        <a:lstStyle/>
        <a:p>
          <a:endParaRPr lang="ru-RU"/>
        </a:p>
      </dgm:t>
    </dgm:pt>
    <dgm:pt modelId="{3E1258C3-B806-465A-AB49-02B6CB7776A7}">
      <dgm:prSet custT="1"/>
      <dgm:spPr/>
      <dgm:t>
        <a:bodyPr/>
        <a:lstStyle/>
        <a:p>
          <a:r>
            <a:rPr lang="ru-RU" sz="1600" b="1" dirty="0" smtClean="0">
              <a:latin typeface="Times New Roman" pitchFamily="18" charset="0"/>
              <a:cs typeface="Times New Roman" pitchFamily="18" charset="0"/>
            </a:rPr>
            <a:t>Бюджетные ассигнования </a:t>
          </a:r>
          <a:r>
            <a:rPr lang="ru-RU" sz="1600" dirty="0" smtClean="0">
              <a:latin typeface="Times New Roman" pitchFamily="18" charset="0"/>
              <a:cs typeface="Times New Roman" pitchFamily="18" charset="0"/>
            </a:rPr>
            <a:t>- предельные объемы денежных средств, предусмотренных в соответствующем финансовом году для исполнения бюджетных обязательств</a:t>
          </a:r>
          <a:endParaRPr lang="ru-RU" sz="1600" dirty="0">
            <a:latin typeface="Times New Roman" pitchFamily="18" charset="0"/>
            <a:cs typeface="Times New Roman" pitchFamily="18" charset="0"/>
          </a:endParaRPr>
        </a:p>
      </dgm:t>
    </dgm:pt>
    <dgm:pt modelId="{02BF1D18-11B3-4B6E-AFD7-EEBABAB2565C}" type="parTrans" cxnId="{5DBF34AA-5FBE-4F2E-88D9-9FB862F22EED}">
      <dgm:prSet/>
      <dgm:spPr/>
      <dgm:t>
        <a:bodyPr/>
        <a:lstStyle/>
        <a:p>
          <a:endParaRPr lang="ru-RU"/>
        </a:p>
      </dgm:t>
    </dgm:pt>
    <dgm:pt modelId="{D6908FD3-A81B-47D8-8E8A-802B09F78636}" type="sibTrans" cxnId="{5DBF34AA-5FBE-4F2E-88D9-9FB862F22EED}">
      <dgm:prSet/>
      <dgm:spPr/>
      <dgm:t>
        <a:bodyPr/>
        <a:lstStyle/>
        <a:p>
          <a:endParaRPr lang="ru-RU"/>
        </a:p>
      </dgm:t>
    </dgm:pt>
    <dgm:pt modelId="{3A4D28F4-FC5F-4748-9A97-3D3956A2A61D}">
      <dgm:prSet custT="1"/>
      <dgm:spPr/>
      <dgm:t>
        <a:bodyPr/>
        <a:lstStyle/>
        <a:p>
          <a:r>
            <a:rPr lang="ru-RU" sz="1600" b="1" dirty="0" smtClean="0">
              <a:latin typeface="Times New Roman" pitchFamily="18" charset="0"/>
              <a:cs typeface="Times New Roman" pitchFamily="18" charset="0"/>
            </a:rPr>
            <a:t>Бюджетная смета </a:t>
          </a:r>
          <a:r>
            <a:rPr lang="ru-RU" sz="1600" dirty="0" smtClean="0">
              <a:latin typeface="Times New Roman" pitchFamily="18" charset="0"/>
              <a:cs typeface="Times New Roman" pitchFamily="18" charset="0"/>
            </a:rPr>
            <a:t>- документ, устанавливающий в соответствии с классификацией расходов бюджетов лимиты бюджетных обязательств казенного учреждения</a:t>
          </a:r>
          <a:endParaRPr lang="ru-RU" sz="1600" dirty="0">
            <a:latin typeface="Times New Roman" pitchFamily="18" charset="0"/>
            <a:cs typeface="Times New Roman" pitchFamily="18" charset="0"/>
          </a:endParaRPr>
        </a:p>
      </dgm:t>
    </dgm:pt>
    <dgm:pt modelId="{018A3370-D784-4908-B0D8-0786D2EE7841}" type="sibTrans" cxnId="{B24665C4-4F03-4458-9873-FF040CC2501E}">
      <dgm:prSet/>
      <dgm:spPr/>
      <dgm:t>
        <a:bodyPr/>
        <a:lstStyle/>
        <a:p>
          <a:endParaRPr lang="ru-RU"/>
        </a:p>
      </dgm:t>
    </dgm:pt>
    <dgm:pt modelId="{81D348B3-8D23-43C8-89F5-46613B90AE5F}" type="parTrans" cxnId="{B24665C4-4F03-4458-9873-FF040CC2501E}">
      <dgm:prSet/>
      <dgm:spPr/>
      <dgm:t>
        <a:bodyPr/>
        <a:lstStyle/>
        <a:p>
          <a:endParaRPr lang="ru-RU"/>
        </a:p>
      </dgm:t>
    </dgm:pt>
    <dgm:pt modelId="{85F9079F-88D1-47A8-826E-389FB1A2AF20}" type="pres">
      <dgm:prSet presAssocID="{F344A87C-BDB6-43EA-907B-1318F7B0B990}" presName="diagram" presStyleCnt="0">
        <dgm:presLayoutVars>
          <dgm:dir/>
          <dgm:resizeHandles val="exact"/>
        </dgm:presLayoutVars>
      </dgm:prSet>
      <dgm:spPr/>
      <dgm:t>
        <a:bodyPr/>
        <a:lstStyle/>
        <a:p>
          <a:endParaRPr lang="ru-RU"/>
        </a:p>
      </dgm:t>
    </dgm:pt>
    <dgm:pt modelId="{2011B888-BBA4-4850-BBE9-4D2300E70448}" type="pres">
      <dgm:prSet presAssocID="{AEE505D5-5F84-4DD1-B799-487F44721502}" presName="node" presStyleLbl="node1" presStyleIdx="0" presStyleCnt="4" custScaleX="164809" custLinFactNeighborX="8250" custLinFactNeighborY="-29055">
        <dgm:presLayoutVars>
          <dgm:bulletEnabled val="1"/>
        </dgm:presLayoutVars>
      </dgm:prSet>
      <dgm:spPr/>
      <dgm:t>
        <a:bodyPr/>
        <a:lstStyle/>
        <a:p>
          <a:endParaRPr lang="ru-RU"/>
        </a:p>
      </dgm:t>
    </dgm:pt>
    <dgm:pt modelId="{154094DD-7019-476D-A9D1-6364BA8D2D05}" type="pres">
      <dgm:prSet presAssocID="{B304EFB9-4044-4EE4-8AEC-BFB35878B4B5}" presName="sibTrans" presStyleCnt="0"/>
      <dgm:spPr/>
      <dgm:t>
        <a:bodyPr/>
        <a:lstStyle/>
        <a:p>
          <a:endParaRPr lang="ru-RU"/>
        </a:p>
      </dgm:t>
    </dgm:pt>
    <dgm:pt modelId="{65847D16-7AB7-4D63-907A-E21AF5F74BC9}" type="pres">
      <dgm:prSet presAssocID="{3E1258C3-B806-465A-AB49-02B6CB7776A7}" presName="node" presStyleLbl="node1" presStyleIdx="1" presStyleCnt="4" custScaleX="134283" custScaleY="90809" custLinFactNeighborX="-329" custLinFactNeighborY="27887">
        <dgm:presLayoutVars>
          <dgm:bulletEnabled val="1"/>
        </dgm:presLayoutVars>
      </dgm:prSet>
      <dgm:spPr/>
      <dgm:t>
        <a:bodyPr/>
        <a:lstStyle/>
        <a:p>
          <a:endParaRPr lang="ru-RU"/>
        </a:p>
      </dgm:t>
    </dgm:pt>
    <dgm:pt modelId="{582CBE22-924A-41B7-A3CF-ADBD57091CE0}" type="pres">
      <dgm:prSet presAssocID="{D6908FD3-A81B-47D8-8E8A-802B09F78636}" presName="sibTrans" presStyleCnt="0"/>
      <dgm:spPr/>
      <dgm:t>
        <a:bodyPr/>
        <a:lstStyle/>
        <a:p>
          <a:endParaRPr lang="ru-RU"/>
        </a:p>
      </dgm:t>
    </dgm:pt>
    <dgm:pt modelId="{18864DED-7616-421F-8677-F6EA9B3867D2}" type="pres">
      <dgm:prSet presAssocID="{3A4D28F4-FC5F-4748-9A97-3D3956A2A61D}" presName="node" presStyleLbl="node1" presStyleIdx="2" presStyleCnt="4" custScaleX="145714" custScaleY="67804" custLinFactNeighborX="6596" custLinFactNeighborY="-29624">
        <dgm:presLayoutVars>
          <dgm:bulletEnabled val="1"/>
        </dgm:presLayoutVars>
      </dgm:prSet>
      <dgm:spPr/>
      <dgm:t>
        <a:bodyPr/>
        <a:lstStyle/>
        <a:p>
          <a:endParaRPr lang="ru-RU"/>
        </a:p>
      </dgm:t>
    </dgm:pt>
    <dgm:pt modelId="{49071FA3-5915-4CBC-95BE-F4D18DE84307}" type="pres">
      <dgm:prSet presAssocID="{018A3370-D784-4908-B0D8-0786D2EE7841}" presName="sibTrans" presStyleCnt="0"/>
      <dgm:spPr/>
      <dgm:t>
        <a:bodyPr/>
        <a:lstStyle/>
        <a:p>
          <a:endParaRPr lang="ru-RU"/>
        </a:p>
      </dgm:t>
    </dgm:pt>
    <dgm:pt modelId="{78872989-D10C-48EB-A259-7141151A94ED}" type="pres">
      <dgm:prSet presAssocID="{F46CE394-5375-440D-8408-10500B29C950}" presName="node" presStyleLbl="node1" presStyleIdx="3" presStyleCnt="4" custScaleX="151189" custScaleY="148669" custLinFactNeighborX="-632" custLinFactNeighborY="49189">
        <dgm:presLayoutVars>
          <dgm:bulletEnabled val="1"/>
        </dgm:presLayoutVars>
      </dgm:prSet>
      <dgm:spPr/>
      <dgm:t>
        <a:bodyPr/>
        <a:lstStyle/>
        <a:p>
          <a:endParaRPr lang="ru-RU"/>
        </a:p>
      </dgm:t>
    </dgm:pt>
  </dgm:ptLst>
  <dgm:cxnLst>
    <dgm:cxn modelId="{2FCDADA7-DE95-427C-859C-C96665797F6A}" srcId="{F344A87C-BDB6-43EA-907B-1318F7B0B990}" destId="{AEE505D5-5F84-4DD1-B799-487F44721502}" srcOrd="0" destOrd="0" parTransId="{1E237B3C-9017-4AE0-9F00-AC5F6EE02205}" sibTransId="{B304EFB9-4044-4EE4-8AEC-BFB35878B4B5}"/>
    <dgm:cxn modelId="{D0878080-8632-4104-B615-2434BB8CE9D8}" type="presOf" srcId="{F344A87C-BDB6-43EA-907B-1318F7B0B990}" destId="{85F9079F-88D1-47A8-826E-389FB1A2AF20}" srcOrd="0" destOrd="0" presId="urn:microsoft.com/office/officeart/2005/8/layout/default#1"/>
    <dgm:cxn modelId="{71D7621A-9A84-4F2D-86BD-ACE92F7F037D}" type="presOf" srcId="{3E1258C3-B806-465A-AB49-02B6CB7776A7}" destId="{65847D16-7AB7-4D63-907A-E21AF5F74BC9}" srcOrd="0" destOrd="0" presId="urn:microsoft.com/office/officeart/2005/8/layout/default#1"/>
    <dgm:cxn modelId="{EB2F89D5-703B-4B03-84A1-B0E157D08D4D}" type="presOf" srcId="{F46CE394-5375-440D-8408-10500B29C950}" destId="{78872989-D10C-48EB-A259-7141151A94ED}" srcOrd="0" destOrd="0" presId="urn:microsoft.com/office/officeart/2005/8/layout/default#1"/>
    <dgm:cxn modelId="{B24665C4-4F03-4458-9873-FF040CC2501E}" srcId="{F344A87C-BDB6-43EA-907B-1318F7B0B990}" destId="{3A4D28F4-FC5F-4748-9A97-3D3956A2A61D}" srcOrd="2" destOrd="0" parTransId="{81D348B3-8D23-43C8-89F5-46613B90AE5F}" sibTransId="{018A3370-D784-4908-B0D8-0786D2EE7841}"/>
    <dgm:cxn modelId="{00518051-191D-400F-90C0-D7995F3EE9AE}" type="presOf" srcId="{3A4D28F4-FC5F-4748-9A97-3D3956A2A61D}" destId="{18864DED-7616-421F-8677-F6EA9B3867D2}" srcOrd="0" destOrd="0" presId="urn:microsoft.com/office/officeart/2005/8/layout/default#1"/>
    <dgm:cxn modelId="{5DBF34AA-5FBE-4F2E-88D9-9FB862F22EED}" srcId="{F344A87C-BDB6-43EA-907B-1318F7B0B990}" destId="{3E1258C3-B806-465A-AB49-02B6CB7776A7}" srcOrd="1" destOrd="0" parTransId="{02BF1D18-11B3-4B6E-AFD7-EEBABAB2565C}" sibTransId="{D6908FD3-A81B-47D8-8E8A-802B09F78636}"/>
    <dgm:cxn modelId="{7DDA48CC-8D8B-44E0-B6AC-B967C111E75A}" type="presOf" srcId="{AEE505D5-5F84-4DD1-B799-487F44721502}" destId="{2011B888-BBA4-4850-BBE9-4D2300E70448}" srcOrd="0" destOrd="0" presId="urn:microsoft.com/office/officeart/2005/8/layout/default#1"/>
    <dgm:cxn modelId="{6D67D2EE-3E33-4797-B428-CD8666461352}" srcId="{F344A87C-BDB6-43EA-907B-1318F7B0B990}" destId="{F46CE394-5375-440D-8408-10500B29C950}" srcOrd="3" destOrd="0" parTransId="{C0AD5933-BFD0-41A5-B72E-F67954F07691}" sibTransId="{EDEA616A-835C-4DC1-821A-CCBFC6775A97}"/>
    <dgm:cxn modelId="{9F30976A-60C8-4439-8B59-C97A2846B851}" type="presParOf" srcId="{85F9079F-88D1-47A8-826E-389FB1A2AF20}" destId="{2011B888-BBA4-4850-BBE9-4D2300E70448}" srcOrd="0" destOrd="0" presId="urn:microsoft.com/office/officeart/2005/8/layout/default#1"/>
    <dgm:cxn modelId="{3039C7B7-8FE2-499B-B581-40EDB8CE5381}" type="presParOf" srcId="{85F9079F-88D1-47A8-826E-389FB1A2AF20}" destId="{154094DD-7019-476D-A9D1-6364BA8D2D05}" srcOrd="1" destOrd="0" presId="urn:microsoft.com/office/officeart/2005/8/layout/default#1"/>
    <dgm:cxn modelId="{45E434D5-C7A3-4150-BADC-8C7D09630F0E}" type="presParOf" srcId="{85F9079F-88D1-47A8-826E-389FB1A2AF20}" destId="{65847D16-7AB7-4D63-907A-E21AF5F74BC9}" srcOrd="2" destOrd="0" presId="urn:microsoft.com/office/officeart/2005/8/layout/default#1"/>
    <dgm:cxn modelId="{DC99AEC3-8940-449E-936E-3B9259154BFB}" type="presParOf" srcId="{85F9079F-88D1-47A8-826E-389FB1A2AF20}" destId="{582CBE22-924A-41B7-A3CF-ADBD57091CE0}" srcOrd="3" destOrd="0" presId="urn:microsoft.com/office/officeart/2005/8/layout/default#1"/>
    <dgm:cxn modelId="{2F384ECA-2E2E-4C8B-805E-BBF9EF8B423A}" type="presParOf" srcId="{85F9079F-88D1-47A8-826E-389FB1A2AF20}" destId="{18864DED-7616-421F-8677-F6EA9B3867D2}" srcOrd="4" destOrd="0" presId="urn:microsoft.com/office/officeart/2005/8/layout/default#1"/>
    <dgm:cxn modelId="{DC0F7793-463B-4652-9472-1229CD7DA6DA}" type="presParOf" srcId="{85F9079F-88D1-47A8-826E-389FB1A2AF20}" destId="{49071FA3-5915-4CBC-95BE-F4D18DE84307}" srcOrd="5" destOrd="0" presId="urn:microsoft.com/office/officeart/2005/8/layout/default#1"/>
    <dgm:cxn modelId="{BF6162AA-2E2C-4C28-B44C-46D6DB630ACF}" type="presParOf" srcId="{85F9079F-88D1-47A8-826E-389FB1A2AF20}" destId="{78872989-D10C-48EB-A259-7141151A94ED}" srcOrd="6" destOrd="0" presId="urn:microsoft.com/office/officeart/2005/8/layout/default#1"/>
  </dgm:cxnLst>
  <dgm:bg>
    <a:solidFill>
      <a:schemeClr val="bg2"/>
    </a:solid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9BD5F760-C37F-4E64-B52F-D0B7BC95EBDA}" type="doc">
      <dgm:prSet loTypeId="urn:microsoft.com/office/officeart/2005/8/layout/vProcess5" loCatId="process" qsTypeId="urn:microsoft.com/office/officeart/2005/8/quickstyle/simple1" qsCatId="simple" csTypeId="urn:microsoft.com/office/officeart/2005/8/colors/colorful1" csCatId="colorful" phldr="1"/>
      <dgm:spPr/>
      <dgm:t>
        <a:bodyPr/>
        <a:lstStyle/>
        <a:p>
          <a:endParaRPr lang="ru-RU"/>
        </a:p>
      </dgm:t>
    </dgm:pt>
    <dgm:pt modelId="{6CBA8247-B8EE-4199-BC4E-55727E0A58B4}">
      <dgm:prSet custT="1"/>
      <dgm:spPr/>
      <dgm:t>
        <a:bodyPr lIns="0" rIns="0"/>
        <a:lstStyle/>
        <a:p>
          <a:pPr algn="ctr" rtl="0"/>
          <a:r>
            <a:rPr lang="ru-RU" sz="1200" dirty="0" smtClean="0">
              <a:solidFill>
                <a:schemeClr val="bg1"/>
              </a:solidFill>
              <a:latin typeface="Times New Roman" pitchFamily="18" charset="0"/>
              <a:cs typeface="Times New Roman" pitchFamily="18" charset="0"/>
            </a:rPr>
            <a:t>налог на прибыль организаций - 45 311,2 </a:t>
          </a:r>
          <a:endParaRPr lang="ru-RU" sz="1200" dirty="0">
            <a:solidFill>
              <a:schemeClr val="bg1"/>
            </a:solidFill>
            <a:latin typeface="Times New Roman" pitchFamily="18" charset="0"/>
            <a:cs typeface="Times New Roman" pitchFamily="18" charset="0"/>
          </a:endParaRPr>
        </a:p>
      </dgm:t>
    </dgm:pt>
    <dgm:pt modelId="{5612E2C0-BE7A-46A9-909F-7EE0091F9228}" type="parTrans" cxnId="{D630AA0F-F4A1-429E-843C-7615CCCB1DBB}">
      <dgm:prSet/>
      <dgm:spPr/>
      <dgm:t>
        <a:bodyPr/>
        <a:lstStyle/>
        <a:p>
          <a:endParaRPr lang="ru-RU"/>
        </a:p>
      </dgm:t>
    </dgm:pt>
    <dgm:pt modelId="{E9865047-17B4-4DDB-B455-5D4D4A7B92EC}" type="sibTrans" cxnId="{D630AA0F-F4A1-429E-843C-7615CCCB1DBB}">
      <dgm:prSet/>
      <dgm:spPr>
        <a:solidFill>
          <a:schemeClr val="accent2">
            <a:lumMod val="60000"/>
            <a:lumOff val="40000"/>
            <a:alpha val="90000"/>
          </a:schemeClr>
        </a:solidFill>
        <a:ln>
          <a:solidFill>
            <a:schemeClr val="accent2">
              <a:lumMod val="75000"/>
              <a:alpha val="90000"/>
            </a:schemeClr>
          </a:solidFill>
        </a:ln>
      </dgm:spPr>
      <dgm:t>
        <a:bodyPr/>
        <a:lstStyle/>
        <a:p>
          <a:endParaRPr lang="ru-RU"/>
        </a:p>
      </dgm:t>
    </dgm:pt>
    <dgm:pt modelId="{D656B178-255D-4FB6-B5EF-D45DED474B11}">
      <dgm:prSet custT="1"/>
      <dgm:spPr/>
      <dgm:t>
        <a:bodyPr/>
        <a:lstStyle/>
        <a:p>
          <a:pPr algn="ctr"/>
          <a:r>
            <a:rPr lang="ru-RU" sz="1200" dirty="0" smtClean="0">
              <a:solidFill>
                <a:schemeClr val="bg1"/>
              </a:solidFill>
              <a:latin typeface="Times New Roman" pitchFamily="18" charset="0"/>
              <a:cs typeface="Times New Roman" pitchFamily="18" charset="0"/>
            </a:rPr>
            <a:t>акцизы – 1 532,6</a:t>
          </a:r>
        </a:p>
      </dgm:t>
    </dgm:pt>
    <dgm:pt modelId="{6C7ACD20-9DBA-4429-99A5-66BEFD2F1505}" type="parTrans" cxnId="{EE2DC7CD-9D60-4278-864C-24493FC77D3C}">
      <dgm:prSet/>
      <dgm:spPr/>
      <dgm:t>
        <a:bodyPr/>
        <a:lstStyle/>
        <a:p>
          <a:endParaRPr lang="ru-RU"/>
        </a:p>
      </dgm:t>
    </dgm:pt>
    <dgm:pt modelId="{37FDFE8B-2783-4628-8BE3-64ADA886A325}" type="sibTrans" cxnId="{EE2DC7CD-9D60-4278-864C-24493FC77D3C}">
      <dgm:prSet/>
      <dgm:spPr>
        <a:solidFill>
          <a:schemeClr val="accent3">
            <a:lumMod val="60000"/>
            <a:lumOff val="40000"/>
            <a:alpha val="90000"/>
          </a:schemeClr>
        </a:solidFill>
        <a:ln>
          <a:solidFill>
            <a:schemeClr val="accent3">
              <a:lumMod val="75000"/>
              <a:alpha val="90000"/>
            </a:schemeClr>
          </a:solidFill>
        </a:ln>
      </dgm:spPr>
      <dgm:t>
        <a:bodyPr/>
        <a:lstStyle/>
        <a:p>
          <a:endParaRPr lang="ru-RU"/>
        </a:p>
      </dgm:t>
    </dgm:pt>
    <dgm:pt modelId="{C9A5CFD4-D651-4DE4-8FE0-295725F32891}">
      <dgm:prSet custT="1"/>
      <dgm:spPr/>
      <dgm:t>
        <a:bodyPr/>
        <a:lstStyle/>
        <a:p>
          <a:pPr algn="ctr"/>
          <a:r>
            <a:rPr lang="ru-RU" sz="1200" dirty="0" smtClean="0">
              <a:solidFill>
                <a:schemeClr val="bg1"/>
              </a:solidFill>
              <a:latin typeface="Times New Roman" pitchFamily="18" charset="0"/>
              <a:cs typeface="Times New Roman" pitchFamily="18" charset="0"/>
            </a:rPr>
            <a:t>платежи, уплачиваемые в целях возмещения вреда, причиняемого автомобильным дорогам местного значения транспортными средствами, осуществляющими перевозки тяжеловесных и (или) крупногабаритных грузов – 602,0</a:t>
          </a:r>
        </a:p>
      </dgm:t>
    </dgm:pt>
    <dgm:pt modelId="{22F17BAE-0A3A-4D6D-BE7D-11CBAC86C904}" type="parTrans" cxnId="{AB66BA24-7DE4-4A50-93F7-FD6A09D87312}">
      <dgm:prSet/>
      <dgm:spPr/>
      <dgm:t>
        <a:bodyPr/>
        <a:lstStyle/>
        <a:p>
          <a:endParaRPr lang="ru-RU"/>
        </a:p>
      </dgm:t>
    </dgm:pt>
    <dgm:pt modelId="{01C410C1-2150-4219-9878-77263906C206}" type="sibTrans" cxnId="{AB66BA24-7DE4-4A50-93F7-FD6A09D87312}">
      <dgm:prSet/>
      <dgm:spPr>
        <a:solidFill>
          <a:schemeClr val="accent4">
            <a:lumMod val="60000"/>
            <a:lumOff val="40000"/>
            <a:alpha val="90000"/>
          </a:schemeClr>
        </a:solidFill>
        <a:ln>
          <a:solidFill>
            <a:schemeClr val="accent4">
              <a:lumMod val="75000"/>
              <a:alpha val="90000"/>
            </a:schemeClr>
          </a:solidFill>
        </a:ln>
      </dgm:spPr>
      <dgm:t>
        <a:bodyPr/>
        <a:lstStyle/>
        <a:p>
          <a:endParaRPr lang="ru-RU"/>
        </a:p>
      </dgm:t>
    </dgm:pt>
    <dgm:pt modelId="{8F9C63B1-895D-4D59-BF22-FB3CF67180F6}">
      <dgm:prSet custT="1"/>
      <dgm:spPr/>
      <dgm:t>
        <a:bodyPr/>
        <a:lstStyle/>
        <a:p>
          <a:pPr algn="ctr"/>
          <a:r>
            <a:rPr lang="ru-RU" sz="1200" dirty="0" smtClean="0">
              <a:solidFill>
                <a:schemeClr val="bg1"/>
              </a:solidFill>
              <a:latin typeface="Times New Roman" pitchFamily="18" charset="0"/>
              <a:cs typeface="Times New Roman" pitchFamily="18" charset="0"/>
            </a:rPr>
            <a:t>госпошлина за выдачу органом ОМСУ специального разрешения на движение транспортных средств, осуществляющих перевозки опасных, тяжеловесных и (или) крупногабаритных грузов-224,0</a:t>
          </a:r>
        </a:p>
      </dgm:t>
    </dgm:pt>
    <dgm:pt modelId="{914967AD-AD8E-4BC3-8859-430D20045354}" type="parTrans" cxnId="{84C0863B-E3A6-4412-A3C6-BA61C6347BA3}">
      <dgm:prSet/>
      <dgm:spPr/>
      <dgm:t>
        <a:bodyPr/>
        <a:lstStyle/>
        <a:p>
          <a:endParaRPr lang="ru-RU"/>
        </a:p>
      </dgm:t>
    </dgm:pt>
    <dgm:pt modelId="{A1246CE0-F4BF-4123-AD35-449D6A0FCBA1}" type="sibTrans" cxnId="{84C0863B-E3A6-4412-A3C6-BA61C6347BA3}">
      <dgm:prSet/>
      <dgm:spPr>
        <a:solidFill>
          <a:schemeClr val="accent5">
            <a:lumMod val="60000"/>
            <a:lumOff val="40000"/>
            <a:alpha val="90000"/>
          </a:schemeClr>
        </a:solidFill>
        <a:ln>
          <a:solidFill>
            <a:schemeClr val="accent5">
              <a:lumMod val="75000"/>
              <a:alpha val="90000"/>
            </a:schemeClr>
          </a:solidFill>
        </a:ln>
      </dgm:spPr>
      <dgm:t>
        <a:bodyPr/>
        <a:lstStyle/>
        <a:p>
          <a:endParaRPr lang="ru-RU">
            <a:solidFill>
              <a:schemeClr val="tx1"/>
            </a:solidFill>
          </a:endParaRPr>
        </a:p>
      </dgm:t>
    </dgm:pt>
    <dgm:pt modelId="{6CD3FD2D-4EAD-47A9-BC27-B159707977D6}">
      <dgm:prSet custT="1"/>
      <dgm:spPr/>
      <dgm:t>
        <a:bodyPr/>
        <a:lstStyle/>
        <a:p>
          <a:endParaRPr lang="ru-RU" sz="1200" dirty="0" smtClean="0">
            <a:solidFill>
              <a:schemeClr val="bg1"/>
            </a:solidFill>
            <a:latin typeface="Times New Roman" pitchFamily="18" charset="0"/>
            <a:cs typeface="Times New Roman" pitchFamily="18" charset="0"/>
          </a:endParaRPr>
        </a:p>
      </dgm:t>
    </dgm:pt>
    <dgm:pt modelId="{C541C0A5-7C2C-4E6C-B0A3-2BF4A5B7B6AA}" type="parTrans" cxnId="{3E411219-0B43-4690-B6D1-62D0DB22AAF8}">
      <dgm:prSet/>
      <dgm:spPr/>
      <dgm:t>
        <a:bodyPr/>
        <a:lstStyle/>
        <a:p>
          <a:endParaRPr lang="ru-RU"/>
        </a:p>
      </dgm:t>
    </dgm:pt>
    <dgm:pt modelId="{74747B89-5F8A-4EC5-AAFF-563BA8A94042}" type="sibTrans" cxnId="{3E411219-0B43-4690-B6D1-62D0DB22AAF8}">
      <dgm:prSet/>
      <dgm:spPr/>
      <dgm:t>
        <a:bodyPr/>
        <a:lstStyle/>
        <a:p>
          <a:endParaRPr lang="ru-RU"/>
        </a:p>
      </dgm:t>
    </dgm:pt>
    <dgm:pt modelId="{582C31E7-93C1-48DF-8A50-BA202524AD44}">
      <dgm:prSet custT="1"/>
      <dgm:spPr/>
      <dgm:t>
        <a:bodyPr/>
        <a:lstStyle/>
        <a:p>
          <a:pPr algn="ctr"/>
          <a:r>
            <a:rPr lang="ru-RU" sz="1200" dirty="0" smtClean="0">
              <a:solidFill>
                <a:schemeClr val="bg1"/>
              </a:solidFill>
              <a:latin typeface="Times New Roman" pitchFamily="18" charset="0"/>
              <a:cs typeface="Times New Roman" pitchFamily="18" charset="0"/>
            </a:rPr>
            <a:t>межбюджетные трансферты по разделу «Дорожное хозяйство (дорожные фонды</a:t>
          </a:r>
          <a:r>
            <a:rPr lang="ru-RU" sz="1200" smtClean="0">
              <a:solidFill>
                <a:schemeClr val="bg1"/>
              </a:solidFill>
              <a:latin typeface="Times New Roman" pitchFamily="18" charset="0"/>
              <a:cs typeface="Times New Roman" pitchFamily="18" charset="0"/>
            </a:rPr>
            <a:t>) 31 </a:t>
          </a:r>
          <a:r>
            <a:rPr lang="ru-RU" sz="1200" dirty="0" smtClean="0">
              <a:solidFill>
                <a:schemeClr val="bg1"/>
              </a:solidFill>
              <a:latin typeface="Times New Roman" pitchFamily="18" charset="0"/>
              <a:cs typeface="Times New Roman" pitchFamily="18" charset="0"/>
            </a:rPr>
            <a:t>073,6</a:t>
          </a:r>
        </a:p>
      </dgm:t>
    </dgm:pt>
    <dgm:pt modelId="{CE17D803-879C-4E7A-A9B7-0620C78CC43A}" type="parTrans" cxnId="{8692EE20-B416-4200-ADC6-9B8538AEB96E}">
      <dgm:prSet/>
      <dgm:spPr/>
      <dgm:t>
        <a:bodyPr/>
        <a:lstStyle/>
        <a:p>
          <a:endParaRPr lang="ru-RU"/>
        </a:p>
      </dgm:t>
    </dgm:pt>
    <dgm:pt modelId="{D0EEA53F-3FB4-4EC4-BC62-21E140571086}" type="sibTrans" cxnId="{8692EE20-B416-4200-ADC6-9B8538AEB96E}">
      <dgm:prSet/>
      <dgm:spPr/>
      <dgm:t>
        <a:bodyPr/>
        <a:lstStyle/>
        <a:p>
          <a:endParaRPr lang="ru-RU"/>
        </a:p>
      </dgm:t>
    </dgm:pt>
    <dgm:pt modelId="{E6A0A7A2-EAE0-4663-8281-6F7DB6193A22}" type="pres">
      <dgm:prSet presAssocID="{9BD5F760-C37F-4E64-B52F-D0B7BC95EBDA}" presName="outerComposite" presStyleCnt="0">
        <dgm:presLayoutVars>
          <dgm:chMax val="5"/>
          <dgm:dir/>
          <dgm:resizeHandles val="exact"/>
        </dgm:presLayoutVars>
      </dgm:prSet>
      <dgm:spPr/>
      <dgm:t>
        <a:bodyPr/>
        <a:lstStyle/>
        <a:p>
          <a:endParaRPr lang="ru-RU"/>
        </a:p>
      </dgm:t>
    </dgm:pt>
    <dgm:pt modelId="{6DE9D881-C90D-4E61-8FED-8F63FBEC6CC2}" type="pres">
      <dgm:prSet presAssocID="{9BD5F760-C37F-4E64-B52F-D0B7BC95EBDA}" presName="dummyMaxCanvas" presStyleCnt="0">
        <dgm:presLayoutVars/>
      </dgm:prSet>
      <dgm:spPr/>
      <dgm:t>
        <a:bodyPr/>
        <a:lstStyle/>
        <a:p>
          <a:endParaRPr lang="ru-RU"/>
        </a:p>
      </dgm:t>
    </dgm:pt>
    <dgm:pt modelId="{937B866B-5204-42A6-AD45-BDD52223566C}" type="pres">
      <dgm:prSet presAssocID="{9BD5F760-C37F-4E64-B52F-D0B7BC95EBDA}" presName="FiveNodes_1" presStyleLbl="node1" presStyleIdx="0" presStyleCnt="5" custScaleY="46948" custLinFactNeighborX="14425" custLinFactNeighborY="-26526">
        <dgm:presLayoutVars>
          <dgm:bulletEnabled val="1"/>
        </dgm:presLayoutVars>
      </dgm:prSet>
      <dgm:spPr/>
      <dgm:t>
        <a:bodyPr/>
        <a:lstStyle/>
        <a:p>
          <a:endParaRPr lang="ru-RU"/>
        </a:p>
      </dgm:t>
    </dgm:pt>
    <dgm:pt modelId="{EDBD099A-1A6A-4DA6-8B93-14CCC32D841A}" type="pres">
      <dgm:prSet presAssocID="{9BD5F760-C37F-4E64-B52F-D0B7BC95EBDA}" presName="FiveNodes_2" presStyleLbl="node1" presStyleIdx="1" presStyleCnt="5" custScaleX="111846" custScaleY="47809" custLinFactNeighborX="10087" custLinFactNeighborY="-53912">
        <dgm:presLayoutVars>
          <dgm:bulletEnabled val="1"/>
        </dgm:presLayoutVars>
      </dgm:prSet>
      <dgm:spPr/>
      <dgm:t>
        <a:bodyPr/>
        <a:lstStyle/>
        <a:p>
          <a:endParaRPr lang="ru-RU"/>
        </a:p>
      </dgm:t>
    </dgm:pt>
    <dgm:pt modelId="{0309CEB1-14BA-405F-B583-DB37ECC6FEEA}" type="pres">
      <dgm:prSet presAssocID="{9BD5F760-C37F-4E64-B52F-D0B7BC95EBDA}" presName="FiveNodes_3" presStyleLbl="node1" presStyleIdx="2" presStyleCnt="5" custScaleX="111317" custScaleY="107825" custLinFactNeighborX="3298" custLinFactNeighborY="-59546">
        <dgm:presLayoutVars>
          <dgm:bulletEnabled val="1"/>
        </dgm:presLayoutVars>
      </dgm:prSet>
      <dgm:spPr/>
      <dgm:t>
        <a:bodyPr/>
        <a:lstStyle/>
        <a:p>
          <a:endParaRPr lang="ru-RU"/>
        </a:p>
      </dgm:t>
    </dgm:pt>
    <dgm:pt modelId="{506EA35F-8530-4FA1-A84C-737F030203DA}" type="pres">
      <dgm:prSet presAssocID="{9BD5F760-C37F-4E64-B52F-D0B7BC95EBDA}" presName="FiveNodes_4" presStyleLbl="node1" presStyleIdx="3" presStyleCnt="5" custScaleY="114789" custLinFactNeighborX="-3703" custLinFactNeighborY="-21283">
        <dgm:presLayoutVars>
          <dgm:bulletEnabled val="1"/>
        </dgm:presLayoutVars>
      </dgm:prSet>
      <dgm:spPr/>
      <dgm:t>
        <a:bodyPr/>
        <a:lstStyle/>
        <a:p>
          <a:endParaRPr lang="ru-RU"/>
        </a:p>
      </dgm:t>
    </dgm:pt>
    <dgm:pt modelId="{088D1DF5-DAD3-49AB-97CB-A8AE084A7E21}" type="pres">
      <dgm:prSet presAssocID="{9BD5F760-C37F-4E64-B52F-D0B7BC95EBDA}" presName="FiveNodes_5" presStyleLbl="node1" presStyleIdx="4" presStyleCnt="5" custScaleX="120594" custLinFactNeighborX="-1142" custLinFactNeighborY="-1721">
        <dgm:presLayoutVars>
          <dgm:bulletEnabled val="1"/>
        </dgm:presLayoutVars>
      </dgm:prSet>
      <dgm:spPr/>
      <dgm:t>
        <a:bodyPr/>
        <a:lstStyle/>
        <a:p>
          <a:endParaRPr lang="ru-RU"/>
        </a:p>
      </dgm:t>
    </dgm:pt>
    <dgm:pt modelId="{1B653585-5680-470A-BC5B-368FA69B6070}" type="pres">
      <dgm:prSet presAssocID="{9BD5F760-C37F-4E64-B52F-D0B7BC95EBDA}" presName="FiveConn_1-2" presStyleLbl="fgAccFollowNode1" presStyleIdx="0" presStyleCnt="4" custLinFactY="-355" custLinFactNeighborX="66787" custLinFactNeighborY="-100000">
        <dgm:presLayoutVars>
          <dgm:bulletEnabled val="1"/>
        </dgm:presLayoutVars>
      </dgm:prSet>
      <dgm:spPr/>
      <dgm:t>
        <a:bodyPr/>
        <a:lstStyle/>
        <a:p>
          <a:endParaRPr lang="ru-RU"/>
        </a:p>
      </dgm:t>
    </dgm:pt>
    <dgm:pt modelId="{83029706-B017-481C-8373-85FCBDE92D2C}" type="pres">
      <dgm:prSet presAssocID="{9BD5F760-C37F-4E64-B52F-D0B7BC95EBDA}" presName="FiveConn_2-3" presStyleLbl="fgAccFollowNode1" presStyleIdx="1" presStyleCnt="4" custLinFactY="-31112" custLinFactNeighborX="18334" custLinFactNeighborY="-100000">
        <dgm:presLayoutVars>
          <dgm:bulletEnabled val="1"/>
        </dgm:presLayoutVars>
      </dgm:prSet>
      <dgm:spPr/>
      <dgm:t>
        <a:bodyPr/>
        <a:lstStyle/>
        <a:p>
          <a:endParaRPr lang="ru-RU"/>
        </a:p>
      </dgm:t>
    </dgm:pt>
    <dgm:pt modelId="{DF869698-9BCA-4544-BCBD-4FEC86AD355E}" type="pres">
      <dgm:prSet presAssocID="{9BD5F760-C37F-4E64-B52F-D0B7BC95EBDA}" presName="FiveConn_3-4" presStyleLbl="fgAccFollowNode1" presStyleIdx="2" presStyleCnt="4" custLinFactNeighborX="-30119" custLinFactNeighborY="-87077">
        <dgm:presLayoutVars>
          <dgm:bulletEnabled val="1"/>
        </dgm:presLayoutVars>
      </dgm:prSet>
      <dgm:spPr/>
      <dgm:t>
        <a:bodyPr/>
        <a:lstStyle/>
        <a:p>
          <a:endParaRPr lang="ru-RU"/>
        </a:p>
      </dgm:t>
    </dgm:pt>
    <dgm:pt modelId="{5A45D66B-AF84-408A-B23A-81DA497854F1}" type="pres">
      <dgm:prSet presAssocID="{9BD5F760-C37F-4E64-B52F-D0B7BC95EBDA}" presName="FiveConn_4-5" presStyleLbl="fgAccFollowNode1" presStyleIdx="3" presStyleCnt="4" custLinFactNeighborX="-66534" custLinFactNeighborY="-59354">
        <dgm:presLayoutVars>
          <dgm:bulletEnabled val="1"/>
        </dgm:presLayoutVars>
      </dgm:prSet>
      <dgm:spPr/>
      <dgm:t>
        <a:bodyPr/>
        <a:lstStyle/>
        <a:p>
          <a:endParaRPr lang="ru-RU"/>
        </a:p>
      </dgm:t>
    </dgm:pt>
    <dgm:pt modelId="{02E8E0A7-2EA7-4C48-9715-9B8CFD7141F6}" type="pres">
      <dgm:prSet presAssocID="{9BD5F760-C37F-4E64-B52F-D0B7BC95EBDA}" presName="FiveNodes_1_text" presStyleLbl="node1" presStyleIdx="4" presStyleCnt="5">
        <dgm:presLayoutVars>
          <dgm:bulletEnabled val="1"/>
        </dgm:presLayoutVars>
      </dgm:prSet>
      <dgm:spPr/>
      <dgm:t>
        <a:bodyPr/>
        <a:lstStyle/>
        <a:p>
          <a:endParaRPr lang="ru-RU"/>
        </a:p>
      </dgm:t>
    </dgm:pt>
    <dgm:pt modelId="{F4ECDE2C-6F58-41B1-A73B-341504F41719}" type="pres">
      <dgm:prSet presAssocID="{9BD5F760-C37F-4E64-B52F-D0B7BC95EBDA}" presName="FiveNodes_2_text" presStyleLbl="node1" presStyleIdx="4" presStyleCnt="5">
        <dgm:presLayoutVars>
          <dgm:bulletEnabled val="1"/>
        </dgm:presLayoutVars>
      </dgm:prSet>
      <dgm:spPr/>
      <dgm:t>
        <a:bodyPr/>
        <a:lstStyle/>
        <a:p>
          <a:endParaRPr lang="ru-RU"/>
        </a:p>
      </dgm:t>
    </dgm:pt>
    <dgm:pt modelId="{CBC4728D-68C7-48B4-A317-2B9F70B9395B}" type="pres">
      <dgm:prSet presAssocID="{9BD5F760-C37F-4E64-B52F-D0B7BC95EBDA}" presName="FiveNodes_3_text" presStyleLbl="node1" presStyleIdx="4" presStyleCnt="5">
        <dgm:presLayoutVars>
          <dgm:bulletEnabled val="1"/>
        </dgm:presLayoutVars>
      </dgm:prSet>
      <dgm:spPr/>
      <dgm:t>
        <a:bodyPr/>
        <a:lstStyle/>
        <a:p>
          <a:endParaRPr lang="ru-RU"/>
        </a:p>
      </dgm:t>
    </dgm:pt>
    <dgm:pt modelId="{EFD333F7-B589-418F-9215-C339681D821F}" type="pres">
      <dgm:prSet presAssocID="{9BD5F760-C37F-4E64-B52F-D0B7BC95EBDA}" presName="FiveNodes_4_text" presStyleLbl="node1" presStyleIdx="4" presStyleCnt="5">
        <dgm:presLayoutVars>
          <dgm:bulletEnabled val="1"/>
        </dgm:presLayoutVars>
      </dgm:prSet>
      <dgm:spPr/>
      <dgm:t>
        <a:bodyPr/>
        <a:lstStyle/>
        <a:p>
          <a:endParaRPr lang="ru-RU"/>
        </a:p>
      </dgm:t>
    </dgm:pt>
    <dgm:pt modelId="{3A6B4939-1B9C-40C4-AB83-1FFA19853638}" type="pres">
      <dgm:prSet presAssocID="{9BD5F760-C37F-4E64-B52F-D0B7BC95EBDA}" presName="FiveNodes_5_text" presStyleLbl="node1" presStyleIdx="4" presStyleCnt="5">
        <dgm:presLayoutVars>
          <dgm:bulletEnabled val="1"/>
        </dgm:presLayoutVars>
      </dgm:prSet>
      <dgm:spPr/>
      <dgm:t>
        <a:bodyPr/>
        <a:lstStyle/>
        <a:p>
          <a:endParaRPr lang="ru-RU"/>
        </a:p>
      </dgm:t>
    </dgm:pt>
  </dgm:ptLst>
  <dgm:cxnLst>
    <dgm:cxn modelId="{5241BE2F-CEE5-4440-9691-096FD797194C}" type="presOf" srcId="{6CBA8247-B8EE-4199-BC4E-55727E0A58B4}" destId="{937B866B-5204-42A6-AD45-BDD52223566C}" srcOrd="0" destOrd="0" presId="urn:microsoft.com/office/officeart/2005/8/layout/vProcess5"/>
    <dgm:cxn modelId="{D630AA0F-F4A1-429E-843C-7615CCCB1DBB}" srcId="{9BD5F760-C37F-4E64-B52F-D0B7BC95EBDA}" destId="{6CBA8247-B8EE-4199-BC4E-55727E0A58B4}" srcOrd="0" destOrd="0" parTransId="{5612E2C0-BE7A-46A9-909F-7EE0091F9228}" sibTransId="{E9865047-17B4-4DDB-B455-5D4D4A7B92EC}"/>
    <dgm:cxn modelId="{747A6227-C20B-4568-90D7-A38B14209F34}" type="presOf" srcId="{8F9C63B1-895D-4D59-BF22-FB3CF67180F6}" destId="{506EA35F-8530-4FA1-A84C-737F030203DA}" srcOrd="0" destOrd="0" presId="urn:microsoft.com/office/officeart/2005/8/layout/vProcess5"/>
    <dgm:cxn modelId="{445FF567-C2CF-4E39-9945-1291FA100453}" type="presOf" srcId="{6CBA8247-B8EE-4199-BC4E-55727E0A58B4}" destId="{02E8E0A7-2EA7-4C48-9715-9B8CFD7141F6}" srcOrd="1" destOrd="0" presId="urn:microsoft.com/office/officeart/2005/8/layout/vProcess5"/>
    <dgm:cxn modelId="{0386A600-9994-4C9B-B056-C3C121A0F1EB}" type="presOf" srcId="{D656B178-255D-4FB6-B5EF-D45DED474B11}" destId="{F4ECDE2C-6F58-41B1-A73B-341504F41719}" srcOrd="1" destOrd="0" presId="urn:microsoft.com/office/officeart/2005/8/layout/vProcess5"/>
    <dgm:cxn modelId="{3E411219-0B43-4690-B6D1-62D0DB22AAF8}" srcId="{9BD5F760-C37F-4E64-B52F-D0B7BC95EBDA}" destId="{6CD3FD2D-4EAD-47A9-BC27-B159707977D6}" srcOrd="5" destOrd="0" parTransId="{C541C0A5-7C2C-4E6C-B0A3-2BF4A5B7B6AA}" sibTransId="{74747B89-5F8A-4EC5-AAFF-563BA8A94042}"/>
    <dgm:cxn modelId="{8692EE20-B416-4200-ADC6-9B8538AEB96E}" srcId="{9BD5F760-C37F-4E64-B52F-D0B7BC95EBDA}" destId="{582C31E7-93C1-48DF-8A50-BA202524AD44}" srcOrd="4" destOrd="0" parTransId="{CE17D803-879C-4E7A-A9B7-0620C78CC43A}" sibTransId="{D0EEA53F-3FB4-4EC4-BC62-21E140571086}"/>
    <dgm:cxn modelId="{7390451A-EA41-4C31-B6F6-0D4C092714ED}" type="presOf" srcId="{582C31E7-93C1-48DF-8A50-BA202524AD44}" destId="{088D1DF5-DAD3-49AB-97CB-A8AE084A7E21}" srcOrd="0" destOrd="0" presId="urn:microsoft.com/office/officeart/2005/8/layout/vProcess5"/>
    <dgm:cxn modelId="{16F7772D-8E15-4D1A-B81A-B54693483C80}" type="presOf" srcId="{01C410C1-2150-4219-9878-77263906C206}" destId="{DF869698-9BCA-4544-BCBD-4FEC86AD355E}" srcOrd="0" destOrd="0" presId="urn:microsoft.com/office/officeart/2005/8/layout/vProcess5"/>
    <dgm:cxn modelId="{EE2DC7CD-9D60-4278-864C-24493FC77D3C}" srcId="{9BD5F760-C37F-4E64-B52F-D0B7BC95EBDA}" destId="{D656B178-255D-4FB6-B5EF-D45DED474B11}" srcOrd="1" destOrd="0" parTransId="{6C7ACD20-9DBA-4429-99A5-66BEFD2F1505}" sibTransId="{37FDFE8B-2783-4628-8BE3-64ADA886A325}"/>
    <dgm:cxn modelId="{84C0863B-E3A6-4412-A3C6-BA61C6347BA3}" srcId="{9BD5F760-C37F-4E64-B52F-D0B7BC95EBDA}" destId="{8F9C63B1-895D-4D59-BF22-FB3CF67180F6}" srcOrd="3" destOrd="0" parTransId="{914967AD-AD8E-4BC3-8859-430D20045354}" sibTransId="{A1246CE0-F4BF-4123-AD35-449D6A0FCBA1}"/>
    <dgm:cxn modelId="{1AB53C61-91A0-4BE4-89D4-1572357D3D29}" type="presOf" srcId="{37FDFE8B-2783-4628-8BE3-64ADA886A325}" destId="{83029706-B017-481C-8373-85FCBDE92D2C}" srcOrd="0" destOrd="0" presId="urn:microsoft.com/office/officeart/2005/8/layout/vProcess5"/>
    <dgm:cxn modelId="{5DEAD0C9-7186-41A5-9C95-A443FCF1F654}" type="presOf" srcId="{A1246CE0-F4BF-4123-AD35-449D6A0FCBA1}" destId="{5A45D66B-AF84-408A-B23A-81DA497854F1}" srcOrd="0" destOrd="0" presId="urn:microsoft.com/office/officeart/2005/8/layout/vProcess5"/>
    <dgm:cxn modelId="{26161699-F16A-4139-81C3-744947CB7C8E}" type="presOf" srcId="{8F9C63B1-895D-4D59-BF22-FB3CF67180F6}" destId="{EFD333F7-B589-418F-9215-C339681D821F}" srcOrd="1" destOrd="0" presId="urn:microsoft.com/office/officeart/2005/8/layout/vProcess5"/>
    <dgm:cxn modelId="{1F041DE2-54A5-4A31-B1B6-9DEBAEFD39D4}" type="presOf" srcId="{C9A5CFD4-D651-4DE4-8FE0-295725F32891}" destId="{CBC4728D-68C7-48B4-A317-2B9F70B9395B}" srcOrd="1" destOrd="0" presId="urn:microsoft.com/office/officeart/2005/8/layout/vProcess5"/>
    <dgm:cxn modelId="{77BD0336-A36F-4A24-936A-735F49FC6230}" type="presOf" srcId="{C9A5CFD4-D651-4DE4-8FE0-295725F32891}" destId="{0309CEB1-14BA-405F-B583-DB37ECC6FEEA}" srcOrd="0" destOrd="0" presId="urn:microsoft.com/office/officeart/2005/8/layout/vProcess5"/>
    <dgm:cxn modelId="{5D4994AF-C6F2-46AD-A528-DD83E7F03240}" type="presOf" srcId="{D656B178-255D-4FB6-B5EF-D45DED474B11}" destId="{EDBD099A-1A6A-4DA6-8B93-14CCC32D841A}" srcOrd="0" destOrd="0" presId="urn:microsoft.com/office/officeart/2005/8/layout/vProcess5"/>
    <dgm:cxn modelId="{4F988BA1-6FF6-4C4F-9EE6-3E9169E0FAF4}" type="presOf" srcId="{E9865047-17B4-4DDB-B455-5D4D4A7B92EC}" destId="{1B653585-5680-470A-BC5B-368FA69B6070}" srcOrd="0" destOrd="0" presId="urn:microsoft.com/office/officeart/2005/8/layout/vProcess5"/>
    <dgm:cxn modelId="{AB66BA24-7DE4-4A50-93F7-FD6A09D87312}" srcId="{9BD5F760-C37F-4E64-B52F-D0B7BC95EBDA}" destId="{C9A5CFD4-D651-4DE4-8FE0-295725F32891}" srcOrd="2" destOrd="0" parTransId="{22F17BAE-0A3A-4D6D-BE7D-11CBAC86C904}" sibTransId="{01C410C1-2150-4219-9878-77263906C206}"/>
    <dgm:cxn modelId="{D2DF85BD-5449-4760-B233-619E00609607}" type="presOf" srcId="{582C31E7-93C1-48DF-8A50-BA202524AD44}" destId="{3A6B4939-1B9C-40C4-AB83-1FFA19853638}" srcOrd="1" destOrd="0" presId="urn:microsoft.com/office/officeart/2005/8/layout/vProcess5"/>
    <dgm:cxn modelId="{88563AA7-90A0-4A67-91F6-6BBDFC9F3C35}" type="presOf" srcId="{9BD5F760-C37F-4E64-B52F-D0B7BC95EBDA}" destId="{E6A0A7A2-EAE0-4663-8281-6F7DB6193A22}" srcOrd="0" destOrd="0" presId="urn:microsoft.com/office/officeart/2005/8/layout/vProcess5"/>
    <dgm:cxn modelId="{96072BDB-B4F4-4D9D-86C6-7A92A7DBCE97}" type="presParOf" srcId="{E6A0A7A2-EAE0-4663-8281-6F7DB6193A22}" destId="{6DE9D881-C90D-4E61-8FED-8F63FBEC6CC2}" srcOrd="0" destOrd="0" presId="urn:microsoft.com/office/officeart/2005/8/layout/vProcess5"/>
    <dgm:cxn modelId="{126703A2-5C29-4D48-A1BC-CB5D1D2950D2}" type="presParOf" srcId="{E6A0A7A2-EAE0-4663-8281-6F7DB6193A22}" destId="{937B866B-5204-42A6-AD45-BDD52223566C}" srcOrd="1" destOrd="0" presId="urn:microsoft.com/office/officeart/2005/8/layout/vProcess5"/>
    <dgm:cxn modelId="{8B6FF2E5-3054-4885-B576-C7948C9DF7BB}" type="presParOf" srcId="{E6A0A7A2-EAE0-4663-8281-6F7DB6193A22}" destId="{EDBD099A-1A6A-4DA6-8B93-14CCC32D841A}" srcOrd="2" destOrd="0" presId="urn:microsoft.com/office/officeart/2005/8/layout/vProcess5"/>
    <dgm:cxn modelId="{44CA8314-D0F9-462F-9D10-08B45BE68481}" type="presParOf" srcId="{E6A0A7A2-EAE0-4663-8281-6F7DB6193A22}" destId="{0309CEB1-14BA-405F-B583-DB37ECC6FEEA}" srcOrd="3" destOrd="0" presId="urn:microsoft.com/office/officeart/2005/8/layout/vProcess5"/>
    <dgm:cxn modelId="{515E91AC-9966-44ED-8F69-857750283328}" type="presParOf" srcId="{E6A0A7A2-EAE0-4663-8281-6F7DB6193A22}" destId="{506EA35F-8530-4FA1-A84C-737F030203DA}" srcOrd="4" destOrd="0" presId="urn:microsoft.com/office/officeart/2005/8/layout/vProcess5"/>
    <dgm:cxn modelId="{D6455DF8-53C3-44F8-85AC-CB76C5B2BC9B}" type="presParOf" srcId="{E6A0A7A2-EAE0-4663-8281-6F7DB6193A22}" destId="{088D1DF5-DAD3-49AB-97CB-A8AE084A7E21}" srcOrd="5" destOrd="0" presId="urn:microsoft.com/office/officeart/2005/8/layout/vProcess5"/>
    <dgm:cxn modelId="{11C9151C-9969-44CC-AD93-6A1BEDC60AE6}" type="presParOf" srcId="{E6A0A7A2-EAE0-4663-8281-6F7DB6193A22}" destId="{1B653585-5680-470A-BC5B-368FA69B6070}" srcOrd="6" destOrd="0" presId="urn:microsoft.com/office/officeart/2005/8/layout/vProcess5"/>
    <dgm:cxn modelId="{5648808E-97C0-4683-A5DB-A4722EFB6F80}" type="presParOf" srcId="{E6A0A7A2-EAE0-4663-8281-6F7DB6193A22}" destId="{83029706-B017-481C-8373-85FCBDE92D2C}" srcOrd="7" destOrd="0" presId="urn:microsoft.com/office/officeart/2005/8/layout/vProcess5"/>
    <dgm:cxn modelId="{62CA1F45-195A-4584-A81F-C452153529BF}" type="presParOf" srcId="{E6A0A7A2-EAE0-4663-8281-6F7DB6193A22}" destId="{DF869698-9BCA-4544-BCBD-4FEC86AD355E}" srcOrd="8" destOrd="0" presId="urn:microsoft.com/office/officeart/2005/8/layout/vProcess5"/>
    <dgm:cxn modelId="{75D7AA10-522C-4576-871A-9651357E2811}" type="presParOf" srcId="{E6A0A7A2-EAE0-4663-8281-6F7DB6193A22}" destId="{5A45D66B-AF84-408A-B23A-81DA497854F1}" srcOrd="9" destOrd="0" presId="urn:microsoft.com/office/officeart/2005/8/layout/vProcess5"/>
    <dgm:cxn modelId="{F2A298BA-67C3-4E30-8471-D0381E9B0C1A}" type="presParOf" srcId="{E6A0A7A2-EAE0-4663-8281-6F7DB6193A22}" destId="{02E8E0A7-2EA7-4C48-9715-9B8CFD7141F6}" srcOrd="10" destOrd="0" presId="urn:microsoft.com/office/officeart/2005/8/layout/vProcess5"/>
    <dgm:cxn modelId="{73156AE0-8325-498F-903D-ACD8E560BC78}" type="presParOf" srcId="{E6A0A7A2-EAE0-4663-8281-6F7DB6193A22}" destId="{F4ECDE2C-6F58-41B1-A73B-341504F41719}" srcOrd="11" destOrd="0" presId="urn:microsoft.com/office/officeart/2005/8/layout/vProcess5"/>
    <dgm:cxn modelId="{ECA20983-00CF-44D5-AE53-F3D4974136CA}" type="presParOf" srcId="{E6A0A7A2-EAE0-4663-8281-6F7DB6193A22}" destId="{CBC4728D-68C7-48B4-A317-2B9F70B9395B}" srcOrd="12" destOrd="0" presId="urn:microsoft.com/office/officeart/2005/8/layout/vProcess5"/>
    <dgm:cxn modelId="{80F1ABD2-C831-4DDA-A475-97711E7CE420}" type="presParOf" srcId="{E6A0A7A2-EAE0-4663-8281-6F7DB6193A22}" destId="{EFD333F7-B589-418F-9215-C339681D821F}" srcOrd="13" destOrd="0" presId="urn:microsoft.com/office/officeart/2005/8/layout/vProcess5"/>
    <dgm:cxn modelId="{FFF17036-48FE-4E00-BC2E-357F15E5C2C1}" type="presParOf" srcId="{E6A0A7A2-EAE0-4663-8281-6F7DB6193A22}" destId="{3A6B4939-1B9C-40C4-AB83-1FFA19853638}" srcOrd="14"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62FD5112-ECC9-43AB-A203-E01961566A9F}" type="doc">
      <dgm:prSet loTypeId="urn:microsoft.com/office/officeart/2008/layout/AlternatingPictureBlocks" loCatId="picture" qsTypeId="urn:microsoft.com/office/officeart/2005/8/quickstyle/simple1" qsCatId="simple" csTypeId="urn:microsoft.com/office/officeart/2005/8/colors/colorful1" csCatId="colorful" phldr="1"/>
      <dgm:spPr/>
    </dgm:pt>
    <dgm:pt modelId="{4F967E80-7165-4F8D-865C-F5AE96FB57AE}">
      <dgm:prSet custT="1"/>
      <dgm:spPr/>
      <dgm:t>
        <a:bodyPr/>
        <a:lstStyle/>
        <a:p>
          <a:pPr rtl="0"/>
          <a:r>
            <a:rPr lang="ru-RU" sz="1000" dirty="0" smtClean="0">
              <a:latin typeface="Times New Roman" pitchFamily="18" charset="0"/>
              <a:cs typeface="Times New Roman" pitchFamily="18" charset="0"/>
            </a:rPr>
            <a:t>содержание автомобильных дорог местного значения – 25 488,3, из них: </a:t>
          </a:r>
        </a:p>
        <a:p>
          <a:pPr rtl="0"/>
          <a:r>
            <a:rPr lang="ru-RU" sz="1000" dirty="0" smtClean="0">
              <a:solidFill>
                <a:schemeClr val="bg1"/>
              </a:solidFill>
              <a:latin typeface="Times New Roman" pitchFamily="18" charset="0"/>
              <a:cs typeface="Times New Roman" pitchFamily="18" charset="0"/>
            </a:rPr>
            <a:t>КБ - 20 488,3</a:t>
          </a:r>
        </a:p>
        <a:p>
          <a:pPr rtl="0"/>
          <a:r>
            <a:rPr lang="ru-RU" sz="1000" dirty="0" smtClean="0">
              <a:solidFill>
                <a:schemeClr val="bg1"/>
              </a:solidFill>
              <a:latin typeface="Times New Roman" pitchFamily="18" charset="0"/>
              <a:cs typeface="Times New Roman" pitchFamily="18" charset="0"/>
            </a:rPr>
            <a:t>МБ - 5 000,0</a:t>
          </a:r>
          <a:endParaRPr lang="ru-RU" sz="1000" dirty="0">
            <a:solidFill>
              <a:schemeClr val="bg1"/>
            </a:solidFill>
            <a:latin typeface="Times New Roman" pitchFamily="18" charset="0"/>
            <a:cs typeface="Times New Roman" pitchFamily="18" charset="0"/>
          </a:endParaRPr>
        </a:p>
      </dgm:t>
    </dgm:pt>
    <dgm:pt modelId="{A0C80047-E608-48E5-B949-2BBDDB8A6BC4}" type="parTrans" cxnId="{25F01299-6FE5-4740-9AAC-D0B42944B2F5}">
      <dgm:prSet/>
      <dgm:spPr/>
      <dgm:t>
        <a:bodyPr/>
        <a:lstStyle/>
        <a:p>
          <a:endParaRPr lang="ru-RU"/>
        </a:p>
      </dgm:t>
    </dgm:pt>
    <dgm:pt modelId="{19195D12-A7BB-450D-BAEF-04EB3BB05121}" type="sibTrans" cxnId="{25F01299-6FE5-4740-9AAC-D0B42944B2F5}">
      <dgm:prSet/>
      <dgm:spPr/>
      <dgm:t>
        <a:bodyPr/>
        <a:lstStyle/>
        <a:p>
          <a:endParaRPr lang="ru-RU"/>
        </a:p>
      </dgm:t>
    </dgm:pt>
    <dgm:pt modelId="{3086DF8F-5BB9-43BB-B70E-4D4D2B026A81}">
      <dgm:prSet custT="1"/>
      <dgm:spPr/>
      <dgm:t>
        <a:bodyPr/>
        <a:lstStyle/>
        <a:p>
          <a:pPr rtl="0"/>
          <a:r>
            <a:rPr lang="ru-RU" sz="1000" dirty="0" smtClean="0">
              <a:latin typeface="Times New Roman" pitchFamily="18" charset="0"/>
              <a:cs typeface="Times New Roman" pitchFamily="18" charset="0"/>
            </a:rPr>
            <a:t>разработка Проекта организации дорожного движения на территории населенных пунктов Северо-Енисейского района </a:t>
          </a:r>
        </a:p>
        <a:p>
          <a:pPr rtl="0"/>
          <a:r>
            <a:rPr lang="ru-RU" sz="1000" dirty="0" smtClean="0">
              <a:latin typeface="Times New Roman" pitchFamily="18" charset="0"/>
              <a:cs typeface="Times New Roman" pitchFamily="18" charset="0"/>
            </a:rPr>
            <a:t>МБ - 2 167,5</a:t>
          </a:r>
        </a:p>
      </dgm:t>
    </dgm:pt>
    <dgm:pt modelId="{3CC1CE47-10C8-498E-9FD0-11D2EF4EB7E5}" type="parTrans" cxnId="{66C8CD1C-B4C3-4B3A-A91B-D6EA583D2BD8}">
      <dgm:prSet/>
      <dgm:spPr/>
      <dgm:t>
        <a:bodyPr/>
        <a:lstStyle/>
        <a:p>
          <a:endParaRPr lang="ru-RU"/>
        </a:p>
      </dgm:t>
    </dgm:pt>
    <dgm:pt modelId="{AF40EBBA-0962-4211-AFCF-83AB8B16405E}" type="sibTrans" cxnId="{66C8CD1C-B4C3-4B3A-A91B-D6EA583D2BD8}">
      <dgm:prSet/>
      <dgm:spPr/>
      <dgm:t>
        <a:bodyPr/>
        <a:lstStyle/>
        <a:p>
          <a:endParaRPr lang="ru-RU"/>
        </a:p>
      </dgm:t>
    </dgm:pt>
    <dgm:pt modelId="{3A7E92F7-A2BA-4482-9228-4BA3B50673FC}">
      <dgm:prSet custT="1"/>
      <dgm:spPr/>
      <dgm:t>
        <a:bodyPr/>
        <a:lstStyle/>
        <a:p>
          <a:pPr rtl="0"/>
          <a:r>
            <a:rPr lang="ru-RU" sz="1000" dirty="0" smtClean="0">
              <a:latin typeface="Times New Roman" pitchFamily="18" charset="0"/>
              <a:cs typeface="Times New Roman" pitchFamily="18" charset="0"/>
            </a:rPr>
            <a:t>капитальный ремонт  и ремонт автомобильных дорог местного значения – 48 292,1, из них:</a:t>
          </a:r>
        </a:p>
        <a:p>
          <a:pPr rtl="0"/>
          <a:r>
            <a:rPr lang="ru-RU" sz="1000" dirty="0" smtClean="0">
              <a:solidFill>
                <a:schemeClr val="bg1"/>
              </a:solidFill>
              <a:latin typeface="Times New Roman" pitchFamily="18" charset="0"/>
              <a:cs typeface="Times New Roman" pitchFamily="18" charset="0"/>
            </a:rPr>
            <a:t>КБ - 10 206,1</a:t>
          </a:r>
        </a:p>
        <a:p>
          <a:pPr rtl="0"/>
          <a:r>
            <a:rPr lang="ru-RU" sz="1000" dirty="0" smtClean="0">
              <a:solidFill>
                <a:schemeClr val="bg1"/>
              </a:solidFill>
              <a:latin typeface="Times New Roman" pitchFamily="18" charset="0"/>
              <a:cs typeface="Times New Roman" pitchFamily="18" charset="0"/>
            </a:rPr>
            <a:t>МБ - 38 086,0</a:t>
          </a:r>
          <a:endParaRPr lang="ru-RU" sz="1000" dirty="0">
            <a:solidFill>
              <a:schemeClr val="bg1"/>
            </a:solidFill>
            <a:latin typeface="Times New Roman" pitchFamily="18" charset="0"/>
            <a:cs typeface="Times New Roman" pitchFamily="18" charset="0"/>
          </a:endParaRPr>
        </a:p>
      </dgm:t>
    </dgm:pt>
    <dgm:pt modelId="{7FD63016-8A95-4DF9-9A2A-F12AB9F3A769}" type="parTrans" cxnId="{A57AC9C7-9B3F-41BD-8CA2-6526938DE5E2}">
      <dgm:prSet/>
      <dgm:spPr/>
      <dgm:t>
        <a:bodyPr/>
        <a:lstStyle/>
        <a:p>
          <a:endParaRPr lang="ru-RU"/>
        </a:p>
      </dgm:t>
    </dgm:pt>
    <dgm:pt modelId="{8C0095CD-5E39-47F6-A4B8-EFC3259FB98B}" type="sibTrans" cxnId="{A57AC9C7-9B3F-41BD-8CA2-6526938DE5E2}">
      <dgm:prSet/>
      <dgm:spPr/>
      <dgm:t>
        <a:bodyPr/>
        <a:lstStyle/>
        <a:p>
          <a:endParaRPr lang="ru-RU"/>
        </a:p>
      </dgm:t>
    </dgm:pt>
    <dgm:pt modelId="{010D92FB-858D-4998-B99A-B47C56CC4F67}">
      <dgm:prSet custT="1"/>
      <dgm:spPr/>
      <dgm:t>
        <a:bodyPr/>
        <a:lstStyle/>
        <a:p>
          <a:pPr rtl="0"/>
          <a:r>
            <a:rPr lang="ru-RU" sz="1000" dirty="0" smtClean="0">
              <a:latin typeface="Times New Roman" pitchFamily="18" charset="0"/>
              <a:cs typeface="Times New Roman" pitchFamily="18" charset="0"/>
            </a:rPr>
            <a:t>повышение безопасности дорожного движения</a:t>
          </a:r>
        </a:p>
        <a:p>
          <a:pPr rtl="0"/>
          <a:r>
            <a:rPr lang="ru-RU" sz="1000" dirty="0" smtClean="0">
              <a:latin typeface="Times New Roman" pitchFamily="18" charset="0"/>
              <a:cs typeface="Times New Roman" pitchFamily="18" charset="0"/>
            </a:rPr>
            <a:t> –  2 143,3,  из них:</a:t>
          </a:r>
        </a:p>
        <a:p>
          <a:pPr rtl="0"/>
          <a:r>
            <a:rPr lang="ru-RU" sz="1000" dirty="0" smtClean="0">
              <a:solidFill>
                <a:schemeClr val="bg1"/>
              </a:solidFill>
              <a:latin typeface="Times New Roman" pitchFamily="18" charset="0"/>
              <a:cs typeface="Times New Roman" pitchFamily="18" charset="0"/>
            </a:rPr>
            <a:t>КБ - 379,2</a:t>
          </a:r>
        </a:p>
        <a:p>
          <a:pPr rtl="0"/>
          <a:r>
            <a:rPr lang="ru-RU" sz="1000" dirty="0" smtClean="0">
              <a:solidFill>
                <a:schemeClr val="bg1"/>
              </a:solidFill>
              <a:latin typeface="Times New Roman" pitchFamily="18" charset="0"/>
              <a:cs typeface="Times New Roman" pitchFamily="18" charset="0"/>
            </a:rPr>
            <a:t>МБ - 2034,1</a:t>
          </a:r>
          <a:endParaRPr lang="ru-RU" sz="1000" dirty="0">
            <a:solidFill>
              <a:schemeClr val="bg1"/>
            </a:solidFill>
            <a:latin typeface="Times New Roman" pitchFamily="18" charset="0"/>
            <a:cs typeface="Times New Roman" pitchFamily="18" charset="0"/>
          </a:endParaRPr>
        </a:p>
      </dgm:t>
    </dgm:pt>
    <dgm:pt modelId="{BE228DA2-54B0-49AC-9C36-31A0FF20500F}" type="parTrans" cxnId="{957E0EAD-78B5-4265-9DC1-8E2971301D20}">
      <dgm:prSet/>
      <dgm:spPr/>
      <dgm:t>
        <a:bodyPr/>
        <a:lstStyle/>
        <a:p>
          <a:endParaRPr lang="ru-RU"/>
        </a:p>
      </dgm:t>
    </dgm:pt>
    <dgm:pt modelId="{8ECC0202-7999-49FF-9117-9E55D96D2E23}" type="sibTrans" cxnId="{957E0EAD-78B5-4265-9DC1-8E2971301D20}">
      <dgm:prSet/>
      <dgm:spPr/>
      <dgm:t>
        <a:bodyPr/>
        <a:lstStyle/>
        <a:p>
          <a:endParaRPr lang="ru-RU"/>
        </a:p>
      </dgm:t>
    </dgm:pt>
    <dgm:pt modelId="{FF8B037B-4855-471A-8DFE-2C373900E576}">
      <dgm:prSet custT="1"/>
      <dgm:spPr/>
      <dgm:t>
        <a:bodyPr/>
        <a:lstStyle/>
        <a:p>
          <a:pPr rtl="0"/>
          <a:r>
            <a:rPr lang="ru-RU" sz="1000" dirty="0" smtClean="0">
              <a:latin typeface="Times New Roman" pitchFamily="18" charset="0"/>
              <a:cs typeface="Times New Roman" pitchFamily="18" charset="0"/>
            </a:rPr>
            <a:t>замена остановочных павильонов, ул. Набережная, 10, гп Северо-Енисейский</a:t>
          </a:r>
        </a:p>
        <a:p>
          <a:pPr rtl="0"/>
          <a:r>
            <a:rPr lang="ru-RU" sz="1000" dirty="0" smtClean="0">
              <a:latin typeface="Times New Roman" pitchFamily="18" charset="0"/>
              <a:cs typeface="Times New Roman" pitchFamily="18" charset="0"/>
            </a:rPr>
            <a:t>МБ - 652,2</a:t>
          </a:r>
          <a:endParaRPr lang="ru-RU" sz="1000" dirty="0">
            <a:solidFill>
              <a:schemeClr val="bg1"/>
            </a:solidFill>
            <a:latin typeface="Times New Roman" pitchFamily="18" charset="0"/>
            <a:cs typeface="Times New Roman" pitchFamily="18" charset="0"/>
          </a:endParaRPr>
        </a:p>
      </dgm:t>
    </dgm:pt>
    <dgm:pt modelId="{7127A0F9-A1C1-4C22-B44F-0C2E19B9A5B4}" type="sibTrans" cxnId="{760111F2-665C-4225-ABD6-9BEE38A3CC4D}">
      <dgm:prSet/>
      <dgm:spPr/>
      <dgm:t>
        <a:bodyPr/>
        <a:lstStyle/>
        <a:p>
          <a:endParaRPr lang="ru-RU"/>
        </a:p>
      </dgm:t>
    </dgm:pt>
    <dgm:pt modelId="{B845E8B3-8D20-470D-8C4E-913699554ABB}" type="parTrans" cxnId="{760111F2-665C-4225-ABD6-9BEE38A3CC4D}">
      <dgm:prSet/>
      <dgm:spPr/>
      <dgm:t>
        <a:bodyPr/>
        <a:lstStyle/>
        <a:p>
          <a:endParaRPr lang="ru-RU"/>
        </a:p>
      </dgm:t>
    </dgm:pt>
    <dgm:pt modelId="{8CF8D46E-BE58-486D-B654-C3508230C4B4}" type="pres">
      <dgm:prSet presAssocID="{62FD5112-ECC9-43AB-A203-E01961566A9F}" presName="linearFlow" presStyleCnt="0">
        <dgm:presLayoutVars>
          <dgm:dir/>
          <dgm:resizeHandles val="exact"/>
        </dgm:presLayoutVars>
      </dgm:prSet>
      <dgm:spPr/>
    </dgm:pt>
    <dgm:pt modelId="{3F061981-53B9-44E1-81B8-7BD657959BD3}" type="pres">
      <dgm:prSet presAssocID="{3A7E92F7-A2BA-4482-9228-4BA3B50673FC}" presName="comp" presStyleCnt="0"/>
      <dgm:spPr/>
    </dgm:pt>
    <dgm:pt modelId="{0F88FA09-ED87-4F30-A085-90002690C7ED}" type="pres">
      <dgm:prSet presAssocID="{3A7E92F7-A2BA-4482-9228-4BA3B50673FC}" presName="rect2" presStyleLbl="node1" presStyleIdx="0" presStyleCnt="5" custScaleX="268206" custScaleY="146937" custLinFactNeighborX="47465" custLinFactNeighborY="-3411">
        <dgm:presLayoutVars>
          <dgm:bulletEnabled val="1"/>
        </dgm:presLayoutVars>
      </dgm:prSet>
      <dgm:spPr/>
      <dgm:t>
        <a:bodyPr/>
        <a:lstStyle/>
        <a:p>
          <a:endParaRPr lang="ru-RU"/>
        </a:p>
      </dgm:t>
    </dgm:pt>
    <dgm:pt modelId="{0C90E5B5-F981-48F8-8F5D-160356C8726F}" type="pres">
      <dgm:prSet presAssocID="{3A7E92F7-A2BA-4482-9228-4BA3B50673FC}" presName="rect1" presStyleLbl="lnNode1" presStyleIdx="0" presStyleCnt="5" custScaleX="179366" custScaleY="144724" custLinFactX="-25840" custLinFactNeighborX="-100000" custLinFactNeighborY="-538"/>
      <dgm:spPr>
        <a:blipFill rotWithShape="1">
          <a:blip xmlns:r="http://schemas.openxmlformats.org/officeDocument/2006/relationships" r:embed="rId1"/>
          <a:stretch>
            <a:fillRect/>
          </a:stretch>
        </a:blipFill>
      </dgm:spPr>
    </dgm:pt>
    <dgm:pt modelId="{FD40F123-42BA-470B-A1C7-90A988B41042}" type="pres">
      <dgm:prSet presAssocID="{8C0095CD-5E39-47F6-A4B8-EFC3259FB98B}" presName="sibTrans" presStyleCnt="0"/>
      <dgm:spPr/>
    </dgm:pt>
    <dgm:pt modelId="{EF6AD0CA-5815-4C67-87EC-74F8B83CDDAD}" type="pres">
      <dgm:prSet presAssocID="{3086DF8F-5BB9-43BB-B70E-4D4D2B026A81}" presName="comp" presStyleCnt="0"/>
      <dgm:spPr/>
    </dgm:pt>
    <dgm:pt modelId="{41D90658-50EB-4190-A5E4-A1DCC04329AE}" type="pres">
      <dgm:prSet presAssocID="{3086DF8F-5BB9-43BB-B70E-4D4D2B026A81}" presName="rect2" presStyleLbl="node1" presStyleIdx="1" presStyleCnt="5" custScaleX="268680" custScaleY="185268" custLinFactNeighborX="42347" custLinFactNeighborY="-28450">
        <dgm:presLayoutVars>
          <dgm:bulletEnabled val="1"/>
        </dgm:presLayoutVars>
      </dgm:prSet>
      <dgm:spPr/>
      <dgm:t>
        <a:bodyPr/>
        <a:lstStyle/>
        <a:p>
          <a:endParaRPr lang="ru-RU"/>
        </a:p>
      </dgm:t>
    </dgm:pt>
    <dgm:pt modelId="{EABEFC9D-6DCD-422B-A090-177AF00BC70F}" type="pres">
      <dgm:prSet presAssocID="{3086DF8F-5BB9-43BB-B70E-4D4D2B026A81}" presName="rect1" presStyleLbl="lnNode1" presStyleIdx="1" presStyleCnt="5" custScaleX="188236" custScaleY="213700" custLinFactX="-200000" custLinFactNeighborX="-294152" custLinFactNeighborY="-34978"/>
      <dgm:spPr>
        <a:blipFill rotWithShape="1">
          <a:blip xmlns:r="http://schemas.openxmlformats.org/officeDocument/2006/relationships" r:embed="rId2"/>
          <a:stretch>
            <a:fillRect/>
          </a:stretch>
        </a:blipFill>
      </dgm:spPr>
    </dgm:pt>
    <dgm:pt modelId="{13E8F0CE-EB23-40AD-958D-C37214878A57}" type="pres">
      <dgm:prSet presAssocID="{AF40EBBA-0962-4211-AFCF-83AB8B16405E}" presName="sibTrans" presStyleCnt="0"/>
      <dgm:spPr/>
    </dgm:pt>
    <dgm:pt modelId="{21B7DECE-5E02-4167-ABB8-FC9DADF9667B}" type="pres">
      <dgm:prSet presAssocID="{4F967E80-7165-4F8D-865C-F5AE96FB57AE}" presName="comp" presStyleCnt="0"/>
      <dgm:spPr/>
    </dgm:pt>
    <dgm:pt modelId="{4DF96596-4854-44B4-BDDC-BDA2B84DD1C9}" type="pres">
      <dgm:prSet presAssocID="{4F967E80-7165-4F8D-865C-F5AE96FB57AE}" presName="rect2" presStyleLbl="node1" presStyleIdx="2" presStyleCnt="5" custScaleX="263331" custScaleY="166216" custLinFactNeighborX="45028" custLinFactNeighborY="-86359">
        <dgm:presLayoutVars>
          <dgm:bulletEnabled val="1"/>
        </dgm:presLayoutVars>
      </dgm:prSet>
      <dgm:spPr/>
      <dgm:t>
        <a:bodyPr/>
        <a:lstStyle/>
        <a:p>
          <a:endParaRPr lang="ru-RU"/>
        </a:p>
      </dgm:t>
    </dgm:pt>
    <dgm:pt modelId="{43AC4CDF-92DC-4B99-B5FB-527A9F0F6C19}" type="pres">
      <dgm:prSet presAssocID="{4F967E80-7165-4F8D-865C-F5AE96FB57AE}" presName="rect1" presStyleLbl="lnNode1" presStyleIdx="2" presStyleCnt="5" custScaleX="194682" custScaleY="252859" custLinFactX="-59767" custLinFactNeighborX="-100000" custLinFactNeighborY="-75454"/>
      <dgm:spPr>
        <a:blipFill rotWithShape="1">
          <a:blip xmlns:r="http://schemas.openxmlformats.org/officeDocument/2006/relationships" r:embed="rId3"/>
          <a:stretch>
            <a:fillRect/>
          </a:stretch>
        </a:blipFill>
      </dgm:spPr>
    </dgm:pt>
    <dgm:pt modelId="{A1393D40-E7B9-4C06-9FE6-673B0A4218D1}" type="pres">
      <dgm:prSet presAssocID="{19195D12-A7BB-450D-BAEF-04EB3BB05121}" presName="sibTrans" presStyleCnt="0"/>
      <dgm:spPr/>
    </dgm:pt>
    <dgm:pt modelId="{EEA698DB-2BF0-4B09-8F0D-D4FD9DED84DE}" type="pres">
      <dgm:prSet presAssocID="{010D92FB-858D-4998-B99A-B47C56CC4F67}" presName="comp" presStyleCnt="0"/>
      <dgm:spPr/>
    </dgm:pt>
    <dgm:pt modelId="{7345BE59-A9AC-453E-BCB0-5ADEE85B0ECC}" type="pres">
      <dgm:prSet presAssocID="{010D92FB-858D-4998-B99A-B47C56CC4F67}" presName="rect2" presStyleLbl="node1" presStyleIdx="3" presStyleCnt="5" custScaleX="273390" custScaleY="175665" custLinFactY="-13688" custLinFactNeighborX="67999" custLinFactNeighborY="-100000">
        <dgm:presLayoutVars>
          <dgm:bulletEnabled val="1"/>
        </dgm:presLayoutVars>
      </dgm:prSet>
      <dgm:spPr/>
      <dgm:t>
        <a:bodyPr/>
        <a:lstStyle/>
        <a:p>
          <a:endParaRPr lang="ru-RU"/>
        </a:p>
      </dgm:t>
    </dgm:pt>
    <dgm:pt modelId="{CCDF9269-02D2-4367-BD83-33C544802EB5}" type="pres">
      <dgm:prSet presAssocID="{010D92FB-858D-4998-B99A-B47C56CC4F67}" presName="rect1" presStyleLbl="lnNode1" presStyleIdx="3" presStyleCnt="5" custScaleX="197988" custScaleY="225367" custLinFactX="-200000" custLinFactY="-10809" custLinFactNeighborX="-294152" custLinFactNeighborY="-100000"/>
      <dgm:spPr>
        <a:blipFill rotWithShape="1">
          <a:blip xmlns:r="http://schemas.openxmlformats.org/officeDocument/2006/relationships" r:embed="rId4"/>
          <a:stretch>
            <a:fillRect/>
          </a:stretch>
        </a:blipFill>
      </dgm:spPr>
    </dgm:pt>
    <dgm:pt modelId="{C374A488-64E8-420D-8D4A-D665C37D5A8A}" type="pres">
      <dgm:prSet presAssocID="{8ECC0202-7999-49FF-9117-9E55D96D2E23}" presName="sibTrans" presStyleCnt="0"/>
      <dgm:spPr/>
    </dgm:pt>
    <dgm:pt modelId="{8EC4A685-FCCD-4752-B465-94CFC62DC61F}" type="pres">
      <dgm:prSet presAssocID="{FF8B037B-4855-471A-8DFE-2C373900E576}" presName="comp" presStyleCnt="0"/>
      <dgm:spPr/>
    </dgm:pt>
    <dgm:pt modelId="{A555EC6F-5DA1-4C4C-A418-3378D6D77ABF}" type="pres">
      <dgm:prSet presAssocID="{FF8B037B-4855-471A-8DFE-2C373900E576}" presName="rect2" presStyleLbl="node1" presStyleIdx="4" presStyleCnt="5" custScaleX="220356" custScaleY="158046" custLinFactY="-37099" custLinFactNeighborX="-61085" custLinFactNeighborY="-100000">
        <dgm:presLayoutVars>
          <dgm:bulletEnabled val="1"/>
        </dgm:presLayoutVars>
      </dgm:prSet>
      <dgm:spPr/>
      <dgm:t>
        <a:bodyPr/>
        <a:lstStyle/>
        <a:p>
          <a:endParaRPr lang="ru-RU"/>
        </a:p>
      </dgm:t>
    </dgm:pt>
    <dgm:pt modelId="{8D543463-6385-4D2E-9D02-0F57AE788DD3}" type="pres">
      <dgm:prSet presAssocID="{FF8B037B-4855-471A-8DFE-2C373900E576}" presName="rect1" presStyleLbl="lnNode1" presStyleIdx="4" presStyleCnt="5" custScaleX="241962" custScaleY="205406" custLinFactX="200000" custLinFactY="-37130" custLinFactNeighborX="214466" custLinFactNeighborY="-100000"/>
      <dgm:spPr>
        <a:blipFill rotWithShape="1">
          <a:blip xmlns:r="http://schemas.openxmlformats.org/officeDocument/2006/relationships" r:embed="rId5"/>
          <a:stretch>
            <a:fillRect/>
          </a:stretch>
        </a:blipFill>
      </dgm:spPr>
    </dgm:pt>
  </dgm:ptLst>
  <dgm:cxnLst>
    <dgm:cxn modelId="{DAA3F54E-07BE-4331-A353-F3871AC91CD5}" type="presOf" srcId="{4F967E80-7165-4F8D-865C-F5AE96FB57AE}" destId="{4DF96596-4854-44B4-BDDC-BDA2B84DD1C9}" srcOrd="0" destOrd="0" presId="urn:microsoft.com/office/officeart/2008/layout/AlternatingPictureBlocks"/>
    <dgm:cxn modelId="{9404B8FB-EDB4-4E67-91CA-969D1254C315}" type="presOf" srcId="{FF8B037B-4855-471A-8DFE-2C373900E576}" destId="{A555EC6F-5DA1-4C4C-A418-3378D6D77ABF}" srcOrd="0" destOrd="0" presId="urn:microsoft.com/office/officeart/2008/layout/AlternatingPictureBlocks"/>
    <dgm:cxn modelId="{D1C664E2-CA76-4C39-A4F8-2BF8513F7AD6}" type="presOf" srcId="{010D92FB-858D-4998-B99A-B47C56CC4F67}" destId="{7345BE59-A9AC-453E-BCB0-5ADEE85B0ECC}" srcOrd="0" destOrd="0" presId="urn:microsoft.com/office/officeart/2008/layout/AlternatingPictureBlocks"/>
    <dgm:cxn modelId="{25F01299-6FE5-4740-9AAC-D0B42944B2F5}" srcId="{62FD5112-ECC9-43AB-A203-E01961566A9F}" destId="{4F967E80-7165-4F8D-865C-F5AE96FB57AE}" srcOrd="2" destOrd="0" parTransId="{A0C80047-E608-48E5-B949-2BBDDB8A6BC4}" sibTransId="{19195D12-A7BB-450D-BAEF-04EB3BB05121}"/>
    <dgm:cxn modelId="{957E0EAD-78B5-4265-9DC1-8E2971301D20}" srcId="{62FD5112-ECC9-43AB-A203-E01961566A9F}" destId="{010D92FB-858D-4998-B99A-B47C56CC4F67}" srcOrd="3" destOrd="0" parTransId="{BE228DA2-54B0-49AC-9C36-31A0FF20500F}" sibTransId="{8ECC0202-7999-49FF-9117-9E55D96D2E23}"/>
    <dgm:cxn modelId="{5E8D482F-F22F-41BE-BB60-53F8808496E3}" type="presOf" srcId="{62FD5112-ECC9-43AB-A203-E01961566A9F}" destId="{8CF8D46E-BE58-486D-B654-C3508230C4B4}" srcOrd="0" destOrd="0" presId="urn:microsoft.com/office/officeart/2008/layout/AlternatingPictureBlocks"/>
    <dgm:cxn modelId="{66C8CD1C-B4C3-4B3A-A91B-D6EA583D2BD8}" srcId="{62FD5112-ECC9-43AB-A203-E01961566A9F}" destId="{3086DF8F-5BB9-43BB-B70E-4D4D2B026A81}" srcOrd="1" destOrd="0" parTransId="{3CC1CE47-10C8-498E-9FD0-11D2EF4EB7E5}" sibTransId="{AF40EBBA-0962-4211-AFCF-83AB8B16405E}"/>
    <dgm:cxn modelId="{53381656-CA37-453B-9743-9614D0636935}" type="presOf" srcId="{3086DF8F-5BB9-43BB-B70E-4D4D2B026A81}" destId="{41D90658-50EB-4190-A5E4-A1DCC04329AE}" srcOrd="0" destOrd="0" presId="urn:microsoft.com/office/officeart/2008/layout/AlternatingPictureBlocks"/>
    <dgm:cxn modelId="{53FD8A2F-571D-457C-A658-31023A84F1DE}" type="presOf" srcId="{3A7E92F7-A2BA-4482-9228-4BA3B50673FC}" destId="{0F88FA09-ED87-4F30-A085-90002690C7ED}" srcOrd="0" destOrd="0" presId="urn:microsoft.com/office/officeart/2008/layout/AlternatingPictureBlocks"/>
    <dgm:cxn modelId="{A57AC9C7-9B3F-41BD-8CA2-6526938DE5E2}" srcId="{62FD5112-ECC9-43AB-A203-E01961566A9F}" destId="{3A7E92F7-A2BA-4482-9228-4BA3B50673FC}" srcOrd="0" destOrd="0" parTransId="{7FD63016-8A95-4DF9-9A2A-F12AB9F3A769}" sibTransId="{8C0095CD-5E39-47F6-A4B8-EFC3259FB98B}"/>
    <dgm:cxn modelId="{760111F2-665C-4225-ABD6-9BEE38A3CC4D}" srcId="{62FD5112-ECC9-43AB-A203-E01961566A9F}" destId="{FF8B037B-4855-471A-8DFE-2C373900E576}" srcOrd="4" destOrd="0" parTransId="{B845E8B3-8D20-470D-8C4E-913699554ABB}" sibTransId="{7127A0F9-A1C1-4C22-B44F-0C2E19B9A5B4}"/>
    <dgm:cxn modelId="{06B51DB5-073D-43F4-9508-F4D27D392B61}" type="presParOf" srcId="{8CF8D46E-BE58-486D-B654-C3508230C4B4}" destId="{3F061981-53B9-44E1-81B8-7BD657959BD3}" srcOrd="0" destOrd="0" presId="urn:microsoft.com/office/officeart/2008/layout/AlternatingPictureBlocks"/>
    <dgm:cxn modelId="{0943BC46-CDA8-4B22-92C6-9C623167F509}" type="presParOf" srcId="{3F061981-53B9-44E1-81B8-7BD657959BD3}" destId="{0F88FA09-ED87-4F30-A085-90002690C7ED}" srcOrd="0" destOrd="0" presId="urn:microsoft.com/office/officeart/2008/layout/AlternatingPictureBlocks"/>
    <dgm:cxn modelId="{4DCB9B4F-DB46-457F-8CC8-40F0B7EBAF55}" type="presParOf" srcId="{3F061981-53B9-44E1-81B8-7BD657959BD3}" destId="{0C90E5B5-F981-48F8-8F5D-160356C8726F}" srcOrd="1" destOrd="0" presId="urn:microsoft.com/office/officeart/2008/layout/AlternatingPictureBlocks"/>
    <dgm:cxn modelId="{083F38A7-9B89-42DC-9762-A08FA030E994}" type="presParOf" srcId="{8CF8D46E-BE58-486D-B654-C3508230C4B4}" destId="{FD40F123-42BA-470B-A1C7-90A988B41042}" srcOrd="1" destOrd="0" presId="urn:microsoft.com/office/officeart/2008/layout/AlternatingPictureBlocks"/>
    <dgm:cxn modelId="{05E1BB01-8E85-403C-8237-81B9F1A9302F}" type="presParOf" srcId="{8CF8D46E-BE58-486D-B654-C3508230C4B4}" destId="{EF6AD0CA-5815-4C67-87EC-74F8B83CDDAD}" srcOrd="2" destOrd="0" presId="urn:microsoft.com/office/officeart/2008/layout/AlternatingPictureBlocks"/>
    <dgm:cxn modelId="{35B5B2B4-6720-4B9F-A8BE-6007B65093A9}" type="presParOf" srcId="{EF6AD0CA-5815-4C67-87EC-74F8B83CDDAD}" destId="{41D90658-50EB-4190-A5E4-A1DCC04329AE}" srcOrd="0" destOrd="0" presId="urn:microsoft.com/office/officeart/2008/layout/AlternatingPictureBlocks"/>
    <dgm:cxn modelId="{A4357741-B06D-4FCA-8603-BD378E4D5534}" type="presParOf" srcId="{EF6AD0CA-5815-4C67-87EC-74F8B83CDDAD}" destId="{EABEFC9D-6DCD-422B-A090-177AF00BC70F}" srcOrd="1" destOrd="0" presId="urn:microsoft.com/office/officeart/2008/layout/AlternatingPictureBlocks"/>
    <dgm:cxn modelId="{E4BC8622-6A44-4294-8D5D-1FA5570C50EB}" type="presParOf" srcId="{8CF8D46E-BE58-486D-B654-C3508230C4B4}" destId="{13E8F0CE-EB23-40AD-958D-C37214878A57}" srcOrd="3" destOrd="0" presId="urn:microsoft.com/office/officeart/2008/layout/AlternatingPictureBlocks"/>
    <dgm:cxn modelId="{9E535BD0-01DB-4FB6-BFF9-320E42B3A1D6}" type="presParOf" srcId="{8CF8D46E-BE58-486D-B654-C3508230C4B4}" destId="{21B7DECE-5E02-4167-ABB8-FC9DADF9667B}" srcOrd="4" destOrd="0" presId="urn:microsoft.com/office/officeart/2008/layout/AlternatingPictureBlocks"/>
    <dgm:cxn modelId="{9B9B9784-529B-485A-B676-978695BD6F3E}" type="presParOf" srcId="{21B7DECE-5E02-4167-ABB8-FC9DADF9667B}" destId="{4DF96596-4854-44B4-BDDC-BDA2B84DD1C9}" srcOrd="0" destOrd="0" presId="urn:microsoft.com/office/officeart/2008/layout/AlternatingPictureBlocks"/>
    <dgm:cxn modelId="{EDD89740-22F8-4B4D-B114-1781935F1633}" type="presParOf" srcId="{21B7DECE-5E02-4167-ABB8-FC9DADF9667B}" destId="{43AC4CDF-92DC-4B99-B5FB-527A9F0F6C19}" srcOrd="1" destOrd="0" presId="urn:microsoft.com/office/officeart/2008/layout/AlternatingPictureBlocks"/>
    <dgm:cxn modelId="{19562A93-8AA6-4B25-8D8F-A3E32417F9D6}" type="presParOf" srcId="{8CF8D46E-BE58-486D-B654-C3508230C4B4}" destId="{A1393D40-E7B9-4C06-9FE6-673B0A4218D1}" srcOrd="5" destOrd="0" presId="urn:microsoft.com/office/officeart/2008/layout/AlternatingPictureBlocks"/>
    <dgm:cxn modelId="{1C5EFB67-45BC-438F-AC10-1C9696177E18}" type="presParOf" srcId="{8CF8D46E-BE58-486D-B654-C3508230C4B4}" destId="{EEA698DB-2BF0-4B09-8F0D-D4FD9DED84DE}" srcOrd="6" destOrd="0" presId="urn:microsoft.com/office/officeart/2008/layout/AlternatingPictureBlocks"/>
    <dgm:cxn modelId="{5822DDD6-6B86-4A20-8361-EC2D2E0A699C}" type="presParOf" srcId="{EEA698DB-2BF0-4B09-8F0D-D4FD9DED84DE}" destId="{7345BE59-A9AC-453E-BCB0-5ADEE85B0ECC}" srcOrd="0" destOrd="0" presId="urn:microsoft.com/office/officeart/2008/layout/AlternatingPictureBlocks"/>
    <dgm:cxn modelId="{579550D6-5188-4518-9452-B07EAD6EB24E}" type="presParOf" srcId="{EEA698DB-2BF0-4B09-8F0D-D4FD9DED84DE}" destId="{CCDF9269-02D2-4367-BD83-33C544802EB5}" srcOrd="1" destOrd="0" presId="urn:microsoft.com/office/officeart/2008/layout/AlternatingPictureBlocks"/>
    <dgm:cxn modelId="{EB0D00D9-1C71-4F95-912B-9DFE83D65962}" type="presParOf" srcId="{8CF8D46E-BE58-486D-B654-C3508230C4B4}" destId="{C374A488-64E8-420D-8D4A-D665C37D5A8A}" srcOrd="7" destOrd="0" presId="urn:microsoft.com/office/officeart/2008/layout/AlternatingPictureBlocks"/>
    <dgm:cxn modelId="{1C22669B-301A-4B63-9FFE-6B1D0977DDE2}" type="presParOf" srcId="{8CF8D46E-BE58-486D-B654-C3508230C4B4}" destId="{8EC4A685-FCCD-4752-B465-94CFC62DC61F}" srcOrd="8" destOrd="0" presId="urn:microsoft.com/office/officeart/2008/layout/AlternatingPictureBlocks"/>
    <dgm:cxn modelId="{BE0A36DF-40B2-4343-962A-CC8802388252}" type="presParOf" srcId="{8EC4A685-FCCD-4752-B465-94CFC62DC61F}" destId="{A555EC6F-5DA1-4C4C-A418-3378D6D77ABF}" srcOrd="0" destOrd="0" presId="urn:microsoft.com/office/officeart/2008/layout/AlternatingPictureBlocks"/>
    <dgm:cxn modelId="{572CBF2A-8A23-4C62-A5C5-14CC167E8A70}" type="presParOf" srcId="{8EC4A685-FCCD-4752-B465-94CFC62DC61F}" destId="{8D543463-6385-4D2E-9D02-0F57AE788DD3}" srcOrd="1" destOrd="0" presId="urn:microsoft.com/office/officeart/2008/layout/AlternatingPictureBlocks"/>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F2C1559C-5E00-465B-9AA4-774A0B356DB5}" type="doc">
      <dgm:prSet loTypeId="urn:microsoft.com/office/officeart/2005/8/layout/funnel1" loCatId="process" qsTypeId="urn:microsoft.com/office/officeart/2005/8/quickstyle/simple1" qsCatId="simple" csTypeId="urn:microsoft.com/office/officeart/2005/8/colors/accent1_2" csCatId="accent1" phldr="1"/>
      <dgm:spPr/>
      <dgm:t>
        <a:bodyPr/>
        <a:lstStyle/>
        <a:p>
          <a:endParaRPr lang="ru-RU"/>
        </a:p>
      </dgm:t>
    </dgm:pt>
    <dgm:pt modelId="{CD407517-7E05-4DA5-A31D-5CCBFC388484}">
      <dgm:prSet phldrT="[Текст]" custT="1"/>
      <dgm:spPr/>
      <dgm:t>
        <a:bodyPr/>
        <a:lstStyle/>
        <a:p>
          <a:r>
            <a:rPr lang="ru-RU" sz="800" dirty="0" smtClean="0">
              <a:solidFill>
                <a:schemeClr val="tx1"/>
              </a:solidFill>
            </a:rPr>
            <a:t>70 % стоимости набора продуктов питания для 540 детей (средства субвенции)  </a:t>
          </a:r>
        </a:p>
        <a:p>
          <a:r>
            <a:rPr lang="ru-RU" sz="800" dirty="0" smtClean="0">
              <a:solidFill>
                <a:schemeClr val="tx1"/>
              </a:solidFill>
            </a:rPr>
            <a:t>2 538,9</a:t>
          </a:r>
          <a:endParaRPr lang="ru-RU" sz="800" dirty="0">
            <a:solidFill>
              <a:schemeClr val="tx1"/>
            </a:solidFill>
          </a:endParaRPr>
        </a:p>
      </dgm:t>
    </dgm:pt>
    <dgm:pt modelId="{4DC8CCB3-BF3D-4035-A8F3-B391022B254D}" type="parTrans" cxnId="{C94606BB-C613-4946-85C2-2F88C393C0F3}">
      <dgm:prSet/>
      <dgm:spPr/>
      <dgm:t>
        <a:bodyPr/>
        <a:lstStyle/>
        <a:p>
          <a:endParaRPr lang="ru-RU"/>
        </a:p>
      </dgm:t>
    </dgm:pt>
    <dgm:pt modelId="{F280D8A3-8E65-4AE7-BD36-682FE227CE9D}" type="sibTrans" cxnId="{C94606BB-C613-4946-85C2-2F88C393C0F3}">
      <dgm:prSet/>
      <dgm:spPr/>
      <dgm:t>
        <a:bodyPr/>
        <a:lstStyle/>
        <a:p>
          <a:endParaRPr lang="ru-RU"/>
        </a:p>
      </dgm:t>
    </dgm:pt>
    <dgm:pt modelId="{57E41C16-AFB0-4B1F-B049-764A80EBE82E}">
      <dgm:prSet phldrT="[Текст]" custT="1"/>
      <dgm:spPr/>
      <dgm:t>
        <a:bodyPr/>
        <a:lstStyle/>
        <a:p>
          <a:r>
            <a:rPr lang="ru-RU" sz="800" dirty="0" smtClean="0">
              <a:solidFill>
                <a:schemeClr val="tx1"/>
              </a:solidFill>
            </a:rPr>
            <a:t>30 % стоимости набора продуктов питания для 540 детей (средства бюджета района) </a:t>
          </a:r>
        </a:p>
        <a:p>
          <a:r>
            <a:rPr lang="ru-RU" sz="800" dirty="0" smtClean="0">
              <a:solidFill>
                <a:schemeClr val="tx1"/>
              </a:solidFill>
            </a:rPr>
            <a:t>915,1 </a:t>
          </a:r>
          <a:endParaRPr lang="ru-RU" sz="800" dirty="0">
            <a:solidFill>
              <a:schemeClr val="tx1"/>
            </a:solidFill>
          </a:endParaRPr>
        </a:p>
      </dgm:t>
    </dgm:pt>
    <dgm:pt modelId="{A1444918-3E1C-4C6F-BC37-02B3814470A2}" type="parTrans" cxnId="{015DAEE4-9787-4132-8B21-B44E95D530B6}">
      <dgm:prSet/>
      <dgm:spPr/>
      <dgm:t>
        <a:bodyPr/>
        <a:lstStyle/>
        <a:p>
          <a:endParaRPr lang="ru-RU"/>
        </a:p>
      </dgm:t>
    </dgm:pt>
    <dgm:pt modelId="{8AB34DE9-9062-4541-A550-9C3434D51287}" type="sibTrans" cxnId="{015DAEE4-9787-4132-8B21-B44E95D530B6}">
      <dgm:prSet/>
      <dgm:spPr/>
      <dgm:t>
        <a:bodyPr/>
        <a:lstStyle/>
        <a:p>
          <a:endParaRPr lang="ru-RU"/>
        </a:p>
      </dgm:t>
    </dgm:pt>
    <dgm:pt modelId="{255F6712-5F73-4E6F-A91B-B14184089DFC}">
      <dgm:prSet phldrT="[Текст]" custT="1"/>
      <dgm:spPr/>
      <dgm:t>
        <a:bodyPr/>
        <a:lstStyle/>
        <a:p>
          <a:r>
            <a:rPr lang="ru-RU" sz="800" dirty="0" smtClean="0">
              <a:solidFill>
                <a:schemeClr val="tx1"/>
              </a:solidFill>
            </a:rPr>
            <a:t>100 % стоимости набора продуктов питания для 20 детей (средства бюджета района) </a:t>
          </a:r>
        </a:p>
        <a:p>
          <a:r>
            <a:rPr lang="ru-RU" sz="800" dirty="0" smtClean="0">
              <a:solidFill>
                <a:schemeClr val="tx1"/>
              </a:solidFill>
            </a:rPr>
            <a:t>113,0</a:t>
          </a:r>
          <a:endParaRPr lang="ru-RU" sz="800" dirty="0">
            <a:solidFill>
              <a:schemeClr val="tx1"/>
            </a:solidFill>
          </a:endParaRPr>
        </a:p>
      </dgm:t>
    </dgm:pt>
    <dgm:pt modelId="{6383491A-2D38-4399-8E57-87F619170556}" type="parTrans" cxnId="{128064C3-BC5F-4947-A5AD-1DA56658A033}">
      <dgm:prSet/>
      <dgm:spPr/>
      <dgm:t>
        <a:bodyPr/>
        <a:lstStyle/>
        <a:p>
          <a:endParaRPr lang="ru-RU"/>
        </a:p>
      </dgm:t>
    </dgm:pt>
    <dgm:pt modelId="{850702EC-25A5-4866-9FF4-EB265D2DA7FA}" type="sibTrans" cxnId="{128064C3-BC5F-4947-A5AD-1DA56658A033}">
      <dgm:prSet/>
      <dgm:spPr/>
      <dgm:t>
        <a:bodyPr/>
        <a:lstStyle/>
        <a:p>
          <a:endParaRPr lang="ru-RU"/>
        </a:p>
      </dgm:t>
    </dgm:pt>
    <dgm:pt modelId="{84601F56-77CE-458A-B070-C6F9D4CC3461}">
      <dgm:prSet phldrT="[Текст]"/>
      <dgm:spPr/>
      <dgm:t>
        <a:bodyPr/>
        <a:lstStyle/>
        <a:p>
          <a:r>
            <a:rPr lang="ru-RU" b="1" dirty="0" smtClean="0"/>
            <a:t>560 детей </a:t>
          </a:r>
          <a:r>
            <a:rPr lang="ru-RU" dirty="0" smtClean="0"/>
            <a:t>получат питание в лагерях с дневным пребыванием детей на общую сумму 3 567,0</a:t>
          </a:r>
          <a:endParaRPr lang="ru-RU" dirty="0"/>
        </a:p>
      </dgm:t>
    </dgm:pt>
    <dgm:pt modelId="{B6D78FB0-F9EF-4229-957E-4E9E2F33C2AC}" type="parTrans" cxnId="{2BCCA448-F89F-4987-9C53-EDF7FAD76590}">
      <dgm:prSet/>
      <dgm:spPr/>
      <dgm:t>
        <a:bodyPr/>
        <a:lstStyle/>
        <a:p>
          <a:endParaRPr lang="ru-RU"/>
        </a:p>
      </dgm:t>
    </dgm:pt>
    <dgm:pt modelId="{ACD7EA65-279F-4165-A262-12FEC11D5AA6}" type="sibTrans" cxnId="{2BCCA448-F89F-4987-9C53-EDF7FAD76590}">
      <dgm:prSet/>
      <dgm:spPr/>
      <dgm:t>
        <a:bodyPr/>
        <a:lstStyle/>
        <a:p>
          <a:endParaRPr lang="ru-RU"/>
        </a:p>
      </dgm:t>
    </dgm:pt>
    <dgm:pt modelId="{6E2F88D3-2CA2-4A5C-8D6A-6B736E7A2306}" type="pres">
      <dgm:prSet presAssocID="{F2C1559C-5E00-465B-9AA4-774A0B356DB5}" presName="Name0" presStyleCnt="0">
        <dgm:presLayoutVars>
          <dgm:chMax val="4"/>
          <dgm:resizeHandles val="exact"/>
        </dgm:presLayoutVars>
      </dgm:prSet>
      <dgm:spPr/>
      <dgm:t>
        <a:bodyPr/>
        <a:lstStyle/>
        <a:p>
          <a:endParaRPr lang="ru-RU"/>
        </a:p>
      </dgm:t>
    </dgm:pt>
    <dgm:pt modelId="{9218CE5B-BCA4-43F8-8186-D0913823EFAE}" type="pres">
      <dgm:prSet presAssocID="{F2C1559C-5E00-465B-9AA4-774A0B356DB5}" presName="ellipse" presStyleLbl="trBgShp" presStyleIdx="0" presStyleCnt="1" custLinFactNeighborX="299" custLinFactNeighborY="-7506"/>
      <dgm:spPr/>
    </dgm:pt>
    <dgm:pt modelId="{3D881280-47A5-400D-8499-DB5BE17C5672}" type="pres">
      <dgm:prSet presAssocID="{F2C1559C-5E00-465B-9AA4-774A0B356DB5}" presName="arrow1" presStyleLbl="fgShp" presStyleIdx="0" presStyleCnt="1" custLinFactNeighborX="6078" custLinFactNeighborY="39272"/>
      <dgm:spPr/>
    </dgm:pt>
    <dgm:pt modelId="{C3AB5EFE-1E22-4DE9-B6F6-80E25AB98893}" type="pres">
      <dgm:prSet presAssocID="{F2C1559C-5E00-465B-9AA4-774A0B356DB5}" presName="rectangle" presStyleLbl="revTx" presStyleIdx="0" presStyleCnt="1" custScaleX="144882" custScaleY="98206">
        <dgm:presLayoutVars>
          <dgm:bulletEnabled val="1"/>
        </dgm:presLayoutVars>
      </dgm:prSet>
      <dgm:spPr/>
      <dgm:t>
        <a:bodyPr/>
        <a:lstStyle/>
        <a:p>
          <a:endParaRPr lang="ru-RU"/>
        </a:p>
      </dgm:t>
    </dgm:pt>
    <dgm:pt modelId="{39D959ED-EBB0-46DD-A823-1D3197754E51}" type="pres">
      <dgm:prSet presAssocID="{57E41C16-AFB0-4B1F-B049-764A80EBE82E}" presName="item1" presStyleLbl="node1" presStyleIdx="0" presStyleCnt="3" custScaleX="149825" custScaleY="93357" custLinFactNeighborX="-1763" custLinFactNeighborY="-6492">
        <dgm:presLayoutVars>
          <dgm:bulletEnabled val="1"/>
        </dgm:presLayoutVars>
      </dgm:prSet>
      <dgm:spPr/>
      <dgm:t>
        <a:bodyPr/>
        <a:lstStyle/>
        <a:p>
          <a:endParaRPr lang="ru-RU"/>
        </a:p>
      </dgm:t>
    </dgm:pt>
    <dgm:pt modelId="{4D6F3546-25CB-446D-9BF8-8B4C04B7B34D}" type="pres">
      <dgm:prSet presAssocID="{255F6712-5F73-4E6F-A91B-B14184089DFC}" presName="item2" presStyleLbl="node1" presStyleIdx="1" presStyleCnt="3" custScaleX="157398" custScaleY="102974" custLinFactX="29353" custLinFactNeighborX="100000" custLinFactNeighborY="-22323">
        <dgm:presLayoutVars>
          <dgm:bulletEnabled val="1"/>
        </dgm:presLayoutVars>
      </dgm:prSet>
      <dgm:spPr/>
      <dgm:t>
        <a:bodyPr/>
        <a:lstStyle/>
        <a:p>
          <a:endParaRPr lang="ru-RU"/>
        </a:p>
      </dgm:t>
    </dgm:pt>
    <dgm:pt modelId="{F377917D-6845-4B68-B8CA-40BC71757EA1}" type="pres">
      <dgm:prSet presAssocID="{84601F56-77CE-458A-B070-C6F9D4CC3461}" presName="item3" presStyleLbl="node1" presStyleIdx="2" presStyleCnt="3" custScaleX="152466" custScaleY="96499" custLinFactNeighborX="-98460" custLinFactNeighborY="3348">
        <dgm:presLayoutVars>
          <dgm:bulletEnabled val="1"/>
        </dgm:presLayoutVars>
      </dgm:prSet>
      <dgm:spPr/>
      <dgm:t>
        <a:bodyPr/>
        <a:lstStyle/>
        <a:p>
          <a:endParaRPr lang="ru-RU"/>
        </a:p>
      </dgm:t>
    </dgm:pt>
    <dgm:pt modelId="{453051EA-4146-43AA-9321-E8288F3FD45F}" type="pres">
      <dgm:prSet presAssocID="{F2C1559C-5E00-465B-9AA4-774A0B356DB5}" presName="funnel" presStyleLbl="trAlignAcc1" presStyleIdx="0" presStyleCnt="1" custLinFactNeighborX="1541" custLinFactNeighborY="5353"/>
      <dgm:spPr/>
    </dgm:pt>
  </dgm:ptLst>
  <dgm:cxnLst>
    <dgm:cxn modelId="{EF1D5DB4-B704-4C22-B704-E4BDA7C8CD18}" type="presOf" srcId="{57E41C16-AFB0-4B1F-B049-764A80EBE82E}" destId="{4D6F3546-25CB-446D-9BF8-8B4C04B7B34D}" srcOrd="0" destOrd="0" presId="urn:microsoft.com/office/officeart/2005/8/layout/funnel1"/>
    <dgm:cxn modelId="{128064C3-BC5F-4947-A5AD-1DA56658A033}" srcId="{F2C1559C-5E00-465B-9AA4-774A0B356DB5}" destId="{255F6712-5F73-4E6F-A91B-B14184089DFC}" srcOrd="2" destOrd="0" parTransId="{6383491A-2D38-4399-8E57-87F619170556}" sibTransId="{850702EC-25A5-4866-9FF4-EB265D2DA7FA}"/>
    <dgm:cxn modelId="{88214D5F-C3FD-4501-9B85-422D9E133F90}" type="presOf" srcId="{CD407517-7E05-4DA5-A31D-5CCBFC388484}" destId="{F377917D-6845-4B68-B8CA-40BC71757EA1}" srcOrd="0" destOrd="0" presId="urn:microsoft.com/office/officeart/2005/8/layout/funnel1"/>
    <dgm:cxn modelId="{7DBD17D0-3442-4A14-B590-A5ED914856BB}" type="presOf" srcId="{F2C1559C-5E00-465B-9AA4-774A0B356DB5}" destId="{6E2F88D3-2CA2-4A5C-8D6A-6B736E7A2306}" srcOrd="0" destOrd="0" presId="urn:microsoft.com/office/officeart/2005/8/layout/funnel1"/>
    <dgm:cxn modelId="{C94606BB-C613-4946-85C2-2F88C393C0F3}" srcId="{F2C1559C-5E00-465B-9AA4-774A0B356DB5}" destId="{CD407517-7E05-4DA5-A31D-5CCBFC388484}" srcOrd="0" destOrd="0" parTransId="{4DC8CCB3-BF3D-4035-A8F3-B391022B254D}" sibTransId="{F280D8A3-8E65-4AE7-BD36-682FE227CE9D}"/>
    <dgm:cxn modelId="{05E38BB8-1987-47B1-96FA-84B5E1C35FB0}" type="presOf" srcId="{84601F56-77CE-458A-B070-C6F9D4CC3461}" destId="{C3AB5EFE-1E22-4DE9-B6F6-80E25AB98893}" srcOrd="0" destOrd="0" presId="urn:microsoft.com/office/officeart/2005/8/layout/funnel1"/>
    <dgm:cxn modelId="{2BCCA448-F89F-4987-9C53-EDF7FAD76590}" srcId="{F2C1559C-5E00-465B-9AA4-774A0B356DB5}" destId="{84601F56-77CE-458A-B070-C6F9D4CC3461}" srcOrd="3" destOrd="0" parTransId="{B6D78FB0-F9EF-4229-957E-4E9E2F33C2AC}" sibTransId="{ACD7EA65-279F-4165-A262-12FEC11D5AA6}"/>
    <dgm:cxn modelId="{015DAEE4-9787-4132-8B21-B44E95D530B6}" srcId="{F2C1559C-5E00-465B-9AA4-774A0B356DB5}" destId="{57E41C16-AFB0-4B1F-B049-764A80EBE82E}" srcOrd="1" destOrd="0" parTransId="{A1444918-3E1C-4C6F-BC37-02B3814470A2}" sibTransId="{8AB34DE9-9062-4541-A550-9C3434D51287}"/>
    <dgm:cxn modelId="{4EAE4B01-3EAF-4346-A72A-3378A6EAC297}" type="presOf" srcId="{255F6712-5F73-4E6F-A91B-B14184089DFC}" destId="{39D959ED-EBB0-46DD-A823-1D3197754E51}" srcOrd="0" destOrd="0" presId="urn:microsoft.com/office/officeart/2005/8/layout/funnel1"/>
    <dgm:cxn modelId="{6FDAA5B1-950F-4BEB-997B-54C8DA77B050}" type="presParOf" srcId="{6E2F88D3-2CA2-4A5C-8D6A-6B736E7A2306}" destId="{9218CE5B-BCA4-43F8-8186-D0913823EFAE}" srcOrd="0" destOrd="0" presId="urn:microsoft.com/office/officeart/2005/8/layout/funnel1"/>
    <dgm:cxn modelId="{8F42B74D-844E-4A46-A3D2-F995823F1340}" type="presParOf" srcId="{6E2F88D3-2CA2-4A5C-8D6A-6B736E7A2306}" destId="{3D881280-47A5-400D-8499-DB5BE17C5672}" srcOrd="1" destOrd="0" presId="urn:microsoft.com/office/officeart/2005/8/layout/funnel1"/>
    <dgm:cxn modelId="{67370978-607D-4E6A-B5C3-6B073B961019}" type="presParOf" srcId="{6E2F88D3-2CA2-4A5C-8D6A-6B736E7A2306}" destId="{C3AB5EFE-1E22-4DE9-B6F6-80E25AB98893}" srcOrd="2" destOrd="0" presId="urn:microsoft.com/office/officeart/2005/8/layout/funnel1"/>
    <dgm:cxn modelId="{533BF4DE-77EB-4DD6-A385-89B1C5C3A385}" type="presParOf" srcId="{6E2F88D3-2CA2-4A5C-8D6A-6B736E7A2306}" destId="{39D959ED-EBB0-46DD-A823-1D3197754E51}" srcOrd="3" destOrd="0" presId="urn:microsoft.com/office/officeart/2005/8/layout/funnel1"/>
    <dgm:cxn modelId="{B59B5DBE-4105-4743-B07C-1A54D48EB7D8}" type="presParOf" srcId="{6E2F88D3-2CA2-4A5C-8D6A-6B736E7A2306}" destId="{4D6F3546-25CB-446D-9BF8-8B4C04B7B34D}" srcOrd="4" destOrd="0" presId="urn:microsoft.com/office/officeart/2005/8/layout/funnel1"/>
    <dgm:cxn modelId="{A7642FE0-8AFF-4E29-B1A1-C932C64CE626}" type="presParOf" srcId="{6E2F88D3-2CA2-4A5C-8D6A-6B736E7A2306}" destId="{F377917D-6845-4B68-B8CA-40BC71757EA1}" srcOrd="5" destOrd="0" presId="urn:microsoft.com/office/officeart/2005/8/layout/funnel1"/>
    <dgm:cxn modelId="{E734F822-A5D3-4C89-8B09-44D0CF9A9F89}" type="presParOf" srcId="{6E2F88D3-2CA2-4A5C-8D6A-6B736E7A2306}" destId="{453051EA-4146-43AA-9321-E8288F3FD45F}" srcOrd="6" destOrd="0" presId="urn:microsoft.com/office/officeart/2005/8/layout/funne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038FBA66-1760-4968-9AC6-3DDFE4CD06C9}" type="doc">
      <dgm:prSet loTypeId="urn:microsoft.com/office/officeart/2005/8/layout/funnel1" loCatId="process" qsTypeId="urn:microsoft.com/office/officeart/2005/8/quickstyle/simple1" qsCatId="simple" csTypeId="urn:microsoft.com/office/officeart/2005/8/colors/accent1_2" csCatId="accent1" phldr="1"/>
      <dgm:spPr/>
      <dgm:t>
        <a:bodyPr/>
        <a:lstStyle/>
        <a:p>
          <a:endParaRPr lang="ru-RU"/>
        </a:p>
      </dgm:t>
    </dgm:pt>
    <dgm:pt modelId="{641AA6F1-D800-41F8-8985-7B36961E1B5E}">
      <dgm:prSet phldrT="[Текст]" custT="1"/>
      <dgm:spPr/>
      <dgm:t>
        <a:bodyPr/>
        <a:lstStyle/>
        <a:p>
          <a:r>
            <a:rPr lang="ru-RU" sz="800" dirty="0" smtClean="0">
              <a:solidFill>
                <a:schemeClr val="tx1"/>
              </a:solidFill>
            </a:rPr>
            <a:t>70 % стоимости 80 путевок (средства субвенции) 1 428,2</a:t>
          </a:r>
          <a:endParaRPr lang="ru-RU" sz="800" dirty="0">
            <a:solidFill>
              <a:schemeClr val="tx1"/>
            </a:solidFill>
          </a:endParaRPr>
        </a:p>
      </dgm:t>
    </dgm:pt>
    <dgm:pt modelId="{8C92D883-3905-4679-A89C-34109AC19C5B}" type="parTrans" cxnId="{5F319DA1-2909-464E-B2EB-7528D2ED3818}">
      <dgm:prSet/>
      <dgm:spPr/>
      <dgm:t>
        <a:bodyPr/>
        <a:lstStyle/>
        <a:p>
          <a:endParaRPr lang="ru-RU"/>
        </a:p>
      </dgm:t>
    </dgm:pt>
    <dgm:pt modelId="{7E38949D-BE21-4CDE-B97E-6602B19FA82C}" type="sibTrans" cxnId="{5F319DA1-2909-464E-B2EB-7528D2ED3818}">
      <dgm:prSet/>
      <dgm:spPr/>
      <dgm:t>
        <a:bodyPr/>
        <a:lstStyle/>
        <a:p>
          <a:endParaRPr lang="ru-RU"/>
        </a:p>
      </dgm:t>
    </dgm:pt>
    <dgm:pt modelId="{6F895060-456D-4C9D-A183-376688E28564}">
      <dgm:prSet phldrT="[Текст]" custT="1"/>
      <dgm:spPr/>
      <dgm:t>
        <a:bodyPr/>
        <a:lstStyle/>
        <a:p>
          <a:r>
            <a:rPr lang="ru-RU" sz="800" dirty="0" smtClean="0">
              <a:solidFill>
                <a:schemeClr val="tx1"/>
              </a:solidFill>
            </a:rPr>
            <a:t>30 % стоимости 80 путевок (средства бюджета района)  543,8</a:t>
          </a:r>
          <a:endParaRPr lang="ru-RU" sz="800" dirty="0">
            <a:solidFill>
              <a:schemeClr val="tx1"/>
            </a:solidFill>
          </a:endParaRPr>
        </a:p>
      </dgm:t>
    </dgm:pt>
    <dgm:pt modelId="{24804EFC-7031-4B13-A7F8-510D3B178460}" type="parTrans" cxnId="{3E2881CF-9320-4459-A701-F5D7F33CA060}">
      <dgm:prSet/>
      <dgm:spPr/>
      <dgm:t>
        <a:bodyPr/>
        <a:lstStyle/>
        <a:p>
          <a:endParaRPr lang="ru-RU"/>
        </a:p>
      </dgm:t>
    </dgm:pt>
    <dgm:pt modelId="{77E8521D-03B8-432B-B35B-357768D9311B}" type="sibTrans" cxnId="{3E2881CF-9320-4459-A701-F5D7F33CA060}">
      <dgm:prSet/>
      <dgm:spPr/>
      <dgm:t>
        <a:bodyPr/>
        <a:lstStyle/>
        <a:p>
          <a:endParaRPr lang="ru-RU"/>
        </a:p>
      </dgm:t>
    </dgm:pt>
    <dgm:pt modelId="{108FDD71-6F0C-45AF-ACD2-E34CEA2727A1}">
      <dgm:prSet phldrT="[Текст]" custT="1"/>
      <dgm:spPr/>
      <dgm:t>
        <a:bodyPr/>
        <a:lstStyle/>
        <a:p>
          <a:r>
            <a:rPr lang="ru-RU" sz="800" dirty="0" smtClean="0">
              <a:solidFill>
                <a:schemeClr val="tx1"/>
              </a:solidFill>
            </a:rPr>
            <a:t>100 % стоимости 5 путевок детям-сирота (средства субвенции) </a:t>
          </a:r>
        </a:p>
        <a:p>
          <a:r>
            <a:rPr lang="ru-RU" sz="800" dirty="0" smtClean="0">
              <a:solidFill>
                <a:schemeClr val="tx1"/>
              </a:solidFill>
            </a:rPr>
            <a:t>132,9</a:t>
          </a:r>
          <a:endParaRPr lang="ru-RU" sz="800" dirty="0">
            <a:solidFill>
              <a:schemeClr val="tx1"/>
            </a:solidFill>
          </a:endParaRPr>
        </a:p>
      </dgm:t>
    </dgm:pt>
    <dgm:pt modelId="{7316FA63-C69B-47ED-B4FE-28F53D0ACB9C}" type="parTrans" cxnId="{411A5D34-17A0-405D-B01C-3D4EC6AC5002}">
      <dgm:prSet/>
      <dgm:spPr/>
      <dgm:t>
        <a:bodyPr/>
        <a:lstStyle/>
        <a:p>
          <a:endParaRPr lang="ru-RU"/>
        </a:p>
      </dgm:t>
    </dgm:pt>
    <dgm:pt modelId="{64FC4C30-DD91-4627-BDCD-99C5937D4524}" type="sibTrans" cxnId="{411A5D34-17A0-405D-B01C-3D4EC6AC5002}">
      <dgm:prSet/>
      <dgm:spPr/>
      <dgm:t>
        <a:bodyPr/>
        <a:lstStyle/>
        <a:p>
          <a:endParaRPr lang="ru-RU"/>
        </a:p>
      </dgm:t>
    </dgm:pt>
    <dgm:pt modelId="{AEB210AD-A686-442C-9B20-3729FEEDE109}">
      <dgm:prSet phldrT="[Текст]"/>
      <dgm:spPr/>
      <dgm:t>
        <a:bodyPr/>
        <a:lstStyle/>
        <a:p>
          <a:r>
            <a:rPr lang="ru-RU" b="1" dirty="0" smtClean="0"/>
            <a:t>92 ребенка </a:t>
          </a:r>
          <a:r>
            <a:rPr lang="ru-RU" dirty="0" smtClean="0"/>
            <a:t>отдохнут в загородных оздоровительных лагерях  на общую сумму 2 263,5</a:t>
          </a:r>
          <a:endParaRPr lang="ru-RU" dirty="0"/>
        </a:p>
      </dgm:t>
    </dgm:pt>
    <dgm:pt modelId="{54394A38-014A-4EDA-BEA8-8ADA629EE46C}" type="parTrans" cxnId="{4651633E-3B3D-4199-BF63-25E406AC4FA4}">
      <dgm:prSet/>
      <dgm:spPr/>
      <dgm:t>
        <a:bodyPr/>
        <a:lstStyle/>
        <a:p>
          <a:endParaRPr lang="ru-RU"/>
        </a:p>
      </dgm:t>
    </dgm:pt>
    <dgm:pt modelId="{4C378992-4487-4154-AEBD-14FCFFFD3968}" type="sibTrans" cxnId="{4651633E-3B3D-4199-BF63-25E406AC4FA4}">
      <dgm:prSet/>
      <dgm:spPr/>
      <dgm:t>
        <a:bodyPr/>
        <a:lstStyle/>
        <a:p>
          <a:endParaRPr lang="ru-RU"/>
        </a:p>
      </dgm:t>
    </dgm:pt>
    <dgm:pt modelId="{C10F536F-F559-4F2E-9C95-4F3A3E8C19E6}">
      <dgm:prSet phldrT="[Текст]" custLinFactNeighborX="-11494" custLinFactNeighborY="-68123"/>
      <dgm:spPr/>
      <dgm:t>
        <a:bodyPr/>
        <a:lstStyle/>
        <a:p>
          <a:endParaRPr lang="ru-RU"/>
        </a:p>
      </dgm:t>
    </dgm:pt>
    <dgm:pt modelId="{2916787A-8BBB-4387-B63A-E7422ECADDD9}" type="parTrans" cxnId="{296E0466-44AB-4AEF-A38F-446CE79332C9}">
      <dgm:prSet/>
      <dgm:spPr/>
      <dgm:t>
        <a:bodyPr/>
        <a:lstStyle/>
        <a:p>
          <a:endParaRPr lang="ru-RU"/>
        </a:p>
      </dgm:t>
    </dgm:pt>
    <dgm:pt modelId="{500A18C3-29C6-4870-8D8D-143CD848AC43}" type="sibTrans" cxnId="{296E0466-44AB-4AEF-A38F-446CE79332C9}">
      <dgm:prSet/>
      <dgm:spPr/>
      <dgm:t>
        <a:bodyPr/>
        <a:lstStyle/>
        <a:p>
          <a:endParaRPr lang="ru-RU"/>
        </a:p>
      </dgm:t>
    </dgm:pt>
    <dgm:pt modelId="{706985E9-03D4-4F21-A65E-D531DFA8B307}">
      <dgm:prSet phldrT="[Текст]" custLinFactNeighborX="-11494" custLinFactNeighborY="-68123"/>
      <dgm:spPr/>
      <dgm:t>
        <a:bodyPr/>
        <a:lstStyle/>
        <a:p>
          <a:endParaRPr lang="ru-RU"/>
        </a:p>
      </dgm:t>
    </dgm:pt>
    <dgm:pt modelId="{0E38A55C-E21C-4AFA-A9F7-71D4D754DA43}" type="parTrans" cxnId="{2C378560-7030-4260-AEF6-CAA046B23E76}">
      <dgm:prSet/>
      <dgm:spPr/>
      <dgm:t>
        <a:bodyPr/>
        <a:lstStyle/>
        <a:p>
          <a:endParaRPr lang="ru-RU"/>
        </a:p>
      </dgm:t>
    </dgm:pt>
    <dgm:pt modelId="{7C12E004-EC3D-401C-A0D4-E7E7DB58CCFF}" type="sibTrans" cxnId="{2C378560-7030-4260-AEF6-CAA046B23E76}">
      <dgm:prSet/>
      <dgm:spPr/>
      <dgm:t>
        <a:bodyPr/>
        <a:lstStyle/>
        <a:p>
          <a:endParaRPr lang="ru-RU"/>
        </a:p>
      </dgm:t>
    </dgm:pt>
    <dgm:pt modelId="{A90E2479-37F6-4B11-A751-950D1937500A}" type="pres">
      <dgm:prSet presAssocID="{038FBA66-1760-4968-9AC6-3DDFE4CD06C9}" presName="Name0" presStyleCnt="0">
        <dgm:presLayoutVars>
          <dgm:chMax val="4"/>
          <dgm:resizeHandles val="exact"/>
        </dgm:presLayoutVars>
      </dgm:prSet>
      <dgm:spPr/>
      <dgm:t>
        <a:bodyPr/>
        <a:lstStyle/>
        <a:p>
          <a:endParaRPr lang="ru-RU"/>
        </a:p>
      </dgm:t>
    </dgm:pt>
    <dgm:pt modelId="{7D63414A-B03C-48C7-A14C-B7AA868F9465}" type="pres">
      <dgm:prSet presAssocID="{038FBA66-1760-4968-9AC6-3DDFE4CD06C9}" presName="ellipse" presStyleLbl="trBgShp" presStyleIdx="0" presStyleCnt="1" custLinFactNeighborX="-633" custLinFactNeighborY="17819"/>
      <dgm:spPr/>
    </dgm:pt>
    <dgm:pt modelId="{69E2DC90-CAD4-4F61-A2F5-612ACAB84B34}" type="pres">
      <dgm:prSet presAssocID="{038FBA66-1760-4968-9AC6-3DDFE4CD06C9}" presName="arrow1" presStyleLbl="fgShp" presStyleIdx="0" presStyleCnt="1" custLinFactNeighborX="-40638" custLinFactNeighborY="88330"/>
      <dgm:spPr/>
    </dgm:pt>
    <dgm:pt modelId="{845DDBBD-07DB-4071-BB51-7622BBEEB450}" type="pres">
      <dgm:prSet presAssocID="{038FBA66-1760-4968-9AC6-3DDFE4CD06C9}" presName="rectangle" presStyleLbl="revTx" presStyleIdx="0" presStyleCnt="1" custScaleX="138826" custLinFactNeighborX="-4598" custLinFactNeighborY="57302">
        <dgm:presLayoutVars>
          <dgm:bulletEnabled val="1"/>
        </dgm:presLayoutVars>
      </dgm:prSet>
      <dgm:spPr/>
      <dgm:t>
        <a:bodyPr/>
        <a:lstStyle/>
        <a:p>
          <a:endParaRPr lang="ru-RU"/>
        </a:p>
      </dgm:t>
    </dgm:pt>
    <dgm:pt modelId="{F43A2964-E0E4-424D-90CB-6857DA9CD47E}" type="pres">
      <dgm:prSet presAssocID="{6F895060-456D-4C9D-A183-376688E28564}" presName="item1" presStyleLbl="node1" presStyleIdx="0" presStyleCnt="3" custScaleX="175862" custLinFactX="-1385" custLinFactY="-2665" custLinFactNeighborX="-100000" custLinFactNeighborY="-100000">
        <dgm:presLayoutVars>
          <dgm:bulletEnabled val="1"/>
        </dgm:presLayoutVars>
      </dgm:prSet>
      <dgm:spPr/>
      <dgm:t>
        <a:bodyPr/>
        <a:lstStyle/>
        <a:p>
          <a:endParaRPr lang="ru-RU"/>
        </a:p>
      </dgm:t>
    </dgm:pt>
    <dgm:pt modelId="{B709803F-4469-44E7-9851-69C27449B4DE}" type="pres">
      <dgm:prSet presAssocID="{108FDD71-6F0C-45AF-ACD2-E34CEA2727A1}" presName="item2" presStyleLbl="node1" presStyleIdx="1" presStyleCnt="3" custScaleX="133271" custScaleY="74707" custLinFactY="50187" custLinFactNeighborX="40331" custLinFactNeighborY="100000">
        <dgm:presLayoutVars>
          <dgm:bulletEnabled val="1"/>
        </dgm:presLayoutVars>
      </dgm:prSet>
      <dgm:spPr/>
      <dgm:t>
        <a:bodyPr/>
        <a:lstStyle/>
        <a:p>
          <a:endParaRPr lang="ru-RU"/>
        </a:p>
      </dgm:t>
    </dgm:pt>
    <dgm:pt modelId="{51F69576-43C4-4D74-A6B9-A723F955D0EB}" type="pres">
      <dgm:prSet presAssocID="{AEB210AD-A686-442C-9B20-3729FEEDE109}" presName="item3" presStyleLbl="node1" presStyleIdx="2" presStyleCnt="3" custScaleX="176852" custScaleY="94158" custLinFactNeighborX="8029" custLinFactNeighborY="-6386">
        <dgm:presLayoutVars>
          <dgm:bulletEnabled val="1"/>
        </dgm:presLayoutVars>
      </dgm:prSet>
      <dgm:spPr/>
      <dgm:t>
        <a:bodyPr/>
        <a:lstStyle/>
        <a:p>
          <a:endParaRPr lang="ru-RU"/>
        </a:p>
      </dgm:t>
    </dgm:pt>
    <dgm:pt modelId="{31922642-677B-497D-B4CC-0020D582DE33}" type="pres">
      <dgm:prSet presAssocID="{038FBA66-1760-4968-9AC6-3DDFE4CD06C9}" presName="funnel" presStyleLbl="trAlignAcc1" presStyleIdx="0" presStyleCnt="1" custScaleX="116749" custScaleY="112409" custLinFactNeighborX="-6251" custLinFactNeighborY="6770"/>
      <dgm:spPr/>
    </dgm:pt>
  </dgm:ptLst>
  <dgm:cxnLst>
    <dgm:cxn modelId="{3E2881CF-9320-4459-A701-F5D7F33CA060}" srcId="{038FBA66-1760-4968-9AC6-3DDFE4CD06C9}" destId="{6F895060-456D-4C9D-A183-376688E28564}" srcOrd="1" destOrd="0" parTransId="{24804EFC-7031-4B13-A7F8-510D3B178460}" sibTransId="{77E8521D-03B8-432B-B35B-357768D9311B}"/>
    <dgm:cxn modelId="{110A5510-9195-4357-8935-5E5CC5131ED1}" type="presOf" srcId="{038FBA66-1760-4968-9AC6-3DDFE4CD06C9}" destId="{A90E2479-37F6-4B11-A751-950D1937500A}" srcOrd="0" destOrd="0" presId="urn:microsoft.com/office/officeart/2005/8/layout/funnel1"/>
    <dgm:cxn modelId="{411A5D34-17A0-405D-B01C-3D4EC6AC5002}" srcId="{038FBA66-1760-4968-9AC6-3DDFE4CD06C9}" destId="{108FDD71-6F0C-45AF-ACD2-E34CEA2727A1}" srcOrd="2" destOrd="0" parTransId="{7316FA63-C69B-47ED-B4FE-28F53D0ACB9C}" sibTransId="{64FC4C30-DD91-4627-BDCD-99C5937D4524}"/>
    <dgm:cxn modelId="{5F319DA1-2909-464E-B2EB-7528D2ED3818}" srcId="{038FBA66-1760-4968-9AC6-3DDFE4CD06C9}" destId="{641AA6F1-D800-41F8-8985-7B36961E1B5E}" srcOrd="0" destOrd="0" parTransId="{8C92D883-3905-4679-A89C-34109AC19C5B}" sibTransId="{7E38949D-BE21-4CDE-B97E-6602B19FA82C}"/>
    <dgm:cxn modelId="{4651633E-3B3D-4199-BF63-25E406AC4FA4}" srcId="{038FBA66-1760-4968-9AC6-3DDFE4CD06C9}" destId="{AEB210AD-A686-442C-9B20-3729FEEDE109}" srcOrd="3" destOrd="0" parTransId="{54394A38-014A-4EDA-BEA8-8ADA629EE46C}" sibTransId="{4C378992-4487-4154-AEBD-14FCFFFD3968}"/>
    <dgm:cxn modelId="{30383E2E-006A-4F8E-8B43-1D7BE9F3B68C}" type="presOf" srcId="{108FDD71-6F0C-45AF-ACD2-E34CEA2727A1}" destId="{F43A2964-E0E4-424D-90CB-6857DA9CD47E}" srcOrd="0" destOrd="0" presId="urn:microsoft.com/office/officeart/2005/8/layout/funnel1"/>
    <dgm:cxn modelId="{6D333774-FC9F-4DE9-9063-AEDC3CBFBB65}" type="presOf" srcId="{6F895060-456D-4C9D-A183-376688E28564}" destId="{B709803F-4469-44E7-9851-69C27449B4DE}" srcOrd="0" destOrd="0" presId="urn:microsoft.com/office/officeart/2005/8/layout/funnel1"/>
    <dgm:cxn modelId="{40218520-A1F0-4548-8955-3DD7D679860E}" type="presOf" srcId="{641AA6F1-D800-41F8-8985-7B36961E1B5E}" destId="{51F69576-43C4-4D74-A6B9-A723F955D0EB}" srcOrd="0" destOrd="0" presId="urn:microsoft.com/office/officeart/2005/8/layout/funnel1"/>
    <dgm:cxn modelId="{296E0466-44AB-4AEF-A38F-446CE79332C9}" srcId="{038FBA66-1760-4968-9AC6-3DDFE4CD06C9}" destId="{C10F536F-F559-4F2E-9C95-4F3A3E8C19E6}" srcOrd="4" destOrd="0" parTransId="{2916787A-8BBB-4387-B63A-E7422ECADDD9}" sibTransId="{500A18C3-29C6-4870-8D8D-143CD848AC43}"/>
    <dgm:cxn modelId="{2C378560-7030-4260-AEF6-CAA046B23E76}" srcId="{038FBA66-1760-4968-9AC6-3DDFE4CD06C9}" destId="{706985E9-03D4-4F21-A65E-D531DFA8B307}" srcOrd="5" destOrd="0" parTransId="{0E38A55C-E21C-4AFA-A9F7-71D4D754DA43}" sibTransId="{7C12E004-EC3D-401C-A0D4-E7E7DB58CCFF}"/>
    <dgm:cxn modelId="{8AA4A809-7324-4BD7-A369-32B74CDA4BEC}" type="presOf" srcId="{AEB210AD-A686-442C-9B20-3729FEEDE109}" destId="{845DDBBD-07DB-4071-BB51-7622BBEEB450}" srcOrd="0" destOrd="0" presId="urn:microsoft.com/office/officeart/2005/8/layout/funnel1"/>
    <dgm:cxn modelId="{2F9A8E9D-6C50-4E55-AE5D-2FF3F1ADB2E9}" type="presParOf" srcId="{A90E2479-37F6-4B11-A751-950D1937500A}" destId="{7D63414A-B03C-48C7-A14C-B7AA868F9465}" srcOrd="0" destOrd="0" presId="urn:microsoft.com/office/officeart/2005/8/layout/funnel1"/>
    <dgm:cxn modelId="{FA2B7559-68FC-41DE-B5B4-2418CB15F3C0}" type="presParOf" srcId="{A90E2479-37F6-4B11-A751-950D1937500A}" destId="{69E2DC90-CAD4-4F61-A2F5-612ACAB84B34}" srcOrd="1" destOrd="0" presId="urn:microsoft.com/office/officeart/2005/8/layout/funnel1"/>
    <dgm:cxn modelId="{8F6CC34B-45C5-41E9-875B-8B40FFC8233B}" type="presParOf" srcId="{A90E2479-37F6-4B11-A751-950D1937500A}" destId="{845DDBBD-07DB-4071-BB51-7622BBEEB450}" srcOrd="2" destOrd="0" presId="urn:microsoft.com/office/officeart/2005/8/layout/funnel1"/>
    <dgm:cxn modelId="{6829B451-01AA-4C45-9BB2-AAE3B111E50D}" type="presParOf" srcId="{A90E2479-37F6-4B11-A751-950D1937500A}" destId="{F43A2964-E0E4-424D-90CB-6857DA9CD47E}" srcOrd="3" destOrd="0" presId="urn:microsoft.com/office/officeart/2005/8/layout/funnel1"/>
    <dgm:cxn modelId="{AA2B6F9F-CEA0-4993-B371-D7B4E61A7779}" type="presParOf" srcId="{A90E2479-37F6-4B11-A751-950D1937500A}" destId="{B709803F-4469-44E7-9851-69C27449B4DE}" srcOrd="4" destOrd="0" presId="urn:microsoft.com/office/officeart/2005/8/layout/funnel1"/>
    <dgm:cxn modelId="{5871AF20-B5F7-4121-9021-76145568A049}" type="presParOf" srcId="{A90E2479-37F6-4B11-A751-950D1937500A}" destId="{51F69576-43C4-4D74-A6B9-A723F955D0EB}" srcOrd="5" destOrd="0" presId="urn:microsoft.com/office/officeart/2005/8/layout/funnel1"/>
    <dgm:cxn modelId="{091BB9B7-E8F7-4530-B45F-D4053BB63D68}" type="presParOf" srcId="{A90E2479-37F6-4B11-A751-950D1937500A}" destId="{31922642-677B-497D-B4CC-0020D582DE33}" srcOrd="6" destOrd="0" presId="urn:microsoft.com/office/officeart/2005/8/layout/funnel1"/>
  </dgm:cxnLst>
  <dgm:bg>
    <a:noFill/>
  </dgm:bg>
  <dgm:whole/>
  <dgm:extLst>
    <a:ext uri="http://schemas.microsoft.com/office/drawing/2008/diagram">
      <dsp:dataModelExt xmlns:dsp="http://schemas.microsoft.com/office/drawing/2008/diagram" relId="rId11"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311CCBC0-D0FC-48B0-AE32-A24540EFCF37}" type="doc">
      <dgm:prSet loTypeId="urn:microsoft.com/office/officeart/2008/layout/VerticalCurvedList" loCatId="list" qsTypeId="urn:microsoft.com/office/officeart/2005/8/quickstyle/simple1" qsCatId="simple" csTypeId="urn:microsoft.com/office/officeart/2005/8/colors/accent0_3" csCatId="mainScheme" phldr="1"/>
      <dgm:spPr/>
      <dgm:t>
        <a:bodyPr/>
        <a:lstStyle/>
        <a:p>
          <a:endParaRPr lang="ru-RU"/>
        </a:p>
      </dgm:t>
    </dgm:pt>
    <dgm:pt modelId="{9C1F7AB9-2FAC-4EA2-800A-9DA1D716811F}" type="pres">
      <dgm:prSet presAssocID="{311CCBC0-D0FC-48B0-AE32-A24540EFCF37}" presName="Name0" presStyleCnt="0">
        <dgm:presLayoutVars>
          <dgm:chMax val="7"/>
          <dgm:chPref val="7"/>
          <dgm:dir/>
        </dgm:presLayoutVars>
      </dgm:prSet>
      <dgm:spPr/>
      <dgm:t>
        <a:bodyPr/>
        <a:lstStyle/>
        <a:p>
          <a:endParaRPr lang="ru-RU"/>
        </a:p>
      </dgm:t>
    </dgm:pt>
    <dgm:pt modelId="{57BB3D06-C8F8-4544-8F13-5CDF470C873C}" type="pres">
      <dgm:prSet presAssocID="{311CCBC0-D0FC-48B0-AE32-A24540EFCF37}" presName="Name1" presStyleCnt="0"/>
      <dgm:spPr/>
    </dgm:pt>
    <dgm:pt modelId="{5B56F82E-32F6-4B47-A478-2F2C9625BBBF}" type="pres">
      <dgm:prSet presAssocID="{311CCBC0-D0FC-48B0-AE32-A24540EFCF37}" presName="cycle" presStyleCnt="0"/>
      <dgm:spPr/>
    </dgm:pt>
    <dgm:pt modelId="{0ABAEA35-1730-4874-99AD-C5B4A29A898C}" type="pres">
      <dgm:prSet presAssocID="{311CCBC0-D0FC-48B0-AE32-A24540EFCF37}" presName="srcNode" presStyleLbl="node1" presStyleIdx="0" presStyleCnt="0"/>
      <dgm:spPr/>
    </dgm:pt>
    <dgm:pt modelId="{7C5CA553-813E-4AB8-BCE3-7CBF6207ADFB}" type="pres">
      <dgm:prSet presAssocID="{311CCBC0-D0FC-48B0-AE32-A24540EFCF37}" presName="conn" presStyleLbl="parChTrans1D2" presStyleIdx="0" presStyleCnt="1"/>
      <dgm:spPr/>
      <dgm:t>
        <a:bodyPr/>
        <a:lstStyle/>
        <a:p>
          <a:endParaRPr lang="ru-RU"/>
        </a:p>
      </dgm:t>
    </dgm:pt>
    <dgm:pt modelId="{E17BDA7C-FB8E-43BE-870D-33032F920D24}" type="pres">
      <dgm:prSet presAssocID="{311CCBC0-D0FC-48B0-AE32-A24540EFCF37}" presName="extraNode" presStyleLbl="node1" presStyleIdx="0" presStyleCnt="0"/>
      <dgm:spPr/>
    </dgm:pt>
    <dgm:pt modelId="{BCCA292F-906B-4B9C-8C5C-4D9C501218FB}" type="pres">
      <dgm:prSet presAssocID="{311CCBC0-D0FC-48B0-AE32-A24540EFCF37}" presName="dstNode" presStyleLbl="node1" presStyleIdx="0" presStyleCnt="0"/>
      <dgm:spPr/>
    </dgm:pt>
  </dgm:ptLst>
  <dgm:cxnLst>
    <dgm:cxn modelId="{4C856961-6877-40BE-9C39-B181CB0F9AB1}" type="presOf" srcId="{311CCBC0-D0FC-48B0-AE32-A24540EFCF37}" destId="{9C1F7AB9-2FAC-4EA2-800A-9DA1D716811F}" srcOrd="0" destOrd="0" presId="urn:microsoft.com/office/officeart/2008/layout/VerticalCurvedList"/>
    <dgm:cxn modelId="{9CE329EA-08B0-4DBC-842D-4447B694264C}" type="presParOf" srcId="{9C1F7AB9-2FAC-4EA2-800A-9DA1D716811F}" destId="{57BB3D06-C8F8-4544-8F13-5CDF470C873C}" srcOrd="0" destOrd="0" presId="urn:microsoft.com/office/officeart/2008/layout/VerticalCurvedList"/>
    <dgm:cxn modelId="{9B811A74-10B3-4864-8470-C740DB771256}" type="presParOf" srcId="{57BB3D06-C8F8-4544-8F13-5CDF470C873C}" destId="{5B56F82E-32F6-4B47-A478-2F2C9625BBBF}" srcOrd="0" destOrd="0" presId="urn:microsoft.com/office/officeart/2008/layout/VerticalCurvedList"/>
    <dgm:cxn modelId="{60D351EE-C727-45B7-B86D-21F02A1180E3}" type="presParOf" srcId="{5B56F82E-32F6-4B47-A478-2F2C9625BBBF}" destId="{0ABAEA35-1730-4874-99AD-C5B4A29A898C}" srcOrd="0" destOrd="0" presId="urn:microsoft.com/office/officeart/2008/layout/VerticalCurvedList"/>
    <dgm:cxn modelId="{BD122647-80DE-4F7A-98EE-03E79E5B35D1}" type="presParOf" srcId="{5B56F82E-32F6-4B47-A478-2F2C9625BBBF}" destId="{7C5CA553-813E-4AB8-BCE3-7CBF6207ADFB}" srcOrd="1" destOrd="0" presId="urn:microsoft.com/office/officeart/2008/layout/VerticalCurvedList"/>
    <dgm:cxn modelId="{44AB8833-B3C4-487E-92BE-48EB8F17D4CD}" type="presParOf" srcId="{5B56F82E-32F6-4B47-A478-2F2C9625BBBF}" destId="{E17BDA7C-FB8E-43BE-870D-33032F920D24}" srcOrd="2" destOrd="0" presId="urn:microsoft.com/office/officeart/2008/layout/VerticalCurvedList"/>
    <dgm:cxn modelId="{682BBE63-50EB-4F62-A842-B0113894B5CA}" type="presParOf" srcId="{5B56F82E-32F6-4B47-A478-2F2C9625BBBF}" destId="{BCCA292F-906B-4B9C-8C5C-4D9C501218FB}" srcOrd="3" destOrd="0" presId="urn:microsoft.com/office/officeart/2008/layout/VerticalCurv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B90A000-DDF7-4583-A75C-68DAC0D614B7}" type="doc">
      <dgm:prSet loTypeId="urn:microsoft.com/office/officeart/2005/8/layout/radial4" loCatId="relationship" qsTypeId="urn:microsoft.com/office/officeart/2005/8/quickstyle/3d1" qsCatId="3D" csTypeId="urn:microsoft.com/office/officeart/2005/8/colors/colorful1#1" csCatId="colorful" phldr="1"/>
      <dgm:spPr/>
      <dgm:t>
        <a:bodyPr/>
        <a:lstStyle/>
        <a:p>
          <a:endParaRPr lang="ru-RU"/>
        </a:p>
      </dgm:t>
    </dgm:pt>
    <dgm:pt modelId="{F1C85CD8-2FD6-4B7D-8353-CE97396CB648}">
      <dgm:prSet phldrT="[Текст]" custT="1">
        <dgm:style>
          <a:lnRef idx="1">
            <a:schemeClr val="accent2"/>
          </a:lnRef>
          <a:fillRef idx="2">
            <a:schemeClr val="accent2"/>
          </a:fillRef>
          <a:effectRef idx="1">
            <a:schemeClr val="accent2"/>
          </a:effectRef>
          <a:fontRef idx="minor">
            <a:schemeClr val="dk1"/>
          </a:fontRef>
        </dgm:style>
      </dgm:prSet>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ru-RU" sz="2000" b="1" dirty="0" smtClean="0">
              <a:latin typeface="Times New Roman" pitchFamily="18" charset="0"/>
              <a:cs typeface="Times New Roman" pitchFamily="18" charset="0"/>
            </a:rPr>
            <a:t>Субсидии</a:t>
          </a:r>
        </a:p>
        <a:p>
          <a:r>
            <a:rPr lang="ru-RU" sz="2000" b="0" i="1" dirty="0" smtClean="0">
              <a:latin typeface="Times New Roman" pitchFamily="18" charset="0"/>
              <a:cs typeface="Times New Roman" pitchFamily="18" charset="0"/>
            </a:rPr>
            <a:t>Предоставляются на условиях долевого </a:t>
          </a:r>
          <a:r>
            <a:rPr lang="ru-RU" sz="2000" b="0" i="1" dirty="0" err="1" smtClean="0">
              <a:latin typeface="Times New Roman" pitchFamily="18" charset="0"/>
              <a:cs typeface="Times New Roman" pitchFamily="18" charset="0"/>
            </a:rPr>
            <a:t>софинансирования</a:t>
          </a:r>
          <a:r>
            <a:rPr lang="ru-RU" sz="2000" b="0" i="1" dirty="0" smtClean="0">
              <a:latin typeface="Times New Roman" pitchFamily="18" charset="0"/>
              <a:cs typeface="Times New Roman" pitchFamily="18" charset="0"/>
            </a:rPr>
            <a:t> расходов из других бюджетов</a:t>
          </a:r>
          <a:endParaRPr lang="ru-RU" sz="2000" b="0" i="1" dirty="0">
            <a:latin typeface="Times New Roman" pitchFamily="18" charset="0"/>
            <a:cs typeface="Times New Roman" pitchFamily="18" charset="0"/>
          </a:endParaRPr>
        </a:p>
      </dgm:t>
    </dgm:pt>
    <dgm:pt modelId="{B91FC54E-0DF5-4EE2-8B13-89EB28AAF833}" type="parTrans" cxnId="{8B1AD7F3-E106-42C2-9966-B301DCB60851}">
      <dgm:prSet>
        <dgm:style>
          <a:lnRef idx="2">
            <a:schemeClr val="accent1">
              <a:shade val="50000"/>
            </a:schemeClr>
          </a:lnRef>
          <a:fillRef idx="1">
            <a:schemeClr val="accent1"/>
          </a:fillRef>
          <a:effectRef idx="0">
            <a:schemeClr val="accent1"/>
          </a:effectRef>
          <a:fontRef idx="minor">
            <a:schemeClr val="lt1"/>
          </a:fontRef>
        </dgm:style>
      </dgm:prSet>
      <dgm:spPr/>
      <dgm:t>
        <a:bodyPr/>
        <a:lstStyle/>
        <a:p>
          <a:endParaRPr lang="ru-RU"/>
        </a:p>
      </dgm:t>
    </dgm:pt>
    <dgm:pt modelId="{77352B51-815E-4B81-959B-BFB7FBE2D8AD}" type="sibTrans" cxnId="{8B1AD7F3-E106-42C2-9966-B301DCB60851}">
      <dgm:prSet/>
      <dgm:spPr/>
      <dgm:t>
        <a:bodyPr/>
        <a:lstStyle/>
        <a:p>
          <a:endParaRPr lang="ru-RU"/>
        </a:p>
      </dgm:t>
    </dgm:pt>
    <dgm:pt modelId="{2A270F0E-7F01-4DED-BC4F-2738EA53911E}">
      <dgm:prSet phldrT="[Текст]" custT="1">
        <dgm:style>
          <a:lnRef idx="1">
            <a:schemeClr val="accent2"/>
          </a:lnRef>
          <a:fillRef idx="2">
            <a:schemeClr val="accent2"/>
          </a:fillRef>
          <a:effectRef idx="1">
            <a:schemeClr val="accent2"/>
          </a:effectRef>
          <a:fontRef idx="minor">
            <a:schemeClr val="dk1"/>
          </a:fontRef>
        </dgm:style>
      </dgm:prSet>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ru-RU" sz="2000" b="1" dirty="0" smtClean="0">
              <a:latin typeface="Times New Roman" pitchFamily="18" charset="0"/>
              <a:cs typeface="Times New Roman" pitchFamily="18" charset="0"/>
            </a:rPr>
            <a:t>Субвенции</a:t>
          </a:r>
        </a:p>
        <a:p>
          <a:r>
            <a:rPr lang="ru-RU" sz="2000" b="0" i="1" dirty="0" smtClean="0">
              <a:latin typeface="Times New Roman" pitchFamily="18" charset="0"/>
              <a:cs typeface="Times New Roman" pitchFamily="18" charset="0"/>
            </a:rPr>
            <a:t>Предоставляются на финансирование «переданных» полномочий из бюджета РФ, субъекта РФ муниципальным образованиям</a:t>
          </a:r>
        </a:p>
      </dgm:t>
    </dgm:pt>
    <dgm:pt modelId="{8D404F62-EA8B-41A3-966F-6EE57ABAB7AA}" type="parTrans" cxnId="{3D44F2B7-1B08-4FB8-B421-B4F0D1CB5310}">
      <dgm:prSet>
        <dgm:style>
          <a:lnRef idx="2">
            <a:schemeClr val="accent1">
              <a:shade val="50000"/>
            </a:schemeClr>
          </a:lnRef>
          <a:fillRef idx="1">
            <a:schemeClr val="accent1"/>
          </a:fillRef>
          <a:effectRef idx="0">
            <a:schemeClr val="accent1"/>
          </a:effectRef>
          <a:fontRef idx="minor">
            <a:schemeClr val="lt1"/>
          </a:fontRef>
        </dgm:style>
      </dgm:prSet>
      <dgm:spPr>
        <a:noFill/>
        <a:ln>
          <a:noFill/>
        </a:ln>
      </dgm:spPr>
      <dgm:t>
        <a:bodyPr/>
        <a:lstStyle/>
        <a:p>
          <a:endParaRPr lang="ru-RU"/>
        </a:p>
      </dgm:t>
    </dgm:pt>
    <dgm:pt modelId="{84D440DE-AAA6-47C3-9DFE-FD8A28A76106}" type="sibTrans" cxnId="{3D44F2B7-1B08-4FB8-B421-B4F0D1CB5310}">
      <dgm:prSet/>
      <dgm:spPr/>
      <dgm:t>
        <a:bodyPr/>
        <a:lstStyle/>
        <a:p>
          <a:endParaRPr lang="ru-RU"/>
        </a:p>
      </dgm:t>
    </dgm:pt>
    <dgm:pt modelId="{233DAA01-46B2-4EAE-AEAE-AD117DBDE504}">
      <dgm:prSet phldrT="[Текст]" custT="1">
        <dgm:style>
          <a:lnRef idx="1">
            <a:schemeClr val="accent2"/>
          </a:lnRef>
          <a:fillRef idx="2">
            <a:schemeClr val="accent2"/>
          </a:fillRef>
          <a:effectRef idx="1">
            <a:schemeClr val="accent2"/>
          </a:effectRef>
          <a:fontRef idx="minor">
            <a:schemeClr val="dk1"/>
          </a:fontRef>
        </dgm:style>
      </dgm:prSet>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ru-RU" sz="2000" b="1" dirty="0" smtClean="0">
              <a:latin typeface="Times New Roman" pitchFamily="18" charset="0"/>
              <a:cs typeface="Times New Roman" pitchFamily="18" charset="0"/>
            </a:rPr>
            <a:t>Дотации</a:t>
          </a:r>
        </a:p>
        <a:p>
          <a:r>
            <a:rPr lang="ru-RU" sz="2000" i="1" u="none" dirty="0" smtClean="0">
              <a:latin typeface="Times New Roman" pitchFamily="18" charset="0"/>
              <a:cs typeface="Times New Roman" pitchFamily="18" charset="0"/>
            </a:rPr>
            <a:t>Предоставляются на безвозвратной основе на первоочередные расходы  из других бюджетов</a:t>
          </a:r>
        </a:p>
      </dgm:t>
    </dgm:pt>
    <dgm:pt modelId="{B0888774-9D8F-416A-8C0E-D1B8C51F0955}" type="parTrans" cxnId="{5299BD08-CC58-48C5-9D91-3321CED696CB}">
      <dgm:prSet>
        <dgm:style>
          <a:lnRef idx="2">
            <a:schemeClr val="accent1">
              <a:shade val="50000"/>
            </a:schemeClr>
          </a:lnRef>
          <a:fillRef idx="1">
            <a:schemeClr val="accent1"/>
          </a:fillRef>
          <a:effectRef idx="0">
            <a:schemeClr val="accent1"/>
          </a:effectRef>
          <a:fontRef idx="minor">
            <a:schemeClr val="lt1"/>
          </a:fontRef>
        </dgm:style>
      </dgm:prSet>
      <dgm:spPr/>
      <dgm:t>
        <a:bodyPr/>
        <a:lstStyle/>
        <a:p>
          <a:endParaRPr lang="ru-RU"/>
        </a:p>
      </dgm:t>
    </dgm:pt>
    <dgm:pt modelId="{C54ADCCD-2489-4997-BC76-A6DAFACAC988}" type="sibTrans" cxnId="{5299BD08-CC58-48C5-9D91-3321CED696CB}">
      <dgm:prSet/>
      <dgm:spPr/>
      <dgm:t>
        <a:bodyPr/>
        <a:lstStyle/>
        <a:p>
          <a:endParaRPr lang="ru-RU"/>
        </a:p>
      </dgm:t>
    </dgm:pt>
    <dgm:pt modelId="{0F21B434-B60D-47ED-B889-A027A314D2DA}">
      <dgm:prSet phldrT="[Текст]" custT="1"/>
      <dgm:spPr>
        <a:solidFill>
          <a:srgbClr val="FFC000"/>
        </a:solidFill>
        <a:scene3d>
          <a:camera prst="orthographicFront"/>
          <a:lightRig rig="flat" dir="t"/>
        </a:scene3d>
        <a:sp3d prstMaterial="plastic">
          <a:bevelT w="120900" h="88900" prst="slope"/>
          <a:bevelB w="88900" h="31750" prst="angle"/>
        </a:sp3d>
      </dgm:spPr>
      <dgm:t>
        <a:bodyPr/>
        <a:lstStyle/>
        <a:p>
          <a:r>
            <a:rPr lang="ru-RU" sz="4800" dirty="0" smtClean="0">
              <a:solidFill>
                <a:schemeClr val="tx1"/>
              </a:solidFill>
              <a:latin typeface="Times New Roman" pitchFamily="18" charset="0"/>
              <a:cs typeface="Times New Roman" pitchFamily="18" charset="0"/>
            </a:rPr>
            <a:t>Виды финансовой помощи</a:t>
          </a:r>
          <a:endParaRPr lang="ru-RU" sz="4800" dirty="0">
            <a:solidFill>
              <a:schemeClr val="tx1"/>
            </a:solidFill>
            <a:latin typeface="Times New Roman" pitchFamily="18" charset="0"/>
            <a:cs typeface="Times New Roman" pitchFamily="18" charset="0"/>
          </a:endParaRPr>
        </a:p>
      </dgm:t>
    </dgm:pt>
    <dgm:pt modelId="{CF1D55B7-B5E0-4B9B-B5F3-B522D152E92A}" type="sibTrans" cxnId="{AA49842C-27F3-4E99-B00E-79FF7CD3B2B4}">
      <dgm:prSet/>
      <dgm:spPr/>
      <dgm:t>
        <a:bodyPr/>
        <a:lstStyle/>
        <a:p>
          <a:endParaRPr lang="ru-RU"/>
        </a:p>
      </dgm:t>
    </dgm:pt>
    <dgm:pt modelId="{0F7EBB6B-A284-44BE-8997-549D13DD8F88}" type="parTrans" cxnId="{AA49842C-27F3-4E99-B00E-79FF7CD3B2B4}">
      <dgm:prSet/>
      <dgm:spPr/>
      <dgm:t>
        <a:bodyPr/>
        <a:lstStyle/>
        <a:p>
          <a:endParaRPr lang="ru-RU"/>
        </a:p>
      </dgm:t>
    </dgm:pt>
    <dgm:pt modelId="{5A7D0065-B7A5-4DDF-9455-1C7EC7CC7758}">
      <dgm:prSet custScaleX="161373" custScaleY="102135" custRadScaleRad="133094" custRadScaleInc="-55443"/>
      <dgm:spPr/>
      <dgm:t>
        <a:bodyPr/>
        <a:lstStyle/>
        <a:p>
          <a:endParaRPr lang="ru-RU"/>
        </a:p>
      </dgm:t>
    </dgm:pt>
    <dgm:pt modelId="{B1E2C75B-1C03-4D68-90B5-1AC22EECF89F}" type="parTrans" cxnId="{70295DCF-D57C-45C7-9627-48A4392FE25A}">
      <dgm:prSet custScaleX="29895" custLinFactNeighborX="11079" custLinFactNeighborY="47815">
        <dgm:style>
          <a:lnRef idx="2">
            <a:schemeClr val="accent1">
              <a:shade val="50000"/>
            </a:schemeClr>
          </a:lnRef>
          <a:fillRef idx="1">
            <a:schemeClr val="accent1"/>
          </a:fillRef>
          <a:effectRef idx="0">
            <a:schemeClr val="accent1"/>
          </a:effectRef>
          <a:fontRef idx="minor">
            <a:schemeClr val="lt1"/>
          </a:fontRef>
        </dgm:style>
      </dgm:prSet>
      <dgm:spPr/>
      <dgm:t>
        <a:bodyPr/>
        <a:lstStyle/>
        <a:p>
          <a:endParaRPr lang="ru-RU"/>
        </a:p>
      </dgm:t>
    </dgm:pt>
    <dgm:pt modelId="{CDE193E2-A4FE-4D7E-9E70-BE399368E1BF}" type="sibTrans" cxnId="{70295DCF-D57C-45C7-9627-48A4392FE25A}">
      <dgm:prSet/>
      <dgm:spPr/>
      <dgm:t>
        <a:bodyPr/>
        <a:lstStyle/>
        <a:p>
          <a:endParaRPr lang="ru-RU"/>
        </a:p>
      </dgm:t>
    </dgm:pt>
    <dgm:pt modelId="{65960168-9098-4EDA-8B59-9C3BAB0ED4C1}">
      <dgm:prSet phldrT="[Текст]" custScaleX="161373" custScaleY="102135" custRadScaleRad="133094" custRadScaleInc="-55443">
        <dgm:style>
          <a:lnRef idx="1">
            <a:schemeClr val="accent2"/>
          </a:lnRef>
          <a:fillRef idx="2">
            <a:schemeClr val="accent2"/>
          </a:fillRef>
          <a:effectRef idx="1">
            <a:schemeClr val="accent2"/>
          </a:effectRef>
          <a:fontRef idx="minor">
            <a:schemeClr val="dk1"/>
          </a:fontRef>
        </dgm:style>
      </dgm:prSet>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endParaRPr lang="ru-RU"/>
        </a:p>
      </dgm:t>
    </dgm:pt>
    <dgm:pt modelId="{D21FBE36-D389-40E5-A8B5-FF6890034CCA}" type="parTrans" cxnId="{A8647FE5-55EE-478E-8DEA-43B066EDDB9C}">
      <dgm:prSet custScaleX="29895" custLinFactNeighborX="11079" custLinFactNeighborY="47815"/>
      <dgm:spPr/>
      <dgm:t>
        <a:bodyPr/>
        <a:lstStyle/>
        <a:p>
          <a:endParaRPr lang="ru-RU"/>
        </a:p>
      </dgm:t>
    </dgm:pt>
    <dgm:pt modelId="{D81FEA0E-53E0-454D-9657-D163F8102304}" type="sibTrans" cxnId="{A8647FE5-55EE-478E-8DEA-43B066EDDB9C}">
      <dgm:prSet/>
      <dgm:spPr/>
      <dgm:t>
        <a:bodyPr/>
        <a:lstStyle/>
        <a:p>
          <a:endParaRPr lang="ru-RU"/>
        </a:p>
      </dgm:t>
    </dgm:pt>
    <dgm:pt modelId="{24FA6F08-E497-49B6-B4B4-9DEBBDCFA86B}" type="pres">
      <dgm:prSet presAssocID="{9B90A000-DDF7-4583-A75C-68DAC0D614B7}" presName="cycle" presStyleCnt="0">
        <dgm:presLayoutVars>
          <dgm:chMax val="1"/>
          <dgm:dir/>
          <dgm:animLvl val="ctr"/>
          <dgm:resizeHandles val="exact"/>
        </dgm:presLayoutVars>
      </dgm:prSet>
      <dgm:spPr/>
      <dgm:t>
        <a:bodyPr/>
        <a:lstStyle/>
        <a:p>
          <a:endParaRPr lang="ru-RU"/>
        </a:p>
      </dgm:t>
    </dgm:pt>
    <dgm:pt modelId="{BD2FC719-5BCB-45F4-BCC0-1C7251273796}" type="pres">
      <dgm:prSet presAssocID="{0F21B434-B60D-47ED-B889-A027A314D2DA}" presName="centerShape" presStyleLbl="node0" presStyleIdx="0" presStyleCnt="1" custScaleX="186400" custScaleY="67876" custLinFactNeighborX="-2613" custLinFactNeighborY="-24275"/>
      <dgm:spPr/>
      <dgm:t>
        <a:bodyPr/>
        <a:lstStyle/>
        <a:p>
          <a:endParaRPr lang="ru-RU"/>
        </a:p>
      </dgm:t>
    </dgm:pt>
    <dgm:pt modelId="{CAC71480-F522-4865-86B5-2BF0C8BBE6B8}" type="pres">
      <dgm:prSet presAssocID="{B91FC54E-0DF5-4EE2-8B13-89EB28AAF833}" presName="parTrans" presStyleLbl="bgSibTrans2D1" presStyleIdx="0" presStyleCnt="3" custLinFactNeighborX="-32164" custLinFactNeighborY="96863"/>
      <dgm:spPr/>
      <dgm:t>
        <a:bodyPr/>
        <a:lstStyle/>
        <a:p>
          <a:endParaRPr lang="ru-RU"/>
        </a:p>
      </dgm:t>
    </dgm:pt>
    <dgm:pt modelId="{4DFF8468-8F5F-4727-9132-C1E6479C4CB9}" type="pres">
      <dgm:prSet presAssocID="{F1C85CD8-2FD6-4B7D-8353-CE97396CB648}" presName="node" presStyleLbl="node1" presStyleIdx="0" presStyleCnt="3" custRadScaleRad="81768" custRadScaleInc="-64433">
        <dgm:presLayoutVars>
          <dgm:bulletEnabled val="1"/>
        </dgm:presLayoutVars>
      </dgm:prSet>
      <dgm:spPr/>
      <dgm:t>
        <a:bodyPr/>
        <a:lstStyle/>
        <a:p>
          <a:endParaRPr lang="ru-RU"/>
        </a:p>
      </dgm:t>
    </dgm:pt>
    <dgm:pt modelId="{7826F01B-4C7C-4484-9232-8321DDD64EDC}" type="pres">
      <dgm:prSet presAssocID="{8D404F62-EA8B-41A3-966F-6EE57ABAB7AA}" presName="parTrans" presStyleLbl="bgSibTrans2D1" presStyleIdx="1" presStyleCnt="3" custAng="2582963" custScaleX="94491" custScaleY="613053" custLinFactX="-69080" custLinFactY="142932" custLinFactNeighborX="-100000" custLinFactNeighborY="200000"/>
      <dgm:spPr/>
      <dgm:t>
        <a:bodyPr/>
        <a:lstStyle/>
        <a:p>
          <a:endParaRPr lang="ru-RU"/>
        </a:p>
      </dgm:t>
    </dgm:pt>
    <dgm:pt modelId="{A0418826-012B-46D6-8F25-C248F4CF2654}" type="pres">
      <dgm:prSet presAssocID="{2A270F0E-7F01-4DED-BC4F-2738EA53911E}" presName="node" presStyleLbl="node1" presStyleIdx="1" presStyleCnt="3" custScaleX="161373" custScaleY="102135" custRadScaleRad="133094" custRadScaleInc="-55443">
        <dgm:presLayoutVars>
          <dgm:bulletEnabled val="1"/>
        </dgm:presLayoutVars>
      </dgm:prSet>
      <dgm:spPr/>
      <dgm:t>
        <a:bodyPr/>
        <a:lstStyle/>
        <a:p>
          <a:endParaRPr lang="ru-RU"/>
        </a:p>
      </dgm:t>
    </dgm:pt>
    <dgm:pt modelId="{BAC3E0B9-0C62-4E93-821A-0C3DE1303973}" type="pres">
      <dgm:prSet presAssocID="{B0888774-9D8F-416A-8C0E-D1B8C51F0955}" presName="parTrans" presStyleLbl="bgSibTrans2D1" presStyleIdx="2" presStyleCnt="3" custLinFactY="9291" custLinFactNeighborX="21954" custLinFactNeighborY="100000"/>
      <dgm:spPr/>
      <dgm:t>
        <a:bodyPr/>
        <a:lstStyle/>
        <a:p>
          <a:endParaRPr lang="ru-RU"/>
        </a:p>
      </dgm:t>
    </dgm:pt>
    <dgm:pt modelId="{F085CE52-9197-41F5-B87B-B2A10A96F638}" type="pres">
      <dgm:prSet presAssocID="{233DAA01-46B2-4EAE-AEAE-AD117DBDE504}" presName="node" presStyleLbl="node1" presStyleIdx="2" presStyleCnt="3" custScaleX="112740" custRadScaleRad="82111" custRadScaleInc="64526">
        <dgm:presLayoutVars>
          <dgm:bulletEnabled val="1"/>
        </dgm:presLayoutVars>
      </dgm:prSet>
      <dgm:spPr/>
      <dgm:t>
        <a:bodyPr/>
        <a:lstStyle/>
        <a:p>
          <a:endParaRPr lang="ru-RU"/>
        </a:p>
      </dgm:t>
    </dgm:pt>
  </dgm:ptLst>
  <dgm:cxnLst>
    <dgm:cxn modelId="{AA49842C-27F3-4E99-B00E-79FF7CD3B2B4}" srcId="{9B90A000-DDF7-4583-A75C-68DAC0D614B7}" destId="{0F21B434-B60D-47ED-B889-A027A314D2DA}" srcOrd="0" destOrd="0" parTransId="{0F7EBB6B-A284-44BE-8997-549D13DD8F88}" sibTransId="{CF1D55B7-B5E0-4B9B-B5F3-B522D152E92A}"/>
    <dgm:cxn modelId="{298A1550-FB40-4C88-B855-EEADB2750934}" type="presOf" srcId="{233DAA01-46B2-4EAE-AEAE-AD117DBDE504}" destId="{F085CE52-9197-41F5-B87B-B2A10A96F638}" srcOrd="0" destOrd="0" presId="urn:microsoft.com/office/officeart/2005/8/layout/radial4"/>
    <dgm:cxn modelId="{B8239481-F242-47D7-A9C8-1375FBA54283}" type="presOf" srcId="{9B90A000-DDF7-4583-A75C-68DAC0D614B7}" destId="{24FA6F08-E497-49B6-B4B4-9DEBBDCFA86B}" srcOrd="0" destOrd="0" presId="urn:microsoft.com/office/officeart/2005/8/layout/radial4"/>
    <dgm:cxn modelId="{FBF9424B-3C30-44C8-A57E-41F6E17B1FEB}" type="presOf" srcId="{F1C85CD8-2FD6-4B7D-8353-CE97396CB648}" destId="{4DFF8468-8F5F-4727-9132-C1E6479C4CB9}" srcOrd="0" destOrd="0" presId="urn:microsoft.com/office/officeart/2005/8/layout/radial4"/>
    <dgm:cxn modelId="{8B1AD7F3-E106-42C2-9966-B301DCB60851}" srcId="{0F21B434-B60D-47ED-B889-A027A314D2DA}" destId="{F1C85CD8-2FD6-4B7D-8353-CE97396CB648}" srcOrd="0" destOrd="0" parTransId="{B91FC54E-0DF5-4EE2-8B13-89EB28AAF833}" sibTransId="{77352B51-815E-4B81-959B-BFB7FBE2D8AD}"/>
    <dgm:cxn modelId="{5299BD08-CC58-48C5-9D91-3321CED696CB}" srcId="{0F21B434-B60D-47ED-B889-A027A314D2DA}" destId="{233DAA01-46B2-4EAE-AEAE-AD117DBDE504}" srcOrd="2" destOrd="0" parTransId="{B0888774-9D8F-416A-8C0E-D1B8C51F0955}" sibTransId="{C54ADCCD-2489-4997-BC76-A6DAFACAC988}"/>
    <dgm:cxn modelId="{BF45ACEC-2102-4544-9A44-6A8269F9FEDE}" type="presOf" srcId="{0F21B434-B60D-47ED-B889-A027A314D2DA}" destId="{BD2FC719-5BCB-45F4-BCC0-1C7251273796}" srcOrd="0" destOrd="0" presId="urn:microsoft.com/office/officeart/2005/8/layout/radial4"/>
    <dgm:cxn modelId="{98E79051-0678-49C1-8A74-1FC9D13F68FF}" type="presOf" srcId="{B0888774-9D8F-416A-8C0E-D1B8C51F0955}" destId="{BAC3E0B9-0C62-4E93-821A-0C3DE1303973}" srcOrd="0" destOrd="0" presId="urn:microsoft.com/office/officeart/2005/8/layout/radial4"/>
    <dgm:cxn modelId="{A8647FE5-55EE-478E-8DEA-43B066EDDB9C}" srcId="{9B90A000-DDF7-4583-A75C-68DAC0D614B7}" destId="{65960168-9098-4EDA-8B59-9C3BAB0ED4C1}" srcOrd="2" destOrd="0" parTransId="{D21FBE36-D389-40E5-A8B5-FF6890034CCA}" sibTransId="{D81FEA0E-53E0-454D-9657-D163F8102304}"/>
    <dgm:cxn modelId="{70295DCF-D57C-45C7-9627-48A4392FE25A}" srcId="{9B90A000-DDF7-4583-A75C-68DAC0D614B7}" destId="{5A7D0065-B7A5-4DDF-9455-1C7EC7CC7758}" srcOrd="1" destOrd="0" parTransId="{B1E2C75B-1C03-4D68-90B5-1AC22EECF89F}" sibTransId="{CDE193E2-A4FE-4D7E-9E70-BE399368E1BF}"/>
    <dgm:cxn modelId="{6180159D-00CA-45A7-8567-0FE8B10F611A}" type="presOf" srcId="{2A270F0E-7F01-4DED-BC4F-2738EA53911E}" destId="{A0418826-012B-46D6-8F25-C248F4CF2654}" srcOrd="0" destOrd="0" presId="urn:microsoft.com/office/officeart/2005/8/layout/radial4"/>
    <dgm:cxn modelId="{3C4C2FA4-153D-4F72-96FB-6E366ADF0BE0}" type="presOf" srcId="{8D404F62-EA8B-41A3-966F-6EE57ABAB7AA}" destId="{7826F01B-4C7C-4484-9232-8321DDD64EDC}" srcOrd="0" destOrd="0" presId="urn:microsoft.com/office/officeart/2005/8/layout/radial4"/>
    <dgm:cxn modelId="{7518CAEF-C0D8-4A7D-8052-53290E9629B5}" type="presOf" srcId="{B91FC54E-0DF5-4EE2-8B13-89EB28AAF833}" destId="{CAC71480-F522-4865-86B5-2BF0C8BBE6B8}" srcOrd="0" destOrd="0" presId="urn:microsoft.com/office/officeart/2005/8/layout/radial4"/>
    <dgm:cxn modelId="{3D44F2B7-1B08-4FB8-B421-B4F0D1CB5310}" srcId="{0F21B434-B60D-47ED-B889-A027A314D2DA}" destId="{2A270F0E-7F01-4DED-BC4F-2738EA53911E}" srcOrd="1" destOrd="0" parTransId="{8D404F62-EA8B-41A3-966F-6EE57ABAB7AA}" sibTransId="{84D440DE-AAA6-47C3-9DFE-FD8A28A76106}"/>
    <dgm:cxn modelId="{2527913C-BB9C-402C-A3E5-CA0683114EFC}" type="presParOf" srcId="{24FA6F08-E497-49B6-B4B4-9DEBBDCFA86B}" destId="{BD2FC719-5BCB-45F4-BCC0-1C7251273796}" srcOrd="0" destOrd="0" presId="urn:microsoft.com/office/officeart/2005/8/layout/radial4"/>
    <dgm:cxn modelId="{A2CE38C1-87BC-4D1F-8190-9E58CC02FEDE}" type="presParOf" srcId="{24FA6F08-E497-49B6-B4B4-9DEBBDCFA86B}" destId="{CAC71480-F522-4865-86B5-2BF0C8BBE6B8}" srcOrd="1" destOrd="0" presId="urn:microsoft.com/office/officeart/2005/8/layout/radial4"/>
    <dgm:cxn modelId="{7940D071-8A2E-4E71-B841-FF0D36DD334E}" type="presParOf" srcId="{24FA6F08-E497-49B6-B4B4-9DEBBDCFA86B}" destId="{4DFF8468-8F5F-4727-9132-C1E6479C4CB9}" srcOrd="2" destOrd="0" presId="urn:microsoft.com/office/officeart/2005/8/layout/radial4"/>
    <dgm:cxn modelId="{3433D7C8-1322-47EC-AECD-5A55C5B68DF7}" type="presParOf" srcId="{24FA6F08-E497-49B6-B4B4-9DEBBDCFA86B}" destId="{7826F01B-4C7C-4484-9232-8321DDD64EDC}" srcOrd="3" destOrd="0" presId="urn:microsoft.com/office/officeart/2005/8/layout/radial4"/>
    <dgm:cxn modelId="{A0678CAB-B786-492B-8C96-2B1E5B7E183A}" type="presParOf" srcId="{24FA6F08-E497-49B6-B4B4-9DEBBDCFA86B}" destId="{A0418826-012B-46D6-8F25-C248F4CF2654}" srcOrd="4" destOrd="0" presId="urn:microsoft.com/office/officeart/2005/8/layout/radial4"/>
    <dgm:cxn modelId="{D2C2E9EA-1D19-4F60-9EBA-696FA851F6D2}" type="presParOf" srcId="{24FA6F08-E497-49B6-B4B4-9DEBBDCFA86B}" destId="{BAC3E0B9-0C62-4E93-821A-0C3DE1303973}" srcOrd="5" destOrd="0" presId="urn:microsoft.com/office/officeart/2005/8/layout/radial4"/>
    <dgm:cxn modelId="{D9F4CE88-A545-40E7-80E5-BAEE3A42C5E0}" type="presParOf" srcId="{24FA6F08-E497-49B6-B4B4-9DEBBDCFA86B}" destId="{F085CE52-9197-41F5-B87B-B2A10A96F638}" srcOrd="6" destOrd="0" presId="urn:microsoft.com/office/officeart/2005/8/layout/radial4"/>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459C683-72A6-494D-A8BA-77D816F32E34}" type="doc">
      <dgm:prSet loTypeId="urn:microsoft.com/office/officeart/2005/8/layout/chevron2" loCatId="list" qsTypeId="urn:microsoft.com/office/officeart/2005/8/quickstyle/3d1" qsCatId="3D" csTypeId="urn:microsoft.com/office/officeart/2005/8/colors/accent1_3" csCatId="accent1" phldr="1"/>
      <dgm:spPr/>
      <dgm:t>
        <a:bodyPr/>
        <a:lstStyle/>
        <a:p>
          <a:endParaRPr lang="ru-RU"/>
        </a:p>
      </dgm:t>
    </dgm:pt>
    <dgm:pt modelId="{AACA3A91-E31C-406B-B7B8-E465634071C4}">
      <dgm:prSet phldrT="[Текст]"/>
      <dgm:spPr/>
      <dgm:t>
        <a:bodyPr/>
        <a:lstStyle/>
        <a:p>
          <a:r>
            <a:rPr lang="ru-RU" dirty="0" smtClean="0"/>
            <a:t> </a:t>
          </a:r>
          <a:endParaRPr lang="ru-RU" dirty="0"/>
        </a:p>
      </dgm:t>
    </dgm:pt>
    <dgm:pt modelId="{C72D9F5B-4EC4-42C2-8709-74F94EF0B496}" type="parTrans" cxnId="{2A1A4EF0-F3EE-4552-9FA4-0B00C717784A}">
      <dgm:prSet/>
      <dgm:spPr/>
      <dgm:t>
        <a:bodyPr/>
        <a:lstStyle/>
        <a:p>
          <a:endParaRPr lang="ru-RU"/>
        </a:p>
      </dgm:t>
    </dgm:pt>
    <dgm:pt modelId="{A8F50FF3-C807-40A6-B5B4-0A18616F348E}" type="sibTrans" cxnId="{2A1A4EF0-F3EE-4552-9FA4-0B00C717784A}">
      <dgm:prSet/>
      <dgm:spPr/>
      <dgm:t>
        <a:bodyPr/>
        <a:lstStyle/>
        <a:p>
          <a:endParaRPr lang="ru-RU"/>
        </a:p>
      </dgm:t>
    </dgm:pt>
    <dgm:pt modelId="{48E00A9A-2591-465C-B2B9-46AB6FB38D13}">
      <dgm:prSet phldrT="[Текст]"/>
      <dgm:spPr/>
      <dgm:t>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ru-RU"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t>Составление проекта бюджета</a:t>
          </a:r>
          <a:endParaRPr lang="ru-RU"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dgm:t>
    </dgm:pt>
    <dgm:pt modelId="{A6C726FD-BBE9-45D0-B496-5082DD03AE3F}" type="parTrans" cxnId="{252FA6CE-DAE3-4146-951B-4CDDC8ECCD2A}">
      <dgm:prSet/>
      <dgm:spPr/>
      <dgm:t>
        <a:bodyPr/>
        <a:lstStyle/>
        <a:p>
          <a:endParaRPr lang="ru-RU"/>
        </a:p>
      </dgm:t>
    </dgm:pt>
    <dgm:pt modelId="{158BF0D5-8CB9-46A8-B715-CA141558DCE3}" type="sibTrans" cxnId="{252FA6CE-DAE3-4146-951B-4CDDC8ECCD2A}">
      <dgm:prSet/>
      <dgm:spPr/>
      <dgm:t>
        <a:bodyPr/>
        <a:lstStyle/>
        <a:p>
          <a:endParaRPr lang="ru-RU"/>
        </a:p>
      </dgm:t>
    </dgm:pt>
    <dgm:pt modelId="{97AA6E51-8593-4AED-976A-2ED87625F195}">
      <dgm:prSet phldrT="[Текст]"/>
      <dgm:spPr/>
      <dgm:t>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ru-RU"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t>Рассмотрение и утверждение бюджета</a:t>
          </a:r>
          <a:endParaRPr lang="ru-RU"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dgm:t>
    </dgm:pt>
    <dgm:pt modelId="{9684975B-4177-4219-B0A3-FEE135374AA6}" type="parTrans" cxnId="{12019EDB-DBDD-4855-BEAA-25D32B9F32AB}">
      <dgm:prSet/>
      <dgm:spPr/>
      <dgm:t>
        <a:bodyPr/>
        <a:lstStyle/>
        <a:p>
          <a:endParaRPr lang="ru-RU"/>
        </a:p>
      </dgm:t>
    </dgm:pt>
    <dgm:pt modelId="{1AEC72B0-C796-4B63-AFFD-5604CBBFFC2D}" type="sibTrans" cxnId="{12019EDB-DBDD-4855-BEAA-25D32B9F32AB}">
      <dgm:prSet/>
      <dgm:spPr/>
      <dgm:t>
        <a:bodyPr/>
        <a:lstStyle/>
        <a:p>
          <a:endParaRPr lang="ru-RU"/>
        </a:p>
      </dgm:t>
    </dgm:pt>
    <dgm:pt modelId="{E62E3CD0-2561-4057-BA8F-807A5A02643D}">
      <dgm:prSet phldrT="[Текст]"/>
      <dgm:spPr/>
      <dgm:t>
        <a:bodyPr/>
        <a:lstStyle/>
        <a:p>
          <a:r>
            <a:rPr lang="ru-RU" dirty="0" smtClean="0"/>
            <a:t> </a:t>
          </a:r>
          <a:endParaRPr lang="ru-RU" dirty="0"/>
        </a:p>
      </dgm:t>
    </dgm:pt>
    <dgm:pt modelId="{A34675BB-A186-4135-85B5-BC5245770395}" type="parTrans" cxnId="{DDBE45BC-A217-4B61-9794-8C5602C8E29D}">
      <dgm:prSet/>
      <dgm:spPr/>
      <dgm:t>
        <a:bodyPr/>
        <a:lstStyle/>
        <a:p>
          <a:endParaRPr lang="ru-RU"/>
        </a:p>
      </dgm:t>
    </dgm:pt>
    <dgm:pt modelId="{96AEDCDD-D629-46B9-B5C3-8A9ED4D4F4BB}" type="sibTrans" cxnId="{DDBE45BC-A217-4B61-9794-8C5602C8E29D}">
      <dgm:prSet/>
      <dgm:spPr/>
      <dgm:t>
        <a:bodyPr/>
        <a:lstStyle/>
        <a:p>
          <a:endParaRPr lang="ru-RU"/>
        </a:p>
      </dgm:t>
    </dgm:pt>
    <dgm:pt modelId="{04281977-FD94-4B07-A481-4A616F7F4A23}">
      <dgm:prSet phldrT="[Текст]"/>
      <dgm:spPr/>
      <dgm:t>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ru-RU"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t>исполнение бюджета</a:t>
          </a:r>
          <a:endParaRPr lang="ru-RU"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dgm:t>
    </dgm:pt>
    <dgm:pt modelId="{3E1166A7-9692-49B8-8BDD-07C2B3400AC2}" type="parTrans" cxnId="{5C49694B-84A6-41EA-B494-B7BF97B51983}">
      <dgm:prSet/>
      <dgm:spPr/>
      <dgm:t>
        <a:bodyPr/>
        <a:lstStyle/>
        <a:p>
          <a:endParaRPr lang="ru-RU"/>
        </a:p>
      </dgm:t>
    </dgm:pt>
    <dgm:pt modelId="{11BA9F6A-C79E-4017-83D0-87EC1287B981}" type="sibTrans" cxnId="{5C49694B-84A6-41EA-B494-B7BF97B51983}">
      <dgm:prSet/>
      <dgm:spPr/>
      <dgm:t>
        <a:bodyPr/>
        <a:lstStyle/>
        <a:p>
          <a:endParaRPr lang="ru-RU"/>
        </a:p>
      </dgm:t>
    </dgm:pt>
    <dgm:pt modelId="{243D3EE1-454D-4A14-A3F3-F698C849DA0B}">
      <dgm:prSet phldrT="[Текст]"/>
      <dgm:spPr/>
      <dgm:t>
        <a:bodyPr/>
        <a:lstStyle/>
        <a:p>
          <a:endParaRPr lang="ru-RU" dirty="0"/>
        </a:p>
      </dgm:t>
    </dgm:pt>
    <dgm:pt modelId="{5D62E800-74FB-4A16-BCD9-FDC8F83154A9}" type="parTrans" cxnId="{3E668E53-916C-42A4-B4E9-097E75BC498F}">
      <dgm:prSet/>
      <dgm:spPr/>
      <dgm:t>
        <a:bodyPr/>
        <a:lstStyle/>
        <a:p>
          <a:endParaRPr lang="ru-RU"/>
        </a:p>
      </dgm:t>
    </dgm:pt>
    <dgm:pt modelId="{AF6B9CFC-3F08-4F33-8E22-9E4AB83DC584}" type="sibTrans" cxnId="{3E668E53-916C-42A4-B4E9-097E75BC498F}">
      <dgm:prSet/>
      <dgm:spPr/>
      <dgm:t>
        <a:bodyPr/>
        <a:lstStyle/>
        <a:p>
          <a:endParaRPr lang="ru-RU"/>
        </a:p>
      </dgm:t>
    </dgm:pt>
    <dgm:pt modelId="{5D23F177-27D4-4049-B70C-006C99A5513F}">
      <dgm:prSet phldrT="[Текст]"/>
      <dgm:spPr/>
      <dgm:t>
        <a:bodyPr/>
        <a:lstStyle/>
        <a:p>
          <a:endParaRPr lang="ru-RU" dirty="0"/>
        </a:p>
      </dgm:t>
    </dgm:pt>
    <dgm:pt modelId="{84F2C24D-2B90-42C2-877A-B57A31E4A0F6}" type="parTrans" cxnId="{2D866A4E-2BB2-4AD8-81D6-304DA75C1309}">
      <dgm:prSet/>
      <dgm:spPr/>
      <dgm:t>
        <a:bodyPr/>
        <a:lstStyle/>
        <a:p>
          <a:endParaRPr lang="ru-RU"/>
        </a:p>
      </dgm:t>
    </dgm:pt>
    <dgm:pt modelId="{6D81B256-FB58-4F7A-B0D1-2E9A85D6B42B}" type="sibTrans" cxnId="{2D866A4E-2BB2-4AD8-81D6-304DA75C1309}">
      <dgm:prSet/>
      <dgm:spPr/>
      <dgm:t>
        <a:bodyPr/>
        <a:lstStyle/>
        <a:p>
          <a:endParaRPr lang="ru-RU"/>
        </a:p>
      </dgm:t>
    </dgm:pt>
    <dgm:pt modelId="{26EAE310-D217-4C13-89E3-7A255007E009}">
      <dgm:prSet/>
      <dgm:spPr/>
      <dgm:t>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ru-RU"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t>Контроль за Исполнением бюджета</a:t>
          </a:r>
          <a:endParaRPr lang="ru-RU"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dgm:t>
    </dgm:pt>
    <dgm:pt modelId="{D4996D3E-A9A6-41EE-ACD0-B3C1BC96E8FB}" type="parTrans" cxnId="{71983FC6-29EC-48A3-876F-D27F41B009FF}">
      <dgm:prSet/>
      <dgm:spPr/>
      <dgm:t>
        <a:bodyPr/>
        <a:lstStyle/>
        <a:p>
          <a:endParaRPr lang="ru-RU"/>
        </a:p>
      </dgm:t>
    </dgm:pt>
    <dgm:pt modelId="{5699A858-CA1C-446F-8EE6-CC45C374B334}" type="sibTrans" cxnId="{71983FC6-29EC-48A3-876F-D27F41B009FF}">
      <dgm:prSet/>
      <dgm:spPr/>
      <dgm:t>
        <a:bodyPr/>
        <a:lstStyle/>
        <a:p>
          <a:endParaRPr lang="ru-RU"/>
        </a:p>
      </dgm:t>
    </dgm:pt>
    <dgm:pt modelId="{0507C410-382C-4BFB-8C39-5DA45B6999C7}">
      <dgm:prSet/>
      <dgm:spPr/>
      <dgm:t>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ru-RU"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t>Утверждение бюджетной отчетности</a:t>
          </a:r>
          <a:endParaRPr lang="ru-RU"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dgm:t>
    </dgm:pt>
    <dgm:pt modelId="{AAFAADAA-90EE-46BE-B8A5-5180458F7D89}" type="parTrans" cxnId="{A5EF9861-1E5D-4D0F-804D-8B5DC5078BD0}">
      <dgm:prSet/>
      <dgm:spPr/>
      <dgm:t>
        <a:bodyPr/>
        <a:lstStyle/>
        <a:p>
          <a:endParaRPr lang="ru-RU"/>
        </a:p>
      </dgm:t>
    </dgm:pt>
    <dgm:pt modelId="{BCC010F2-165A-4589-B0D1-B6528C7D581A}" type="sibTrans" cxnId="{A5EF9861-1E5D-4D0F-804D-8B5DC5078BD0}">
      <dgm:prSet/>
      <dgm:spPr/>
      <dgm:t>
        <a:bodyPr/>
        <a:lstStyle/>
        <a:p>
          <a:endParaRPr lang="ru-RU"/>
        </a:p>
      </dgm:t>
    </dgm:pt>
    <dgm:pt modelId="{CACE3AA1-D207-408C-99E4-3267199950AA}">
      <dgm:prSet phldrT="[Текст]"/>
      <dgm:spPr/>
      <dgm:t>
        <a:bodyPr/>
        <a:lstStyle/>
        <a:p>
          <a:r>
            <a:rPr lang="ru-RU" dirty="0" smtClean="0"/>
            <a:t> </a:t>
          </a:r>
          <a:endParaRPr lang="ru-RU" dirty="0"/>
        </a:p>
      </dgm:t>
    </dgm:pt>
    <dgm:pt modelId="{1047A078-C9A0-456D-8E19-9D683444DA3D}" type="sibTrans" cxnId="{9E7B232C-AB13-4E4C-A2C2-F7D8BD3991AB}">
      <dgm:prSet/>
      <dgm:spPr/>
      <dgm:t>
        <a:bodyPr/>
        <a:lstStyle/>
        <a:p>
          <a:endParaRPr lang="ru-RU"/>
        </a:p>
      </dgm:t>
    </dgm:pt>
    <dgm:pt modelId="{FA7F24F1-9B2E-4B03-8DF2-021DC6CCA6EA}" type="parTrans" cxnId="{9E7B232C-AB13-4E4C-A2C2-F7D8BD3991AB}">
      <dgm:prSet/>
      <dgm:spPr/>
      <dgm:t>
        <a:bodyPr/>
        <a:lstStyle/>
        <a:p>
          <a:endParaRPr lang="ru-RU"/>
        </a:p>
      </dgm:t>
    </dgm:pt>
    <dgm:pt modelId="{E805E4BA-70EB-486D-8F7A-10F84CD3BC60}" type="pres">
      <dgm:prSet presAssocID="{2459C683-72A6-494D-A8BA-77D816F32E34}" presName="linearFlow" presStyleCnt="0">
        <dgm:presLayoutVars>
          <dgm:dir/>
          <dgm:animLvl val="lvl"/>
          <dgm:resizeHandles val="exact"/>
        </dgm:presLayoutVars>
      </dgm:prSet>
      <dgm:spPr/>
      <dgm:t>
        <a:bodyPr/>
        <a:lstStyle/>
        <a:p>
          <a:endParaRPr lang="ru-RU"/>
        </a:p>
      </dgm:t>
    </dgm:pt>
    <dgm:pt modelId="{98125E57-8708-444A-A130-2D0522E2DEC5}" type="pres">
      <dgm:prSet presAssocID="{AACA3A91-E31C-406B-B7B8-E465634071C4}" presName="composite" presStyleCnt="0"/>
      <dgm:spPr/>
    </dgm:pt>
    <dgm:pt modelId="{5353E5B2-E9AB-417B-8FE0-BC892BB77D5A}" type="pres">
      <dgm:prSet presAssocID="{AACA3A91-E31C-406B-B7B8-E465634071C4}" presName="parentText" presStyleLbl="alignNode1" presStyleIdx="0" presStyleCnt="5">
        <dgm:presLayoutVars>
          <dgm:chMax val="1"/>
          <dgm:bulletEnabled val="1"/>
        </dgm:presLayoutVars>
      </dgm:prSet>
      <dgm:spPr/>
      <dgm:t>
        <a:bodyPr/>
        <a:lstStyle/>
        <a:p>
          <a:endParaRPr lang="ru-RU"/>
        </a:p>
      </dgm:t>
    </dgm:pt>
    <dgm:pt modelId="{958BA591-5E1E-490F-9F4E-AC132DEB087D}" type="pres">
      <dgm:prSet presAssocID="{AACA3A91-E31C-406B-B7B8-E465634071C4}" presName="descendantText" presStyleLbl="alignAcc1" presStyleIdx="0" presStyleCnt="5">
        <dgm:presLayoutVars>
          <dgm:bulletEnabled val="1"/>
        </dgm:presLayoutVars>
      </dgm:prSet>
      <dgm:spPr/>
      <dgm:t>
        <a:bodyPr/>
        <a:lstStyle/>
        <a:p>
          <a:endParaRPr lang="ru-RU"/>
        </a:p>
      </dgm:t>
    </dgm:pt>
    <dgm:pt modelId="{8E612F34-4CD8-4CBE-961C-9CC8F33C5699}" type="pres">
      <dgm:prSet presAssocID="{A8F50FF3-C807-40A6-B5B4-0A18616F348E}" presName="sp" presStyleCnt="0"/>
      <dgm:spPr/>
    </dgm:pt>
    <dgm:pt modelId="{BDA0EA12-D7DC-44E3-93D5-9A317DB7C160}" type="pres">
      <dgm:prSet presAssocID="{CACE3AA1-D207-408C-99E4-3267199950AA}" presName="composite" presStyleCnt="0"/>
      <dgm:spPr/>
    </dgm:pt>
    <dgm:pt modelId="{0A5C9B21-E8BE-4695-92FA-D09198B42FEC}" type="pres">
      <dgm:prSet presAssocID="{CACE3AA1-D207-408C-99E4-3267199950AA}" presName="parentText" presStyleLbl="alignNode1" presStyleIdx="1" presStyleCnt="5">
        <dgm:presLayoutVars>
          <dgm:chMax val="1"/>
          <dgm:bulletEnabled val="1"/>
        </dgm:presLayoutVars>
      </dgm:prSet>
      <dgm:spPr/>
      <dgm:t>
        <a:bodyPr/>
        <a:lstStyle/>
        <a:p>
          <a:endParaRPr lang="ru-RU"/>
        </a:p>
      </dgm:t>
    </dgm:pt>
    <dgm:pt modelId="{63259990-CB25-4A06-8B6A-235591B8A000}" type="pres">
      <dgm:prSet presAssocID="{CACE3AA1-D207-408C-99E4-3267199950AA}" presName="descendantText" presStyleLbl="alignAcc1" presStyleIdx="1" presStyleCnt="5">
        <dgm:presLayoutVars>
          <dgm:bulletEnabled val="1"/>
        </dgm:presLayoutVars>
      </dgm:prSet>
      <dgm:spPr/>
      <dgm:t>
        <a:bodyPr/>
        <a:lstStyle/>
        <a:p>
          <a:endParaRPr lang="ru-RU"/>
        </a:p>
      </dgm:t>
    </dgm:pt>
    <dgm:pt modelId="{02D73C46-282A-40E8-A99E-48F4FD76A559}" type="pres">
      <dgm:prSet presAssocID="{1047A078-C9A0-456D-8E19-9D683444DA3D}" presName="sp" presStyleCnt="0"/>
      <dgm:spPr/>
    </dgm:pt>
    <dgm:pt modelId="{A408364E-738E-486C-927A-AA9DAC3966C4}" type="pres">
      <dgm:prSet presAssocID="{E62E3CD0-2561-4057-BA8F-807A5A02643D}" presName="composite" presStyleCnt="0"/>
      <dgm:spPr/>
    </dgm:pt>
    <dgm:pt modelId="{95AE775C-4A23-440A-A918-AEBA22AD1529}" type="pres">
      <dgm:prSet presAssocID="{E62E3CD0-2561-4057-BA8F-807A5A02643D}" presName="parentText" presStyleLbl="alignNode1" presStyleIdx="2" presStyleCnt="5">
        <dgm:presLayoutVars>
          <dgm:chMax val="1"/>
          <dgm:bulletEnabled val="1"/>
        </dgm:presLayoutVars>
      </dgm:prSet>
      <dgm:spPr/>
      <dgm:t>
        <a:bodyPr/>
        <a:lstStyle/>
        <a:p>
          <a:endParaRPr lang="ru-RU"/>
        </a:p>
      </dgm:t>
    </dgm:pt>
    <dgm:pt modelId="{0CEF5F2E-4015-4EAF-B894-B5A78695A42B}" type="pres">
      <dgm:prSet presAssocID="{E62E3CD0-2561-4057-BA8F-807A5A02643D}" presName="descendantText" presStyleLbl="alignAcc1" presStyleIdx="2" presStyleCnt="5">
        <dgm:presLayoutVars>
          <dgm:bulletEnabled val="1"/>
        </dgm:presLayoutVars>
      </dgm:prSet>
      <dgm:spPr/>
      <dgm:t>
        <a:bodyPr/>
        <a:lstStyle/>
        <a:p>
          <a:endParaRPr lang="ru-RU"/>
        </a:p>
      </dgm:t>
    </dgm:pt>
    <dgm:pt modelId="{A8338257-5DC9-4665-84BC-84E26C6068F7}" type="pres">
      <dgm:prSet presAssocID="{96AEDCDD-D629-46B9-B5C3-8A9ED4D4F4BB}" presName="sp" presStyleCnt="0"/>
      <dgm:spPr/>
    </dgm:pt>
    <dgm:pt modelId="{DDF9225A-97A3-43A3-85F2-359B1B08ECC0}" type="pres">
      <dgm:prSet presAssocID="{243D3EE1-454D-4A14-A3F3-F698C849DA0B}" presName="composite" presStyleCnt="0"/>
      <dgm:spPr/>
    </dgm:pt>
    <dgm:pt modelId="{93ED7A22-0721-4F1F-B154-69DA1B8B673A}" type="pres">
      <dgm:prSet presAssocID="{243D3EE1-454D-4A14-A3F3-F698C849DA0B}" presName="parentText" presStyleLbl="alignNode1" presStyleIdx="3" presStyleCnt="5">
        <dgm:presLayoutVars>
          <dgm:chMax val="1"/>
          <dgm:bulletEnabled val="1"/>
        </dgm:presLayoutVars>
      </dgm:prSet>
      <dgm:spPr/>
      <dgm:t>
        <a:bodyPr/>
        <a:lstStyle/>
        <a:p>
          <a:endParaRPr lang="ru-RU"/>
        </a:p>
      </dgm:t>
    </dgm:pt>
    <dgm:pt modelId="{A18A42B4-AA55-4046-8152-885A69375FAB}" type="pres">
      <dgm:prSet presAssocID="{243D3EE1-454D-4A14-A3F3-F698C849DA0B}" presName="descendantText" presStyleLbl="alignAcc1" presStyleIdx="3" presStyleCnt="5">
        <dgm:presLayoutVars>
          <dgm:bulletEnabled val="1"/>
        </dgm:presLayoutVars>
      </dgm:prSet>
      <dgm:spPr/>
      <dgm:t>
        <a:bodyPr/>
        <a:lstStyle/>
        <a:p>
          <a:endParaRPr lang="ru-RU"/>
        </a:p>
      </dgm:t>
    </dgm:pt>
    <dgm:pt modelId="{92FA090A-76EF-4E2D-864D-C87DE68156C9}" type="pres">
      <dgm:prSet presAssocID="{AF6B9CFC-3F08-4F33-8E22-9E4AB83DC584}" presName="sp" presStyleCnt="0"/>
      <dgm:spPr/>
    </dgm:pt>
    <dgm:pt modelId="{A5B5AC8B-AB51-43FA-8B3E-2002B88E9E2E}" type="pres">
      <dgm:prSet presAssocID="{5D23F177-27D4-4049-B70C-006C99A5513F}" presName="composite" presStyleCnt="0"/>
      <dgm:spPr/>
    </dgm:pt>
    <dgm:pt modelId="{132FA54E-AA3F-47FE-B38E-F0BD0774B754}" type="pres">
      <dgm:prSet presAssocID="{5D23F177-27D4-4049-B70C-006C99A5513F}" presName="parentText" presStyleLbl="alignNode1" presStyleIdx="4" presStyleCnt="5" custLinFactNeighborX="8169" custLinFactNeighborY="-3935">
        <dgm:presLayoutVars>
          <dgm:chMax val="1"/>
          <dgm:bulletEnabled val="1"/>
        </dgm:presLayoutVars>
      </dgm:prSet>
      <dgm:spPr/>
      <dgm:t>
        <a:bodyPr/>
        <a:lstStyle/>
        <a:p>
          <a:endParaRPr lang="ru-RU"/>
        </a:p>
      </dgm:t>
    </dgm:pt>
    <dgm:pt modelId="{80E0E89D-1942-4736-A48A-AF3D9D7D978B}" type="pres">
      <dgm:prSet presAssocID="{5D23F177-27D4-4049-B70C-006C99A5513F}" presName="descendantText" presStyleLbl="alignAcc1" presStyleIdx="4" presStyleCnt="5">
        <dgm:presLayoutVars>
          <dgm:bulletEnabled val="1"/>
        </dgm:presLayoutVars>
      </dgm:prSet>
      <dgm:spPr/>
      <dgm:t>
        <a:bodyPr/>
        <a:lstStyle/>
        <a:p>
          <a:endParaRPr lang="ru-RU"/>
        </a:p>
      </dgm:t>
    </dgm:pt>
  </dgm:ptLst>
  <dgm:cxnLst>
    <dgm:cxn modelId="{1C04B361-4744-49EB-8C7C-B85F5983E25A}" type="presOf" srcId="{26EAE310-D217-4C13-89E3-7A255007E009}" destId="{A18A42B4-AA55-4046-8152-885A69375FAB}" srcOrd="0" destOrd="0" presId="urn:microsoft.com/office/officeart/2005/8/layout/chevron2"/>
    <dgm:cxn modelId="{9ABAB423-DD62-4482-9238-72BF2E904E70}" type="presOf" srcId="{E62E3CD0-2561-4057-BA8F-807A5A02643D}" destId="{95AE775C-4A23-440A-A918-AEBA22AD1529}" srcOrd="0" destOrd="0" presId="urn:microsoft.com/office/officeart/2005/8/layout/chevron2"/>
    <dgm:cxn modelId="{0CF5A056-C074-4973-B36C-681C664ADAF6}" type="presOf" srcId="{04281977-FD94-4B07-A481-4A616F7F4A23}" destId="{0CEF5F2E-4015-4EAF-B894-B5A78695A42B}" srcOrd="0" destOrd="0" presId="urn:microsoft.com/office/officeart/2005/8/layout/chevron2"/>
    <dgm:cxn modelId="{3E668E53-916C-42A4-B4E9-097E75BC498F}" srcId="{2459C683-72A6-494D-A8BA-77D816F32E34}" destId="{243D3EE1-454D-4A14-A3F3-F698C849DA0B}" srcOrd="3" destOrd="0" parTransId="{5D62E800-74FB-4A16-BCD9-FDC8F83154A9}" sibTransId="{AF6B9CFC-3F08-4F33-8E22-9E4AB83DC584}"/>
    <dgm:cxn modelId="{14C3E9CC-EF67-4FA7-9227-26AA0B32F651}" type="presOf" srcId="{AACA3A91-E31C-406B-B7B8-E465634071C4}" destId="{5353E5B2-E9AB-417B-8FE0-BC892BB77D5A}" srcOrd="0" destOrd="0" presId="urn:microsoft.com/office/officeart/2005/8/layout/chevron2"/>
    <dgm:cxn modelId="{4D4930DD-B75F-4802-8EEA-8F3B00F38791}" type="presOf" srcId="{48E00A9A-2591-465C-B2B9-46AB6FB38D13}" destId="{958BA591-5E1E-490F-9F4E-AC132DEB087D}" srcOrd="0" destOrd="0" presId="urn:microsoft.com/office/officeart/2005/8/layout/chevron2"/>
    <dgm:cxn modelId="{2E609EBB-5C03-406F-A6A5-92E86BA6C593}" type="presOf" srcId="{2459C683-72A6-494D-A8BA-77D816F32E34}" destId="{E805E4BA-70EB-486D-8F7A-10F84CD3BC60}" srcOrd="0" destOrd="0" presId="urn:microsoft.com/office/officeart/2005/8/layout/chevron2"/>
    <dgm:cxn modelId="{9E7B232C-AB13-4E4C-A2C2-F7D8BD3991AB}" srcId="{2459C683-72A6-494D-A8BA-77D816F32E34}" destId="{CACE3AA1-D207-408C-99E4-3267199950AA}" srcOrd="1" destOrd="0" parTransId="{FA7F24F1-9B2E-4B03-8DF2-021DC6CCA6EA}" sibTransId="{1047A078-C9A0-456D-8E19-9D683444DA3D}"/>
    <dgm:cxn modelId="{454BFC83-A892-4825-94DD-3E40802731F0}" type="presOf" srcId="{97AA6E51-8593-4AED-976A-2ED87625F195}" destId="{63259990-CB25-4A06-8B6A-235591B8A000}" srcOrd="0" destOrd="0" presId="urn:microsoft.com/office/officeart/2005/8/layout/chevron2"/>
    <dgm:cxn modelId="{40B34B35-5FA6-4F06-BDEB-1419CE4D96CB}" type="presOf" srcId="{CACE3AA1-D207-408C-99E4-3267199950AA}" destId="{0A5C9B21-E8BE-4695-92FA-D09198B42FEC}" srcOrd="0" destOrd="0" presId="urn:microsoft.com/office/officeart/2005/8/layout/chevron2"/>
    <dgm:cxn modelId="{12019EDB-DBDD-4855-BEAA-25D32B9F32AB}" srcId="{CACE3AA1-D207-408C-99E4-3267199950AA}" destId="{97AA6E51-8593-4AED-976A-2ED87625F195}" srcOrd="0" destOrd="0" parTransId="{9684975B-4177-4219-B0A3-FEE135374AA6}" sibTransId="{1AEC72B0-C796-4B63-AFFD-5604CBBFFC2D}"/>
    <dgm:cxn modelId="{5C49694B-84A6-41EA-B494-B7BF97B51983}" srcId="{E62E3CD0-2561-4057-BA8F-807A5A02643D}" destId="{04281977-FD94-4B07-A481-4A616F7F4A23}" srcOrd="0" destOrd="0" parTransId="{3E1166A7-9692-49B8-8BDD-07C2B3400AC2}" sibTransId="{11BA9F6A-C79E-4017-83D0-87EC1287B981}"/>
    <dgm:cxn modelId="{2A1A4EF0-F3EE-4552-9FA4-0B00C717784A}" srcId="{2459C683-72A6-494D-A8BA-77D816F32E34}" destId="{AACA3A91-E31C-406B-B7B8-E465634071C4}" srcOrd="0" destOrd="0" parTransId="{C72D9F5B-4EC4-42C2-8709-74F94EF0B496}" sibTransId="{A8F50FF3-C807-40A6-B5B4-0A18616F348E}"/>
    <dgm:cxn modelId="{252FA6CE-DAE3-4146-951B-4CDDC8ECCD2A}" srcId="{AACA3A91-E31C-406B-B7B8-E465634071C4}" destId="{48E00A9A-2591-465C-B2B9-46AB6FB38D13}" srcOrd="0" destOrd="0" parTransId="{A6C726FD-BBE9-45D0-B496-5082DD03AE3F}" sibTransId="{158BF0D5-8CB9-46A8-B715-CA141558DCE3}"/>
    <dgm:cxn modelId="{4CD81875-C381-41DF-946A-487063F197CD}" type="presOf" srcId="{0507C410-382C-4BFB-8C39-5DA45B6999C7}" destId="{80E0E89D-1942-4736-A48A-AF3D9D7D978B}" srcOrd="0" destOrd="0" presId="urn:microsoft.com/office/officeart/2005/8/layout/chevron2"/>
    <dgm:cxn modelId="{DDBE45BC-A217-4B61-9794-8C5602C8E29D}" srcId="{2459C683-72A6-494D-A8BA-77D816F32E34}" destId="{E62E3CD0-2561-4057-BA8F-807A5A02643D}" srcOrd="2" destOrd="0" parTransId="{A34675BB-A186-4135-85B5-BC5245770395}" sibTransId="{96AEDCDD-D629-46B9-B5C3-8A9ED4D4F4BB}"/>
    <dgm:cxn modelId="{A5EF9861-1E5D-4D0F-804D-8B5DC5078BD0}" srcId="{5D23F177-27D4-4049-B70C-006C99A5513F}" destId="{0507C410-382C-4BFB-8C39-5DA45B6999C7}" srcOrd="0" destOrd="0" parTransId="{AAFAADAA-90EE-46BE-B8A5-5180458F7D89}" sibTransId="{BCC010F2-165A-4589-B0D1-B6528C7D581A}"/>
    <dgm:cxn modelId="{71983FC6-29EC-48A3-876F-D27F41B009FF}" srcId="{243D3EE1-454D-4A14-A3F3-F698C849DA0B}" destId="{26EAE310-D217-4C13-89E3-7A255007E009}" srcOrd="0" destOrd="0" parTransId="{D4996D3E-A9A6-41EE-ACD0-B3C1BC96E8FB}" sibTransId="{5699A858-CA1C-446F-8EE6-CC45C374B334}"/>
    <dgm:cxn modelId="{8E045B5A-E8CC-456E-9A3B-035320AD64CF}" type="presOf" srcId="{243D3EE1-454D-4A14-A3F3-F698C849DA0B}" destId="{93ED7A22-0721-4F1F-B154-69DA1B8B673A}" srcOrd="0" destOrd="0" presId="urn:microsoft.com/office/officeart/2005/8/layout/chevron2"/>
    <dgm:cxn modelId="{D59A8260-3BD6-4118-9ED7-60872CF5B980}" type="presOf" srcId="{5D23F177-27D4-4049-B70C-006C99A5513F}" destId="{132FA54E-AA3F-47FE-B38E-F0BD0774B754}" srcOrd="0" destOrd="0" presId="urn:microsoft.com/office/officeart/2005/8/layout/chevron2"/>
    <dgm:cxn modelId="{2D866A4E-2BB2-4AD8-81D6-304DA75C1309}" srcId="{2459C683-72A6-494D-A8BA-77D816F32E34}" destId="{5D23F177-27D4-4049-B70C-006C99A5513F}" srcOrd="4" destOrd="0" parTransId="{84F2C24D-2B90-42C2-877A-B57A31E4A0F6}" sibTransId="{6D81B256-FB58-4F7A-B0D1-2E9A85D6B42B}"/>
    <dgm:cxn modelId="{BC4A4886-DDB5-4278-AC7D-1443777CD935}" type="presParOf" srcId="{E805E4BA-70EB-486D-8F7A-10F84CD3BC60}" destId="{98125E57-8708-444A-A130-2D0522E2DEC5}" srcOrd="0" destOrd="0" presId="urn:microsoft.com/office/officeart/2005/8/layout/chevron2"/>
    <dgm:cxn modelId="{F390802B-FF67-4C2C-841C-F6DAF5D3EED7}" type="presParOf" srcId="{98125E57-8708-444A-A130-2D0522E2DEC5}" destId="{5353E5B2-E9AB-417B-8FE0-BC892BB77D5A}" srcOrd="0" destOrd="0" presId="urn:microsoft.com/office/officeart/2005/8/layout/chevron2"/>
    <dgm:cxn modelId="{FA88D937-4CD9-497F-865A-057F65332B1B}" type="presParOf" srcId="{98125E57-8708-444A-A130-2D0522E2DEC5}" destId="{958BA591-5E1E-490F-9F4E-AC132DEB087D}" srcOrd="1" destOrd="0" presId="urn:microsoft.com/office/officeart/2005/8/layout/chevron2"/>
    <dgm:cxn modelId="{2F7B22E7-A762-4B66-AE3F-FBCD93E20EC7}" type="presParOf" srcId="{E805E4BA-70EB-486D-8F7A-10F84CD3BC60}" destId="{8E612F34-4CD8-4CBE-961C-9CC8F33C5699}" srcOrd="1" destOrd="0" presId="urn:microsoft.com/office/officeart/2005/8/layout/chevron2"/>
    <dgm:cxn modelId="{2F42C2A2-CE10-42F0-9BB3-CF991874C0E6}" type="presParOf" srcId="{E805E4BA-70EB-486D-8F7A-10F84CD3BC60}" destId="{BDA0EA12-D7DC-44E3-93D5-9A317DB7C160}" srcOrd="2" destOrd="0" presId="urn:microsoft.com/office/officeart/2005/8/layout/chevron2"/>
    <dgm:cxn modelId="{4AD4EA57-A491-4CF1-BB22-21EEB0DF7A61}" type="presParOf" srcId="{BDA0EA12-D7DC-44E3-93D5-9A317DB7C160}" destId="{0A5C9B21-E8BE-4695-92FA-D09198B42FEC}" srcOrd="0" destOrd="0" presId="urn:microsoft.com/office/officeart/2005/8/layout/chevron2"/>
    <dgm:cxn modelId="{CA49A413-F4A5-4D66-986E-20886658538E}" type="presParOf" srcId="{BDA0EA12-D7DC-44E3-93D5-9A317DB7C160}" destId="{63259990-CB25-4A06-8B6A-235591B8A000}" srcOrd="1" destOrd="0" presId="urn:microsoft.com/office/officeart/2005/8/layout/chevron2"/>
    <dgm:cxn modelId="{FBF2CA11-89BC-402C-B478-3F806A258EFC}" type="presParOf" srcId="{E805E4BA-70EB-486D-8F7A-10F84CD3BC60}" destId="{02D73C46-282A-40E8-A99E-48F4FD76A559}" srcOrd="3" destOrd="0" presId="urn:microsoft.com/office/officeart/2005/8/layout/chevron2"/>
    <dgm:cxn modelId="{5FFFEA08-9622-475C-B0D4-DC98E042BB2E}" type="presParOf" srcId="{E805E4BA-70EB-486D-8F7A-10F84CD3BC60}" destId="{A408364E-738E-486C-927A-AA9DAC3966C4}" srcOrd="4" destOrd="0" presId="urn:microsoft.com/office/officeart/2005/8/layout/chevron2"/>
    <dgm:cxn modelId="{EC56A1BA-7290-4928-88D7-14C022D222C8}" type="presParOf" srcId="{A408364E-738E-486C-927A-AA9DAC3966C4}" destId="{95AE775C-4A23-440A-A918-AEBA22AD1529}" srcOrd="0" destOrd="0" presId="urn:microsoft.com/office/officeart/2005/8/layout/chevron2"/>
    <dgm:cxn modelId="{E3B8EC9A-08C2-481F-8FD1-39FBCE1A1F38}" type="presParOf" srcId="{A408364E-738E-486C-927A-AA9DAC3966C4}" destId="{0CEF5F2E-4015-4EAF-B894-B5A78695A42B}" srcOrd="1" destOrd="0" presId="urn:microsoft.com/office/officeart/2005/8/layout/chevron2"/>
    <dgm:cxn modelId="{791FE3F0-70EC-44EF-A35F-B322CB6FCE50}" type="presParOf" srcId="{E805E4BA-70EB-486D-8F7A-10F84CD3BC60}" destId="{A8338257-5DC9-4665-84BC-84E26C6068F7}" srcOrd="5" destOrd="0" presId="urn:microsoft.com/office/officeart/2005/8/layout/chevron2"/>
    <dgm:cxn modelId="{D5859A22-F4F6-4D13-AE25-9C4066124832}" type="presParOf" srcId="{E805E4BA-70EB-486D-8F7A-10F84CD3BC60}" destId="{DDF9225A-97A3-43A3-85F2-359B1B08ECC0}" srcOrd="6" destOrd="0" presId="urn:microsoft.com/office/officeart/2005/8/layout/chevron2"/>
    <dgm:cxn modelId="{94EF07E8-03FE-4D04-A353-B45A8F09A659}" type="presParOf" srcId="{DDF9225A-97A3-43A3-85F2-359B1B08ECC0}" destId="{93ED7A22-0721-4F1F-B154-69DA1B8B673A}" srcOrd="0" destOrd="0" presId="urn:microsoft.com/office/officeart/2005/8/layout/chevron2"/>
    <dgm:cxn modelId="{E7FDB98E-23D8-4D18-9545-E952CA92F866}" type="presParOf" srcId="{DDF9225A-97A3-43A3-85F2-359B1B08ECC0}" destId="{A18A42B4-AA55-4046-8152-885A69375FAB}" srcOrd="1" destOrd="0" presId="urn:microsoft.com/office/officeart/2005/8/layout/chevron2"/>
    <dgm:cxn modelId="{63AE712E-8248-49A6-A3B8-903040E809F3}" type="presParOf" srcId="{E805E4BA-70EB-486D-8F7A-10F84CD3BC60}" destId="{92FA090A-76EF-4E2D-864D-C87DE68156C9}" srcOrd="7" destOrd="0" presId="urn:microsoft.com/office/officeart/2005/8/layout/chevron2"/>
    <dgm:cxn modelId="{B962079B-45A0-48C1-A47B-AE0072D04136}" type="presParOf" srcId="{E805E4BA-70EB-486D-8F7A-10F84CD3BC60}" destId="{A5B5AC8B-AB51-43FA-8B3E-2002B88E9E2E}" srcOrd="8" destOrd="0" presId="urn:microsoft.com/office/officeart/2005/8/layout/chevron2"/>
    <dgm:cxn modelId="{382B7FF0-D848-43D0-B5D7-00652E1A88AE}" type="presParOf" srcId="{A5B5AC8B-AB51-43FA-8B3E-2002B88E9E2E}" destId="{132FA54E-AA3F-47FE-B38E-F0BD0774B754}" srcOrd="0" destOrd="0" presId="urn:microsoft.com/office/officeart/2005/8/layout/chevron2"/>
    <dgm:cxn modelId="{8BC4D322-F2BF-4E45-B82A-C28008FFD29B}" type="presParOf" srcId="{A5B5AC8B-AB51-43FA-8B3E-2002B88E9E2E}" destId="{80E0E89D-1942-4736-A48A-AF3D9D7D978B}" srcOrd="1" destOrd="0" presId="urn:microsoft.com/office/officeart/2005/8/layout/chevron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3AC0319-0614-43AC-8CAC-86A91D8EA606}" type="doc">
      <dgm:prSet loTypeId="urn:microsoft.com/office/officeart/2005/8/layout/target3" loCatId="relationship" qsTypeId="urn:microsoft.com/office/officeart/2005/8/quickstyle/3d5" qsCatId="3D" csTypeId="urn:microsoft.com/office/officeart/2005/8/colors/accent1_2" csCatId="accent1" phldr="1"/>
      <dgm:spPr/>
      <dgm:t>
        <a:bodyPr/>
        <a:lstStyle/>
        <a:p>
          <a:endParaRPr lang="ru-RU"/>
        </a:p>
      </dgm:t>
    </dgm:pt>
    <dgm:pt modelId="{2FFA0B7E-8275-4E9D-AEFD-72727D71D8C6}">
      <dgm:prSet custT="1"/>
      <dgm:spPr/>
      <dgm:t>
        <a:bodyPr/>
        <a:lstStyle/>
        <a:p>
          <a:pPr rtl="0"/>
          <a:r>
            <a:rPr lang="ru-RU" sz="1800" b="1" dirty="0" smtClean="0">
              <a:latin typeface="Times New Roman" pitchFamily="18" charset="0"/>
              <a:cs typeface="Times New Roman" pitchFamily="18" charset="0"/>
            </a:rPr>
            <a:t>Участие в реализации мероприятий согласно Указа Президента РФ от 7 мая 2018 № 204</a:t>
          </a:r>
          <a:endParaRPr lang="ru-RU" sz="1800" b="1" dirty="0">
            <a:latin typeface="Times New Roman" pitchFamily="18" charset="0"/>
            <a:cs typeface="Times New Roman" pitchFamily="18" charset="0"/>
          </a:endParaRPr>
        </a:p>
      </dgm:t>
    </dgm:pt>
    <dgm:pt modelId="{54FD5DFE-4673-457F-9C19-A8A026949B4D}" type="parTrans" cxnId="{C55D4A7D-7F55-4405-9E68-B496C9095B2A}">
      <dgm:prSet/>
      <dgm:spPr/>
      <dgm:t>
        <a:bodyPr/>
        <a:lstStyle/>
        <a:p>
          <a:endParaRPr lang="ru-RU"/>
        </a:p>
      </dgm:t>
    </dgm:pt>
    <dgm:pt modelId="{20D29941-409A-49C5-A62D-9E310BC9A39C}" type="sibTrans" cxnId="{C55D4A7D-7F55-4405-9E68-B496C9095B2A}">
      <dgm:prSet/>
      <dgm:spPr/>
      <dgm:t>
        <a:bodyPr/>
        <a:lstStyle/>
        <a:p>
          <a:endParaRPr lang="ru-RU"/>
        </a:p>
      </dgm:t>
    </dgm:pt>
    <dgm:pt modelId="{6AD6493C-5129-42FC-AA9C-0CCAF9C20076}" type="pres">
      <dgm:prSet presAssocID="{53AC0319-0614-43AC-8CAC-86A91D8EA606}" presName="Name0" presStyleCnt="0">
        <dgm:presLayoutVars>
          <dgm:chMax val="7"/>
          <dgm:dir/>
          <dgm:animLvl val="lvl"/>
          <dgm:resizeHandles val="exact"/>
        </dgm:presLayoutVars>
      </dgm:prSet>
      <dgm:spPr/>
      <dgm:t>
        <a:bodyPr/>
        <a:lstStyle/>
        <a:p>
          <a:endParaRPr lang="ru-RU"/>
        </a:p>
      </dgm:t>
    </dgm:pt>
    <dgm:pt modelId="{67959AD6-68C6-4F18-8DA6-376FA021E0F1}" type="pres">
      <dgm:prSet presAssocID="{2FFA0B7E-8275-4E9D-AEFD-72727D71D8C6}" presName="circle1" presStyleLbl="node1" presStyleIdx="0" presStyleCnt="1"/>
      <dgm:spPr/>
    </dgm:pt>
    <dgm:pt modelId="{3A056168-1B99-40A2-B7C6-F2EAEE919A0D}" type="pres">
      <dgm:prSet presAssocID="{2FFA0B7E-8275-4E9D-AEFD-72727D71D8C6}" presName="space" presStyleCnt="0"/>
      <dgm:spPr/>
    </dgm:pt>
    <dgm:pt modelId="{075A64AB-AC43-4642-8190-29D60142E4B1}" type="pres">
      <dgm:prSet presAssocID="{2FFA0B7E-8275-4E9D-AEFD-72727D71D8C6}" presName="rect1" presStyleLbl="alignAcc1" presStyleIdx="0" presStyleCnt="1" custLinFactNeighborX="-4077" custLinFactNeighborY="-5263"/>
      <dgm:spPr/>
      <dgm:t>
        <a:bodyPr/>
        <a:lstStyle/>
        <a:p>
          <a:endParaRPr lang="ru-RU"/>
        </a:p>
      </dgm:t>
    </dgm:pt>
    <dgm:pt modelId="{224C4F25-A57C-40A0-9F4E-871F73A1F045}" type="pres">
      <dgm:prSet presAssocID="{2FFA0B7E-8275-4E9D-AEFD-72727D71D8C6}" presName="rect1ParTxNoCh" presStyleLbl="alignAcc1" presStyleIdx="0" presStyleCnt="1">
        <dgm:presLayoutVars>
          <dgm:chMax val="1"/>
          <dgm:bulletEnabled val="1"/>
        </dgm:presLayoutVars>
      </dgm:prSet>
      <dgm:spPr/>
      <dgm:t>
        <a:bodyPr/>
        <a:lstStyle/>
        <a:p>
          <a:endParaRPr lang="ru-RU"/>
        </a:p>
      </dgm:t>
    </dgm:pt>
  </dgm:ptLst>
  <dgm:cxnLst>
    <dgm:cxn modelId="{DFA1D6DF-302C-44CB-B945-813F32EFF5E8}" type="presOf" srcId="{2FFA0B7E-8275-4E9D-AEFD-72727D71D8C6}" destId="{224C4F25-A57C-40A0-9F4E-871F73A1F045}" srcOrd="1" destOrd="0" presId="urn:microsoft.com/office/officeart/2005/8/layout/target3"/>
    <dgm:cxn modelId="{FFE389D6-6DA0-4127-BB6B-0BD2626ED892}" type="presOf" srcId="{53AC0319-0614-43AC-8CAC-86A91D8EA606}" destId="{6AD6493C-5129-42FC-AA9C-0CCAF9C20076}" srcOrd="0" destOrd="0" presId="urn:microsoft.com/office/officeart/2005/8/layout/target3"/>
    <dgm:cxn modelId="{A036B011-9F8A-4B48-8F17-C6F7C5009AD6}" type="presOf" srcId="{2FFA0B7E-8275-4E9D-AEFD-72727D71D8C6}" destId="{075A64AB-AC43-4642-8190-29D60142E4B1}" srcOrd="0" destOrd="0" presId="urn:microsoft.com/office/officeart/2005/8/layout/target3"/>
    <dgm:cxn modelId="{C55D4A7D-7F55-4405-9E68-B496C9095B2A}" srcId="{53AC0319-0614-43AC-8CAC-86A91D8EA606}" destId="{2FFA0B7E-8275-4E9D-AEFD-72727D71D8C6}" srcOrd="0" destOrd="0" parTransId="{54FD5DFE-4673-457F-9C19-A8A026949B4D}" sibTransId="{20D29941-409A-49C5-A62D-9E310BC9A39C}"/>
    <dgm:cxn modelId="{6AA84DEC-9728-495D-99E0-FD2C8CA104E5}" type="presParOf" srcId="{6AD6493C-5129-42FC-AA9C-0CCAF9C20076}" destId="{67959AD6-68C6-4F18-8DA6-376FA021E0F1}" srcOrd="0" destOrd="0" presId="urn:microsoft.com/office/officeart/2005/8/layout/target3"/>
    <dgm:cxn modelId="{B0501E30-5D90-4A31-AE13-51A81315A688}" type="presParOf" srcId="{6AD6493C-5129-42FC-AA9C-0CCAF9C20076}" destId="{3A056168-1B99-40A2-B7C6-F2EAEE919A0D}" srcOrd="1" destOrd="0" presId="urn:microsoft.com/office/officeart/2005/8/layout/target3"/>
    <dgm:cxn modelId="{B8D36D44-4009-40B2-B9ED-03181C5266EA}" type="presParOf" srcId="{6AD6493C-5129-42FC-AA9C-0CCAF9C20076}" destId="{075A64AB-AC43-4642-8190-29D60142E4B1}" srcOrd="2" destOrd="0" presId="urn:microsoft.com/office/officeart/2005/8/layout/target3"/>
    <dgm:cxn modelId="{06B73858-285D-4EED-AFBC-5101C3BD41FA}" type="presParOf" srcId="{6AD6493C-5129-42FC-AA9C-0CCAF9C20076}" destId="{224C4F25-A57C-40A0-9F4E-871F73A1F045}" srcOrd="3" destOrd="0" presId="urn:microsoft.com/office/officeart/2005/8/layout/targe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8B1529F-E585-4F9F-A7EC-8E82F9CF8F89}" type="doc">
      <dgm:prSet loTypeId="urn:microsoft.com/office/officeart/2005/8/layout/target3" loCatId="relationship" qsTypeId="urn:microsoft.com/office/officeart/2005/8/quickstyle/3d5" qsCatId="3D" csTypeId="urn:microsoft.com/office/officeart/2005/8/colors/accent1_2" csCatId="accent1" phldr="1"/>
      <dgm:spPr/>
      <dgm:t>
        <a:bodyPr/>
        <a:lstStyle/>
        <a:p>
          <a:endParaRPr lang="ru-RU"/>
        </a:p>
      </dgm:t>
    </dgm:pt>
    <dgm:pt modelId="{1D6B9A55-DF01-48AE-9D97-ECF39A142F05}">
      <dgm:prSet custT="1"/>
      <dgm:spPr/>
      <dgm:t>
        <a:bodyPr/>
        <a:lstStyle/>
        <a:p>
          <a:pPr rtl="0"/>
          <a:r>
            <a:rPr lang="ru-RU" sz="1800" b="1" dirty="0" smtClean="0">
              <a:latin typeface="Times New Roman" pitchFamily="18" charset="0"/>
              <a:cs typeface="Times New Roman" pitchFamily="18" charset="0"/>
            </a:rPr>
            <a:t>Достижение отнесения муниципального образования к группе заемщиков высокого уровня долговой устойчивости</a:t>
          </a:r>
        </a:p>
      </dgm:t>
    </dgm:pt>
    <dgm:pt modelId="{15F3F80C-6B44-4DAC-A87A-9A239F753F45}" type="parTrans" cxnId="{7FA3DB0B-223D-4AFF-8A89-A8048800537A}">
      <dgm:prSet/>
      <dgm:spPr/>
      <dgm:t>
        <a:bodyPr/>
        <a:lstStyle/>
        <a:p>
          <a:endParaRPr lang="ru-RU"/>
        </a:p>
      </dgm:t>
    </dgm:pt>
    <dgm:pt modelId="{606ACCF7-52BB-497A-8451-47E0C580E269}" type="sibTrans" cxnId="{7FA3DB0B-223D-4AFF-8A89-A8048800537A}">
      <dgm:prSet/>
      <dgm:spPr/>
      <dgm:t>
        <a:bodyPr/>
        <a:lstStyle/>
        <a:p>
          <a:endParaRPr lang="ru-RU"/>
        </a:p>
      </dgm:t>
    </dgm:pt>
    <dgm:pt modelId="{EBCFC0FB-AC76-4562-86D7-8A8184124A09}" type="pres">
      <dgm:prSet presAssocID="{78B1529F-E585-4F9F-A7EC-8E82F9CF8F89}" presName="Name0" presStyleCnt="0">
        <dgm:presLayoutVars>
          <dgm:chMax val="7"/>
          <dgm:dir/>
          <dgm:animLvl val="lvl"/>
          <dgm:resizeHandles val="exact"/>
        </dgm:presLayoutVars>
      </dgm:prSet>
      <dgm:spPr/>
      <dgm:t>
        <a:bodyPr/>
        <a:lstStyle/>
        <a:p>
          <a:endParaRPr lang="ru-RU"/>
        </a:p>
      </dgm:t>
    </dgm:pt>
    <dgm:pt modelId="{6A5B84DC-6ED3-461A-9779-42748396BC83}" type="pres">
      <dgm:prSet presAssocID="{1D6B9A55-DF01-48AE-9D97-ECF39A142F05}" presName="circle1" presStyleLbl="node1" presStyleIdx="0" presStyleCnt="1"/>
      <dgm:spPr/>
    </dgm:pt>
    <dgm:pt modelId="{ACC52EB2-55DF-479D-8AAE-87283F3786A8}" type="pres">
      <dgm:prSet presAssocID="{1D6B9A55-DF01-48AE-9D97-ECF39A142F05}" presName="space" presStyleCnt="0"/>
      <dgm:spPr/>
    </dgm:pt>
    <dgm:pt modelId="{69B39C88-5A86-4D7A-BB6C-26E54BDD549A}" type="pres">
      <dgm:prSet presAssocID="{1D6B9A55-DF01-48AE-9D97-ECF39A142F05}" presName="rect1" presStyleLbl="alignAcc1" presStyleIdx="0" presStyleCnt="1" custLinFactNeighborX="0" custLinFactNeighborY="-885"/>
      <dgm:spPr/>
      <dgm:t>
        <a:bodyPr/>
        <a:lstStyle/>
        <a:p>
          <a:endParaRPr lang="ru-RU"/>
        </a:p>
      </dgm:t>
    </dgm:pt>
    <dgm:pt modelId="{0C65240E-1879-4F97-A56A-B8FD6D8B0BB4}" type="pres">
      <dgm:prSet presAssocID="{1D6B9A55-DF01-48AE-9D97-ECF39A142F05}" presName="rect1ParTxNoCh" presStyleLbl="alignAcc1" presStyleIdx="0" presStyleCnt="1">
        <dgm:presLayoutVars>
          <dgm:chMax val="1"/>
          <dgm:bulletEnabled val="1"/>
        </dgm:presLayoutVars>
      </dgm:prSet>
      <dgm:spPr/>
      <dgm:t>
        <a:bodyPr/>
        <a:lstStyle/>
        <a:p>
          <a:endParaRPr lang="ru-RU"/>
        </a:p>
      </dgm:t>
    </dgm:pt>
  </dgm:ptLst>
  <dgm:cxnLst>
    <dgm:cxn modelId="{6E401EDF-2670-4D81-81A1-7F0443833010}" type="presOf" srcId="{1D6B9A55-DF01-48AE-9D97-ECF39A142F05}" destId="{69B39C88-5A86-4D7A-BB6C-26E54BDD549A}" srcOrd="0" destOrd="0" presId="urn:microsoft.com/office/officeart/2005/8/layout/target3"/>
    <dgm:cxn modelId="{3AFC0578-2608-4128-AC6D-2F793FAA5AA2}" type="presOf" srcId="{1D6B9A55-DF01-48AE-9D97-ECF39A142F05}" destId="{0C65240E-1879-4F97-A56A-B8FD6D8B0BB4}" srcOrd="1" destOrd="0" presId="urn:microsoft.com/office/officeart/2005/8/layout/target3"/>
    <dgm:cxn modelId="{7778C7EA-72B0-4A4F-95D1-83107613464F}" type="presOf" srcId="{78B1529F-E585-4F9F-A7EC-8E82F9CF8F89}" destId="{EBCFC0FB-AC76-4562-86D7-8A8184124A09}" srcOrd="0" destOrd="0" presId="urn:microsoft.com/office/officeart/2005/8/layout/target3"/>
    <dgm:cxn modelId="{7FA3DB0B-223D-4AFF-8A89-A8048800537A}" srcId="{78B1529F-E585-4F9F-A7EC-8E82F9CF8F89}" destId="{1D6B9A55-DF01-48AE-9D97-ECF39A142F05}" srcOrd="0" destOrd="0" parTransId="{15F3F80C-6B44-4DAC-A87A-9A239F753F45}" sibTransId="{606ACCF7-52BB-497A-8451-47E0C580E269}"/>
    <dgm:cxn modelId="{F9B39AC8-ED5A-4CBA-9608-B582D4175DC5}" type="presParOf" srcId="{EBCFC0FB-AC76-4562-86D7-8A8184124A09}" destId="{6A5B84DC-6ED3-461A-9779-42748396BC83}" srcOrd="0" destOrd="0" presId="urn:microsoft.com/office/officeart/2005/8/layout/target3"/>
    <dgm:cxn modelId="{AE8052C5-BD3E-4EF2-80F5-F613D467596A}" type="presParOf" srcId="{EBCFC0FB-AC76-4562-86D7-8A8184124A09}" destId="{ACC52EB2-55DF-479D-8AAE-87283F3786A8}" srcOrd="1" destOrd="0" presId="urn:microsoft.com/office/officeart/2005/8/layout/target3"/>
    <dgm:cxn modelId="{D345E5AB-F62D-4317-AF97-687FCB10E88C}" type="presParOf" srcId="{EBCFC0FB-AC76-4562-86D7-8A8184124A09}" destId="{69B39C88-5A86-4D7A-BB6C-26E54BDD549A}" srcOrd="2" destOrd="0" presId="urn:microsoft.com/office/officeart/2005/8/layout/target3"/>
    <dgm:cxn modelId="{F20B515B-B1D7-4126-A1EC-2EE903793F26}" type="presParOf" srcId="{EBCFC0FB-AC76-4562-86D7-8A8184124A09}" destId="{0C65240E-1879-4F97-A56A-B8FD6D8B0BB4}" srcOrd="3" destOrd="0" presId="urn:microsoft.com/office/officeart/2005/8/layout/target3"/>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22E5B5B-E5EB-4085-B04F-6EAC96CF1F18}" type="doc">
      <dgm:prSet loTypeId="urn:microsoft.com/office/officeart/2005/8/layout/target3" loCatId="relationship" qsTypeId="urn:microsoft.com/office/officeart/2005/8/quickstyle/3d5" qsCatId="3D" csTypeId="urn:microsoft.com/office/officeart/2005/8/colors/accent1_2" csCatId="accent1" phldr="1"/>
      <dgm:spPr/>
      <dgm:t>
        <a:bodyPr/>
        <a:lstStyle/>
        <a:p>
          <a:endParaRPr lang="ru-RU"/>
        </a:p>
      </dgm:t>
    </dgm:pt>
    <dgm:pt modelId="{7B24E5F6-66B8-40BA-B11F-D42C00F1E44A}">
      <dgm:prSet custT="1"/>
      <dgm:spPr/>
      <dgm:t>
        <a:bodyPr/>
        <a:lstStyle/>
        <a:p>
          <a:pPr rtl="0"/>
          <a:r>
            <a:rPr lang="ru-RU" sz="1800" b="1" dirty="0" smtClean="0">
              <a:latin typeface="Times New Roman" pitchFamily="18" charset="0"/>
              <a:cs typeface="Times New Roman" pitchFamily="18" charset="0"/>
            </a:rPr>
            <a:t>Взаимодействие с краевыми органами власти по сохранению устойчивого развития района</a:t>
          </a:r>
        </a:p>
      </dgm:t>
    </dgm:pt>
    <dgm:pt modelId="{8E010BFB-2CA3-4CDE-BF3D-1D21DE685304}" type="parTrans" cxnId="{DF1B1DC7-CEED-4D7F-A652-BBE701127A32}">
      <dgm:prSet/>
      <dgm:spPr/>
      <dgm:t>
        <a:bodyPr/>
        <a:lstStyle/>
        <a:p>
          <a:endParaRPr lang="ru-RU"/>
        </a:p>
      </dgm:t>
    </dgm:pt>
    <dgm:pt modelId="{48F83B77-A73A-4D16-B774-F3B695C7B665}" type="sibTrans" cxnId="{DF1B1DC7-CEED-4D7F-A652-BBE701127A32}">
      <dgm:prSet/>
      <dgm:spPr/>
      <dgm:t>
        <a:bodyPr/>
        <a:lstStyle/>
        <a:p>
          <a:endParaRPr lang="ru-RU"/>
        </a:p>
      </dgm:t>
    </dgm:pt>
    <dgm:pt modelId="{389F35E8-815A-4938-8791-FBCB1ADC25BA}" type="pres">
      <dgm:prSet presAssocID="{022E5B5B-E5EB-4085-B04F-6EAC96CF1F18}" presName="Name0" presStyleCnt="0">
        <dgm:presLayoutVars>
          <dgm:chMax val="7"/>
          <dgm:dir/>
          <dgm:animLvl val="lvl"/>
          <dgm:resizeHandles val="exact"/>
        </dgm:presLayoutVars>
      </dgm:prSet>
      <dgm:spPr/>
      <dgm:t>
        <a:bodyPr/>
        <a:lstStyle/>
        <a:p>
          <a:endParaRPr lang="ru-RU"/>
        </a:p>
      </dgm:t>
    </dgm:pt>
    <dgm:pt modelId="{63118B4B-CCA2-4FE3-8BF7-A3385929C06A}" type="pres">
      <dgm:prSet presAssocID="{7B24E5F6-66B8-40BA-B11F-D42C00F1E44A}" presName="circle1" presStyleLbl="node1" presStyleIdx="0" presStyleCnt="1"/>
      <dgm:spPr/>
    </dgm:pt>
    <dgm:pt modelId="{1D6367A8-618C-4CDF-BB7C-AB7AD2B6E956}" type="pres">
      <dgm:prSet presAssocID="{7B24E5F6-66B8-40BA-B11F-D42C00F1E44A}" presName="space" presStyleCnt="0"/>
      <dgm:spPr/>
    </dgm:pt>
    <dgm:pt modelId="{A6101D61-C7CF-474A-8031-C177B0EE437A}" type="pres">
      <dgm:prSet presAssocID="{7B24E5F6-66B8-40BA-B11F-D42C00F1E44A}" presName="rect1" presStyleLbl="alignAcc1" presStyleIdx="0" presStyleCnt="1"/>
      <dgm:spPr/>
      <dgm:t>
        <a:bodyPr/>
        <a:lstStyle/>
        <a:p>
          <a:endParaRPr lang="ru-RU"/>
        </a:p>
      </dgm:t>
    </dgm:pt>
    <dgm:pt modelId="{FF485647-1E0E-423F-AB44-67C8AE322D0D}" type="pres">
      <dgm:prSet presAssocID="{7B24E5F6-66B8-40BA-B11F-D42C00F1E44A}" presName="rect1ParTxNoCh" presStyleLbl="alignAcc1" presStyleIdx="0" presStyleCnt="1">
        <dgm:presLayoutVars>
          <dgm:chMax val="1"/>
          <dgm:bulletEnabled val="1"/>
        </dgm:presLayoutVars>
      </dgm:prSet>
      <dgm:spPr/>
      <dgm:t>
        <a:bodyPr/>
        <a:lstStyle/>
        <a:p>
          <a:endParaRPr lang="ru-RU"/>
        </a:p>
      </dgm:t>
    </dgm:pt>
  </dgm:ptLst>
  <dgm:cxnLst>
    <dgm:cxn modelId="{63F65030-1801-4772-B97F-F131D69053CD}" type="presOf" srcId="{7B24E5F6-66B8-40BA-B11F-D42C00F1E44A}" destId="{FF485647-1E0E-423F-AB44-67C8AE322D0D}" srcOrd="1" destOrd="0" presId="urn:microsoft.com/office/officeart/2005/8/layout/target3"/>
    <dgm:cxn modelId="{DF1B1DC7-CEED-4D7F-A652-BBE701127A32}" srcId="{022E5B5B-E5EB-4085-B04F-6EAC96CF1F18}" destId="{7B24E5F6-66B8-40BA-B11F-D42C00F1E44A}" srcOrd="0" destOrd="0" parTransId="{8E010BFB-2CA3-4CDE-BF3D-1D21DE685304}" sibTransId="{48F83B77-A73A-4D16-B774-F3B695C7B665}"/>
    <dgm:cxn modelId="{6340496E-33DB-40AB-9EB6-FE784198AF30}" type="presOf" srcId="{7B24E5F6-66B8-40BA-B11F-D42C00F1E44A}" destId="{A6101D61-C7CF-474A-8031-C177B0EE437A}" srcOrd="0" destOrd="0" presId="urn:microsoft.com/office/officeart/2005/8/layout/target3"/>
    <dgm:cxn modelId="{917E0008-FC8C-43EA-80E2-E52D6A8EC1A9}" type="presOf" srcId="{022E5B5B-E5EB-4085-B04F-6EAC96CF1F18}" destId="{389F35E8-815A-4938-8791-FBCB1ADC25BA}" srcOrd="0" destOrd="0" presId="urn:microsoft.com/office/officeart/2005/8/layout/target3"/>
    <dgm:cxn modelId="{B6BFD43C-1E6F-4C21-8C66-06C2205CBBAA}" type="presParOf" srcId="{389F35E8-815A-4938-8791-FBCB1ADC25BA}" destId="{63118B4B-CCA2-4FE3-8BF7-A3385929C06A}" srcOrd="0" destOrd="0" presId="urn:microsoft.com/office/officeart/2005/8/layout/target3"/>
    <dgm:cxn modelId="{FA4C05A7-1635-4E8D-A187-C2711761B79C}" type="presParOf" srcId="{389F35E8-815A-4938-8791-FBCB1ADC25BA}" destId="{1D6367A8-618C-4CDF-BB7C-AB7AD2B6E956}" srcOrd="1" destOrd="0" presId="urn:microsoft.com/office/officeart/2005/8/layout/target3"/>
    <dgm:cxn modelId="{6B922C8B-A6EC-4041-B3B4-3128DD361126}" type="presParOf" srcId="{389F35E8-815A-4938-8791-FBCB1ADC25BA}" destId="{A6101D61-C7CF-474A-8031-C177B0EE437A}" srcOrd="2" destOrd="0" presId="urn:microsoft.com/office/officeart/2005/8/layout/target3"/>
    <dgm:cxn modelId="{0CB85734-0482-45EE-A152-C176779C7132}" type="presParOf" srcId="{389F35E8-815A-4938-8791-FBCB1ADC25BA}" destId="{FF485647-1E0E-423F-AB44-67C8AE322D0D}" srcOrd="3" destOrd="0" presId="urn:microsoft.com/office/officeart/2005/8/layout/target3"/>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DBD13B98-474A-4A78-9617-B28CB8936E04}" type="doc">
      <dgm:prSet loTypeId="urn:microsoft.com/office/officeart/2005/8/layout/target3" loCatId="relationship" qsTypeId="urn:microsoft.com/office/officeart/2005/8/quickstyle/3d5" qsCatId="3D" csTypeId="urn:microsoft.com/office/officeart/2005/8/colors/accent1_2" csCatId="accent1" phldr="1"/>
      <dgm:spPr/>
      <dgm:t>
        <a:bodyPr/>
        <a:lstStyle/>
        <a:p>
          <a:endParaRPr lang="ru-RU"/>
        </a:p>
      </dgm:t>
    </dgm:pt>
    <dgm:pt modelId="{72AB3EC0-73E7-4383-8E5A-45A3A0DE0335}">
      <dgm:prSet custT="1"/>
      <dgm:spPr/>
      <dgm:t>
        <a:bodyPr/>
        <a:lstStyle/>
        <a:p>
          <a:pPr rtl="0"/>
          <a:r>
            <a:rPr lang="ru-RU" sz="1800" b="1" dirty="0" smtClean="0">
              <a:latin typeface="Times New Roman" pitchFamily="18" charset="0"/>
              <a:cs typeface="Times New Roman" pitchFamily="18" charset="0"/>
            </a:rPr>
            <a:t>Повышение эффективности бюджетных расходов, вовлечение в бюджетный процесс граждан</a:t>
          </a:r>
          <a:endParaRPr lang="ru-RU" sz="1800" b="1" dirty="0">
            <a:latin typeface="Times New Roman" pitchFamily="18" charset="0"/>
            <a:cs typeface="Times New Roman" pitchFamily="18" charset="0"/>
          </a:endParaRPr>
        </a:p>
      </dgm:t>
    </dgm:pt>
    <dgm:pt modelId="{56579E1B-2EFA-45A6-8849-19B7102C61C3}" type="parTrans" cxnId="{1DFCDDB3-BD78-46E7-A9AB-425BFF5FD9E5}">
      <dgm:prSet/>
      <dgm:spPr/>
      <dgm:t>
        <a:bodyPr/>
        <a:lstStyle/>
        <a:p>
          <a:endParaRPr lang="ru-RU"/>
        </a:p>
      </dgm:t>
    </dgm:pt>
    <dgm:pt modelId="{BBC6E80D-4FB9-442C-AD48-630118393D4F}" type="sibTrans" cxnId="{1DFCDDB3-BD78-46E7-A9AB-425BFF5FD9E5}">
      <dgm:prSet/>
      <dgm:spPr/>
      <dgm:t>
        <a:bodyPr/>
        <a:lstStyle/>
        <a:p>
          <a:endParaRPr lang="ru-RU"/>
        </a:p>
      </dgm:t>
    </dgm:pt>
    <dgm:pt modelId="{5DDC325E-073F-4430-9FC7-BE3DDCD30A1F}" type="pres">
      <dgm:prSet presAssocID="{DBD13B98-474A-4A78-9617-B28CB8936E04}" presName="Name0" presStyleCnt="0">
        <dgm:presLayoutVars>
          <dgm:chMax val="7"/>
          <dgm:dir/>
          <dgm:animLvl val="lvl"/>
          <dgm:resizeHandles val="exact"/>
        </dgm:presLayoutVars>
      </dgm:prSet>
      <dgm:spPr/>
      <dgm:t>
        <a:bodyPr/>
        <a:lstStyle/>
        <a:p>
          <a:endParaRPr lang="ru-RU"/>
        </a:p>
      </dgm:t>
    </dgm:pt>
    <dgm:pt modelId="{AB96A1C4-3BC7-4BBF-81BA-9E6FE871FADD}" type="pres">
      <dgm:prSet presAssocID="{72AB3EC0-73E7-4383-8E5A-45A3A0DE0335}" presName="circle1" presStyleLbl="node1" presStyleIdx="0" presStyleCnt="1"/>
      <dgm:spPr/>
    </dgm:pt>
    <dgm:pt modelId="{EC83B7FA-67B4-49A1-99ED-8F7E091F7375}" type="pres">
      <dgm:prSet presAssocID="{72AB3EC0-73E7-4383-8E5A-45A3A0DE0335}" presName="space" presStyleCnt="0"/>
      <dgm:spPr/>
    </dgm:pt>
    <dgm:pt modelId="{993E9295-F4D3-4AAF-8F85-BA2E32C8F0AE}" type="pres">
      <dgm:prSet presAssocID="{72AB3EC0-73E7-4383-8E5A-45A3A0DE0335}" presName="rect1" presStyleLbl="alignAcc1" presStyleIdx="0" presStyleCnt="1" custLinFactNeighborX="0"/>
      <dgm:spPr/>
      <dgm:t>
        <a:bodyPr/>
        <a:lstStyle/>
        <a:p>
          <a:endParaRPr lang="ru-RU"/>
        </a:p>
      </dgm:t>
    </dgm:pt>
    <dgm:pt modelId="{C59C2C78-C965-4221-92D8-31325F6CAE90}" type="pres">
      <dgm:prSet presAssocID="{72AB3EC0-73E7-4383-8E5A-45A3A0DE0335}" presName="rect1ParTxNoCh" presStyleLbl="alignAcc1" presStyleIdx="0" presStyleCnt="1">
        <dgm:presLayoutVars>
          <dgm:chMax val="1"/>
          <dgm:bulletEnabled val="1"/>
        </dgm:presLayoutVars>
      </dgm:prSet>
      <dgm:spPr/>
      <dgm:t>
        <a:bodyPr/>
        <a:lstStyle/>
        <a:p>
          <a:endParaRPr lang="ru-RU"/>
        </a:p>
      </dgm:t>
    </dgm:pt>
  </dgm:ptLst>
  <dgm:cxnLst>
    <dgm:cxn modelId="{1DFCDDB3-BD78-46E7-A9AB-425BFF5FD9E5}" srcId="{DBD13B98-474A-4A78-9617-B28CB8936E04}" destId="{72AB3EC0-73E7-4383-8E5A-45A3A0DE0335}" srcOrd="0" destOrd="0" parTransId="{56579E1B-2EFA-45A6-8849-19B7102C61C3}" sibTransId="{BBC6E80D-4FB9-442C-AD48-630118393D4F}"/>
    <dgm:cxn modelId="{814D2994-67C6-430A-AFA9-C37C60978E33}" type="presOf" srcId="{72AB3EC0-73E7-4383-8E5A-45A3A0DE0335}" destId="{993E9295-F4D3-4AAF-8F85-BA2E32C8F0AE}" srcOrd="0" destOrd="0" presId="urn:microsoft.com/office/officeart/2005/8/layout/target3"/>
    <dgm:cxn modelId="{24E54076-2E35-4E46-BCC3-513C310F1A42}" type="presOf" srcId="{DBD13B98-474A-4A78-9617-B28CB8936E04}" destId="{5DDC325E-073F-4430-9FC7-BE3DDCD30A1F}" srcOrd="0" destOrd="0" presId="urn:microsoft.com/office/officeart/2005/8/layout/target3"/>
    <dgm:cxn modelId="{F24D0FE2-E757-4805-9818-4BF294C0FACF}" type="presOf" srcId="{72AB3EC0-73E7-4383-8E5A-45A3A0DE0335}" destId="{C59C2C78-C965-4221-92D8-31325F6CAE90}" srcOrd="1" destOrd="0" presId="urn:microsoft.com/office/officeart/2005/8/layout/target3"/>
    <dgm:cxn modelId="{832820F7-D410-4824-8107-4962708FA02B}" type="presParOf" srcId="{5DDC325E-073F-4430-9FC7-BE3DDCD30A1F}" destId="{AB96A1C4-3BC7-4BBF-81BA-9E6FE871FADD}" srcOrd="0" destOrd="0" presId="urn:microsoft.com/office/officeart/2005/8/layout/target3"/>
    <dgm:cxn modelId="{5B21145D-E960-4C2F-AA8C-4BD135001812}" type="presParOf" srcId="{5DDC325E-073F-4430-9FC7-BE3DDCD30A1F}" destId="{EC83B7FA-67B4-49A1-99ED-8F7E091F7375}" srcOrd="1" destOrd="0" presId="urn:microsoft.com/office/officeart/2005/8/layout/target3"/>
    <dgm:cxn modelId="{E47A1A43-1D3D-49AF-8258-DBA08BF3FF01}" type="presParOf" srcId="{5DDC325E-073F-4430-9FC7-BE3DDCD30A1F}" destId="{993E9295-F4D3-4AAF-8F85-BA2E32C8F0AE}" srcOrd="2" destOrd="0" presId="urn:microsoft.com/office/officeart/2005/8/layout/target3"/>
    <dgm:cxn modelId="{194EF8B4-55B3-4394-B50B-96D8496DBE1C}" type="presParOf" srcId="{5DDC325E-073F-4430-9FC7-BE3DDCD30A1F}" destId="{C59C2C78-C965-4221-92D8-31325F6CAE90}" srcOrd="3" destOrd="0" presId="urn:microsoft.com/office/officeart/2005/8/layout/target3"/>
  </dgm:cxn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8148CE9B-4170-4E37-8B96-3CBABFD54709}" type="doc">
      <dgm:prSet loTypeId="urn:microsoft.com/office/officeart/2005/8/layout/hProcess9" loCatId="process" qsTypeId="urn:microsoft.com/office/officeart/2009/2/quickstyle/3d8" qsCatId="3D" csTypeId="urn:microsoft.com/office/officeart/2005/8/colors/accent1_2" csCatId="accent1" phldr="1"/>
      <dgm:spPr/>
      <dgm:t>
        <a:bodyPr/>
        <a:lstStyle/>
        <a:p>
          <a:endParaRPr lang="ru-RU"/>
        </a:p>
      </dgm:t>
    </dgm:pt>
    <dgm:pt modelId="{530C320D-110E-402C-A309-4FD02189D865}">
      <dgm:prSet custT="1"/>
      <dgm:spPr/>
      <dgm:t>
        <a:bodyPr/>
        <a:lstStyle/>
        <a:p>
          <a:pPr rtl="0"/>
          <a:r>
            <a:rPr lang="ru-RU" sz="1600" b="1" dirty="0" smtClean="0"/>
            <a:t>Обеспечение сохранения устойчивости бюджета района и сбалансированного развития Северо-Енисейского района в условиях реализации ключевых задач, поставленных Президентом РФ в качестве национальных целей страны</a:t>
          </a:r>
        </a:p>
        <a:p>
          <a:pPr rtl="0"/>
          <a:endParaRPr lang="ru-RU" sz="1600" b="1" dirty="0"/>
        </a:p>
      </dgm:t>
    </dgm:pt>
    <dgm:pt modelId="{452175E6-9394-41F7-93D1-CEFE73EC6147}" type="parTrans" cxnId="{277F9204-0E7D-4E6D-A198-4361A145952D}">
      <dgm:prSet/>
      <dgm:spPr/>
      <dgm:t>
        <a:bodyPr/>
        <a:lstStyle/>
        <a:p>
          <a:endParaRPr lang="ru-RU"/>
        </a:p>
      </dgm:t>
    </dgm:pt>
    <dgm:pt modelId="{FB08471D-0729-41C1-9610-66FE5F36C094}" type="sibTrans" cxnId="{277F9204-0E7D-4E6D-A198-4361A145952D}">
      <dgm:prSet/>
      <dgm:spPr/>
      <dgm:t>
        <a:bodyPr/>
        <a:lstStyle/>
        <a:p>
          <a:endParaRPr lang="ru-RU"/>
        </a:p>
      </dgm:t>
    </dgm:pt>
    <dgm:pt modelId="{1CF49228-C47E-4ADC-B3C6-EF50C32D3659}" type="pres">
      <dgm:prSet presAssocID="{8148CE9B-4170-4E37-8B96-3CBABFD54709}" presName="CompostProcess" presStyleCnt="0">
        <dgm:presLayoutVars>
          <dgm:dir/>
          <dgm:resizeHandles val="exact"/>
        </dgm:presLayoutVars>
      </dgm:prSet>
      <dgm:spPr/>
      <dgm:t>
        <a:bodyPr/>
        <a:lstStyle/>
        <a:p>
          <a:endParaRPr lang="ru-RU"/>
        </a:p>
      </dgm:t>
    </dgm:pt>
    <dgm:pt modelId="{C437DF6A-C669-4D7E-8CEA-E0964380CA65}" type="pres">
      <dgm:prSet presAssocID="{8148CE9B-4170-4E37-8B96-3CBABFD54709}" presName="arrow" presStyleLbl="bgShp" presStyleIdx="0" presStyleCnt="1"/>
      <dgm:spPr/>
    </dgm:pt>
    <dgm:pt modelId="{DA3851C6-A598-48E6-8021-43485FFC6FB7}" type="pres">
      <dgm:prSet presAssocID="{8148CE9B-4170-4E37-8B96-3CBABFD54709}" presName="linearProcess" presStyleCnt="0"/>
      <dgm:spPr/>
    </dgm:pt>
    <dgm:pt modelId="{BAF2D1E9-BF75-4C59-92A8-E08AFC054E44}" type="pres">
      <dgm:prSet presAssocID="{530C320D-110E-402C-A309-4FD02189D865}" presName="textNode" presStyleLbl="node1" presStyleIdx="0" presStyleCnt="1" custLinFactNeighborX="-4288" custLinFactNeighborY="-244">
        <dgm:presLayoutVars>
          <dgm:bulletEnabled val="1"/>
        </dgm:presLayoutVars>
      </dgm:prSet>
      <dgm:spPr/>
      <dgm:t>
        <a:bodyPr/>
        <a:lstStyle/>
        <a:p>
          <a:endParaRPr lang="ru-RU"/>
        </a:p>
      </dgm:t>
    </dgm:pt>
  </dgm:ptLst>
  <dgm:cxnLst>
    <dgm:cxn modelId="{1D9B8122-AE1C-429A-889A-9A6262014D45}" type="presOf" srcId="{8148CE9B-4170-4E37-8B96-3CBABFD54709}" destId="{1CF49228-C47E-4ADC-B3C6-EF50C32D3659}" srcOrd="0" destOrd="0" presId="urn:microsoft.com/office/officeart/2005/8/layout/hProcess9"/>
    <dgm:cxn modelId="{1F14961F-E030-4777-8DAC-FDAD9A80907D}" type="presOf" srcId="{530C320D-110E-402C-A309-4FD02189D865}" destId="{BAF2D1E9-BF75-4C59-92A8-E08AFC054E44}" srcOrd="0" destOrd="0" presId="urn:microsoft.com/office/officeart/2005/8/layout/hProcess9"/>
    <dgm:cxn modelId="{277F9204-0E7D-4E6D-A198-4361A145952D}" srcId="{8148CE9B-4170-4E37-8B96-3CBABFD54709}" destId="{530C320D-110E-402C-A309-4FD02189D865}" srcOrd="0" destOrd="0" parTransId="{452175E6-9394-41F7-93D1-CEFE73EC6147}" sibTransId="{FB08471D-0729-41C1-9610-66FE5F36C094}"/>
    <dgm:cxn modelId="{BBC6A7BD-5AFA-483E-9DFD-49CC87105102}" type="presParOf" srcId="{1CF49228-C47E-4ADC-B3C6-EF50C32D3659}" destId="{C437DF6A-C669-4D7E-8CEA-E0964380CA65}" srcOrd="0" destOrd="0" presId="urn:microsoft.com/office/officeart/2005/8/layout/hProcess9"/>
    <dgm:cxn modelId="{CB3F6FB1-8E5B-4491-A4D7-04F528B77972}" type="presParOf" srcId="{1CF49228-C47E-4ADC-B3C6-EF50C32D3659}" destId="{DA3851C6-A598-48E6-8021-43485FFC6FB7}" srcOrd="1" destOrd="0" presId="urn:microsoft.com/office/officeart/2005/8/layout/hProcess9"/>
    <dgm:cxn modelId="{A5BB1D16-93D9-4EC1-B137-699B1383F3E8}" type="presParOf" srcId="{DA3851C6-A598-48E6-8021-43485FFC6FB7}" destId="{BAF2D1E9-BF75-4C59-92A8-E08AFC054E44}" srcOrd="0" destOrd="0" presId="urn:microsoft.com/office/officeart/2005/8/layout/hProcess9"/>
  </dgm:cxnLst>
  <dgm:bg/>
  <dgm:whole/>
  <dgm:extLst>
    <a:ext uri="http://schemas.microsoft.com/office/drawing/2008/diagram">
      <dsp:dataModelExt xmlns:dsp="http://schemas.microsoft.com/office/drawing/2008/diagram" relId="rId2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1FCAB8D0-CF4F-4918-9948-7AA0FE52FB18}" type="doc">
      <dgm:prSet loTypeId="urn:microsoft.com/office/officeart/2005/8/layout/radial4" loCatId="relationship" qsTypeId="urn:microsoft.com/office/officeart/2005/8/quickstyle/simple1" qsCatId="simple" csTypeId="urn:microsoft.com/office/officeart/2005/8/colors/accent1_2" csCatId="accent1" phldr="1"/>
      <dgm:spPr/>
      <dgm:t>
        <a:bodyPr/>
        <a:lstStyle/>
        <a:p>
          <a:endParaRPr lang="ru-RU"/>
        </a:p>
      </dgm:t>
    </dgm:pt>
    <dgm:pt modelId="{B17085FA-5835-4158-85AD-54EF08FBAD9B}">
      <dgm:prSet phldrT="[Текст]" custT="1">
        <dgm:style>
          <a:lnRef idx="3">
            <a:schemeClr val="lt1"/>
          </a:lnRef>
          <a:fillRef idx="1">
            <a:schemeClr val="accent5"/>
          </a:fillRef>
          <a:effectRef idx="1">
            <a:schemeClr val="accent5"/>
          </a:effectRef>
          <a:fontRef idx="minor">
            <a:schemeClr val="lt1"/>
          </a:fontRef>
        </dgm:style>
      </dgm:prSet>
      <dgm:spPr>
        <a:scene3d>
          <a:camera prst="orthographicFront"/>
          <a:lightRig rig="threePt" dir="t"/>
        </a:scene3d>
        <a:sp3d>
          <a:bevelT prst="convex"/>
        </a:sp3d>
      </dgm:spPr>
      <dgm:t>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sz="2800" b="1" cap="none" spc="50" dirty="0" smtClean="0">
              <a:ln w="11430"/>
              <a:solidFill>
                <a:schemeClr val="tx1"/>
              </a:solidFill>
              <a:effectLst>
                <a:outerShdw blurRad="76200" dist="50800" dir="5400000" algn="tl" rotWithShape="0">
                  <a:srgbClr val="000000">
                    <a:alpha val="65000"/>
                  </a:srgbClr>
                </a:outerShdw>
              </a:effectLst>
              <a:latin typeface="Times New Roman" pitchFamily="18" charset="0"/>
              <a:cs typeface="Times New Roman" pitchFamily="18" charset="0"/>
            </a:rPr>
            <a:t>Дорожный фонд</a:t>
          </a:r>
        </a:p>
        <a:p>
          <a:r>
            <a:rPr lang="ru-RU" sz="2800" b="1" cap="none" spc="50" dirty="0" smtClean="0">
              <a:ln w="11430"/>
              <a:solidFill>
                <a:schemeClr val="tx1"/>
              </a:solidFill>
              <a:effectLst>
                <a:outerShdw blurRad="76200" dist="50800" dir="5400000" algn="tl" rotWithShape="0">
                  <a:srgbClr val="000000">
                    <a:alpha val="65000"/>
                  </a:srgbClr>
                </a:outerShdw>
              </a:effectLst>
              <a:latin typeface="Times New Roman" pitchFamily="18" charset="0"/>
              <a:cs typeface="Times New Roman" pitchFamily="18" charset="0"/>
            </a:rPr>
            <a:t> Северо-Енисейского района</a:t>
          </a:r>
          <a:endParaRPr lang="ru-RU" sz="2800" b="1" cap="none" spc="50" dirty="0">
            <a:ln w="11430"/>
            <a:solidFill>
              <a:schemeClr val="tx1"/>
            </a:solidFill>
            <a:effectLst>
              <a:outerShdw blurRad="76200" dist="50800" dir="5400000" algn="tl" rotWithShape="0">
                <a:srgbClr val="000000">
                  <a:alpha val="65000"/>
                </a:srgbClr>
              </a:outerShdw>
            </a:effectLst>
            <a:latin typeface="Times New Roman" pitchFamily="18" charset="0"/>
            <a:cs typeface="Times New Roman" pitchFamily="18" charset="0"/>
          </a:endParaRPr>
        </a:p>
      </dgm:t>
    </dgm:pt>
    <dgm:pt modelId="{E82BDB11-4111-4AA7-AF94-5EEB8F4EDED8}" type="parTrans" cxnId="{3B770FCF-3E1C-4C5C-9507-5AAA1197BC2A}">
      <dgm:prSet/>
      <dgm:spPr/>
      <dgm:t>
        <a:bodyPr/>
        <a:lstStyle/>
        <a:p>
          <a:endParaRPr lang="ru-RU"/>
        </a:p>
      </dgm:t>
    </dgm:pt>
    <dgm:pt modelId="{CE622894-A3E1-43A5-9716-C85F8B7174DA}" type="sibTrans" cxnId="{3B770FCF-3E1C-4C5C-9507-5AAA1197BC2A}">
      <dgm:prSet/>
      <dgm:spPr/>
      <dgm:t>
        <a:bodyPr/>
        <a:lstStyle/>
        <a:p>
          <a:endParaRPr lang="ru-RU"/>
        </a:p>
      </dgm:t>
    </dgm:pt>
    <dgm:pt modelId="{EE92E85A-2B8C-4B73-B978-D0C22610FABD}">
      <dgm:prSet custT="1">
        <dgm:style>
          <a:lnRef idx="0">
            <a:schemeClr val="accent5"/>
          </a:lnRef>
          <a:fillRef idx="3">
            <a:schemeClr val="accent5"/>
          </a:fillRef>
          <a:effectRef idx="3">
            <a:schemeClr val="accent5"/>
          </a:effectRef>
          <a:fontRef idx="minor">
            <a:schemeClr val="lt1"/>
          </a:fontRef>
        </dgm:style>
      </dgm:prSet>
      <dgm:spPr/>
      <dgm:t>
        <a:bodyPr/>
        <a:lstStyle/>
        <a:p>
          <a:r>
            <a:rPr lang="ru-RU" sz="1000" dirty="0" smtClean="0">
              <a:solidFill>
                <a:schemeClr val="tx1"/>
              </a:solidFill>
              <a:effectLst/>
            </a:rPr>
            <a:t>Госпошлина за выдачу органом ОМСУ специального разрешения на движение по автомобильным дорогам транспортных средств, осуществляющих перевозки опасных, тяжеловесных и (или) крупногабаритных грузов</a:t>
          </a:r>
          <a:endParaRPr lang="ru-RU" sz="1000" dirty="0">
            <a:solidFill>
              <a:schemeClr val="tx1"/>
            </a:solidFill>
            <a:effectLst/>
          </a:endParaRPr>
        </a:p>
      </dgm:t>
    </dgm:pt>
    <dgm:pt modelId="{9297BBF4-EB52-4B89-A57D-9C1AABAA6AD4}" type="parTrans" cxnId="{D334A28B-3041-48C1-8588-EFE24D74FCB4}">
      <dgm:prSet>
        <dgm:style>
          <a:lnRef idx="1">
            <a:schemeClr val="dk1"/>
          </a:lnRef>
          <a:fillRef idx="2">
            <a:schemeClr val="dk1"/>
          </a:fillRef>
          <a:effectRef idx="1">
            <a:schemeClr val="dk1"/>
          </a:effectRef>
          <a:fontRef idx="minor">
            <a:schemeClr val="dk1"/>
          </a:fontRef>
        </dgm:style>
      </dgm:prSet>
      <dgm:spPr/>
      <dgm:t>
        <a:bodyPr/>
        <a:lstStyle/>
        <a:p>
          <a:endParaRPr lang="ru-RU"/>
        </a:p>
      </dgm:t>
    </dgm:pt>
    <dgm:pt modelId="{E6AB2620-EB77-4E43-9D4F-F4573BB4ABB7}" type="sibTrans" cxnId="{D334A28B-3041-48C1-8588-EFE24D74FCB4}">
      <dgm:prSet/>
      <dgm:spPr/>
      <dgm:t>
        <a:bodyPr/>
        <a:lstStyle/>
        <a:p>
          <a:endParaRPr lang="ru-RU"/>
        </a:p>
      </dgm:t>
    </dgm:pt>
    <dgm:pt modelId="{57D7F2FD-ED5D-4755-BAE1-FE3D80D5ED84}">
      <dgm:prSet custT="1">
        <dgm:style>
          <a:lnRef idx="0">
            <a:schemeClr val="accent5"/>
          </a:lnRef>
          <a:fillRef idx="3">
            <a:schemeClr val="accent5"/>
          </a:fillRef>
          <a:effectRef idx="3">
            <a:schemeClr val="accent5"/>
          </a:effectRef>
          <a:fontRef idx="minor">
            <a:schemeClr val="lt1"/>
          </a:fontRef>
        </dgm:style>
      </dgm:prSet>
      <dgm:spPr/>
      <dgm:t>
        <a:bodyPr/>
        <a:lstStyle/>
        <a:p>
          <a:r>
            <a:rPr lang="ru-RU" sz="1000" dirty="0" smtClean="0">
              <a:solidFill>
                <a:schemeClr val="tx1"/>
              </a:solidFill>
              <a:latin typeface="Times New Roman" pitchFamily="18" charset="0"/>
              <a:cs typeface="Times New Roman" pitchFamily="18" charset="0"/>
            </a:rPr>
            <a:t>Акцизы</a:t>
          </a:r>
          <a:endParaRPr lang="ru-RU" sz="1000" dirty="0">
            <a:solidFill>
              <a:schemeClr val="tx1"/>
            </a:solidFill>
            <a:latin typeface="Times New Roman" pitchFamily="18" charset="0"/>
            <a:cs typeface="Times New Roman" pitchFamily="18" charset="0"/>
          </a:endParaRPr>
        </a:p>
      </dgm:t>
    </dgm:pt>
    <dgm:pt modelId="{83CFFE7F-67CA-4F4C-BBBA-A4D9F265E5FA}" type="parTrans" cxnId="{037C740E-7343-4BCF-9855-208F9A3E6BCE}">
      <dgm:prSet>
        <dgm:style>
          <a:lnRef idx="1">
            <a:schemeClr val="dk1"/>
          </a:lnRef>
          <a:fillRef idx="2">
            <a:schemeClr val="dk1"/>
          </a:fillRef>
          <a:effectRef idx="1">
            <a:schemeClr val="dk1"/>
          </a:effectRef>
          <a:fontRef idx="minor">
            <a:schemeClr val="dk1"/>
          </a:fontRef>
        </dgm:style>
      </dgm:prSet>
      <dgm:spPr/>
      <dgm:t>
        <a:bodyPr/>
        <a:lstStyle/>
        <a:p>
          <a:endParaRPr lang="ru-RU"/>
        </a:p>
      </dgm:t>
    </dgm:pt>
    <dgm:pt modelId="{C4FA7172-3969-4B42-A73A-F8EF6D06E7FD}" type="sibTrans" cxnId="{037C740E-7343-4BCF-9855-208F9A3E6BCE}">
      <dgm:prSet/>
      <dgm:spPr/>
      <dgm:t>
        <a:bodyPr/>
        <a:lstStyle/>
        <a:p>
          <a:endParaRPr lang="ru-RU"/>
        </a:p>
      </dgm:t>
    </dgm:pt>
    <dgm:pt modelId="{D1D6EA47-A577-418C-A872-7C0C7610D58E}">
      <dgm:prSet custT="1">
        <dgm:style>
          <a:lnRef idx="0">
            <a:schemeClr val="accent5"/>
          </a:lnRef>
          <a:fillRef idx="3">
            <a:schemeClr val="accent5"/>
          </a:fillRef>
          <a:effectRef idx="3">
            <a:schemeClr val="accent5"/>
          </a:effectRef>
          <a:fontRef idx="minor">
            <a:schemeClr val="lt1"/>
          </a:fontRef>
        </dgm:style>
      </dgm:prSet>
      <dgm:spPr/>
      <dgm:t>
        <a:bodyPr/>
        <a:lstStyle/>
        <a:p>
          <a:r>
            <a:rPr lang="ru-RU" sz="1000" dirty="0" smtClean="0">
              <a:solidFill>
                <a:schemeClr val="tx1"/>
              </a:solidFill>
              <a:latin typeface="Times New Roman" pitchFamily="18" charset="0"/>
              <a:cs typeface="Times New Roman" pitchFamily="18" charset="0"/>
            </a:rPr>
            <a:t>Прочие денежные взыскания (штрафы) за правонарушение в области дорожного движения</a:t>
          </a:r>
          <a:endParaRPr lang="ru-RU" sz="1000" dirty="0">
            <a:solidFill>
              <a:schemeClr val="tx1"/>
            </a:solidFill>
            <a:latin typeface="Times New Roman" pitchFamily="18" charset="0"/>
            <a:cs typeface="Times New Roman" pitchFamily="18" charset="0"/>
          </a:endParaRPr>
        </a:p>
      </dgm:t>
    </dgm:pt>
    <dgm:pt modelId="{9B0F4E30-7FF9-4F92-80C5-91789158FB33}" type="parTrans" cxnId="{22F2FC95-8347-46A0-978C-E014126414CC}">
      <dgm:prSet>
        <dgm:style>
          <a:lnRef idx="1">
            <a:schemeClr val="dk1"/>
          </a:lnRef>
          <a:fillRef idx="2">
            <a:schemeClr val="dk1"/>
          </a:fillRef>
          <a:effectRef idx="1">
            <a:schemeClr val="dk1"/>
          </a:effectRef>
          <a:fontRef idx="minor">
            <a:schemeClr val="dk1"/>
          </a:fontRef>
        </dgm:style>
      </dgm:prSet>
      <dgm:spPr/>
      <dgm:t>
        <a:bodyPr/>
        <a:lstStyle/>
        <a:p>
          <a:endParaRPr lang="ru-RU"/>
        </a:p>
      </dgm:t>
    </dgm:pt>
    <dgm:pt modelId="{297B8290-EE6C-447D-A811-A6A739EFB08F}" type="sibTrans" cxnId="{22F2FC95-8347-46A0-978C-E014126414CC}">
      <dgm:prSet/>
      <dgm:spPr/>
      <dgm:t>
        <a:bodyPr/>
        <a:lstStyle/>
        <a:p>
          <a:endParaRPr lang="ru-RU"/>
        </a:p>
      </dgm:t>
    </dgm:pt>
    <dgm:pt modelId="{9028702F-E4EB-4A88-8CEB-E594711215C0}">
      <dgm:prSet custT="1">
        <dgm:style>
          <a:lnRef idx="0">
            <a:schemeClr val="accent5"/>
          </a:lnRef>
          <a:fillRef idx="3">
            <a:schemeClr val="accent5"/>
          </a:fillRef>
          <a:effectRef idx="3">
            <a:schemeClr val="accent5"/>
          </a:effectRef>
          <a:fontRef idx="minor">
            <a:schemeClr val="lt1"/>
          </a:fontRef>
        </dgm:style>
      </dgm:prSet>
      <dgm:spPr/>
      <dgm:t>
        <a:bodyPr/>
        <a:lstStyle/>
        <a:p>
          <a:r>
            <a:rPr lang="ru-RU" sz="1000" dirty="0" smtClean="0">
              <a:solidFill>
                <a:schemeClr val="tx1"/>
              </a:solidFill>
              <a:latin typeface="Times New Roman" pitchFamily="18" charset="0"/>
              <a:cs typeface="Times New Roman" pitchFamily="18" charset="0"/>
            </a:rPr>
            <a:t>Налог на прибыль</a:t>
          </a:r>
          <a:endParaRPr lang="ru-RU" sz="1000" dirty="0">
            <a:solidFill>
              <a:schemeClr val="tx1"/>
            </a:solidFill>
            <a:latin typeface="Times New Roman" pitchFamily="18" charset="0"/>
            <a:cs typeface="Times New Roman" pitchFamily="18" charset="0"/>
          </a:endParaRPr>
        </a:p>
      </dgm:t>
    </dgm:pt>
    <dgm:pt modelId="{13CE64CB-98C7-49D9-AF06-E84AF593894B}" type="parTrans" cxnId="{B63F21E0-9A06-4E6D-B322-D6FB211F0966}">
      <dgm:prSet>
        <dgm:style>
          <a:lnRef idx="1">
            <a:schemeClr val="dk1"/>
          </a:lnRef>
          <a:fillRef idx="2">
            <a:schemeClr val="dk1"/>
          </a:fillRef>
          <a:effectRef idx="1">
            <a:schemeClr val="dk1"/>
          </a:effectRef>
          <a:fontRef idx="minor">
            <a:schemeClr val="dk1"/>
          </a:fontRef>
        </dgm:style>
      </dgm:prSet>
      <dgm:spPr/>
      <dgm:t>
        <a:bodyPr/>
        <a:lstStyle/>
        <a:p>
          <a:endParaRPr lang="ru-RU"/>
        </a:p>
      </dgm:t>
    </dgm:pt>
    <dgm:pt modelId="{9F92D7B5-5E7E-44F1-BCA4-C3D8CC57C586}" type="sibTrans" cxnId="{B63F21E0-9A06-4E6D-B322-D6FB211F0966}">
      <dgm:prSet/>
      <dgm:spPr/>
      <dgm:t>
        <a:bodyPr/>
        <a:lstStyle/>
        <a:p>
          <a:endParaRPr lang="ru-RU"/>
        </a:p>
      </dgm:t>
    </dgm:pt>
    <dgm:pt modelId="{D43910CE-76FE-4B5F-9E2A-6403D21AF1EA}">
      <dgm:prSet custT="1">
        <dgm:style>
          <a:lnRef idx="0">
            <a:schemeClr val="accent5"/>
          </a:lnRef>
          <a:fillRef idx="3">
            <a:schemeClr val="accent5"/>
          </a:fillRef>
          <a:effectRef idx="3">
            <a:schemeClr val="accent5"/>
          </a:effectRef>
          <a:fontRef idx="minor">
            <a:schemeClr val="lt1"/>
          </a:fontRef>
        </dgm:style>
      </dgm:prSet>
      <dgm:spPr/>
      <dgm:t>
        <a:bodyPr/>
        <a:lstStyle/>
        <a:p>
          <a:r>
            <a:rPr lang="ru-RU" sz="1000" dirty="0" smtClean="0">
              <a:solidFill>
                <a:schemeClr val="tx1"/>
              </a:solidFill>
              <a:latin typeface="Times New Roman" pitchFamily="18" charset="0"/>
              <a:cs typeface="Times New Roman" pitchFamily="18" charset="0"/>
            </a:rPr>
            <a:t>Субсидии бюджетам муниципальных образований на содержание и капитальный ремонт автомобильных дорог общего пользования местного значения за счет средств дорожного фонда Красноярского края в рамках подпрограммы «Дороги Красноярья» государственной программы Красноярского края «Развитие транспортной системы</a:t>
          </a:r>
          <a:r>
            <a:rPr lang="ru-RU" sz="500" dirty="0" smtClean="0">
              <a:solidFill>
                <a:schemeClr val="tx1"/>
              </a:solidFill>
              <a:latin typeface="Times New Roman" pitchFamily="18" charset="0"/>
              <a:cs typeface="Times New Roman" pitchFamily="18" charset="0"/>
            </a:rPr>
            <a:t>»</a:t>
          </a:r>
          <a:endParaRPr lang="ru-RU" sz="500" dirty="0">
            <a:solidFill>
              <a:schemeClr val="tx1"/>
            </a:solidFill>
            <a:latin typeface="Times New Roman" pitchFamily="18" charset="0"/>
            <a:cs typeface="Times New Roman" pitchFamily="18" charset="0"/>
          </a:endParaRPr>
        </a:p>
      </dgm:t>
    </dgm:pt>
    <dgm:pt modelId="{2272B82C-44EC-43E5-8FD1-91631848A276}" type="parTrans" cxnId="{964C88D4-0DCA-4874-A897-BCE1E61D9C59}">
      <dgm:prSet>
        <dgm:style>
          <a:lnRef idx="1">
            <a:schemeClr val="dk1"/>
          </a:lnRef>
          <a:fillRef idx="2">
            <a:schemeClr val="dk1"/>
          </a:fillRef>
          <a:effectRef idx="1">
            <a:schemeClr val="dk1"/>
          </a:effectRef>
          <a:fontRef idx="minor">
            <a:schemeClr val="dk1"/>
          </a:fontRef>
        </dgm:style>
      </dgm:prSet>
      <dgm:spPr/>
      <dgm:t>
        <a:bodyPr/>
        <a:lstStyle/>
        <a:p>
          <a:endParaRPr lang="ru-RU"/>
        </a:p>
      </dgm:t>
    </dgm:pt>
    <dgm:pt modelId="{4C76A3F6-98C1-4F0E-A20C-CF309BE03D82}" type="sibTrans" cxnId="{964C88D4-0DCA-4874-A897-BCE1E61D9C59}">
      <dgm:prSet/>
      <dgm:spPr/>
      <dgm:t>
        <a:bodyPr/>
        <a:lstStyle/>
        <a:p>
          <a:endParaRPr lang="ru-RU"/>
        </a:p>
      </dgm:t>
    </dgm:pt>
    <dgm:pt modelId="{DDBD418F-C463-4B7B-AB98-B27016544C07}">
      <dgm:prSet/>
      <dgm:spPr/>
      <dgm:t>
        <a:bodyPr/>
        <a:lstStyle/>
        <a:p>
          <a:endParaRPr lang="ru-RU"/>
        </a:p>
      </dgm:t>
    </dgm:pt>
    <dgm:pt modelId="{D179B0D3-817D-4B5B-B3A6-E96A8D697130}" type="parTrans" cxnId="{BDFB4B4B-109E-433E-A203-5A7E37DEF27A}">
      <dgm:prSet/>
      <dgm:spPr/>
      <dgm:t>
        <a:bodyPr/>
        <a:lstStyle/>
        <a:p>
          <a:endParaRPr lang="ru-RU"/>
        </a:p>
      </dgm:t>
    </dgm:pt>
    <dgm:pt modelId="{F8E5DEFF-146D-4EE9-908E-57E6735D81AB}" type="sibTrans" cxnId="{BDFB4B4B-109E-433E-A203-5A7E37DEF27A}">
      <dgm:prSet/>
      <dgm:spPr/>
      <dgm:t>
        <a:bodyPr/>
        <a:lstStyle/>
        <a:p>
          <a:endParaRPr lang="ru-RU"/>
        </a:p>
      </dgm:t>
    </dgm:pt>
    <dgm:pt modelId="{BC4572D0-030C-466A-8F29-AFDEA54BFEB2}">
      <dgm:prSet/>
      <dgm:spPr/>
      <dgm:t>
        <a:bodyPr/>
        <a:lstStyle/>
        <a:p>
          <a:endParaRPr lang="ru-RU"/>
        </a:p>
      </dgm:t>
    </dgm:pt>
    <dgm:pt modelId="{073BEB64-E4B3-4202-AF1C-C46B315AC08D}" type="parTrans" cxnId="{C5BD564B-0111-4938-A91F-2149400CD565}">
      <dgm:prSet/>
      <dgm:spPr/>
      <dgm:t>
        <a:bodyPr/>
        <a:lstStyle/>
        <a:p>
          <a:endParaRPr lang="ru-RU"/>
        </a:p>
      </dgm:t>
    </dgm:pt>
    <dgm:pt modelId="{D4B39C16-4EEC-43E1-BEE2-E63E29CA9FD8}" type="sibTrans" cxnId="{C5BD564B-0111-4938-A91F-2149400CD565}">
      <dgm:prSet/>
      <dgm:spPr/>
      <dgm:t>
        <a:bodyPr/>
        <a:lstStyle/>
        <a:p>
          <a:endParaRPr lang="ru-RU"/>
        </a:p>
      </dgm:t>
    </dgm:pt>
    <dgm:pt modelId="{91FA6B4F-6417-47F5-AEFD-E1CAF7951CBE}">
      <dgm:prSet/>
      <dgm:spPr/>
      <dgm:t>
        <a:bodyPr/>
        <a:lstStyle/>
        <a:p>
          <a:endParaRPr lang="ru-RU"/>
        </a:p>
      </dgm:t>
    </dgm:pt>
    <dgm:pt modelId="{441F4FF2-94AC-4845-B3FE-32DC356629AA}" type="parTrans" cxnId="{F138ED51-267E-4422-ABF2-40066781DA03}">
      <dgm:prSet/>
      <dgm:spPr/>
      <dgm:t>
        <a:bodyPr/>
        <a:lstStyle/>
        <a:p>
          <a:endParaRPr lang="ru-RU"/>
        </a:p>
      </dgm:t>
    </dgm:pt>
    <dgm:pt modelId="{1B6E2648-D12A-4C46-A4FB-6D172B2AD133}" type="sibTrans" cxnId="{F138ED51-267E-4422-ABF2-40066781DA03}">
      <dgm:prSet/>
      <dgm:spPr/>
      <dgm:t>
        <a:bodyPr/>
        <a:lstStyle/>
        <a:p>
          <a:endParaRPr lang="ru-RU"/>
        </a:p>
      </dgm:t>
    </dgm:pt>
    <dgm:pt modelId="{DEC29882-377D-4347-9934-D177FE0BAEF9}">
      <dgm:prSet/>
      <dgm:spPr/>
      <dgm:t>
        <a:bodyPr/>
        <a:lstStyle/>
        <a:p>
          <a:endParaRPr lang="ru-RU"/>
        </a:p>
      </dgm:t>
    </dgm:pt>
    <dgm:pt modelId="{C7D10F6A-FB6D-46AB-92DF-423F842D906B}" type="parTrans" cxnId="{7FF7E90D-F891-4EF8-A33B-E15C81E8877D}">
      <dgm:prSet/>
      <dgm:spPr/>
      <dgm:t>
        <a:bodyPr/>
        <a:lstStyle/>
        <a:p>
          <a:endParaRPr lang="ru-RU"/>
        </a:p>
      </dgm:t>
    </dgm:pt>
    <dgm:pt modelId="{79150305-476E-4FD2-B275-AB5067C07A50}" type="sibTrans" cxnId="{7FF7E90D-F891-4EF8-A33B-E15C81E8877D}">
      <dgm:prSet/>
      <dgm:spPr/>
      <dgm:t>
        <a:bodyPr/>
        <a:lstStyle/>
        <a:p>
          <a:endParaRPr lang="ru-RU"/>
        </a:p>
      </dgm:t>
    </dgm:pt>
    <dgm:pt modelId="{F25E01EA-2E39-4AD3-8F8D-52A6E28EF9E6}" type="pres">
      <dgm:prSet presAssocID="{1FCAB8D0-CF4F-4918-9948-7AA0FE52FB18}" presName="cycle" presStyleCnt="0">
        <dgm:presLayoutVars>
          <dgm:chMax val="1"/>
          <dgm:dir/>
          <dgm:animLvl val="ctr"/>
          <dgm:resizeHandles val="exact"/>
        </dgm:presLayoutVars>
      </dgm:prSet>
      <dgm:spPr/>
      <dgm:t>
        <a:bodyPr/>
        <a:lstStyle/>
        <a:p>
          <a:endParaRPr lang="ru-RU"/>
        </a:p>
      </dgm:t>
    </dgm:pt>
    <dgm:pt modelId="{B64435AF-A9B2-49D9-8E95-5A6DB11D930C}" type="pres">
      <dgm:prSet presAssocID="{B17085FA-5835-4158-85AD-54EF08FBAD9B}" presName="centerShape" presStyleLbl="node0" presStyleIdx="0" presStyleCnt="1" custScaleX="442647" custScaleY="98041" custLinFactNeighborX="-3182" custLinFactNeighborY="-5592"/>
      <dgm:spPr/>
      <dgm:t>
        <a:bodyPr/>
        <a:lstStyle/>
        <a:p>
          <a:endParaRPr lang="ru-RU"/>
        </a:p>
      </dgm:t>
    </dgm:pt>
    <dgm:pt modelId="{3EBE1EE8-E349-48C3-9CA9-F7462A5DE6C2}" type="pres">
      <dgm:prSet presAssocID="{9297BBF4-EB52-4B89-A57D-9C1AABAA6AD4}" presName="parTrans" presStyleLbl="bgSibTrans2D1" presStyleIdx="0" presStyleCnt="5" custLinFactNeighborX="-8295" custLinFactNeighborY="60514"/>
      <dgm:spPr/>
      <dgm:t>
        <a:bodyPr/>
        <a:lstStyle/>
        <a:p>
          <a:endParaRPr lang="ru-RU"/>
        </a:p>
      </dgm:t>
    </dgm:pt>
    <dgm:pt modelId="{16CA6871-A5AD-4260-8E53-79D0F96DDF7B}" type="pres">
      <dgm:prSet presAssocID="{EE92E85A-2B8C-4B73-B978-D0C22610FABD}" presName="node" presStyleLbl="node1" presStyleIdx="0" presStyleCnt="5" custScaleX="202931" custScaleY="138811" custRadScaleRad="183967" custRadScaleInc="85353">
        <dgm:presLayoutVars>
          <dgm:bulletEnabled val="1"/>
        </dgm:presLayoutVars>
      </dgm:prSet>
      <dgm:spPr/>
      <dgm:t>
        <a:bodyPr/>
        <a:lstStyle/>
        <a:p>
          <a:endParaRPr lang="ru-RU"/>
        </a:p>
      </dgm:t>
    </dgm:pt>
    <dgm:pt modelId="{E08670CD-16E2-47CA-B98E-7F4655187D72}" type="pres">
      <dgm:prSet presAssocID="{13CE64CB-98C7-49D9-AF06-E84AF593894B}" presName="parTrans" presStyleLbl="bgSibTrans2D1" presStyleIdx="1" presStyleCnt="5" custLinFactNeighborX="-11650" custLinFactNeighborY="55108"/>
      <dgm:spPr/>
      <dgm:t>
        <a:bodyPr/>
        <a:lstStyle/>
        <a:p>
          <a:endParaRPr lang="ru-RU"/>
        </a:p>
      </dgm:t>
    </dgm:pt>
    <dgm:pt modelId="{4A361CAF-CF7C-49C0-862D-260D5FA93803}" type="pres">
      <dgm:prSet presAssocID="{9028702F-E4EB-4A88-8CEB-E594711215C0}" presName="node" presStyleLbl="node1" presStyleIdx="1" presStyleCnt="5" custScaleX="81801" custScaleY="138812" custRadScaleRad="115541" custRadScaleInc="26233">
        <dgm:presLayoutVars>
          <dgm:bulletEnabled val="1"/>
        </dgm:presLayoutVars>
      </dgm:prSet>
      <dgm:spPr/>
      <dgm:t>
        <a:bodyPr/>
        <a:lstStyle/>
        <a:p>
          <a:endParaRPr lang="ru-RU"/>
        </a:p>
      </dgm:t>
    </dgm:pt>
    <dgm:pt modelId="{AFE2D9CD-0E67-4AE3-8001-383907D8CD27}" type="pres">
      <dgm:prSet presAssocID="{83CFFE7F-67CA-4F4C-BBBA-A4D9F265E5FA}" presName="parTrans" presStyleLbl="bgSibTrans2D1" presStyleIdx="2" presStyleCnt="5" custAng="10904" custLinFactNeighborX="-5224" custLinFactNeighborY="44936"/>
      <dgm:spPr/>
      <dgm:t>
        <a:bodyPr/>
        <a:lstStyle/>
        <a:p>
          <a:endParaRPr lang="ru-RU"/>
        </a:p>
      </dgm:t>
    </dgm:pt>
    <dgm:pt modelId="{9E5355DE-753A-4A3C-AF73-89839EA78AF8}" type="pres">
      <dgm:prSet presAssocID="{57D7F2FD-ED5D-4755-BAE1-FE3D80D5ED84}" presName="node" presStyleLbl="node1" presStyleIdx="2" presStyleCnt="5" custScaleX="107741" custScaleY="138173" custRadScaleRad="94510" custRadScaleInc="-13651">
        <dgm:presLayoutVars>
          <dgm:bulletEnabled val="1"/>
        </dgm:presLayoutVars>
      </dgm:prSet>
      <dgm:spPr/>
      <dgm:t>
        <a:bodyPr/>
        <a:lstStyle/>
        <a:p>
          <a:endParaRPr lang="ru-RU"/>
        </a:p>
      </dgm:t>
    </dgm:pt>
    <dgm:pt modelId="{79A421CF-64A1-4762-8ED4-1B9DBB67DCCA}" type="pres">
      <dgm:prSet presAssocID="{2272B82C-44EC-43E5-8FD1-91631848A276}" presName="parTrans" presStyleLbl="bgSibTrans2D1" presStyleIdx="3" presStyleCnt="5" custLinFactNeighborX="21760" custLinFactNeighborY="70776"/>
      <dgm:spPr/>
      <dgm:t>
        <a:bodyPr/>
        <a:lstStyle/>
        <a:p>
          <a:endParaRPr lang="ru-RU"/>
        </a:p>
      </dgm:t>
    </dgm:pt>
    <dgm:pt modelId="{22BD411D-55AA-46CF-BF13-7CE70A83FFE6}" type="pres">
      <dgm:prSet presAssocID="{D43910CE-76FE-4B5F-9E2A-6403D21AF1EA}" presName="node" presStyleLbl="node1" presStyleIdx="3" presStyleCnt="5" custScaleX="183192" custScaleY="133757" custRadScaleRad="183667" custRadScaleInc="34582">
        <dgm:presLayoutVars>
          <dgm:bulletEnabled val="1"/>
        </dgm:presLayoutVars>
      </dgm:prSet>
      <dgm:spPr/>
      <dgm:t>
        <a:bodyPr/>
        <a:lstStyle/>
        <a:p>
          <a:endParaRPr lang="ru-RU"/>
        </a:p>
      </dgm:t>
    </dgm:pt>
    <dgm:pt modelId="{C0369875-54B4-48F6-888B-260A58C8F458}" type="pres">
      <dgm:prSet presAssocID="{9B0F4E30-7FF9-4F92-80C5-91789158FB33}" presName="parTrans" presStyleLbl="bgSibTrans2D1" presStyleIdx="4" presStyleCnt="5" custLinFactNeighborX="21532" custLinFactNeighborY="49172"/>
      <dgm:spPr/>
      <dgm:t>
        <a:bodyPr/>
        <a:lstStyle/>
        <a:p>
          <a:endParaRPr lang="ru-RU"/>
        </a:p>
      </dgm:t>
    </dgm:pt>
    <dgm:pt modelId="{B295385A-5117-49F4-A309-A3A46C0D3EAE}" type="pres">
      <dgm:prSet presAssocID="{D1D6EA47-A577-418C-A872-7C0C7610D58E}" presName="node" presStyleLbl="node1" presStyleIdx="4" presStyleCnt="5" custScaleX="110956" custScaleY="137194" custRadScaleRad="112829" custRadScaleInc="-157791">
        <dgm:presLayoutVars>
          <dgm:bulletEnabled val="1"/>
        </dgm:presLayoutVars>
      </dgm:prSet>
      <dgm:spPr/>
      <dgm:t>
        <a:bodyPr/>
        <a:lstStyle/>
        <a:p>
          <a:endParaRPr lang="ru-RU"/>
        </a:p>
      </dgm:t>
    </dgm:pt>
  </dgm:ptLst>
  <dgm:cxnLst>
    <dgm:cxn modelId="{A9FA0ACB-BBF2-400D-ABF2-7D8312BD1002}" type="presOf" srcId="{83CFFE7F-67CA-4F4C-BBBA-A4D9F265E5FA}" destId="{AFE2D9CD-0E67-4AE3-8001-383907D8CD27}" srcOrd="0" destOrd="0" presId="urn:microsoft.com/office/officeart/2005/8/layout/radial4"/>
    <dgm:cxn modelId="{0CB6D7C0-C1EA-48E8-A828-F4BC90195E85}" type="presOf" srcId="{57D7F2FD-ED5D-4755-BAE1-FE3D80D5ED84}" destId="{9E5355DE-753A-4A3C-AF73-89839EA78AF8}" srcOrd="0" destOrd="0" presId="urn:microsoft.com/office/officeart/2005/8/layout/radial4"/>
    <dgm:cxn modelId="{9D6F7B4C-4F12-4CF3-88A7-12C5032BAF77}" type="presOf" srcId="{D1D6EA47-A577-418C-A872-7C0C7610D58E}" destId="{B295385A-5117-49F4-A309-A3A46C0D3EAE}" srcOrd="0" destOrd="0" presId="urn:microsoft.com/office/officeart/2005/8/layout/radial4"/>
    <dgm:cxn modelId="{3B770FCF-3E1C-4C5C-9507-5AAA1197BC2A}" srcId="{1FCAB8D0-CF4F-4918-9948-7AA0FE52FB18}" destId="{B17085FA-5835-4158-85AD-54EF08FBAD9B}" srcOrd="0" destOrd="0" parTransId="{E82BDB11-4111-4AA7-AF94-5EEB8F4EDED8}" sibTransId="{CE622894-A3E1-43A5-9716-C85F8B7174DA}"/>
    <dgm:cxn modelId="{F138ED51-267E-4422-ABF2-40066781DA03}" srcId="{1FCAB8D0-CF4F-4918-9948-7AA0FE52FB18}" destId="{91FA6B4F-6417-47F5-AEFD-E1CAF7951CBE}" srcOrd="2" destOrd="0" parTransId="{441F4FF2-94AC-4845-B3FE-32DC356629AA}" sibTransId="{1B6E2648-D12A-4C46-A4FB-6D172B2AD133}"/>
    <dgm:cxn modelId="{2CB8D992-9BA3-4908-A989-6B1BCDE5B96D}" type="presOf" srcId="{1FCAB8D0-CF4F-4918-9948-7AA0FE52FB18}" destId="{F25E01EA-2E39-4AD3-8F8D-52A6E28EF9E6}" srcOrd="0" destOrd="0" presId="urn:microsoft.com/office/officeart/2005/8/layout/radial4"/>
    <dgm:cxn modelId="{D334A28B-3041-48C1-8588-EFE24D74FCB4}" srcId="{B17085FA-5835-4158-85AD-54EF08FBAD9B}" destId="{EE92E85A-2B8C-4B73-B978-D0C22610FABD}" srcOrd="0" destOrd="0" parTransId="{9297BBF4-EB52-4B89-A57D-9C1AABAA6AD4}" sibTransId="{E6AB2620-EB77-4E43-9D4F-F4573BB4ABB7}"/>
    <dgm:cxn modelId="{BDFB4B4B-109E-433E-A203-5A7E37DEF27A}" srcId="{1FCAB8D0-CF4F-4918-9948-7AA0FE52FB18}" destId="{DDBD418F-C463-4B7B-AB98-B27016544C07}" srcOrd="4" destOrd="0" parTransId="{D179B0D3-817D-4B5B-B3A6-E96A8D697130}" sibTransId="{F8E5DEFF-146D-4EE9-908E-57E6735D81AB}"/>
    <dgm:cxn modelId="{A70D9E73-66A0-4C53-8AF8-53D7E0E5E7BF}" type="presOf" srcId="{9297BBF4-EB52-4B89-A57D-9C1AABAA6AD4}" destId="{3EBE1EE8-E349-48C3-9CA9-F7462A5DE6C2}" srcOrd="0" destOrd="0" presId="urn:microsoft.com/office/officeart/2005/8/layout/radial4"/>
    <dgm:cxn modelId="{4F3EC214-DC61-49A7-A715-9DF03ABF2E1C}" type="presOf" srcId="{B17085FA-5835-4158-85AD-54EF08FBAD9B}" destId="{B64435AF-A9B2-49D9-8E95-5A6DB11D930C}" srcOrd="0" destOrd="0" presId="urn:microsoft.com/office/officeart/2005/8/layout/radial4"/>
    <dgm:cxn modelId="{12793891-686D-445C-ADF8-01A4DAA9CA1D}" type="presOf" srcId="{EE92E85A-2B8C-4B73-B978-D0C22610FABD}" destId="{16CA6871-A5AD-4260-8E53-79D0F96DDF7B}" srcOrd="0" destOrd="0" presId="urn:microsoft.com/office/officeart/2005/8/layout/radial4"/>
    <dgm:cxn modelId="{B63F21E0-9A06-4E6D-B322-D6FB211F0966}" srcId="{B17085FA-5835-4158-85AD-54EF08FBAD9B}" destId="{9028702F-E4EB-4A88-8CEB-E594711215C0}" srcOrd="1" destOrd="0" parTransId="{13CE64CB-98C7-49D9-AF06-E84AF593894B}" sibTransId="{9F92D7B5-5E7E-44F1-BCA4-C3D8CC57C586}"/>
    <dgm:cxn modelId="{C5BD564B-0111-4938-A91F-2149400CD565}" srcId="{1FCAB8D0-CF4F-4918-9948-7AA0FE52FB18}" destId="{BC4572D0-030C-466A-8F29-AFDEA54BFEB2}" srcOrd="3" destOrd="0" parTransId="{073BEB64-E4B3-4202-AF1C-C46B315AC08D}" sibTransId="{D4B39C16-4EEC-43E1-BEE2-E63E29CA9FD8}"/>
    <dgm:cxn modelId="{5906C425-91DF-4428-B7B5-2890A33D0562}" type="presOf" srcId="{9B0F4E30-7FF9-4F92-80C5-91789158FB33}" destId="{C0369875-54B4-48F6-888B-260A58C8F458}" srcOrd="0" destOrd="0" presId="urn:microsoft.com/office/officeart/2005/8/layout/radial4"/>
    <dgm:cxn modelId="{964C88D4-0DCA-4874-A897-BCE1E61D9C59}" srcId="{B17085FA-5835-4158-85AD-54EF08FBAD9B}" destId="{D43910CE-76FE-4B5F-9E2A-6403D21AF1EA}" srcOrd="3" destOrd="0" parTransId="{2272B82C-44EC-43E5-8FD1-91631848A276}" sibTransId="{4C76A3F6-98C1-4F0E-A20C-CF309BE03D82}"/>
    <dgm:cxn modelId="{117F30BC-AFE5-4FDA-B235-28368688B222}" type="presOf" srcId="{9028702F-E4EB-4A88-8CEB-E594711215C0}" destId="{4A361CAF-CF7C-49C0-862D-260D5FA93803}" srcOrd="0" destOrd="0" presId="urn:microsoft.com/office/officeart/2005/8/layout/radial4"/>
    <dgm:cxn modelId="{E3CA2E66-43EB-4CC1-863D-4F9652980C76}" type="presOf" srcId="{2272B82C-44EC-43E5-8FD1-91631848A276}" destId="{79A421CF-64A1-4762-8ED4-1B9DBB67DCCA}" srcOrd="0" destOrd="0" presId="urn:microsoft.com/office/officeart/2005/8/layout/radial4"/>
    <dgm:cxn modelId="{7FF7E90D-F891-4EF8-A33B-E15C81E8877D}" srcId="{1FCAB8D0-CF4F-4918-9948-7AA0FE52FB18}" destId="{DEC29882-377D-4347-9934-D177FE0BAEF9}" srcOrd="1" destOrd="0" parTransId="{C7D10F6A-FB6D-46AB-92DF-423F842D906B}" sibTransId="{79150305-476E-4FD2-B275-AB5067C07A50}"/>
    <dgm:cxn modelId="{037C740E-7343-4BCF-9855-208F9A3E6BCE}" srcId="{B17085FA-5835-4158-85AD-54EF08FBAD9B}" destId="{57D7F2FD-ED5D-4755-BAE1-FE3D80D5ED84}" srcOrd="2" destOrd="0" parTransId="{83CFFE7F-67CA-4F4C-BBBA-A4D9F265E5FA}" sibTransId="{C4FA7172-3969-4B42-A73A-F8EF6D06E7FD}"/>
    <dgm:cxn modelId="{4BA9FBD0-CFD9-4B3E-9036-675EA5AE30AF}" type="presOf" srcId="{13CE64CB-98C7-49D9-AF06-E84AF593894B}" destId="{E08670CD-16E2-47CA-B98E-7F4655187D72}" srcOrd="0" destOrd="0" presId="urn:microsoft.com/office/officeart/2005/8/layout/radial4"/>
    <dgm:cxn modelId="{22F2FC95-8347-46A0-978C-E014126414CC}" srcId="{B17085FA-5835-4158-85AD-54EF08FBAD9B}" destId="{D1D6EA47-A577-418C-A872-7C0C7610D58E}" srcOrd="4" destOrd="0" parTransId="{9B0F4E30-7FF9-4F92-80C5-91789158FB33}" sibTransId="{297B8290-EE6C-447D-A811-A6A739EFB08F}"/>
    <dgm:cxn modelId="{27422D88-1391-40D3-8CD9-C5FA3811C694}" type="presOf" srcId="{D43910CE-76FE-4B5F-9E2A-6403D21AF1EA}" destId="{22BD411D-55AA-46CF-BF13-7CE70A83FFE6}" srcOrd="0" destOrd="0" presId="urn:microsoft.com/office/officeart/2005/8/layout/radial4"/>
    <dgm:cxn modelId="{E23BE06E-707A-44E3-A027-B83F3BDAC232}" type="presParOf" srcId="{F25E01EA-2E39-4AD3-8F8D-52A6E28EF9E6}" destId="{B64435AF-A9B2-49D9-8E95-5A6DB11D930C}" srcOrd="0" destOrd="0" presId="urn:microsoft.com/office/officeart/2005/8/layout/radial4"/>
    <dgm:cxn modelId="{9DC4F4B5-76D9-4341-B9C4-FB488640F60E}" type="presParOf" srcId="{F25E01EA-2E39-4AD3-8F8D-52A6E28EF9E6}" destId="{3EBE1EE8-E349-48C3-9CA9-F7462A5DE6C2}" srcOrd="1" destOrd="0" presId="urn:microsoft.com/office/officeart/2005/8/layout/radial4"/>
    <dgm:cxn modelId="{9CDF06E3-7EB5-4772-AF1E-D12795E6EA26}" type="presParOf" srcId="{F25E01EA-2E39-4AD3-8F8D-52A6E28EF9E6}" destId="{16CA6871-A5AD-4260-8E53-79D0F96DDF7B}" srcOrd="2" destOrd="0" presId="urn:microsoft.com/office/officeart/2005/8/layout/radial4"/>
    <dgm:cxn modelId="{D0CB672C-13C6-428F-9880-DD4BE9B3FA8E}" type="presParOf" srcId="{F25E01EA-2E39-4AD3-8F8D-52A6E28EF9E6}" destId="{E08670CD-16E2-47CA-B98E-7F4655187D72}" srcOrd="3" destOrd="0" presId="urn:microsoft.com/office/officeart/2005/8/layout/radial4"/>
    <dgm:cxn modelId="{63837278-F50E-4F2A-A236-AC310A33E489}" type="presParOf" srcId="{F25E01EA-2E39-4AD3-8F8D-52A6E28EF9E6}" destId="{4A361CAF-CF7C-49C0-862D-260D5FA93803}" srcOrd="4" destOrd="0" presId="urn:microsoft.com/office/officeart/2005/8/layout/radial4"/>
    <dgm:cxn modelId="{5E2F14AB-6E38-4D29-8D3F-EE358A53ADFE}" type="presParOf" srcId="{F25E01EA-2E39-4AD3-8F8D-52A6E28EF9E6}" destId="{AFE2D9CD-0E67-4AE3-8001-383907D8CD27}" srcOrd="5" destOrd="0" presId="urn:microsoft.com/office/officeart/2005/8/layout/radial4"/>
    <dgm:cxn modelId="{B4B5E69E-0DC9-4EDF-A7F3-FACE16BACD72}" type="presParOf" srcId="{F25E01EA-2E39-4AD3-8F8D-52A6E28EF9E6}" destId="{9E5355DE-753A-4A3C-AF73-89839EA78AF8}" srcOrd="6" destOrd="0" presId="urn:microsoft.com/office/officeart/2005/8/layout/radial4"/>
    <dgm:cxn modelId="{C78E4F78-C66C-4706-8A7B-DA094E54E898}" type="presParOf" srcId="{F25E01EA-2E39-4AD3-8F8D-52A6E28EF9E6}" destId="{79A421CF-64A1-4762-8ED4-1B9DBB67DCCA}" srcOrd="7" destOrd="0" presId="urn:microsoft.com/office/officeart/2005/8/layout/radial4"/>
    <dgm:cxn modelId="{F1F7FFDD-E6F5-48E6-9362-A1F26E568836}" type="presParOf" srcId="{F25E01EA-2E39-4AD3-8F8D-52A6E28EF9E6}" destId="{22BD411D-55AA-46CF-BF13-7CE70A83FFE6}" srcOrd="8" destOrd="0" presId="urn:microsoft.com/office/officeart/2005/8/layout/radial4"/>
    <dgm:cxn modelId="{4696594B-19A8-4C1A-BF23-EDC9C946320F}" type="presParOf" srcId="{F25E01EA-2E39-4AD3-8F8D-52A6E28EF9E6}" destId="{C0369875-54B4-48F6-888B-260A58C8F458}" srcOrd="9" destOrd="0" presId="urn:microsoft.com/office/officeart/2005/8/layout/radial4"/>
    <dgm:cxn modelId="{7929908A-4298-4C25-8784-3264E344B3B0}" type="presParOf" srcId="{F25E01EA-2E39-4AD3-8F8D-52A6E28EF9E6}" destId="{B295385A-5117-49F4-A309-A3A46C0D3EAE}" srcOrd="10"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11B888-BBA4-4850-BBE9-4D2300E70448}">
      <dsp:nvSpPr>
        <dsp:cNvPr id="0" name=""/>
        <dsp:cNvSpPr/>
      </dsp:nvSpPr>
      <dsp:spPr>
        <a:xfrm>
          <a:off x="247890" y="560949"/>
          <a:ext cx="4871302" cy="1773435"/>
        </a:xfrm>
        <a:prstGeom prst="rect">
          <a:avLst/>
        </a:prstGeom>
        <a:solidFill>
          <a:schemeClr val="dk2">
            <a:hueOff val="0"/>
            <a:satOff val="0"/>
            <a:lumOff val="0"/>
            <a:alphaOff val="0"/>
          </a:schemeClr>
        </a:solidFill>
        <a:ln>
          <a:noFill/>
        </a:ln>
        <a:effectLst>
          <a:outerShdw blurRad="40005" dist="22984"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ru-RU" sz="1600" b="1" kern="1200" smtClean="0">
              <a:latin typeface="Times New Roman" pitchFamily="18" charset="0"/>
              <a:cs typeface="Times New Roman" pitchFamily="18" charset="0"/>
            </a:rPr>
            <a:t>Сводная бюджетная роспись </a:t>
          </a:r>
          <a:r>
            <a:rPr lang="ru-RU" sz="1600" kern="1200" smtClean="0">
              <a:latin typeface="Times New Roman" pitchFamily="18" charset="0"/>
              <a:cs typeface="Times New Roman" pitchFamily="18" charset="0"/>
            </a:rPr>
            <a:t>- документ, который составляется и ведется финансовым органом (органом  управления государственным внебюджетным фондом) в соответствии с Бюджетным кодексом Российской Федерации в целях организации исполнения бюджета по расходам бюджета и источникам финансирования дефицита бюджета</a:t>
          </a:r>
          <a:endParaRPr lang="ru-RU" sz="1600" kern="1200" dirty="0">
            <a:latin typeface="Times New Roman" pitchFamily="18" charset="0"/>
            <a:cs typeface="Times New Roman" pitchFamily="18" charset="0"/>
          </a:endParaRPr>
        </a:p>
      </dsp:txBody>
      <dsp:txXfrm>
        <a:off x="247890" y="560949"/>
        <a:ext cx="4871302" cy="1773435"/>
      </dsp:txXfrm>
    </dsp:sp>
    <dsp:sp modelId="{65847D16-7AB7-4D63-907A-E21AF5F74BC9}">
      <dsp:nvSpPr>
        <dsp:cNvPr id="0" name=""/>
        <dsp:cNvSpPr/>
      </dsp:nvSpPr>
      <dsp:spPr>
        <a:xfrm>
          <a:off x="5161193" y="1652277"/>
          <a:ext cx="3969037" cy="1610439"/>
        </a:xfrm>
        <a:prstGeom prst="rect">
          <a:avLst/>
        </a:prstGeom>
        <a:solidFill>
          <a:schemeClr val="dk2">
            <a:hueOff val="0"/>
            <a:satOff val="0"/>
            <a:lumOff val="0"/>
            <a:alphaOff val="0"/>
          </a:schemeClr>
        </a:solidFill>
        <a:ln>
          <a:noFill/>
        </a:ln>
        <a:effectLst>
          <a:outerShdw blurRad="40005" dist="22984"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ru-RU" sz="1600" b="1" kern="1200" dirty="0" smtClean="0">
              <a:latin typeface="Times New Roman" pitchFamily="18" charset="0"/>
              <a:cs typeface="Times New Roman" pitchFamily="18" charset="0"/>
            </a:rPr>
            <a:t>Бюджетные ассигнования </a:t>
          </a:r>
          <a:r>
            <a:rPr lang="ru-RU" sz="1600" kern="1200" dirty="0" smtClean="0">
              <a:latin typeface="Times New Roman" pitchFamily="18" charset="0"/>
              <a:cs typeface="Times New Roman" pitchFamily="18" charset="0"/>
            </a:rPr>
            <a:t>- предельные объемы денежных средств, предусмотренных в соответствующем финансовом году для исполнения бюджетных обязательств</a:t>
          </a:r>
          <a:endParaRPr lang="ru-RU" sz="1600" kern="1200" dirty="0">
            <a:latin typeface="Times New Roman" pitchFamily="18" charset="0"/>
            <a:cs typeface="Times New Roman" pitchFamily="18" charset="0"/>
          </a:endParaRPr>
        </a:p>
      </dsp:txBody>
      <dsp:txXfrm>
        <a:off x="5161193" y="1652277"/>
        <a:ext cx="3969037" cy="1610439"/>
      </dsp:txXfrm>
    </dsp:sp>
    <dsp:sp modelId="{18864DED-7616-421F-8677-F6EA9B3867D2}">
      <dsp:nvSpPr>
        <dsp:cNvPr id="0" name=""/>
        <dsp:cNvSpPr/>
      </dsp:nvSpPr>
      <dsp:spPr>
        <a:xfrm>
          <a:off x="231352" y="3336911"/>
          <a:ext cx="4306906" cy="1202460"/>
        </a:xfrm>
        <a:prstGeom prst="rect">
          <a:avLst/>
        </a:prstGeom>
        <a:solidFill>
          <a:schemeClr val="dk2">
            <a:hueOff val="0"/>
            <a:satOff val="0"/>
            <a:lumOff val="0"/>
            <a:alphaOff val="0"/>
          </a:schemeClr>
        </a:solidFill>
        <a:ln>
          <a:noFill/>
        </a:ln>
        <a:effectLst>
          <a:outerShdw blurRad="40005" dist="22984"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ru-RU" sz="1600" b="1" kern="1200" dirty="0" smtClean="0">
              <a:latin typeface="Times New Roman" pitchFamily="18" charset="0"/>
              <a:cs typeface="Times New Roman" pitchFamily="18" charset="0"/>
            </a:rPr>
            <a:t>Бюджетная смета </a:t>
          </a:r>
          <a:r>
            <a:rPr lang="ru-RU" sz="1600" kern="1200" dirty="0" smtClean="0">
              <a:latin typeface="Times New Roman" pitchFamily="18" charset="0"/>
              <a:cs typeface="Times New Roman" pitchFamily="18" charset="0"/>
            </a:rPr>
            <a:t>- документ, устанавливающий в соответствии с классификацией расходов бюджетов лимиты бюджетных обязательств казенного учреждения</a:t>
          </a:r>
          <a:endParaRPr lang="ru-RU" sz="1600" kern="1200" dirty="0">
            <a:latin typeface="Times New Roman" pitchFamily="18" charset="0"/>
            <a:cs typeface="Times New Roman" pitchFamily="18" charset="0"/>
          </a:endParaRPr>
        </a:p>
      </dsp:txBody>
      <dsp:txXfrm>
        <a:off x="231352" y="3336911"/>
        <a:ext cx="4306906" cy="1202460"/>
      </dsp:txXfrm>
    </dsp:sp>
    <dsp:sp modelId="{78872989-D10C-48EB-A259-7141151A94ED}">
      <dsp:nvSpPr>
        <dsp:cNvPr id="0" name=""/>
        <dsp:cNvSpPr/>
      </dsp:nvSpPr>
      <dsp:spPr>
        <a:xfrm>
          <a:off x="4620192" y="4017564"/>
          <a:ext cx="4468732" cy="2636549"/>
        </a:xfrm>
        <a:prstGeom prst="rect">
          <a:avLst/>
        </a:prstGeom>
        <a:solidFill>
          <a:schemeClr val="dk2">
            <a:hueOff val="0"/>
            <a:satOff val="0"/>
            <a:lumOff val="0"/>
            <a:alphaOff val="0"/>
          </a:schemeClr>
        </a:solidFill>
        <a:ln>
          <a:noFill/>
        </a:ln>
        <a:effectLst>
          <a:outerShdw blurRad="40005" dist="22984"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ru-RU" sz="1600" b="1" kern="1200" smtClean="0">
              <a:latin typeface="Times New Roman" pitchFamily="18" charset="0"/>
              <a:cs typeface="Times New Roman" pitchFamily="18" charset="0"/>
            </a:rPr>
            <a:t>Бюджетная роспись </a:t>
          </a:r>
          <a:r>
            <a:rPr lang="ru-RU" sz="1600" kern="1200" smtClean="0">
              <a:latin typeface="Times New Roman" pitchFamily="18" charset="0"/>
              <a:cs typeface="Times New Roman" pitchFamily="18" charset="0"/>
            </a:rPr>
            <a:t>- документ, который составляется и ведется главным распорядителем бюджетных средств (главным администратором источников финансирования дефицита бюджета) в соответствии с Бюджетным кодексом Российской Федерации в целях исполнения бюджета по расходам (источникам финансирования дефицита бюджета)</a:t>
          </a:r>
          <a:endParaRPr lang="ru-RU" sz="1600" kern="1200" dirty="0">
            <a:latin typeface="Times New Roman" pitchFamily="18" charset="0"/>
            <a:cs typeface="Times New Roman" pitchFamily="18" charset="0"/>
          </a:endParaRPr>
        </a:p>
      </dsp:txBody>
      <dsp:txXfrm>
        <a:off x="4620192" y="4017564"/>
        <a:ext cx="4468732" cy="2636549"/>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37B866B-5204-42A6-AD45-BDD52223566C}">
      <dsp:nvSpPr>
        <dsp:cNvPr id="0" name=""/>
        <dsp:cNvSpPr/>
      </dsp:nvSpPr>
      <dsp:spPr>
        <a:xfrm>
          <a:off x="360042" y="0"/>
          <a:ext cx="3881231" cy="432044"/>
        </a:xfrm>
        <a:prstGeom prst="roundRect">
          <a:avLst>
            <a:gd name="adj" fmla="val 10000"/>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5720" rIns="0" bIns="45720" numCol="1" spcCol="1270" anchor="ctr" anchorCtr="0">
          <a:noAutofit/>
        </a:bodyPr>
        <a:lstStyle/>
        <a:p>
          <a:pPr lvl="0" algn="ctr" defTabSz="533400" rtl="0">
            <a:lnSpc>
              <a:spcPct val="90000"/>
            </a:lnSpc>
            <a:spcBef>
              <a:spcPct val="0"/>
            </a:spcBef>
            <a:spcAft>
              <a:spcPct val="35000"/>
            </a:spcAft>
          </a:pPr>
          <a:r>
            <a:rPr lang="ru-RU" sz="1200" kern="1200" dirty="0" smtClean="0">
              <a:solidFill>
                <a:schemeClr val="bg1"/>
              </a:solidFill>
              <a:latin typeface="Times New Roman" pitchFamily="18" charset="0"/>
              <a:cs typeface="Times New Roman" pitchFamily="18" charset="0"/>
            </a:rPr>
            <a:t>налог на прибыль организаций - 45 311,2 </a:t>
          </a:r>
          <a:endParaRPr lang="ru-RU" sz="1200" kern="1200" dirty="0">
            <a:solidFill>
              <a:schemeClr val="bg1"/>
            </a:solidFill>
            <a:latin typeface="Times New Roman" pitchFamily="18" charset="0"/>
            <a:cs typeface="Times New Roman" pitchFamily="18" charset="0"/>
          </a:endParaRPr>
        </a:p>
      </dsp:txBody>
      <dsp:txXfrm>
        <a:off x="372696" y="12654"/>
        <a:ext cx="2809124" cy="406736"/>
      </dsp:txXfrm>
    </dsp:sp>
    <dsp:sp modelId="{EDBD099A-1A6A-4DA6-8B93-14CCC32D841A}">
      <dsp:nvSpPr>
        <dsp:cNvPr id="0" name=""/>
        <dsp:cNvSpPr/>
      </dsp:nvSpPr>
      <dsp:spPr>
        <a:xfrm>
          <a:off x="251621" y="792091"/>
          <a:ext cx="4341001" cy="439968"/>
        </a:xfrm>
        <a:prstGeom prst="roundRect">
          <a:avLst>
            <a:gd name="adj" fmla="val 10000"/>
          </a:avLst>
        </a:prstGeom>
        <a:solidFill>
          <a:schemeClr val="accent3">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ru-RU" sz="1200" kern="1200" dirty="0" smtClean="0">
              <a:solidFill>
                <a:schemeClr val="bg1"/>
              </a:solidFill>
              <a:latin typeface="Times New Roman" pitchFamily="18" charset="0"/>
              <a:cs typeface="Times New Roman" pitchFamily="18" charset="0"/>
            </a:rPr>
            <a:t>акцизы – 1 532,6</a:t>
          </a:r>
        </a:p>
      </dsp:txBody>
      <dsp:txXfrm>
        <a:off x="264507" y="804977"/>
        <a:ext cx="3322034" cy="414196"/>
      </dsp:txXfrm>
    </dsp:sp>
    <dsp:sp modelId="{0309CEB1-14BA-405F-B583-DB37ECC6FEEA}">
      <dsp:nvSpPr>
        <dsp:cNvPr id="0" name=""/>
        <dsp:cNvSpPr/>
      </dsp:nvSpPr>
      <dsp:spPr>
        <a:xfrm>
          <a:off x="288222" y="1512168"/>
          <a:ext cx="4320470" cy="992272"/>
        </a:xfrm>
        <a:prstGeom prst="roundRect">
          <a:avLst>
            <a:gd name="adj" fmla="val 10000"/>
          </a:avLst>
        </a:prstGeom>
        <a:solidFill>
          <a:schemeClr val="accent4">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ru-RU" sz="1200" kern="1200" dirty="0" smtClean="0">
              <a:solidFill>
                <a:schemeClr val="bg1"/>
              </a:solidFill>
              <a:latin typeface="Times New Roman" pitchFamily="18" charset="0"/>
              <a:cs typeface="Times New Roman" pitchFamily="18" charset="0"/>
            </a:rPr>
            <a:t>платежи, уплачиваемые в целях возмещения вреда, причиняемого автомобильным дорогам местного значения транспортными средствами, осуществляющими перевозки тяжеловесных и (или) крупногабаритных грузов – 602,0</a:t>
          </a:r>
        </a:p>
      </dsp:txBody>
      <dsp:txXfrm>
        <a:off x="317285" y="1541231"/>
        <a:ext cx="3273846" cy="934146"/>
      </dsp:txXfrm>
    </dsp:sp>
    <dsp:sp modelId="{506EA35F-8530-4FA1-A84C-737F030203DA}">
      <dsp:nvSpPr>
        <dsp:cNvPr id="0" name=""/>
        <dsp:cNvSpPr/>
      </dsp:nvSpPr>
      <dsp:spPr>
        <a:xfrm>
          <a:off x="525949" y="2880321"/>
          <a:ext cx="3881231" cy="1056359"/>
        </a:xfrm>
        <a:prstGeom prst="roundRect">
          <a:avLst>
            <a:gd name="adj" fmla="val 10000"/>
          </a:avLst>
        </a:prstGeom>
        <a:solidFill>
          <a:schemeClr val="accent5">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ru-RU" sz="1200" kern="1200" dirty="0" smtClean="0">
              <a:solidFill>
                <a:schemeClr val="bg1"/>
              </a:solidFill>
              <a:latin typeface="Times New Roman" pitchFamily="18" charset="0"/>
              <a:cs typeface="Times New Roman" pitchFamily="18" charset="0"/>
            </a:rPr>
            <a:t>госпошлина за выдачу органом ОМСУ специального разрешения на движение транспортных средств, осуществляющих перевозки опасных, тяжеловесных и (или) крупногабаритных грузов-224,0</a:t>
          </a:r>
        </a:p>
      </dsp:txBody>
      <dsp:txXfrm>
        <a:off x="556889" y="2911261"/>
        <a:ext cx="2931348" cy="994479"/>
      </dsp:txXfrm>
    </dsp:sp>
    <dsp:sp modelId="{088D1DF5-DAD3-49AB-97CB-A8AE084A7E21}">
      <dsp:nvSpPr>
        <dsp:cNvPr id="0" name=""/>
        <dsp:cNvSpPr/>
      </dsp:nvSpPr>
      <dsp:spPr>
        <a:xfrm>
          <a:off x="515529" y="4176468"/>
          <a:ext cx="4680531" cy="920262"/>
        </a:xfrm>
        <a:prstGeom prst="roundRect">
          <a:avLst>
            <a:gd name="adj" fmla="val 10000"/>
          </a:avLst>
        </a:prstGeom>
        <a:solidFill>
          <a:schemeClr val="accent6">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ru-RU" sz="1200" kern="1200" dirty="0" smtClean="0">
              <a:solidFill>
                <a:schemeClr val="bg1"/>
              </a:solidFill>
              <a:latin typeface="Times New Roman" pitchFamily="18" charset="0"/>
              <a:cs typeface="Times New Roman" pitchFamily="18" charset="0"/>
            </a:rPr>
            <a:t>межбюджетные трансферты по разделу «Дорожное хозяйство (дорожные фонды</a:t>
          </a:r>
          <a:r>
            <a:rPr lang="ru-RU" sz="1200" kern="1200" smtClean="0">
              <a:solidFill>
                <a:schemeClr val="bg1"/>
              </a:solidFill>
              <a:latin typeface="Times New Roman" pitchFamily="18" charset="0"/>
              <a:cs typeface="Times New Roman" pitchFamily="18" charset="0"/>
            </a:rPr>
            <a:t>) 31 </a:t>
          </a:r>
          <a:r>
            <a:rPr lang="ru-RU" sz="1200" kern="1200" dirty="0" smtClean="0">
              <a:solidFill>
                <a:schemeClr val="bg1"/>
              </a:solidFill>
              <a:latin typeface="Times New Roman" pitchFamily="18" charset="0"/>
              <a:cs typeface="Times New Roman" pitchFamily="18" charset="0"/>
            </a:rPr>
            <a:t>073,6</a:t>
          </a:r>
        </a:p>
      </dsp:txBody>
      <dsp:txXfrm>
        <a:off x="542483" y="4203422"/>
        <a:ext cx="3555746" cy="866354"/>
      </dsp:txXfrm>
    </dsp:sp>
    <dsp:sp modelId="{1B653585-5680-470A-BC5B-368FA69B6070}">
      <dsp:nvSpPr>
        <dsp:cNvPr id="0" name=""/>
        <dsp:cNvSpPr/>
      </dsp:nvSpPr>
      <dsp:spPr>
        <a:xfrm>
          <a:off x="3482735" y="72008"/>
          <a:ext cx="598170" cy="598170"/>
        </a:xfrm>
        <a:prstGeom prst="downArrow">
          <a:avLst>
            <a:gd name="adj1" fmla="val 55000"/>
            <a:gd name="adj2" fmla="val 45000"/>
          </a:avLst>
        </a:prstGeom>
        <a:solidFill>
          <a:schemeClr val="accent2">
            <a:lumMod val="60000"/>
            <a:lumOff val="40000"/>
            <a:alpha val="90000"/>
          </a:schemeClr>
        </a:solidFill>
        <a:ln w="15875" cap="flat" cmpd="sng" algn="ctr">
          <a:solidFill>
            <a:schemeClr val="accent2">
              <a:lumMod val="75000"/>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endParaRPr lang="ru-RU" sz="2800" kern="1200"/>
        </a:p>
      </dsp:txBody>
      <dsp:txXfrm>
        <a:off x="3617323" y="72008"/>
        <a:ext cx="328994" cy="450123"/>
      </dsp:txXfrm>
    </dsp:sp>
    <dsp:sp modelId="{83029706-B017-481C-8373-85FCBDE92D2C}">
      <dsp:nvSpPr>
        <dsp:cNvPr id="0" name=""/>
        <dsp:cNvSpPr/>
      </dsp:nvSpPr>
      <dsp:spPr>
        <a:xfrm>
          <a:off x="3482736" y="936105"/>
          <a:ext cx="598170" cy="598170"/>
        </a:xfrm>
        <a:prstGeom prst="downArrow">
          <a:avLst>
            <a:gd name="adj1" fmla="val 55000"/>
            <a:gd name="adj2" fmla="val 45000"/>
          </a:avLst>
        </a:prstGeom>
        <a:solidFill>
          <a:schemeClr val="accent3">
            <a:lumMod val="60000"/>
            <a:lumOff val="40000"/>
            <a:alpha val="90000"/>
          </a:schemeClr>
        </a:solidFill>
        <a:ln w="15875" cap="flat" cmpd="sng" algn="ctr">
          <a:solidFill>
            <a:schemeClr val="accent3">
              <a:lumMod val="75000"/>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endParaRPr lang="ru-RU" sz="2800" kern="1200"/>
        </a:p>
      </dsp:txBody>
      <dsp:txXfrm>
        <a:off x="3617324" y="936105"/>
        <a:ext cx="328994" cy="450123"/>
      </dsp:txXfrm>
    </dsp:sp>
    <dsp:sp modelId="{DF869698-9BCA-4544-BCBD-4FEC86AD355E}">
      <dsp:nvSpPr>
        <dsp:cNvPr id="0" name=""/>
        <dsp:cNvSpPr/>
      </dsp:nvSpPr>
      <dsp:spPr>
        <a:xfrm>
          <a:off x="3482736" y="2232248"/>
          <a:ext cx="598170" cy="598170"/>
        </a:xfrm>
        <a:prstGeom prst="downArrow">
          <a:avLst>
            <a:gd name="adj1" fmla="val 55000"/>
            <a:gd name="adj2" fmla="val 45000"/>
          </a:avLst>
        </a:prstGeom>
        <a:solidFill>
          <a:schemeClr val="accent4">
            <a:lumMod val="60000"/>
            <a:lumOff val="40000"/>
            <a:alpha val="90000"/>
          </a:schemeClr>
        </a:solidFill>
        <a:ln w="15875" cap="flat" cmpd="sng" algn="ctr">
          <a:solidFill>
            <a:schemeClr val="accent4">
              <a:lumMod val="75000"/>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endParaRPr lang="ru-RU" sz="2800" kern="1200"/>
        </a:p>
      </dsp:txBody>
      <dsp:txXfrm>
        <a:off x="3617324" y="2232248"/>
        <a:ext cx="328994" cy="450123"/>
      </dsp:txXfrm>
    </dsp:sp>
    <dsp:sp modelId="{5A45D66B-AF84-408A-B23A-81DA497854F1}">
      <dsp:nvSpPr>
        <dsp:cNvPr id="0" name=""/>
        <dsp:cNvSpPr/>
      </dsp:nvSpPr>
      <dsp:spPr>
        <a:xfrm>
          <a:off x="3554745" y="3456381"/>
          <a:ext cx="598170" cy="598170"/>
        </a:xfrm>
        <a:prstGeom prst="downArrow">
          <a:avLst>
            <a:gd name="adj1" fmla="val 55000"/>
            <a:gd name="adj2" fmla="val 45000"/>
          </a:avLst>
        </a:prstGeom>
        <a:solidFill>
          <a:schemeClr val="accent5">
            <a:lumMod val="60000"/>
            <a:lumOff val="40000"/>
            <a:alpha val="90000"/>
          </a:schemeClr>
        </a:solidFill>
        <a:ln w="15875" cap="flat" cmpd="sng" algn="ctr">
          <a:solidFill>
            <a:schemeClr val="accent5">
              <a:lumMod val="75000"/>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endParaRPr lang="ru-RU" sz="2800" kern="1200">
            <a:solidFill>
              <a:schemeClr val="tx1"/>
            </a:solidFill>
          </a:endParaRPr>
        </a:p>
      </dsp:txBody>
      <dsp:txXfrm>
        <a:off x="3689333" y="3456381"/>
        <a:ext cx="328994" cy="450123"/>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88FA09-ED87-4F30-A085-90002690C7ED}">
      <dsp:nvSpPr>
        <dsp:cNvPr id="0" name=""/>
        <dsp:cNvSpPr/>
      </dsp:nvSpPr>
      <dsp:spPr>
        <a:xfrm>
          <a:off x="846825" y="0"/>
          <a:ext cx="3113614" cy="771504"/>
        </a:xfrm>
        <a:prstGeom prst="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rtl="0">
            <a:lnSpc>
              <a:spcPct val="90000"/>
            </a:lnSpc>
            <a:spcBef>
              <a:spcPct val="0"/>
            </a:spcBef>
            <a:spcAft>
              <a:spcPct val="35000"/>
            </a:spcAft>
          </a:pPr>
          <a:r>
            <a:rPr lang="ru-RU" sz="1000" kern="1200" dirty="0" smtClean="0">
              <a:latin typeface="Times New Roman" pitchFamily="18" charset="0"/>
              <a:cs typeface="Times New Roman" pitchFamily="18" charset="0"/>
            </a:rPr>
            <a:t>капитальный ремонт  и ремонт автомобильных дорог местного значения – 48 292,1, из них:</a:t>
          </a:r>
        </a:p>
        <a:p>
          <a:pPr lvl="0" algn="ctr" defTabSz="444500" rtl="0">
            <a:lnSpc>
              <a:spcPct val="90000"/>
            </a:lnSpc>
            <a:spcBef>
              <a:spcPct val="0"/>
            </a:spcBef>
            <a:spcAft>
              <a:spcPct val="35000"/>
            </a:spcAft>
          </a:pPr>
          <a:r>
            <a:rPr lang="ru-RU" sz="1000" kern="1200" dirty="0" smtClean="0">
              <a:solidFill>
                <a:schemeClr val="bg1"/>
              </a:solidFill>
              <a:latin typeface="Times New Roman" pitchFamily="18" charset="0"/>
              <a:cs typeface="Times New Roman" pitchFamily="18" charset="0"/>
            </a:rPr>
            <a:t>КБ - 10 206,1</a:t>
          </a:r>
        </a:p>
        <a:p>
          <a:pPr lvl="0" algn="ctr" defTabSz="444500" rtl="0">
            <a:lnSpc>
              <a:spcPct val="90000"/>
            </a:lnSpc>
            <a:spcBef>
              <a:spcPct val="0"/>
            </a:spcBef>
            <a:spcAft>
              <a:spcPct val="35000"/>
            </a:spcAft>
          </a:pPr>
          <a:r>
            <a:rPr lang="ru-RU" sz="1000" kern="1200" dirty="0" smtClean="0">
              <a:solidFill>
                <a:schemeClr val="bg1"/>
              </a:solidFill>
              <a:latin typeface="Times New Roman" pitchFamily="18" charset="0"/>
              <a:cs typeface="Times New Roman" pitchFamily="18" charset="0"/>
            </a:rPr>
            <a:t>МБ - 38 086,0</a:t>
          </a:r>
          <a:endParaRPr lang="ru-RU" sz="1000" kern="1200" dirty="0">
            <a:solidFill>
              <a:schemeClr val="bg1"/>
            </a:solidFill>
            <a:latin typeface="Times New Roman" pitchFamily="18" charset="0"/>
            <a:cs typeface="Times New Roman" pitchFamily="18" charset="0"/>
          </a:endParaRPr>
        </a:p>
      </dsp:txBody>
      <dsp:txXfrm>
        <a:off x="846825" y="0"/>
        <a:ext cx="3113614" cy="771504"/>
      </dsp:txXfrm>
    </dsp:sp>
    <dsp:sp modelId="{0C90E5B5-F981-48F8-8F5D-160356C8726F}">
      <dsp:nvSpPr>
        <dsp:cNvPr id="0" name=""/>
        <dsp:cNvSpPr/>
      </dsp:nvSpPr>
      <dsp:spPr>
        <a:xfrm>
          <a:off x="0" y="4529"/>
          <a:ext cx="932358" cy="759885"/>
        </a:xfrm>
        <a:prstGeom prst="rect">
          <a:avLst/>
        </a:prstGeom>
        <a:blipFill rotWithShape="1">
          <a:blip xmlns:r="http://schemas.openxmlformats.org/officeDocument/2006/relationships" r:embed="rId1"/>
          <a:stretch>
            <a:fillRect/>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1D90658-50EB-4190-A5E4-A1DCC04329AE}">
      <dsp:nvSpPr>
        <dsp:cNvPr id="0" name=""/>
        <dsp:cNvSpPr/>
      </dsp:nvSpPr>
      <dsp:spPr>
        <a:xfrm>
          <a:off x="841323" y="784946"/>
          <a:ext cx="3119116" cy="972765"/>
        </a:xfrm>
        <a:prstGeom prst="rect">
          <a:avLst/>
        </a:prstGeom>
        <a:solidFill>
          <a:schemeClr val="accent3">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rtl="0">
            <a:lnSpc>
              <a:spcPct val="90000"/>
            </a:lnSpc>
            <a:spcBef>
              <a:spcPct val="0"/>
            </a:spcBef>
            <a:spcAft>
              <a:spcPct val="35000"/>
            </a:spcAft>
          </a:pPr>
          <a:r>
            <a:rPr lang="ru-RU" sz="1000" kern="1200" dirty="0" smtClean="0">
              <a:latin typeface="Times New Roman" pitchFamily="18" charset="0"/>
              <a:cs typeface="Times New Roman" pitchFamily="18" charset="0"/>
            </a:rPr>
            <a:t>разработка Проекта организации дорожного движения на территории населенных пунктов Северо-Енисейского района </a:t>
          </a:r>
        </a:p>
        <a:p>
          <a:pPr lvl="0" algn="ctr" defTabSz="444500" rtl="0">
            <a:lnSpc>
              <a:spcPct val="90000"/>
            </a:lnSpc>
            <a:spcBef>
              <a:spcPct val="0"/>
            </a:spcBef>
            <a:spcAft>
              <a:spcPct val="35000"/>
            </a:spcAft>
          </a:pPr>
          <a:r>
            <a:rPr lang="ru-RU" sz="1000" kern="1200" dirty="0" smtClean="0">
              <a:latin typeface="Times New Roman" pitchFamily="18" charset="0"/>
              <a:cs typeface="Times New Roman" pitchFamily="18" charset="0"/>
            </a:rPr>
            <a:t>МБ - 2 167,5</a:t>
          </a:r>
        </a:p>
      </dsp:txBody>
      <dsp:txXfrm>
        <a:off x="841323" y="784946"/>
        <a:ext cx="3119116" cy="972765"/>
      </dsp:txXfrm>
    </dsp:sp>
    <dsp:sp modelId="{EABEFC9D-6DCD-422B-A090-177AF00BC70F}">
      <dsp:nvSpPr>
        <dsp:cNvPr id="0" name=""/>
        <dsp:cNvSpPr/>
      </dsp:nvSpPr>
      <dsp:spPr>
        <a:xfrm>
          <a:off x="0" y="676028"/>
          <a:ext cx="978465" cy="1122049"/>
        </a:xfrm>
        <a:prstGeom prst="rect">
          <a:avLst/>
        </a:prstGeom>
        <a:blipFill rotWithShape="1">
          <a:blip xmlns:r="http://schemas.openxmlformats.org/officeDocument/2006/relationships" r:embed="rId2"/>
          <a:stretch>
            <a:fillRect/>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DF96596-4854-44B4-BDDC-BDA2B84DD1C9}">
      <dsp:nvSpPr>
        <dsp:cNvPr id="0" name=""/>
        <dsp:cNvSpPr/>
      </dsp:nvSpPr>
      <dsp:spPr>
        <a:xfrm>
          <a:off x="903419" y="1842395"/>
          <a:ext cx="3057020" cy="872730"/>
        </a:xfrm>
        <a:prstGeom prst="rect">
          <a:avLst/>
        </a:prstGeom>
        <a:solidFill>
          <a:schemeClr val="accent4">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rtl="0">
            <a:lnSpc>
              <a:spcPct val="90000"/>
            </a:lnSpc>
            <a:spcBef>
              <a:spcPct val="0"/>
            </a:spcBef>
            <a:spcAft>
              <a:spcPct val="35000"/>
            </a:spcAft>
          </a:pPr>
          <a:r>
            <a:rPr lang="ru-RU" sz="1000" kern="1200" dirty="0" smtClean="0">
              <a:latin typeface="Times New Roman" pitchFamily="18" charset="0"/>
              <a:cs typeface="Times New Roman" pitchFamily="18" charset="0"/>
            </a:rPr>
            <a:t>содержание автомобильных дорог местного значения – 25 488,3, из них: </a:t>
          </a:r>
        </a:p>
        <a:p>
          <a:pPr lvl="0" algn="ctr" defTabSz="444500" rtl="0">
            <a:lnSpc>
              <a:spcPct val="90000"/>
            </a:lnSpc>
            <a:spcBef>
              <a:spcPct val="0"/>
            </a:spcBef>
            <a:spcAft>
              <a:spcPct val="35000"/>
            </a:spcAft>
          </a:pPr>
          <a:r>
            <a:rPr lang="ru-RU" sz="1000" kern="1200" dirty="0" smtClean="0">
              <a:solidFill>
                <a:schemeClr val="bg1"/>
              </a:solidFill>
              <a:latin typeface="Times New Roman" pitchFamily="18" charset="0"/>
              <a:cs typeface="Times New Roman" pitchFamily="18" charset="0"/>
            </a:rPr>
            <a:t>КБ - 20 488,3</a:t>
          </a:r>
        </a:p>
        <a:p>
          <a:pPr lvl="0" algn="ctr" defTabSz="444500" rtl="0">
            <a:lnSpc>
              <a:spcPct val="90000"/>
            </a:lnSpc>
            <a:spcBef>
              <a:spcPct val="0"/>
            </a:spcBef>
            <a:spcAft>
              <a:spcPct val="35000"/>
            </a:spcAft>
          </a:pPr>
          <a:r>
            <a:rPr lang="ru-RU" sz="1000" kern="1200" dirty="0" smtClean="0">
              <a:solidFill>
                <a:schemeClr val="bg1"/>
              </a:solidFill>
              <a:latin typeface="Times New Roman" pitchFamily="18" charset="0"/>
              <a:cs typeface="Times New Roman" pitchFamily="18" charset="0"/>
            </a:rPr>
            <a:t>МБ - 5 000,0</a:t>
          </a:r>
          <a:endParaRPr lang="ru-RU" sz="1000" kern="1200" dirty="0">
            <a:solidFill>
              <a:schemeClr val="bg1"/>
            </a:solidFill>
            <a:latin typeface="Times New Roman" pitchFamily="18" charset="0"/>
            <a:cs typeface="Times New Roman" pitchFamily="18" charset="0"/>
          </a:endParaRPr>
        </a:p>
      </dsp:txBody>
      <dsp:txXfrm>
        <a:off x="903419" y="1842395"/>
        <a:ext cx="3057020" cy="872730"/>
      </dsp:txXfrm>
    </dsp:sp>
    <dsp:sp modelId="{43AC4CDF-92DC-4B99-B5FB-527A9F0F6C19}">
      <dsp:nvSpPr>
        <dsp:cNvPr id="0" name=""/>
        <dsp:cNvSpPr/>
      </dsp:nvSpPr>
      <dsp:spPr>
        <a:xfrm>
          <a:off x="0" y="1672190"/>
          <a:ext cx="1011972" cy="1327657"/>
        </a:xfrm>
        <a:prstGeom prst="rect">
          <a:avLst/>
        </a:prstGeom>
        <a:blipFill rotWithShape="1">
          <a:blip xmlns:r="http://schemas.openxmlformats.org/officeDocument/2006/relationships" r:embed="rId3"/>
          <a:stretch>
            <a:fillRect/>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345BE59-A9AC-453E-BCB0-5ADEE85B0ECC}">
      <dsp:nvSpPr>
        <dsp:cNvPr id="0" name=""/>
        <dsp:cNvSpPr/>
      </dsp:nvSpPr>
      <dsp:spPr>
        <a:xfrm>
          <a:off x="786644" y="3016213"/>
          <a:ext cx="3173795" cy="922343"/>
        </a:xfrm>
        <a:prstGeom prst="rect">
          <a:avLst/>
        </a:prstGeom>
        <a:solidFill>
          <a:schemeClr val="accent5">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rtl="0">
            <a:lnSpc>
              <a:spcPct val="90000"/>
            </a:lnSpc>
            <a:spcBef>
              <a:spcPct val="0"/>
            </a:spcBef>
            <a:spcAft>
              <a:spcPct val="35000"/>
            </a:spcAft>
          </a:pPr>
          <a:r>
            <a:rPr lang="ru-RU" sz="1000" kern="1200" dirty="0" smtClean="0">
              <a:latin typeface="Times New Roman" pitchFamily="18" charset="0"/>
              <a:cs typeface="Times New Roman" pitchFamily="18" charset="0"/>
            </a:rPr>
            <a:t>повышение безопасности дорожного движения</a:t>
          </a:r>
        </a:p>
        <a:p>
          <a:pPr lvl="0" algn="ctr" defTabSz="444500" rtl="0">
            <a:lnSpc>
              <a:spcPct val="90000"/>
            </a:lnSpc>
            <a:spcBef>
              <a:spcPct val="0"/>
            </a:spcBef>
            <a:spcAft>
              <a:spcPct val="35000"/>
            </a:spcAft>
          </a:pPr>
          <a:r>
            <a:rPr lang="ru-RU" sz="1000" kern="1200" dirty="0" smtClean="0">
              <a:latin typeface="Times New Roman" pitchFamily="18" charset="0"/>
              <a:cs typeface="Times New Roman" pitchFamily="18" charset="0"/>
            </a:rPr>
            <a:t> –  2 143,3,  из них:</a:t>
          </a:r>
        </a:p>
        <a:p>
          <a:pPr lvl="0" algn="ctr" defTabSz="444500" rtl="0">
            <a:lnSpc>
              <a:spcPct val="90000"/>
            </a:lnSpc>
            <a:spcBef>
              <a:spcPct val="0"/>
            </a:spcBef>
            <a:spcAft>
              <a:spcPct val="35000"/>
            </a:spcAft>
          </a:pPr>
          <a:r>
            <a:rPr lang="ru-RU" sz="1000" kern="1200" dirty="0" smtClean="0">
              <a:solidFill>
                <a:schemeClr val="bg1"/>
              </a:solidFill>
              <a:latin typeface="Times New Roman" pitchFamily="18" charset="0"/>
              <a:cs typeface="Times New Roman" pitchFamily="18" charset="0"/>
            </a:rPr>
            <a:t>КБ - 379,2</a:t>
          </a:r>
        </a:p>
        <a:p>
          <a:pPr lvl="0" algn="ctr" defTabSz="444500" rtl="0">
            <a:lnSpc>
              <a:spcPct val="90000"/>
            </a:lnSpc>
            <a:spcBef>
              <a:spcPct val="0"/>
            </a:spcBef>
            <a:spcAft>
              <a:spcPct val="35000"/>
            </a:spcAft>
          </a:pPr>
          <a:r>
            <a:rPr lang="ru-RU" sz="1000" kern="1200" dirty="0" smtClean="0">
              <a:solidFill>
                <a:schemeClr val="bg1"/>
              </a:solidFill>
              <a:latin typeface="Times New Roman" pitchFamily="18" charset="0"/>
              <a:cs typeface="Times New Roman" pitchFamily="18" charset="0"/>
            </a:rPr>
            <a:t>МБ - 2034,1</a:t>
          </a:r>
          <a:endParaRPr lang="ru-RU" sz="1000" kern="1200" dirty="0">
            <a:solidFill>
              <a:schemeClr val="bg1"/>
            </a:solidFill>
            <a:latin typeface="Times New Roman" pitchFamily="18" charset="0"/>
            <a:cs typeface="Times New Roman" pitchFamily="18" charset="0"/>
          </a:endParaRPr>
        </a:p>
      </dsp:txBody>
      <dsp:txXfrm>
        <a:off x="786644" y="3016213"/>
        <a:ext cx="3173795" cy="922343"/>
      </dsp:txXfrm>
    </dsp:sp>
    <dsp:sp modelId="{CCDF9269-02D2-4367-BD83-33C544802EB5}">
      <dsp:nvSpPr>
        <dsp:cNvPr id="0" name=""/>
        <dsp:cNvSpPr/>
      </dsp:nvSpPr>
      <dsp:spPr>
        <a:xfrm>
          <a:off x="0" y="2900847"/>
          <a:ext cx="1029156" cy="1183308"/>
        </a:xfrm>
        <a:prstGeom prst="rect">
          <a:avLst/>
        </a:prstGeom>
        <a:blipFill rotWithShape="1">
          <a:blip xmlns:r="http://schemas.openxmlformats.org/officeDocument/2006/relationships" r:embed="rId4"/>
          <a:stretch>
            <a:fillRect/>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555EC6F-5DA1-4C4C-A418-3378D6D77ABF}">
      <dsp:nvSpPr>
        <dsp:cNvPr id="0" name=""/>
        <dsp:cNvSpPr/>
      </dsp:nvSpPr>
      <dsp:spPr>
        <a:xfrm>
          <a:off x="113093" y="4157086"/>
          <a:ext cx="2558121" cy="829833"/>
        </a:xfrm>
        <a:prstGeom prst="rect">
          <a:avLst/>
        </a:prstGeom>
        <a:solidFill>
          <a:schemeClr val="accent6">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rtl="0">
            <a:lnSpc>
              <a:spcPct val="90000"/>
            </a:lnSpc>
            <a:spcBef>
              <a:spcPct val="0"/>
            </a:spcBef>
            <a:spcAft>
              <a:spcPct val="35000"/>
            </a:spcAft>
          </a:pPr>
          <a:r>
            <a:rPr lang="ru-RU" sz="1000" kern="1200" dirty="0" smtClean="0">
              <a:latin typeface="Times New Roman" pitchFamily="18" charset="0"/>
              <a:cs typeface="Times New Roman" pitchFamily="18" charset="0"/>
            </a:rPr>
            <a:t>замена остановочных павильонов, ул. Набережная, 10, гп Северо-Енисейский</a:t>
          </a:r>
        </a:p>
        <a:p>
          <a:pPr lvl="0" algn="ctr" defTabSz="444500" rtl="0">
            <a:lnSpc>
              <a:spcPct val="90000"/>
            </a:lnSpc>
            <a:spcBef>
              <a:spcPct val="0"/>
            </a:spcBef>
            <a:spcAft>
              <a:spcPct val="35000"/>
            </a:spcAft>
          </a:pPr>
          <a:r>
            <a:rPr lang="ru-RU" sz="1000" kern="1200" dirty="0" smtClean="0">
              <a:latin typeface="Times New Roman" pitchFamily="18" charset="0"/>
              <a:cs typeface="Times New Roman" pitchFamily="18" charset="0"/>
            </a:rPr>
            <a:t>МБ - 652,2</a:t>
          </a:r>
          <a:endParaRPr lang="ru-RU" sz="1000" kern="1200" dirty="0">
            <a:solidFill>
              <a:schemeClr val="bg1"/>
            </a:solidFill>
            <a:latin typeface="Times New Roman" pitchFamily="18" charset="0"/>
            <a:cs typeface="Times New Roman" pitchFamily="18" charset="0"/>
          </a:endParaRPr>
        </a:p>
      </dsp:txBody>
      <dsp:txXfrm>
        <a:off x="113093" y="4157086"/>
        <a:ext cx="2558121" cy="829833"/>
      </dsp:txXfrm>
    </dsp:sp>
    <dsp:sp modelId="{8D543463-6385-4D2E-9D02-0F57AE788DD3}">
      <dsp:nvSpPr>
        <dsp:cNvPr id="0" name=""/>
        <dsp:cNvSpPr/>
      </dsp:nvSpPr>
      <dsp:spPr>
        <a:xfrm>
          <a:off x="2702702" y="4032590"/>
          <a:ext cx="1257737" cy="1078501"/>
        </a:xfrm>
        <a:prstGeom prst="rect">
          <a:avLst/>
        </a:prstGeom>
        <a:blipFill rotWithShape="1">
          <a:blip xmlns:r="http://schemas.openxmlformats.org/officeDocument/2006/relationships" r:embed="rId5"/>
          <a:stretch>
            <a:fillRect/>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18CE5B-BCA4-43F8-8186-D0913823EFAE}">
      <dsp:nvSpPr>
        <dsp:cNvPr id="0" name=""/>
        <dsp:cNvSpPr/>
      </dsp:nvSpPr>
      <dsp:spPr>
        <a:xfrm>
          <a:off x="857405" y="75097"/>
          <a:ext cx="2960878" cy="1028274"/>
        </a:xfrm>
        <a:prstGeom prst="ellipse">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D881280-47A5-400D-8499-DB5BE17C5672}">
      <dsp:nvSpPr>
        <dsp:cNvPr id="0" name=""/>
        <dsp:cNvSpPr/>
      </dsp:nvSpPr>
      <dsp:spPr>
        <a:xfrm>
          <a:off x="2081551" y="2814397"/>
          <a:ext cx="573813" cy="367240"/>
        </a:xfrm>
        <a:prstGeom prst="downArrow">
          <a:avLst/>
        </a:prstGeom>
        <a:solidFill>
          <a:schemeClr val="accent1">
            <a:tint val="60000"/>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3AB5EFE-1E22-4DE9-B6F6-80E25AB98893}">
      <dsp:nvSpPr>
        <dsp:cNvPr id="0" name=""/>
        <dsp:cNvSpPr/>
      </dsp:nvSpPr>
      <dsp:spPr>
        <a:xfrm>
          <a:off x="338335" y="2970143"/>
          <a:ext cx="3990493" cy="6762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2456" tIns="92456" rIns="92456" bIns="92456" numCol="1" spcCol="1270" anchor="ctr" anchorCtr="0">
          <a:noAutofit/>
        </a:bodyPr>
        <a:lstStyle/>
        <a:p>
          <a:pPr lvl="0" algn="ctr" defTabSz="577850">
            <a:lnSpc>
              <a:spcPct val="90000"/>
            </a:lnSpc>
            <a:spcBef>
              <a:spcPct val="0"/>
            </a:spcBef>
            <a:spcAft>
              <a:spcPct val="35000"/>
            </a:spcAft>
          </a:pPr>
          <a:r>
            <a:rPr lang="ru-RU" sz="1300" b="1" kern="1200" dirty="0" smtClean="0"/>
            <a:t>560 детей </a:t>
          </a:r>
          <a:r>
            <a:rPr lang="ru-RU" sz="1300" kern="1200" dirty="0" smtClean="0"/>
            <a:t>получат питание в лагерях с дневным пребыванием детей на общую сумму 3 567,0</a:t>
          </a:r>
          <a:endParaRPr lang="ru-RU" sz="1300" kern="1200" dirty="0"/>
        </a:p>
      </dsp:txBody>
      <dsp:txXfrm>
        <a:off x="338335" y="2970143"/>
        <a:ext cx="3990493" cy="676223"/>
      </dsp:txXfrm>
    </dsp:sp>
    <dsp:sp modelId="{39D959ED-EBB0-46DD-A823-1D3197754E51}">
      <dsp:nvSpPr>
        <dsp:cNvPr id="0" name=""/>
        <dsp:cNvSpPr/>
      </dsp:nvSpPr>
      <dsp:spPr>
        <a:xfrm>
          <a:off x="1649504" y="1227222"/>
          <a:ext cx="1547489" cy="964251"/>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355600">
            <a:lnSpc>
              <a:spcPct val="90000"/>
            </a:lnSpc>
            <a:spcBef>
              <a:spcPct val="0"/>
            </a:spcBef>
            <a:spcAft>
              <a:spcPct val="35000"/>
            </a:spcAft>
          </a:pPr>
          <a:r>
            <a:rPr lang="ru-RU" sz="800" kern="1200" dirty="0" smtClean="0">
              <a:solidFill>
                <a:schemeClr val="tx1"/>
              </a:solidFill>
            </a:rPr>
            <a:t>100 % стоимости набора продуктов питания для 20 детей (средства бюджета района) </a:t>
          </a:r>
        </a:p>
        <a:p>
          <a:pPr lvl="0" algn="ctr" defTabSz="355600">
            <a:lnSpc>
              <a:spcPct val="90000"/>
            </a:lnSpc>
            <a:spcBef>
              <a:spcPct val="0"/>
            </a:spcBef>
            <a:spcAft>
              <a:spcPct val="35000"/>
            </a:spcAft>
          </a:pPr>
          <a:r>
            <a:rPr lang="ru-RU" sz="800" kern="1200" dirty="0" smtClean="0">
              <a:solidFill>
                <a:schemeClr val="tx1"/>
              </a:solidFill>
            </a:rPr>
            <a:t>113,0</a:t>
          </a:r>
          <a:endParaRPr lang="ru-RU" sz="800" kern="1200" dirty="0">
            <a:solidFill>
              <a:schemeClr val="tx1"/>
            </a:solidFill>
          </a:endParaRPr>
        </a:p>
      </dsp:txBody>
      <dsp:txXfrm>
        <a:off x="1876129" y="1368433"/>
        <a:ext cx="1094239" cy="681829"/>
      </dsp:txXfrm>
    </dsp:sp>
    <dsp:sp modelId="{4D6F3546-25CB-446D-9BF8-8B4C04B7B34D}">
      <dsp:nvSpPr>
        <dsp:cNvPr id="0" name=""/>
        <dsp:cNvSpPr/>
      </dsp:nvSpPr>
      <dsp:spPr>
        <a:xfrm>
          <a:off x="2225574" y="239166"/>
          <a:ext cx="1625708" cy="1063582"/>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355600">
            <a:lnSpc>
              <a:spcPct val="90000"/>
            </a:lnSpc>
            <a:spcBef>
              <a:spcPct val="0"/>
            </a:spcBef>
            <a:spcAft>
              <a:spcPct val="35000"/>
            </a:spcAft>
          </a:pPr>
          <a:r>
            <a:rPr lang="ru-RU" sz="800" kern="1200" dirty="0" smtClean="0">
              <a:solidFill>
                <a:schemeClr val="tx1"/>
              </a:solidFill>
            </a:rPr>
            <a:t>30 % стоимости набора продуктов питания для 540 детей (средства бюджета района) </a:t>
          </a:r>
        </a:p>
        <a:p>
          <a:pPr lvl="0" algn="ctr" defTabSz="355600">
            <a:lnSpc>
              <a:spcPct val="90000"/>
            </a:lnSpc>
            <a:spcBef>
              <a:spcPct val="0"/>
            </a:spcBef>
            <a:spcAft>
              <a:spcPct val="35000"/>
            </a:spcAft>
          </a:pPr>
          <a:r>
            <a:rPr lang="ru-RU" sz="800" kern="1200" dirty="0" smtClean="0">
              <a:solidFill>
                <a:schemeClr val="tx1"/>
              </a:solidFill>
            </a:rPr>
            <a:t>915,1 </a:t>
          </a:r>
          <a:endParaRPr lang="ru-RU" sz="800" kern="1200" dirty="0">
            <a:solidFill>
              <a:schemeClr val="tx1"/>
            </a:solidFill>
          </a:endParaRPr>
        </a:p>
      </dsp:txBody>
      <dsp:txXfrm>
        <a:off x="2463653" y="394924"/>
        <a:ext cx="1149550" cy="752066"/>
      </dsp:txXfrm>
    </dsp:sp>
    <dsp:sp modelId="{F377917D-6845-4B68-B8CA-40BC71757EA1}">
      <dsp:nvSpPr>
        <dsp:cNvPr id="0" name=""/>
        <dsp:cNvSpPr/>
      </dsp:nvSpPr>
      <dsp:spPr>
        <a:xfrm>
          <a:off x="953861" y="288028"/>
          <a:ext cx="1574767" cy="996704"/>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355600">
            <a:lnSpc>
              <a:spcPct val="90000"/>
            </a:lnSpc>
            <a:spcBef>
              <a:spcPct val="0"/>
            </a:spcBef>
            <a:spcAft>
              <a:spcPct val="35000"/>
            </a:spcAft>
          </a:pPr>
          <a:r>
            <a:rPr lang="ru-RU" sz="800" kern="1200" dirty="0" smtClean="0">
              <a:solidFill>
                <a:schemeClr val="tx1"/>
              </a:solidFill>
            </a:rPr>
            <a:t>70 % стоимости набора продуктов питания для 540 детей (средства субвенции)  </a:t>
          </a:r>
        </a:p>
        <a:p>
          <a:pPr lvl="0" algn="ctr" defTabSz="355600">
            <a:lnSpc>
              <a:spcPct val="90000"/>
            </a:lnSpc>
            <a:spcBef>
              <a:spcPct val="0"/>
            </a:spcBef>
            <a:spcAft>
              <a:spcPct val="35000"/>
            </a:spcAft>
          </a:pPr>
          <a:r>
            <a:rPr lang="ru-RU" sz="800" kern="1200" dirty="0" smtClean="0">
              <a:solidFill>
                <a:schemeClr val="tx1"/>
              </a:solidFill>
            </a:rPr>
            <a:t>2 538,9</a:t>
          </a:r>
          <a:endParaRPr lang="ru-RU" sz="800" kern="1200" dirty="0">
            <a:solidFill>
              <a:schemeClr val="tx1"/>
            </a:solidFill>
          </a:endParaRPr>
        </a:p>
      </dsp:txBody>
      <dsp:txXfrm>
        <a:off x="1184480" y="433992"/>
        <a:ext cx="1113529" cy="704776"/>
      </dsp:txXfrm>
    </dsp:sp>
    <dsp:sp modelId="{453051EA-4146-43AA-9321-E8288F3FD45F}">
      <dsp:nvSpPr>
        <dsp:cNvPr id="0" name=""/>
        <dsp:cNvSpPr/>
      </dsp:nvSpPr>
      <dsp:spPr>
        <a:xfrm>
          <a:off x="776421" y="163649"/>
          <a:ext cx="3213357" cy="2570685"/>
        </a:xfrm>
        <a:prstGeom prst="funnel">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D63414A-B03C-48C7-A14C-B7AA868F9465}">
      <dsp:nvSpPr>
        <dsp:cNvPr id="0" name=""/>
        <dsp:cNvSpPr/>
      </dsp:nvSpPr>
      <dsp:spPr>
        <a:xfrm>
          <a:off x="782171" y="716954"/>
          <a:ext cx="2926045" cy="1016176"/>
        </a:xfrm>
        <a:prstGeom prst="ellipse">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9E2DC90-CAD4-4F61-A2F5-612ACAB84B34}">
      <dsp:nvSpPr>
        <dsp:cNvPr id="0" name=""/>
        <dsp:cNvSpPr/>
      </dsp:nvSpPr>
      <dsp:spPr>
        <a:xfrm>
          <a:off x="1754277" y="3344721"/>
          <a:ext cx="567062" cy="362920"/>
        </a:xfrm>
        <a:prstGeom prst="downArrow">
          <a:avLst/>
        </a:prstGeom>
        <a:solidFill>
          <a:schemeClr val="accent1">
            <a:tint val="60000"/>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45DDBBD-07DB-4071-BB51-7622BBEEB450}">
      <dsp:nvSpPr>
        <dsp:cNvPr id="0" name=""/>
        <dsp:cNvSpPr/>
      </dsp:nvSpPr>
      <dsp:spPr>
        <a:xfrm>
          <a:off x="253744" y="3567996"/>
          <a:ext cx="3778708" cy="6804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ru-RU" sz="1200" b="1" kern="1200" dirty="0" smtClean="0"/>
            <a:t>92 ребенка </a:t>
          </a:r>
          <a:r>
            <a:rPr lang="ru-RU" sz="1200" kern="1200" dirty="0" smtClean="0"/>
            <a:t>отдохнут в загородных оздоровительных лагерях  на общую сумму 2 263,5</a:t>
          </a:r>
          <a:endParaRPr lang="ru-RU" sz="1200" kern="1200" dirty="0"/>
        </a:p>
      </dsp:txBody>
      <dsp:txXfrm>
        <a:off x="253744" y="3567996"/>
        <a:ext cx="3778708" cy="680475"/>
      </dsp:txXfrm>
    </dsp:sp>
    <dsp:sp modelId="{F43A2964-E0E4-424D-90CB-6857DA9CD47E}">
      <dsp:nvSpPr>
        <dsp:cNvPr id="0" name=""/>
        <dsp:cNvSpPr/>
      </dsp:nvSpPr>
      <dsp:spPr>
        <a:xfrm>
          <a:off x="442486" y="582624"/>
          <a:ext cx="1795046" cy="1020713"/>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355600">
            <a:lnSpc>
              <a:spcPct val="90000"/>
            </a:lnSpc>
            <a:spcBef>
              <a:spcPct val="0"/>
            </a:spcBef>
            <a:spcAft>
              <a:spcPct val="35000"/>
            </a:spcAft>
          </a:pPr>
          <a:r>
            <a:rPr lang="ru-RU" sz="800" kern="1200" dirty="0" smtClean="0">
              <a:solidFill>
                <a:schemeClr val="tx1"/>
              </a:solidFill>
            </a:rPr>
            <a:t>100 % стоимости 5 путевок детям-сирота (средства субвенции) </a:t>
          </a:r>
        </a:p>
        <a:p>
          <a:pPr lvl="0" algn="ctr" defTabSz="355600">
            <a:lnSpc>
              <a:spcPct val="90000"/>
            </a:lnSpc>
            <a:spcBef>
              <a:spcPct val="0"/>
            </a:spcBef>
            <a:spcAft>
              <a:spcPct val="35000"/>
            </a:spcAft>
          </a:pPr>
          <a:r>
            <a:rPr lang="ru-RU" sz="800" kern="1200" dirty="0" smtClean="0">
              <a:solidFill>
                <a:schemeClr val="tx1"/>
              </a:solidFill>
            </a:rPr>
            <a:t>132,9</a:t>
          </a:r>
          <a:endParaRPr lang="ru-RU" sz="800" kern="1200" dirty="0">
            <a:solidFill>
              <a:schemeClr val="tx1"/>
            </a:solidFill>
          </a:endParaRPr>
        </a:p>
      </dsp:txBody>
      <dsp:txXfrm>
        <a:off x="705364" y="732104"/>
        <a:ext cx="1269290" cy="721753"/>
      </dsp:txXfrm>
    </dsp:sp>
    <dsp:sp modelId="{B709803F-4469-44E7-9851-69C27449B4DE}">
      <dsp:nvSpPr>
        <dsp:cNvPr id="0" name=""/>
        <dsp:cNvSpPr/>
      </dsp:nvSpPr>
      <dsp:spPr>
        <a:xfrm>
          <a:off x="1375989" y="2526841"/>
          <a:ext cx="1360314" cy="762544"/>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355600">
            <a:lnSpc>
              <a:spcPct val="90000"/>
            </a:lnSpc>
            <a:spcBef>
              <a:spcPct val="0"/>
            </a:spcBef>
            <a:spcAft>
              <a:spcPct val="35000"/>
            </a:spcAft>
          </a:pPr>
          <a:r>
            <a:rPr lang="ru-RU" sz="800" kern="1200" dirty="0" smtClean="0">
              <a:solidFill>
                <a:schemeClr val="tx1"/>
              </a:solidFill>
            </a:rPr>
            <a:t>30 % стоимости 80 путевок (средства бюджета района)  543,8</a:t>
          </a:r>
          <a:endParaRPr lang="ru-RU" sz="800" kern="1200" dirty="0">
            <a:solidFill>
              <a:schemeClr val="tx1"/>
            </a:solidFill>
          </a:endParaRPr>
        </a:p>
      </dsp:txBody>
      <dsp:txXfrm>
        <a:off x="1575202" y="2638513"/>
        <a:ext cx="961888" cy="539200"/>
      </dsp:txXfrm>
    </dsp:sp>
    <dsp:sp modelId="{51F69576-43C4-4D74-A6B9-A723F955D0EB}">
      <dsp:nvSpPr>
        <dsp:cNvPr id="0" name=""/>
        <dsp:cNvSpPr/>
      </dsp:nvSpPr>
      <dsp:spPr>
        <a:xfrm>
          <a:off x="1867255" y="582624"/>
          <a:ext cx="1805152" cy="961083"/>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355600">
            <a:lnSpc>
              <a:spcPct val="90000"/>
            </a:lnSpc>
            <a:spcBef>
              <a:spcPct val="0"/>
            </a:spcBef>
            <a:spcAft>
              <a:spcPct val="35000"/>
            </a:spcAft>
          </a:pPr>
          <a:r>
            <a:rPr lang="ru-RU" sz="800" kern="1200" dirty="0" smtClean="0">
              <a:solidFill>
                <a:schemeClr val="tx1"/>
              </a:solidFill>
            </a:rPr>
            <a:t>70 % стоимости 80 путевок (средства субвенции) 1 428,2</a:t>
          </a:r>
          <a:endParaRPr lang="ru-RU" sz="800" kern="1200" dirty="0">
            <a:solidFill>
              <a:schemeClr val="tx1"/>
            </a:solidFill>
          </a:endParaRPr>
        </a:p>
      </dsp:txBody>
      <dsp:txXfrm>
        <a:off x="2131613" y="723371"/>
        <a:ext cx="1276436" cy="679589"/>
      </dsp:txXfrm>
    </dsp:sp>
    <dsp:sp modelId="{31922642-677B-497D-B4CC-0020D582DE33}">
      <dsp:nvSpPr>
        <dsp:cNvPr id="0" name=""/>
        <dsp:cNvSpPr/>
      </dsp:nvSpPr>
      <dsp:spPr>
        <a:xfrm>
          <a:off x="216035" y="425493"/>
          <a:ext cx="3707426" cy="2855685"/>
        </a:xfrm>
        <a:prstGeom prst="funnel">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2FC719-5BCB-45F4-BCC0-1C7251273796}">
      <dsp:nvSpPr>
        <dsp:cNvPr id="0" name=""/>
        <dsp:cNvSpPr/>
      </dsp:nvSpPr>
      <dsp:spPr>
        <a:xfrm>
          <a:off x="1522902" y="2343896"/>
          <a:ext cx="5150217" cy="1875408"/>
        </a:xfrm>
        <a:prstGeom prst="ellipse">
          <a:avLst/>
        </a:prstGeom>
        <a:solidFill>
          <a:srgbClr val="FFC000"/>
        </a:solidFill>
        <a:ln>
          <a:noFill/>
        </a:ln>
        <a:effectLst>
          <a:outerShdw blurRad="40005" dist="22984" dir="5400000" rotWithShape="0">
            <a:srgbClr val="000000">
              <a:alpha val="45000"/>
            </a:srgbClr>
          </a:outerShdw>
        </a:effectLst>
        <a:scene3d>
          <a:camera prst="orthographicFront"/>
          <a:lightRig rig="flat" dir="t"/>
        </a:scene3d>
        <a:sp3d prstMaterial="plastic">
          <a:bevelT w="120900" h="88900" prst="slope"/>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lvl="0" algn="ctr" defTabSz="2133600">
            <a:lnSpc>
              <a:spcPct val="90000"/>
            </a:lnSpc>
            <a:spcBef>
              <a:spcPct val="0"/>
            </a:spcBef>
            <a:spcAft>
              <a:spcPct val="35000"/>
            </a:spcAft>
          </a:pPr>
          <a:r>
            <a:rPr lang="ru-RU" sz="4800" kern="1200" dirty="0" smtClean="0">
              <a:solidFill>
                <a:schemeClr val="tx1"/>
              </a:solidFill>
              <a:latin typeface="Times New Roman" pitchFamily="18" charset="0"/>
              <a:cs typeface="Times New Roman" pitchFamily="18" charset="0"/>
            </a:rPr>
            <a:t>Виды финансовой помощи</a:t>
          </a:r>
          <a:endParaRPr lang="ru-RU" sz="4800" kern="1200" dirty="0">
            <a:solidFill>
              <a:schemeClr val="tx1"/>
            </a:solidFill>
            <a:latin typeface="Times New Roman" pitchFamily="18" charset="0"/>
            <a:cs typeface="Times New Roman" pitchFamily="18" charset="0"/>
          </a:endParaRPr>
        </a:p>
      </dsp:txBody>
      <dsp:txXfrm>
        <a:off x="2277134" y="2618543"/>
        <a:ext cx="3641753" cy="1326114"/>
      </dsp:txXfrm>
    </dsp:sp>
    <dsp:sp modelId="{CAC71480-F522-4865-86B5-2BF0C8BBE6B8}">
      <dsp:nvSpPr>
        <dsp:cNvPr id="0" name=""/>
        <dsp:cNvSpPr/>
      </dsp:nvSpPr>
      <dsp:spPr>
        <a:xfrm rot="8708928">
          <a:off x="454845" y="5092223"/>
          <a:ext cx="1914374" cy="787452"/>
        </a:xfrm>
        <a:prstGeom prst="leftArrow">
          <a:avLst>
            <a:gd name="adj1" fmla="val 60000"/>
            <a:gd name="adj2" fmla="val 50000"/>
          </a:avLst>
        </a:prstGeom>
        <a:solidFill>
          <a:schemeClr val="accent1"/>
        </a:solidFill>
        <a:ln w="15875" cap="flat" cmpd="sng" algn="ctr">
          <a:solidFill>
            <a:schemeClr val="accent1">
              <a:shade val="50000"/>
              <a:shade val="75000"/>
              <a:satMod val="125000"/>
              <a:lumMod val="75000"/>
            </a:schemeClr>
          </a:solidFill>
          <a:prstDash val="solid"/>
        </a:ln>
        <a:effectLst/>
        <a:scene3d>
          <a:camera prst="orthographicFront"/>
          <a:lightRig rig="flat" dir="t"/>
        </a:scene3d>
        <a:sp3d z="-190500"/>
      </dsp:spPr>
      <dsp:style>
        <a:lnRef idx="2">
          <a:schemeClr val="accent1">
            <a:shade val="50000"/>
          </a:schemeClr>
        </a:lnRef>
        <a:fillRef idx="1">
          <a:schemeClr val="accent1"/>
        </a:fillRef>
        <a:effectRef idx="0">
          <a:schemeClr val="accent1"/>
        </a:effectRef>
        <a:fontRef idx="minor">
          <a:schemeClr val="lt1"/>
        </a:fontRef>
      </dsp:style>
    </dsp:sp>
    <dsp:sp modelId="{4DFF8468-8F5F-4727-9132-C1E6479C4CB9}">
      <dsp:nvSpPr>
        <dsp:cNvPr id="0" name=""/>
        <dsp:cNvSpPr/>
      </dsp:nvSpPr>
      <dsp:spPr>
        <a:xfrm>
          <a:off x="-70154" y="4220243"/>
          <a:ext cx="2624842" cy="2099874"/>
        </a:xfrm>
        <a:prstGeom prst="roundRect">
          <a:avLst>
            <a:gd name="adj" fmla="val 10000"/>
          </a:avLst>
        </a:prstGeom>
        <a:gradFill rotWithShape="1">
          <a:gsLst>
            <a:gs pos="28000">
              <a:schemeClr val="accent2">
                <a:tint val="18000"/>
                <a:satMod val="120000"/>
                <a:lumMod val="88000"/>
              </a:schemeClr>
            </a:gs>
            <a:gs pos="100000">
              <a:schemeClr val="accent2">
                <a:tint val="40000"/>
                <a:satMod val="100000"/>
                <a:lumMod val="78000"/>
              </a:schemeClr>
            </a:gs>
          </a:gsLst>
          <a:lin ang="5400000" scaled="0"/>
        </a:gradFill>
        <a:ln w="9525"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1">
          <a:schemeClr val="accent2"/>
        </a:lnRef>
        <a:fillRef idx="2">
          <a:schemeClr val="accent2"/>
        </a:fillRef>
        <a:effectRef idx="1">
          <a:schemeClr val="accent2"/>
        </a:effectRef>
        <a:fontRef idx="minor">
          <a:schemeClr val="dk1"/>
        </a:fontRef>
      </dsp:style>
      <dsp:txBody>
        <a:bodyPr spcFirstLastPara="0" vert="horz" wrap="square" lIns="38100" tIns="38100" rIns="38100" bIns="38100" numCol="1" spcCol="1270" anchor="ctr" anchorCtr="0">
          <a:noAutofit/>
        </a:bodyPr>
        <a:lstStyle/>
        <a:p>
          <a:pPr lvl="0" algn="ctr" defTabSz="889000">
            <a:lnSpc>
              <a:spcPct val="90000"/>
            </a:lnSpc>
            <a:spcBef>
              <a:spcPct val="0"/>
            </a:spcBef>
            <a:spcAft>
              <a:spcPct val="35000"/>
            </a:spcAft>
          </a:pPr>
          <a:r>
            <a:rPr lang="ru-RU" sz="2000" b="1" kern="1200" dirty="0" smtClean="0">
              <a:latin typeface="Times New Roman" pitchFamily="18" charset="0"/>
              <a:cs typeface="Times New Roman" pitchFamily="18" charset="0"/>
            </a:rPr>
            <a:t>Субсидии</a:t>
          </a:r>
        </a:p>
        <a:p>
          <a:pPr lvl="0" algn="ctr" defTabSz="889000">
            <a:lnSpc>
              <a:spcPct val="90000"/>
            </a:lnSpc>
            <a:spcBef>
              <a:spcPct val="0"/>
            </a:spcBef>
            <a:spcAft>
              <a:spcPct val="35000"/>
            </a:spcAft>
          </a:pPr>
          <a:r>
            <a:rPr lang="ru-RU" sz="2000" b="0" i="1" kern="1200" dirty="0" smtClean="0">
              <a:latin typeface="Times New Roman" pitchFamily="18" charset="0"/>
              <a:cs typeface="Times New Roman" pitchFamily="18" charset="0"/>
            </a:rPr>
            <a:t>Предоставляются на условиях долевого </a:t>
          </a:r>
          <a:r>
            <a:rPr lang="ru-RU" sz="2000" b="0" i="1" kern="1200" dirty="0" err="1" smtClean="0">
              <a:latin typeface="Times New Roman" pitchFamily="18" charset="0"/>
              <a:cs typeface="Times New Roman" pitchFamily="18" charset="0"/>
            </a:rPr>
            <a:t>софинансирования</a:t>
          </a:r>
          <a:r>
            <a:rPr lang="ru-RU" sz="2000" b="0" i="1" kern="1200" dirty="0" smtClean="0">
              <a:latin typeface="Times New Roman" pitchFamily="18" charset="0"/>
              <a:cs typeface="Times New Roman" pitchFamily="18" charset="0"/>
            </a:rPr>
            <a:t> расходов из других бюджетов</a:t>
          </a:r>
          <a:endParaRPr lang="ru-RU" sz="2000" b="0" i="1" kern="1200" dirty="0">
            <a:latin typeface="Times New Roman" pitchFamily="18" charset="0"/>
            <a:cs typeface="Times New Roman" pitchFamily="18" charset="0"/>
          </a:endParaRPr>
        </a:p>
      </dsp:txBody>
      <dsp:txXfrm>
        <a:off x="-8651" y="4281746"/>
        <a:ext cx="2501836" cy="1976868"/>
      </dsp:txXfrm>
    </dsp:sp>
    <dsp:sp modelId="{7826F01B-4C7C-4484-9232-8321DDD64EDC}">
      <dsp:nvSpPr>
        <dsp:cNvPr id="0" name=""/>
        <dsp:cNvSpPr/>
      </dsp:nvSpPr>
      <dsp:spPr>
        <a:xfrm rot="16270797">
          <a:off x="-790106" y="1981699"/>
          <a:ext cx="1580212" cy="4827503"/>
        </a:xfrm>
        <a:prstGeom prst="leftArrow">
          <a:avLst>
            <a:gd name="adj1" fmla="val 60000"/>
            <a:gd name="adj2" fmla="val 50000"/>
          </a:avLst>
        </a:prstGeom>
        <a:noFill/>
        <a:ln w="15875" cap="flat" cmpd="sng" algn="ctr">
          <a:noFill/>
          <a:prstDash val="solid"/>
        </a:ln>
        <a:effectLst/>
        <a:scene3d>
          <a:camera prst="orthographicFront"/>
          <a:lightRig rig="flat" dir="t"/>
        </a:scene3d>
        <a:sp3d z="-190500"/>
      </dsp:spPr>
      <dsp:style>
        <a:lnRef idx="2">
          <a:schemeClr val="accent1">
            <a:shade val="50000"/>
          </a:schemeClr>
        </a:lnRef>
        <a:fillRef idx="1">
          <a:schemeClr val="accent1"/>
        </a:fillRef>
        <a:effectRef idx="0">
          <a:schemeClr val="accent1"/>
        </a:effectRef>
        <a:fontRef idx="minor">
          <a:schemeClr val="lt1"/>
        </a:fontRef>
      </dsp:style>
    </dsp:sp>
    <dsp:sp modelId="{A0418826-012B-46D6-8F25-C248F4CF2654}">
      <dsp:nvSpPr>
        <dsp:cNvPr id="0" name=""/>
        <dsp:cNvSpPr/>
      </dsp:nvSpPr>
      <dsp:spPr>
        <a:xfrm>
          <a:off x="0" y="0"/>
          <a:ext cx="4235787" cy="2144706"/>
        </a:xfrm>
        <a:prstGeom prst="roundRect">
          <a:avLst>
            <a:gd name="adj" fmla="val 10000"/>
          </a:avLst>
        </a:prstGeom>
        <a:gradFill rotWithShape="1">
          <a:gsLst>
            <a:gs pos="28000">
              <a:schemeClr val="accent2">
                <a:tint val="18000"/>
                <a:satMod val="120000"/>
                <a:lumMod val="88000"/>
              </a:schemeClr>
            </a:gs>
            <a:gs pos="100000">
              <a:schemeClr val="accent2">
                <a:tint val="40000"/>
                <a:satMod val="100000"/>
                <a:lumMod val="78000"/>
              </a:schemeClr>
            </a:gs>
          </a:gsLst>
          <a:lin ang="5400000" scaled="0"/>
        </a:gradFill>
        <a:ln w="9525"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1">
          <a:schemeClr val="accent2"/>
        </a:lnRef>
        <a:fillRef idx="2">
          <a:schemeClr val="accent2"/>
        </a:fillRef>
        <a:effectRef idx="1">
          <a:schemeClr val="accent2"/>
        </a:effectRef>
        <a:fontRef idx="minor">
          <a:schemeClr val="dk1"/>
        </a:fontRef>
      </dsp:style>
      <dsp:txBody>
        <a:bodyPr spcFirstLastPara="0" vert="horz" wrap="square" lIns="38100" tIns="38100" rIns="38100" bIns="38100" numCol="1" spcCol="1270" anchor="ctr" anchorCtr="0">
          <a:noAutofit/>
        </a:bodyPr>
        <a:lstStyle/>
        <a:p>
          <a:pPr lvl="0" algn="ctr" defTabSz="889000">
            <a:lnSpc>
              <a:spcPct val="90000"/>
            </a:lnSpc>
            <a:spcBef>
              <a:spcPct val="0"/>
            </a:spcBef>
            <a:spcAft>
              <a:spcPct val="35000"/>
            </a:spcAft>
          </a:pPr>
          <a:r>
            <a:rPr lang="ru-RU" sz="2000" b="1" kern="1200" dirty="0" smtClean="0">
              <a:latin typeface="Times New Roman" pitchFamily="18" charset="0"/>
              <a:cs typeface="Times New Roman" pitchFamily="18" charset="0"/>
            </a:rPr>
            <a:t>Субвенции</a:t>
          </a:r>
        </a:p>
        <a:p>
          <a:pPr lvl="0" algn="ctr" defTabSz="889000">
            <a:lnSpc>
              <a:spcPct val="90000"/>
            </a:lnSpc>
            <a:spcBef>
              <a:spcPct val="0"/>
            </a:spcBef>
            <a:spcAft>
              <a:spcPct val="35000"/>
            </a:spcAft>
          </a:pPr>
          <a:r>
            <a:rPr lang="ru-RU" sz="2000" b="0" i="1" kern="1200" dirty="0" smtClean="0">
              <a:latin typeface="Times New Roman" pitchFamily="18" charset="0"/>
              <a:cs typeface="Times New Roman" pitchFamily="18" charset="0"/>
            </a:rPr>
            <a:t>Предоставляются на финансирование «переданных» полномочий из бюджета РФ, субъекта РФ муниципальным образованиям</a:t>
          </a:r>
        </a:p>
      </dsp:txBody>
      <dsp:txXfrm>
        <a:off x="62816" y="62816"/>
        <a:ext cx="4110155" cy="2019074"/>
      </dsp:txXfrm>
    </dsp:sp>
    <dsp:sp modelId="{BAC3E0B9-0C62-4E93-821A-0C3DE1303973}">
      <dsp:nvSpPr>
        <dsp:cNvPr id="0" name=""/>
        <dsp:cNvSpPr/>
      </dsp:nvSpPr>
      <dsp:spPr>
        <a:xfrm rot="1883777">
          <a:off x="5838179" y="5177952"/>
          <a:ext cx="2146512" cy="787452"/>
        </a:xfrm>
        <a:prstGeom prst="leftArrow">
          <a:avLst>
            <a:gd name="adj1" fmla="val 60000"/>
            <a:gd name="adj2" fmla="val 50000"/>
          </a:avLst>
        </a:prstGeom>
        <a:solidFill>
          <a:schemeClr val="accent1"/>
        </a:solidFill>
        <a:ln w="15875" cap="flat" cmpd="sng" algn="ctr">
          <a:solidFill>
            <a:schemeClr val="accent1">
              <a:shade val="50000"/>
              <a:shade val="75000"/>
              <a:satMod val="125000"/>
              <a:lumMod val="75000"/>
            </a:schemeClr>
          </a:solidFill>
          <a:prstDash val="solid"/>
        </a:ln>
        <a:effectLst/>
        <a:scene3d>
          <a:camera prst="orthographicFront"/>
          <a:lightRig rig="flat" dir="t"/>
        </a:scene3d>
        <a:sp3d z="-190500"/>
      </dsp:spPr>
      <dsp:style>
        <a:lnRef idx="2">
          <a:schemeClr val="accent1">
            <a:shade val="50000"/>
          </a:schemeClr>
        </a:lnRef>
        <a:fillRef idx="1">
          <a:schemeClr val="accent1"/>
        </a:fillRef>
        <a:effectRef idx="0">
          <a:schemeClr val="accent1"/>
        </a:effectRef>
        <a:fontRef idx="minor">
          <a:schemeClr val="lt1"/>
        </a:fontRef>
      </dsp:style>
    </dsp:sp>
    <dsp:sp modelId="{F085CE52-9197-41F5-B87B-B2A10A96F638}">
      <dsp:nvSpPr>
        <dsp:cNvPr id="0" name=""/>
        <dsp:cNvSpPr/>
      </dsp:nvSpPr>
      <dsp:spPr>
        <a:xfrm>
          <a:off x="5876681" y="4220243"/>
          <a:ext cx="2959247" cy="2099874"/>
        </a:xfrm>
        <a:prstGeom prst="roundRect">
          <a:avLst>
            <a:gd name="adj" fmla="val 10000"/>
          </a:avLst>
        </a:prstGeom>
        <a:gradFill rotWithShape="1">
          <a:gsLst>
            <a:gs pos="28000">
              <a:schemeClr val="accent2">
                <a:tint val="18000"/>
                <a:satMod val="120000"/>
                <a:lumMod val="88000"/>
              </a:schemeClr>
            </a:gs>
            <a:gs pos="100000">
              <a:schemeClr val="accent2">
                <a:tint val="40000"/>
                <a:satMod val="100000"/>
                <a:lumMod val="78000"/>
              </a:schemeClr>
            </a:gs>
          </a:gsLst>
          <a:lin ang="5400000" scaled="0"/>
        </a:gradFill>
        <a:ln w="9525"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1">
          <a:schemeClr val="accent2"/>
        </a:lnRef>
        <a:fillRef idx="2">
          <a:schemeClr val="accent2"/>
        </a:fillRef>
        <a:effectRef idx="1">
          <a:schemeClr val="accent2"/>
        </a:effectRef>
        <a:fontRef idx="minor">
          <a:schemeClr val="dk1"/>
        </a:fontRef>
      </dsp:style>
      <dsp:txBody>
        <a:bodyPr spcFirstLastPara="0" vert="horz" wrap="square" lIns="38100" tIns="38100" rIns="38100" bIns="38100" numCol="1" spcCol="1270" anchor="ctr" anchorCtr="0">
          <a:noAutofit/>
        </a:bodyPr>
        <a:lstStyle/>
        <a:p>
          <a:pPr lvl="0" algn="ctr" defTabSz="889000">
            <a:lnSpc>
              <a:spcPct val="90000"/>
            </a:lnSpc>
            <a:spcBef>
              <a:spcPct val="0"/>
            </a:spcBef>
            <a:spcAft>
              <a:spcPct val="35000"/>
            </a:spcAft>
          </a:pPr>
          <a:r>
            <a:rPr lang="ru-RU" sz="2000" b="1" kern="1200" dirty="0" smtClean="0">
              <a:latin typeface="Times New Roman" pitchFamily="18" charset="0"/>
              <a:cs typeface="Times New Roman" pitchFamily="18" charset="0"/>
            </a:rPr>
            <a:t>Дотации</a:t>
          </a:r>
        </a:p>
        <a:p>
          <a:pPr lvl="0" algn="ctr" defTabSz="889000">
            <a:lnSpc>
              <a:spcPct val="90000"/>
            </a:lnSpc>
            <a:spcBef>
              <a:spcPct val="0"/>
            </a:spcBef>
            <a:spcAft>
              <a:spcPct val="35000"/>
            </a:spcAft>
          </a:pPr>
          <a:r>
            <a:rPr lang="ru-RU" sz="2000" i="1" u="none" kern="1200" dirty="0" smtClean="0">
              <a:latin typeface="Times New Roman" pitchFamily="18" charset="0"/>
              <a:cs typeface="Times New Roman" pitchFamily="18" charset="0"/>
            </a:rPr>
            <a:t>Предоставляются на безвозвратной основе на первоочередные расходы  из других бюджетов</a:t>
          </a:r>
        </a:p>
      </dsp:txBody>
      <dsp:txXfrm>
        <a:off x="5938184" y="4281746"/>
        <a:ext cx="2836241" cy="197686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53E5B2-E9AB-417B-8FE0-BC892BB77D5A}">
      <dsp:nvSpPr>
        <dsp:cNvPr id="0" name=""/>
        <dsp:cNvSpPr/>
      </dsp:nvSpPr>
      <dsp:spPr>
        <a:xfrm rot="5400000">
          <a:off x="-184121" y="184501"/>
          <a:ext cx="1227477" cy="859234"/>
        </a:xfrm>
        <a:prstGeom prst="chevron">
          <a:avLst/>
        </a:prstGeom>
        <a:gradFill rotWithShape="0">
          <a:gsLst>
            <a:gs pos="0">
              <a:schemeClr val="accent1">
                <a:shade val="80000"/>
                <a:hueOff val="0"/>
                <a:satOff val="0"/>
                <a:lumOff val="0"/>
                <a:alphaOff val="0"/>
                <a:lumMod val="95000"/>
              </a:schemeClr>
            </a:gs>
            <a:gs pos="100000">
              <a:schemeClr val="accent1">
                <a:shade val="80000"/>
                <a:hueOff val="0"/>
                <a:satOff val="0"/>
                <a:lumOff val="0"/>
                <a:alphaOff val="0"/>
                <a:shade val="82000"/>
                <a:satMod val="125000"/>
                <a:lumMod val="74000"/>
              </a:schemeClr>
            </a:gs>
          </a:gsLst>
          <a:lin ang="5400000" scaled="0"/>
        </a:gradFill>
        <a:ln w="9525" cap="flat" cmpd="sng" algn="ctr">
          <a:solidFill>
            <a:schemeClr val="accent1">
              <a:shade val="80000"/>
              <a:hueOff val="0"/>
              <a:satOff val="0"/>
              <a:lumOff val="0"/>
              <a:alphaOff val="0"/>
            </a:schemeClr>
          </a:solidFill>
          <a:prstDash val="solid"/>
        </a:ln>
        <a:effectLst>
          <a:outerShdw blurRad="40005" dist="22984" dir="5400000" rotWithShape="0">
            <a:srgbClr val="000000">
              <a:alpha val="4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ru-RU" sz="2500" kern="1200" dirty="0" smtClean="0"/>
            <a:t> </a:t>
          </a:r>
          <a:endParaRPr lang="ru-RU" sz="2500" kern="1200" dirty="0"/>
        </a:p>
      </dsp:txBody>
      <dsp:txXfrm rot="-5400000">
        <a:off x="1" y="429996"/>
        <a:ext cx="859234" cy="368243"/>
      </dsp:txXfrm>
    </dsp:sp>
    <dsp:sp modelId="{958BA591-5E1E-490F-9F4E-AC132DEB087D}">
      <dsp:nvSpPr>
        <dsp:cNvPr id="0" name=""/>
        <dsp:cNvSpPr/>
      </dsp:nvSpPr>
      <dsp:spPr>
        <a:xfrm rot="5400000">
          <a:off x="4471577" y="-3611963"/>
          <a:ext cx="797860" cy="8022547"/>
        </a:xfrm>
        <a:prstGeom prst="round2SameRect">
          <a:avLst/>
        </a:prstGeom>
        <a:solidFill>
          <a:schemeClr val="lt1">
            <a:alpha val="90000"/>
            <a:hueOff val="0"/>
            <a:satOff val="0"/>
            <a:lumOff val="0"/>
            <a:alphaOff val="0"/>
          </a:schemeClr>
        </a:solidFill>
        <a:ln w="9525" cap="flat" cmpd="sng" algn="ctr">
          <a:solidFill>
            <a:schemeClr val="accent1">
              <a:shade val="80000"/>
              <a:hueOff val="0"/>
              <a:satOff val="0"/>
              <a:lumOff val="0"/>
              <a:alphaOff val="0"/>
            </a:schemeClr>
          </a:solidFill>
          <a:prstDash val="solid"/>
        </a:ln>
        <a:effectLst>
          <a:outerShdw blurRad="40005" dist="22984" dir="5400000" rotWithShape="0">
            <a:srgbClr val="000000">
              <a:alpha val="4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84912" tIns="16510" rIns="16510" bIns="16510" numCol="1" spcCol="1270" anchor="ctr" anchorCtr="0">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228600" lvl="1" indent="-228600" algn="l" defTabSz="1155700">
            <a:lnSpc>
              <a:spcPct val="90000"/>
            </a:lnSpc>
            <a:spcBef>
              <a:spcPct val="0"/>
            </a:spcBef>
            <a:spcAft>
              <a:spcPct val="15000"/>
            </a:spcAft>
            <a:buChar char="••"/>
          </a:pPr>
          <a:r>
            <a:rPr lang="ru-RU" sz="2600" b="1" kern="1200"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t>Составление проекта бюджета</a:t>
          </a:r>
          <a:endParaRPr lang="ru-RU" sz="2600" b="1" kern="1200"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dsp:txBody>
      <dsp:txXfrm rot="-5400000">
        <a:off x="859234" y="39328"/>
        <a:ext cx="7983599" cy="719964"/>
      </dsp:txXfrm>
    </dsp:sp>
    <dsp:sp modelId="{0A5C9B21-E8BE-4695-92FA-D09198B42FEC}">
      <dsp:nvSpPr>
        <dsp:cNvPr id="0" name=""/>
        <dsp:cNvSpPr/>
      </dsp:nvSpPr>
      <dsp:spPr>
        <a:xfrm rot="5400000">
          <a:off x="-184121" y="1296107"/>
          <a:ext cx="1227477" cy="859234"/>
        </a:xfrm>
        <a:prstGeom prst="chevron">
          <a:avLst/>
        </a:prstGeom>
        <a:gradFill rotWithShape="0">
          <a:gsLst>
            <a:gs pos="0">
              <a:schemeClr val="accent1">
                <a:shade val="80000"/>
                <a:hueOff val="3829"/>
                <a:satOff val="-2968"/>
                <a:lumOff val="7192"/>
                <a:alphaOff val="0"/>
                <a:lumMod val="95000"/>
              </a:schemeClr>
            </a:gs>
            <a:gs pos="100000">
              <a:schemeClr val="accent1">
                <a:shade val="80000"/>
                <a:hueOff val="3829"/>
                <a:satOff val="-2968"/>
                <a:lumOff val="7192"/>
                <a:alphaOff val="0"/>
                <a:shade val="82000"/>
                <a:satMod val="125000"/>
                <a:lumMod val="74000"/>
              </a:schemeClr>
            </a:gs>
          </a:gsLst>
          <a:lin ang="5400000" scaled="0"/>
        </a:gradFill>
        <a:ln w="9525" cap="flat" cmpd="sng" algn="ctr">
          <a:solidFill>
            <a:schemeClr val="accent1">
              <a:shade val="80000"/>
              <a:hueOff val="3829"/>
              <a:satOff val="-2968"/>
              <a:lumOff val="7192"/>
              <a:alphaOff val="0"/>
            </a:schemeClr>
          </a:solidFill>
          <a:prstDash val="solid"/>
        </a:ln>
        <a:effectLst>
          <a:outerShdw blurRad="40005" dist="22984" dir="5400000" rotWithShape="0">
            <a:srgbClr val="000000">
              <a:alpha val="4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ru-RU" sz="2500" kern="1200" dirty="0" smtClean="0"/>
            <a:t> </a:t>
          </a:r>
          <a:endParaRPr lang="ru-RU" sz="2500" kern="1200" dirty="0"/>
        </a:p>
      </dsp:txBody>
      <dsp:txXfrm rot="-5400000">
        <a:off x="1" y="1541602"/>
        <a:ext cx="859234" cy="368243"/>
      </dsp:txXfrm>
    </dsp:sp>
    <dsp:sp modelId="{63259990-CB25-4A06-8B6A-235591B8A000}">
      <dsp:nvSpPr>
        <dsp:cNvPr id="0" name=""/>
        <dsp:cNvSpPr/>
      </dsp:nvSpPr>
      <dsp:spPr>
        <a:xfrm rot="5400000">
          <a:off x="4471577" y="-2500358"/>
          <a:ext cx="797860" cy="8022547"/>
        </a:xfrm>
        <a:prstGeom prst="round2SameRect">
          <a:avLst/>
        </a:prstGeom>
        <a:solidFill>
          <a:schemeClr val="lt1">
            <a:alpha val="90000"/>
            <a:hueOff val="0"/>
            <a:satOff val="0"/>
            <a:lumOff val="0"/>
            <a:alphaOff val="0"/>
          </a:schemeClr>
        </a:solidFill>
        <a:ln w="9525" cap="flat" cmpd="sng" algn="ctr">
          <a:solidFill>
            <a:schemeClr val="accent1">
              <a:shade val="80000"/>
              <a:hueOff val="3829"/>
              <a:satOff val="-2968"/>
              <a:lumOff val="7192"/>
              <a:alphaOff val="0"/>
            </a:schemeClr>
          </a:solidFill>
          <a:prstDash val="solid"/>
        </a:ln>
        <a:effectLst>
          <a:outerShdw blurRad="40005" dist="22984" dir="5400000" rotWithShape="0">
            <a:srgbClr val="000000">
              <a:alpha val="4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84912" tIns="16510" rIns="16510" bIns="16510" numCol="1" spcCol="1270" anchor="ctr" anchorCtr="0">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228600" lvl="1" indent="-228600" algn="l" defTabSz="1155700">
            <a:lnSpc>
              <a:spcPct val="90000"/>
            </a:lnSpc>
            <a:spcBef>
              <a:spcPct val="0"/>
            </a:spcBef>
            <a:spcAft>
              <a:spcPct val="15000"/>
            </a:spcAft>
            <a:buChar char="••"/>
          </a:pPr>
          <a:r>
            <a:rPr lang="ru-RU" sz="2600" b="1" kern="1200"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t>Рассмотрение и утверждение бюджета</a:t>
          </a:r>
          <a:endParaRPr lang="ru-RU" sz="2600" b="1" kern="1200"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dsp:txBody>
      <dsp:txXfrm rot="-5400000">
        <a:off x="859234" y="1150933"/>
        <a:ext cx="7983599" cy="719964"/>
      </dsp:txXfrm>
    </dsp:sp>
    <dsp:sp modelId="{95AE775C-4A23-440A-A918-AEBA22AD1529}">
      <dsp:nvSpPr>
        <dsp:cNvPr id="0" name=""/>
        <dsp:cNvSpPr/>
      </dsp:nvSpPr>
      <dsp:spPr>
        <a:xfrm rot="5400000">
          <a:off x="-184121" y="2407712"/>
          <a:ext cx="1227477" cy="859234"/>
        </a:xfrm>
        <a:prstGeom prst="chevron">
          <a:avLst/>
        </a:prstGeom>
        <a:gradFill rotWithShape="0">
          <a:gsLst>
            <a:gs pos="0">
              <a:schemeClr val="accent1">
                <a:shade val="80000"/>
                <a:hueOff val="7657"/>
                <a:satOff val="-5935"/>
                <a:lumOff val="14383"/>
                <a:alphaOff val="0"/>
                <a:lumMod val="95000"/>
              </a:schemeClr>
            </a:gs>
            <a:gs pos="100000">
              <a:schemeClr val="accent1">
                <a:shade val="80000"/>
                <a:hueOff val="7657"/>
                <a:satOff val="-5935"/>
                <a:lumOff val="14383"/>
                <a:alphaOff val="0"/>
                <a:shade val="82000"/>
                <a:satMod val="125000"/>
                <a:lumMod val="74000"/>
              </a:schemeClr>
            </a:gs>
          </a:gsLst>
          <a:lin ang="5400000" scaled="0"/>
        </a:gradFill>
        <a:ln w="9525" cap="flat" cmpd="sng" algn="ctr">
          <a:solidFill>
            <a:schemeClr val="accent1">
              <a:shade val="80000"/>
              <a:hueOff val="7657"/>
              <a:satOff val="-5935"/>
              <a:lumOff val="14383"/>
              <a:alphaOff val="0"/>
            </a:schemeClr>
          </a:solidFill>
          <a:prstDash val="solid"/>
        </a:ln>
        <a:effectLst>
          <a:outerShdw blurRad="40005" dist="22984" dir="5400000" rotWithShape="0">
            <a:srgbClr val="000000">
              <a:alpha val="4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ru-RU" sz="2500" kern="1200" dirty="0" smtClean="0"/>
            <a:t> </a:t>
          </a:r>
          <a:endParaRPr lang="ru-RU" sz="2500" kern="1200" dirty="0"/>
        </a:p>
      </dsp:txBody>
      <dsp:txXfrm rot="-5400000">
        <a:off x="1" y="2653207"/>
        <a:ext cx="859234" cy="368243"/>
      </dsp:txXfrm>
    </dsp:sp>
    <dsp:sp modelId="{0CEF5F2E-4015-4EAF-B894-B5A78695A42B}">
      <dsp:nvSpPr>
        <dsp:cNvPr id="0" name=""/>
        <dsp:cNvSpPr/>
      </dsp:nvSpPr>
      <dsp:spPr>
        <a:xfrm rot="5400000">
          <a:off x="4471577" y="-1388752"/>
          <a:ext cx="797860" cy="8022547"/>
        </a:xfrm>
        <a:prstGeom prst="round2SameRect">
          <a:avLst/>
        </a:prstGeom>
        <a:solidFill>
          <a:schemeClr val="lt1">
            <a:alpha val="90000"/>
            <a:hueOff val="0"/>
            <a:satOff val="0"/>
            <a:lumOff val="0"/>
            <a:alphaOff val="0"/>
          </a:schemeClr>
        </a:solidFill>
        <a:ln w="9525" cap="flat" cmpd="sng" algn="ctr">
          <a:solidFill>
            <a:schemeClr val="accent1">
              <a:shade val="80000"/>
              <a:hueOff val="7657"/>
              <a:satOff val="-5935"/>
              <a:lumOff val="14383"/>
              <a:alphaOff val="0"/>
            </a:schemeClr>
          </a:solidFill>
          <a:prstDash val="solid"/>
        </a:ln>
        <a:effectLst>
          <a:outerShdw blurRad="40005" dist="22984" dir="5400000" rotWithShape="0">
            <a:srgbClr val="000000">
              <a:alpha val="4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84912" tIns="16510" rIns="16510" bIns="16510" numCol="1" spcCol="1270" anchor="ctr" anchorCtr="0">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228600" lvl="1" indent="-228600" algn="l" defTabSz="1155700">
            <a:lnSpc>
              <a:spcPct val="90000"/>
            </a:lnSpc>
            <a:spcBef>
              <a:spcPct val="0"/>
            </a:spcBef>
            <a:spcAft>
              <a:spcPct val="15000"/>
            </a:spcAft>
            <a:buChar char="••"/>
          </a:pPr>
          <a:r>
            <a:rPr lang="ru-RU" sz="2600" b="1" kern="1200"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t>исполнение бюджета</a:t>
          </a:r>
          <a:endParaRPr lang="ru-RU" sz="2600" b="1" kern="1200"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dsp:txBody>
      <dsp:txXfrm rot="-5400000">
        <a:off x="859234" y="2262539"/>
        <a:ext cx="7983599" cy="719964"/>
      </dsp:txXfrm>
    </dsp:sp>
    <dsp:sp modelId="{93ED7A22-0721-4F1F-B154-69DA1B8B673A}">
      <dsp:nvSpPr>
        <dsp:cNvPr id="0" name=""/>
        <dsp:cNvSpPr/>
      </dsp:nvSpPr>
      <dsp:spPr>
        <a:xfrm rot="5400000">
          <a:off x="-184121" y="3519317"/>
          <a:ext cx="1227477" cy="859234"/>
        </a:xfrm>
        <a:prstGeom prst="chevron">
          <a:avLst/>
        </a:prstGeom>
        <a:gradFill rotWithShape="0">
          <a:gsLst>
            <a:gs pos="0">
              <a:schemeClr val="accent1">
                <a:shade val="80000"/>
                <a:hueOff val="11486"/>
                <a:satOff val="-8903"/>
                <a:lumOff val="21575"/>
                <a:alphaOff val="0"/>
                <a:lumMod val="95000"/>
              </a:schemeClr>
            </a:gs>
            <a:gs pos="100000">
              <a:schemeClr val="accent1">
                <a:shade val="80000"/>
                <a:hueOff val="11486"/>
                <a:satOff val="-8903"/>
                <a:lumOff val="21575"/>
                <a:alphaOff val="0"/>
                <a:shade val="82000"/>
                <a:satMod val="125000"/>
                <a:lumMod val="74000"/>
              </a:schemeClr>
            </a:gs>
          </a:gsLst>
          <a:lin ang="5400000" scaled="0"/>
        </a:gradFill>
        <a:ln w="9525" cap="flat" cmpd="sng" algn="ctr">
          <a:solidFill>
            <a:schemeClr val="accent1">
              <a:shade val="80000"/>
              <a:hueOff val="11486"/>
              <a:satOff val="-8903"/>
              <a:lumOff val="21575"/>
              <a:alphaOff val="0"/>
            </a:schemeClr>
          </a:solidFill>
          <a:prstDash val="solid"/>
        </a:ln>
        <a:effectLst>
          <a:outerShdw blurRad="40005" dist="22984" dir="5400000" rotWithShape="0">
            <a:srgbClr val="000000">
              <a:alpha val="4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endParaRPr lang="ru-RU" sz="2500" kern="1200" dirty="0"/>
        </a:p>
      </dsp:txBody>
      <dsp:txXfrm rot="-5400000">
        <a:off x="1" y="3764812"/>
        <a:ext cx="859234" cy="368243"/>
      </dsp:txXfrm>
    </dsp:sp>
    <dsp:sp modelId="{A18A42B4-AA55-4046-8152-885A69375FAB}">
      <dsp:nvSpPr>
        <dsp:cNvPr id="0" name=""/>
        <dsp:cNvSpPr/>
      </dsp:nvSpPr>
      <dsp:spPr>
        <a:xfrm rot="5400000">
          <a:off x="4471577" y="-277147"/>
          <a:ext cx="797860" cy="8022547"/>
        </a:xfrm>
        <a:prstGeom prst="round2SameRect">
          <a:avLst/>
        </a:prstGeom>
        <a:solidFill>
          <a:schemeClr val="lt1">
            <a:alpha val="90000"/>
            <a:hueOff val="0"/>
            <a:satOff val="0"/>
            <a:lumOff val="0"/>
            <a:alphaOff val="0"/>
          </a:schemeClr>
        </a:solidFill>
        <a:ln w="9525" cap="flat" cmpd="sng" algn="ctr">
          <a:solidFill>
            <a:schemeClr val="accent1">
              <a:shade val="80000"/>
              <a:hueOff val="11486"/>
              <a:satOff val="-8903"/>
              <a:lumOff val="21575"/>
              <a:alphaOff val="0"/>
            </a:schemeClr>
          </a:solidFill>
          <a:prstDash val="solid"/>
        </a:ln>
        <a:effectLst>
          <a:outerShdw blurRad="40005" dist="22984" dir="5400000" rotWithShape="0">
            <a:srgbClr val="000000">
              <a:alpha val="4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84912" tIns="16510" rIns="16510" bIns="16510" numCol="1" spcCol="1270" anchor="ctr" anchorCtr="0">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228600" lvl="1" indent="-228600" algn="l" defTabSz="1155700">
            <a:lnSpc>
              <a:spcPct val="90000"/>
            </a:lnSpc>
            <a:spcBef>
              <a:spcPct val="0"/>
            </a:spcBef>
            <a:spcAft>
              <a:spcPct val="15000"/>
            </a:spcAft>
            <a:buChar char="••"/>
          </a:pPr>
          <a:r>
            <a:rPr lang="ru-RU" sz="2600" b="1" kern="1200"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t>Контроль за Исполнением бюджета</a:t>
          </a:r>
          <a:endParaRPr lang="ru-RU" sz="2600" b="1" kern="1200"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dsp:txBody>
      <dsp:txXfrm rot="-5400000">
        <a:off x="859234" y="3374144"/>
        <a:ext cx="7983599" cy="719964"/>
      </dsp:txXfrm>
    </dsp:sp>
    <dsp:sp modelId="{132FA54E-AA3F-47FE-B38E-F0BD0774B754}">
      <dsp:nvSpPr>
        <dsp:cNvPr id="0" name=""/>
        <dsp:cNvSpPr/>
      </dsp:nvSpPr>
      <dsp:spPr>
        <a:xfrm rot="5400000">
          <a:off x="-113930" y="4582621"/>
          <a:ext cx="1227477" cy="859234"/>
        </a:xfrm>
        <a:prstGeom prst="chevron">
          <a:avLst/>
        </a:prstGeom>
        <a:gradFill rotWithShape="0">
          <a:gsLst>
            <a:gs pos="0">
              <a:schemeClr val="accent1">
                <a:shade val="80000"/>
                <a:hueOff val="15314"/>
                <a:satOff val="-11870"/>
                <a:lumOff val="28767"/>
                <a:alphaOff val="0"/>
                <a:lumMod val="95000"/>
              </a:schemeClr>
            </a:gs>
            <a:gs pos="100000">
              <a:schemeClr val="accent1">
                <a:shade val="80000"/>
                <a:hueOff val="15314"/>
                <a:satOff val="-11870"/>
                <a:lumOff val="28767"/>
                <a:alphaOff val="0"/>
                <a:shade val="82000"/>
                <a:satMod val="125000"/>
                <a:lumMod val="74000"/>
              </a:schemeClr>
            </a:gs>
          </a:gsLst>
          <a:lin ang="5400000" scaled="0"/>
        </a:gradFill>
        <a:ln w="9525" cap="flat" cmpd="sng" algn="ctr">
          <a:solidFill>
            <a:schemeClr val="accent1">
              <a:shade val="80000"/>
              <a:hueOff val="15314"/>
              <a:satOff val="-11870"/>
              <a:lumOff val="28767"/>
              <a:alphaOff val="0"/>
            </a:schemeClr>
          </a:solidFill>
          <a:prstDash val="solid"/>
        </a:ln>
        <a:effectLst>
          <a:outerShdw blurRad="40005" dist="22984" dir="5400000" rotWithShape="0">
            <a:srgbClr val="000000">
              <a:alpha val="4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endParaRPr lang="ru-RU" sz="2500" kern="1200" dirty="0"/>
        </a:p>
      </dsp:txBody>
      <dsp:txXfrm rot="-5400000">
        <a:off x="70192" y="4828116"/>
        <a:ext cx="859234" cy="368243"/>
      </dsp:txXfrm>
    </dsp:sp>
    <dsp:sp modelId="{80E0E89D-1942-4736-A48A-AF3D9D7D978B}">
      <dsp:nvSpPr>
        <dsp:cNvPr id="0" name=""/>
        <dsp:cNvSpPr/>
      </dsp:nvSpPr>
      <dsp:spPr>
        <a:xfrm rot="5400000">
          <a:off x="4471577" y="834457"/>
          <a:ext cx="797860" cy="8022547"/>
        </a:xfrm>
        <a:prstGeom prst="round2SameRect">
          <a:avLst/>
        </a:prstGeom>
        <a:solidFill>
          <a:schemeClr val="lt1">
            <a:alpha val="90000"/>
            <a:hueOff val="0"/>
            <a:satOff val="0"/>
            <a:lumOff val="0"/>
            <a:alphaOff val="0"/>
          </a:schemeClr>
        </a:solidFill>
        <a:ln w="9525" cap="flat" cmpd="sng" algn="ctr">
          <a:solidFill>
            <a:schemeClr val="accent1">
              <a:shade val="80000"/>
              <a:hueOff val="15314"/>
              <a:satOff val="-11870"/>
              <a:lumOff val="28767"/>
              <a:alphaOff val="0"/>
            </a:schemeClr>
          </a:solidFill>
          <a:prstDash val="solid"/>
        </a:ln>
        <a:effectLst>
          <a:outerShdw blurRad="40005" dist="22984" dir="5400000" rotWithShape="0">
            <a:srgbClr val="000000">
              <a:alpha val="4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84912" tIns="16510" rIns="16510" bIns="16510" numCol="1" spcCol="1270" anchor="ctr" anchorCtr="0">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228600" lvl="1" indent="-228600" algn="l" defTabSz="1155700">
            <a:lnSpc>
              <a:spcPct val="90000"/>
            </a:lnSpc>
            <a:spcBef>
              <a:spcPct val="0"/>
            </a:spcBef>
            <a:spcAft>
              <a:spcPct val="15000"/>
            </a:spcAft>
            <a:buChar char="••"/>
          </a:pPr>
          <a:r>
            <a:rPr lang="ru-RU" sz="2600" b="1" kern="1200"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t>Утверждение бюджетной отчетности</a:t>
          </a:r>
          <a:endParaRPr lang="ru-RU" sz="2600" b="1" kern="1200"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dsp:txBody>
      <dsp:txXfrm rot="-5400000">
        <a:off x="859234" y="4485748"/>
        <a:ext cx="7983599" cy="71996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7959AD6-68C6-4F18-8DA6-376FA021E0F1}">
      <dsp:nvSpPr>
        <dsp:cNvPr id="0" name=""/>
        <dsp:cNvSpPr/>
      </dsp:nvSpPr>
      <dsp:spPr>
        <a:xfrm>
          <a:off x="0" y="0"/>
          <a:ext cx="1328571" cy="1328571"/>
        </a:xfrm>
        <a:prstGeom prst="pie">
          <a:avLst>
            <a:gd name="adj1" fmla="val 5400000"/>
            <a:gd name="adj2" fmla="val 16200000"/>
          </a:avLst>
        </a:prstGeom>
        <a:solidFill>
          <a:schemeClr val="accent1">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sp>
    <dsp:sp modelId="{075A64AB-AC43-4642-8190-29D60142E4B1}">
      <dsp:nvSpPr>
        <dsp:cNvPr id="0" name=""/>
        <dsp:cNvSpPr/>
      </dsp:nvSpPr>
      <dsp:spPr>
        <a:xfrm>
          <a:off x="529802" y="0"/>
          <a:ext cx="3298582" cy="1328571"/>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sp3d z="-60000" extrusionH="63500" prstMaterial="matte"/>
      </dsp:spPr>
      <dsp:style>
        <a:lnRef idx="1">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ru-RU" sz="1800" b="1" kern="1200" dirty="0" smtClean="0">
              <a:latin typeface="Times New Roman" pitchFamily="18" charset="0"/>
              <a:cs typeface="Times New Roman" pitchFamily="18" charset="0"/>
            </a:rPr>
            <a:t>Участие в реализации мероприятий согласно Указа Президента РФ от 7 мая 2018 № 204</a:t>
          </a:r>
          <a:endParaRPr lang="ru-RU" sz="1800" b="1" kern="1200" dirty="0">
            <a:latin typeface="Times New Roman" pitchFamily="18" charset="0"/>
            <a:cs typeface="Times New Roman" pitchFamily="18" charset="0"/>
          </a:endParaRPr>
        </a:p>
      </dsp:txBody>
      <dsp:txXfrm>
        <a:off x="529802" y="0"/>
        <a:ext cx="3298582" cy="132857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A5B84DC-6ED3-461A-9779-42748396BC83}">
      <dsp:nvSpPr>
        <dsp:cNvPr id="0" name=""/>
        <dsp:cNvSpPr/>
      </dsp:nvSpPr>
      <dsp:spPr>
        <a:xfrm>
          <a:off x="0" y="0"/>
          <a:ext cx="1519517" cy="1519517"/>
        </a:xfrm>
        <a:prstGeom prst="pie">
          <a:avLst>
            <a:gd name="adj1" fmla="val 5400000"/>
            <a:gd name="adj2" fmla="val 16200000"/>
          </a:avLst>
        </a:prstGeom>
        <a:solidFill>
          <a:schemeClr val="accent1">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sp>
    <dsp:sp modelId="{69B39C88-5A86-4D7A-BB6C-26E54BDD549A}">
      <dsp:nvSpPr>
        <dsp:cNvPr id="0" name=""/>
        <dsp:cNvSpPr/>
      </dsp:nvSpPr>
      <dsp:spPr>
        <a:xfrm>
          <a:off x="759758" y="0"/>
          <a:ext cx="3389247" cy="1519517"/>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sp3d z="-60000" extrusionH="63500" prstMaterial="matte"/>
      </dsp:spPr>
      <dsp:style>
        <a:lnRef idx="1">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ru-RU" sz="1800" b="1" kern="1200" dirty="0" smtClean="0">
              <a:latin typeface="Times New Roman" pitchFamily="18" charset="0"/>
              <a:cs typeface="Times New Roman" pitchFamily="18" charset="0"/>
            </a:rPr>
            <a:t>Достижение отнесения муниципального образования к группе заемщиков высокого уровня долговой устойчивости</a:t>
          </a:r>
        </a:p>
      </dsp:txBody>
      <dsp:txXfrm>
        <a:off x="759758" y="0"/>
        <a:ext cx="3389247" cy="151951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118B4B-CCA2-4FE3-8BF7-A3385929C06A}">
      <dsp:nvSpPr>
        <dsp:cNvPr id="0" name=""/>
        <dsp:cNvSpPr/>
      </dsp:nvSpPr>
      <dsp:spPr>
        <a:xfrm>
          <a:off x="0" y="0"/>
          <a:ext cx="1398494" cy="1398494"/>
        </a:xfrm>
        <a:prstGeom prst="pie">
          <a:avLst>
            <a:gd name="adj1" fmla="val 5400000"/>
            <a:gd name="adj2" fmla="val 16200000"/>
          </a:avLst>
        </a:prstGeom>
        <a:solidFill>
          <a:schemeClr val="accent1">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sp>
    <dsp:sp modelId="{A6101D61-C7CF-474A-8031-C177B0EE437A}">
      <dsp:nvSpPr>
        <dsp:cNvPr id="0" name=""/>
        <dsp:cNvSpPr/>
      </dsp:nvSpPr>
      <dsp:spPr>
        <a:xfrm>
          <a:off x="699247" y="0"/>
          <a:ext cx="3369832" cy="1398494"/>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sp3d z="-60000" extrusionH="63500" prstMaterial="matte"/>
      </dsp:spPr>
      <dsp:style>
        <a:lnRef idx="1">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ru-RU" sz="1800" b="1" kern="1200" dirty="0" smtClean="0">
              <a:latin typeface="Times New Roman" pitchFamily="18" charset="0"/>
              <a:cs typeface="Times New Roman" pitchFamily="18" charset="0"/>
            </a:rPr>
            <a:t>Взаимодействие с краевыми органами власти по сохранению устойчивого развития района</a:t>
          </a:r>
        </a:p>
      </dsp:txBody>
      <dsp:txXfrm>
        <a:off x="699247" y="0"/>
        <a:ext cx="3369832" cy="139849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96A1C4-3BC7-4BBF-81BA-9E6FE871FADD}">
      <dsp:nvSpPr>
        <dsp:cNvPr id="0" name=""/>
        <dsp:cNvSpPr/>
      </dsp:nvSpPr>
      <dsp:spPr>
        <a:xfrm>
          <a:off x="0" y="0"/>
          <a:ext cx="1421803" cy="1421803"/>
        </a:xfrm>
        <a:prstGeom prst="pie">
          <a:avLst>
            <a:gd name="adj1" fmla="val 5400000"/>
            <a:gd name="adj2" fmla="val 16200000"/>
          </a:avLst>
        </a:prstGeom>
        <a:solidFill>
          <a:schemeClr val="accent1">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sp>
    <dsp:sp modelId="{993E9295-F4D3-4AAF-8F85-BA2E32C8F0AE}">
      <dsp:nvSpPr>
        <dsp:cNvPr id="0" name=""/>
        <dsp:cNvSpPr/>
      </dsp:nvSpPr>
      <dsp:spPr>
        <a:xfrm>
          <a:off x="710901" y="0"/>
          <a:ext cx="3461412" cy="1421803"/>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sp3d z="-60000" extrusionH="63500" prstMaterial="matte"/>
      </dsp:spPr>
      <dsp:style>
        <a:lnRef idx="1">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ru-RU" sz="1800" b="1" kern="1200" dirty="0" smtClean="0">
              <a:latin typeface="Times New Roman" pitchFamily="18" charset="0"/>
              <a:cs typeface="Times New Roman" pitchFamily="18" charset="0"/>
            </a:rPr>
            <a:t>Повышение эффективности бюджетных расходов, вовлечение в бюджетный процесс граждан</a:t>
          </a:r>
          <a:endParaRPr lang="ru-RU" sz="1800" b="1" kern="1200" dirty="0">
            <a:latin typeface="Times New Roman" pitchFamily="18" charset="0"/>
            <a:cs typeface="Times New Roman" pitchFamily="18" charset="0"/>
          </a:endParaRPr>
        </a:p>
      </dsp:txBody>
      <dsp:txXfrm>
        <a:off x="710901" y="0"/>
        <a:ext cx="3461412" cy="1421803"/>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437DF6A-C669-4D7E-8CEA-E0964380CA65}">
      <dsp:nvSpPr>
        <dsp:cNvPr id="0" name=""/>
        <dsp:cNvSpPr/>
      </dsp:nvSpPr>
      <dsp:spPr>
        <a:xfrm>
          <a:off x="414162" y="0"/>
          <a:ext cx="4693840" cy="4789518"/>
        </a:xfrm>
        <a:prstGeom prst="rightArrow">
          <a:avLst/>
        </a:prstGeom>
        <a:solidFill>
          <a:schemeClr val="accent1">
            <a:tint val="40000"/>
            <a:hueOff val="0"/>
            <a:satOff val="0"/>
            <a:lumOff val="0"/>
            <a:alphaOff val="0"/>
          </a:schemeClr>
        </a:solidFill>
        <a:ln>
          <a:noFill/>
        </a:ln>
        <a:effectLst/>
        <a:sp3d z="-152400" extrusionH="63500" prstMaterial="matte">
          <a:bevelT w="44450" h="6350" prst="relaxedInset"/>
          <a:contourClr>
            <a:schemeClr val="bg1"/>
          </a:contourClr>
        </a:sp3d>
      </dsp:spPr>
      <dsp:style>
        <a:lnRef idx="0">
          <a:scrgbClr r="0" g="0" b="0"/>
        </a:lnRef>
        <a:fillRef idx="1">
          <a:scrgbClr r="0" g="0" b="0"/>
        </a:fillRef>
        <a:effectRef idx="0">
          <a:scrgbClr r="0" g="0" b="0"/>
        </a:effectRef>
        <a:fontRef idx="minor"/>
      </dsp:style>
    </dsp:sp>
    <dsp:sp modelId="{BAF2D1E9-BF75-4C59-92A8-E08AFC054E44}">
      <dsp:nvSpPr>
        <dsp:cNvPr id="0" name=""/>
        <dsp:cNvSpPr/>
      </dsp:nvSpPr>
      <dsp:spPr>
        <a:xfrm>
          <a:off x="418994" y="1432180"/>
          <a:ext cx="4314191" cy="1915807"/>
        </a:xfrm>
        <a:prstGeom prst="roundRect">
          <a:avLst/>
        </a:prstGeom>
        <a:solidFill>
          <a:schemeClr val="accent1">
            <a:hueOff val="0"/>
            <a:satOff val="0"/>
            <a:lumOff val="0"/>
            <a:alphaOff val="0"/>
          </a:schemeClr>
        </a:solidFill>
        <a:ln>
          <a:noFill/>
        </a:ln>
        <a:effectLst>
          <a:outerShdw blurRad="40005" dist="22984" dir="5400000" rotWithShape="0">
            <a:srgbClr val="000000">
              <a:alpha val="45000"/>
            </a:srgbClr>
          </a:outerShdw>
        </a:effectLst>
        <a:scene3d>
          <a:camera prst="orthographicFront">
            <a:rot lat="0" lon="0" rev="0"/>
          </a:camera>
          <a:lightRig rig="balanced" dir="tr"/>
        </a:scene3d>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ru-RU" sz="1600" b="1" kern="1200" dirty="0" smtClean="0"/>
            <a:t>Обеспечение сохранения устойчивости бюджета района и сбалансированного развития Северо-Енисейского района в условиях реализации ключевых задач, поставленных Президентом РФ в качестве национальных целей страны</a:t>
          </a:r>
        </a:p>
        <a:p>
          <a:pPr lvl="0" algn="ctr" defTabSz="711200" rtl="0">
            <a:lnSpc>
              <a:spcPct val="90000"/>
            </a:lnSpc>
            <a:spcBef>
              <a:spcPct val="0"/>
            </a:spcBef>
            <a:spcAft>
              <a:spcPct val="35000"/>
            </a:spcAft>
          </a:pPr>
          <a:endParaRPr lang="ru-RU" sz="1600" b="1" kern="1200" dirty="0"/>
        </a:p>
      </dsp:txBody>
      <dsp:txXfrm>
        <a:off x="512516" y="1525702"/>
        <a:ext cx="4127147" cy="1728763"/>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4435AF-A9B2-49D9-8E95-5A6DB11D930C}">
      <dsp:nvSpPr>
        <dsp:cNvPr id="0" name=""/>
        <dsp:cNvSpPr/>
      </dsp:nvSpPr>
      <dsp:spPr>
        <a:xfrm>
          <a:off x="1471468" y="1748018"/>
          <a:ext cx="6166192" cy="1365737"/>
        </a:xfrm>
        <a:prstGeom prst="ellipse">
          <a:avLst/>
        </a:prstGeom>
        <a:solidFill>
          <a:schemeClr val="accent5"/>
        </a:solidFill>
        <a:ln w="25400" cap="flat" cmpd="sng" algn="ctr">
          <a:solidFill>
            <a:schemeClr val="lt1"/>
          </a:solidFill>
          <a:prstDash val="solid"/>
        </a:ln>
        <a:effectLst>
          <a:outerShdw blurRad="63500" dist="50800" dir="5400000" sx="98000" sy="98000" rotWithShape="0">
            <a:srgbClr val="000000">
              <a:alpha val="20000"/>
            </a:srgbClr>
          </a:outerShdw>
        </a:effectLst>
        <a:scene3d>
          <a:camera prst="orthographicFront"/>
          <a:lightRig rig="threePt" dir="t"/>
        </a:scene3d>
        <a:sp3d>
          <a:bevelT prst="convex"/>
        </a:sp3d>
      </dsp:spPr>
      <dsp:style>
        <a:lnRef idx="3">
          <a:schemeClr val="lt1"/>
        </a:lnRef>
        <a:fillRef idx="1">
          <a:schemeClr val="accent5"/>
        </a:fillRef>
        <a:effectRef idx="1">
          <a:schemeClr val="accent5"/>
        </a:effectRef>
        <a:fontRef idx="minor">
          <a:schemeClr val="lt1"/>
        </a:fontRef>
      </dsp:style>
      <dsp:txBody>
        <a:bodyPr spcFirstLastPara="0" vert="horz" wrap="square" lIns="17780" tIns="17780" rIns="17780" bIns="17780" numCol="1" spcCol="1270" anchor="ctr" anchorCtr="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algn="ctr" defTabSz="1244600">
            <a:lnSpc>
              <a:spcPct val="90000"/>
            </a:lnSpc>
            <a:spcBef>
              <a:spcPct val="0"/>
            </a:spcBef>
            <a:spcAft>
              <a:spcPct val="35000"/>
            </a:spcAft>
          </a:pPr>
          <a:r>
            <a:rPr lang="ru-RU" sz="2800" b="1" kern="1200" cap="none" spc="50" dirty="0" smtClean="0">
              <a:ln w="11430"/>
              <a:solidFill>
                <a:schemeClr val="tx1"/>
              </a:solidFill>
              <a:effectLst>
                <a:outerShdw blurRad="76200" dist="50800" dir="5400000" algn="tl" rotWithShape="0">
                  <a:srgbClr val="000000">
                    <a:alpha val="65000"/>
                  </a:srgbClr>
                </a:outerShdw>
              </a:effectLst>
              <a:latin typeface="Times New Roman" pitchFamily="18" charset="0"/>
              <a:cs typeface="Times New Roman" pitchFamily="18" charset="0"/>
            </a:rPr>
            <a:t>Дорожный фонд</a:t>
          </a:r>
        </a:p>
        <a:p>
          <a:pPr lvl="0" algn="ctr" defTabSz="1244600">
            <a:lnSpc>
              <a:spcPct val="90000"/>
            </a:lnSpc>
            <a:spcBef>
              <a:spcPct val="0"/>
            </a:spcBef>
            <a:spcAft>
              <a:spcPct val="35000"/>
            </a:spcAft>
          </a:pPr>
          <a:r>
            <a:rPr lang="ru-RU" sz="2800" b="1" kern="1200" cap="none" spc="50" dirty="0" smtClean="0">
              <a:ln w="11430"/>
              <a:solidFill>
                <a:schemeClr val="tx1"/>
              </a:solidFill>
              <a:effectLst>
                <a:outerShdw blurRad="76200" dist="50800" dir="5400000" algn="tl" rotWithShape="0">
                  <a:srgbClr val="000000">
                    <a:alpha val="65000"/>
                  </a:srgbClr>
                </a:outerShdw>
              </a:effectLst>
              <a:latin typeface="Times New Roman" pitchFamily="18" charset="0"/>
              <a:cs typeface="Times New Roman" pitchFamily="18" charset="0"/>
            </a:rPr>
            <a:t> Северо-Енисейского района</a:t>
          </a:r>
          <a:endParaRPr lang="ru-RU" sz="2800" b="1" kern="1200" cap="none" spc="50" dirty="0">
            <a:ln w="11430"/>
            <a:solidFill>
              <a:schemeClr val="tx1"/>
            </a:solidFill>
            <a:effectLst>
              <a:outerShdw blurRad="76200" dist="50800" dir="5400000" algn="tl" rotWithShape="0">
                <a:srgbClr val="000000">
                  <a:alpha val="65000"/>
                </a:srgbClr>
              </a:outerShdw>
            </a:effectLst>
            <a:latin typeface="Times New Roman" pitchFamily="18" charset="0"/>
            <a:cs typeface="Times New Roman" pitchFamily="18" charset="0"/>
          </a:endParaRPr>
        </a:p>
      </dsp:txBody>
      <dsp:txXfrm>
        <a:off x="2374486" y="1948026"/>
        <a:ext cx="4360156" cy="965721"/>
      </dsp:txXfrm>
    </dsp:sp>
    <dsp:sp modelId="{3EBE1EE8-E349-48C3-9CA9-F7462A5DE6C2}">
      <dsp:nvSpPr>
        <dsp:cNvPr id="0" name=""/>
        <dsp:cNvSpPr/>
      </dsp:nvSpPr>
      <dsp:spPr>
        <a:xfrm rot="12517097">
          <a:off x="1143906" y="1278982"/>
          <a:ext cx="2097977" cy="397012"/>
        </a:xfrm>
        <a:prstGeom prst="leftArrow">
          <a:avLst>
            <a:gd name="adj1" fmla="val 60000"/>
            <a:gd name="adj2" fmla="val 50000"/>
          </a:avLst>
        </a:prstGeom>
        <a:gradFill rotWithShape="1">
          <a:gsLst>
            <a:gs pos="28000">
              <a:schemeClr val="dk1">
                <a:tint val="18000"/>
                <a:satMod val="120000"/>
                <a:lumMod val="88000"/>
              </a:schemeClr>
            </a:gs>
            <a:gs pos="100000">
              <a:schemeClr val="dk1">
                <a:tint val="40000"/>
                <a:satMod val="100000"/>
                <a:lumMod val="78000"/>
              </a:schemeClr>
            </a:gs>
          </a:gsLst>
          <a:lin ang="5400000" scaled="0"/>
        </a:gradFill>
        <a:ln w="9525" cap="flat" cmpd="sng" algn="ctr">
          <a:solidFill>
            <a:schemeClr val="dk1"/>
          </a:solidFill>
          <a:prstDash val="solid"/>
        </a:ln>
        <a:effectLst>
          <a:outerShdw blurRad="63500" dist="50800" dir="5400000" sx="98000" sy="98000" rotWithShape="0">
            <a:srgbClr val="000000">
              <a:alpha val="20000"/>
            </a:srgbClr>
          </a:outerShdw>
        </a:effectLst>
      </dsp:spPr>
      <dsp:style>
        <a:lnRef idx="1">
          <a:schemeClr val="dk1"/>
        </a:lnRef>
        <a:fillRef idx="2">
          <a:schemeClr val="dk1"/>
        </a:fillRef>
        <a:effectRef idx="1">
          <a:schemeClr val="dk1"/>
        </a:effectRef>
        <a:fontRef idx="minor">
          <a:schemeClr val="dk1"/>
        </a:fontRef>
      </dsp:style>
    </dsp:sp>
    <dsp:sp modelId="{16CA6871-A5AD-4260-8E53-79D0F96DDF7B}">
      <dsp:nvSpPr>
        <dsp:cNvPr id="0" name=""/>
        <dsp:cNvSpPr/>
      </dsp:nvSpPr>
      <dsp:spPr>
        <a:xfrm>
          <a:off x="103318" y="8"/>
          <a:ext cx="2685539" cy="1469592"/>
        </a:xfrm>
        <a:prstGeom prst="roundRect">
          <a:avLst>
            <a:gd name="adj" fmla="val 10000"/>
          </a:avLst>
        </a:prstGeom>
        <a:gradFill rotWithShape="1">
          <a:gsLst>
            <a:gs pos="0">
              <a:schemeClr val="accent5">
                <a:lumMod val="95000"/>
              </a:schemeClr>
            </a:gs>
            <a:gs pos="100000">
              <a:schemeClr val="accent5">
                <a:shade val="82000"/>
                <a:satMod val="125000"/>
                <a:lumMod val="74000"/>
              </a:schemeClr>
            </a:gs>
          </a:gsLst>
          <a:lin ang="5400000" scaled="0"/>
        </a:gradFill>
        <a:ln>
          <a:noFill/>
        </a:ln>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accent5">
              <a:shade val="30000"/>
              <a:satMod val="120000"/>
            </a:schemeClr>
          </a:contourClr>
        </a:sp3d>
      </dsp:spPr>
      <dsp:style>
        <a:lnRef idx="0">
          <a:schemeClr val="accent5"/>
        </a:lnRef>
        <a:fillRef idx="3">
          <a:schemeClr val="accent5"/>
        </a:fillRef>
        <a:effectRef idx="3">
          <a:schemeClr val="accent5"/>
        </a:effectRef>
        <a:fontRef idx="minor">
          <a:schemeClr val="lt1"/>
        </a:fontRef>
      </dsp:style>
      <dsp:txBody>
        <a:bodyPr spcFirstLastPara="0" vert="horz" wrap="square" lIns="19050" tIns="19050" rIns="19050" bIns="19050" numCol="1" spcCol="1270" anchor="ctr" anchorCtr="0">
          <a:noAutofit/>
        </a:bodyPr>
        <a:lstStyle/>
        <a:p>
          <a:pPr lvl="0" algn="ctr" defTabSz="444500">
            <a:lnSpc>
              <a:spcPct val="90000"/>
            </a:lnSpc>
            <a:spcBef>
              <a:spcPct val="0"/>
            </a:spcBef>
            <a:spcAft>
              <a:spcPct val="35000"/>
            </a:spcAft>
          </a:pPr>
          <a:r>
            <a:rPr lang="ru-RU" sz="1000" kern="1200" dirty="0" smtClean="0">
              <a:solidFill>
                <a:schemeClr val="tx1"/>
              </a:solidFill>
              <a:effectLst/>
            </a:rPr>
            <a:t>Госпошлина за выдачу органом ОМСУ специального разрешения на движение по автомобильным дорогам транспортных средств, осуществляющих перевозки опасных, тяжеловесных и (или) крупногабаритных грузов</a:t>
          </a:r>
          <a:endParaRPr lang="ru-RU" sz="1000" kern="1200" dirty="0">
            <a:solidFill>
              <a:schemeClr val="tx1"/>
            </a:solidFill>
            <a:effectLst/>
          </a:endParaRPr>
        </a:p>
      </dsp:txBody>
      <dsp:txXfrm>
        <a:off x="146361" y="43051"/>
        <a:ext cx="2599453" cy="1383506"/>
      </dsp:txXfrm>
    </dsp:sp>
    <dsp:sp modelId="{E08670CD-16E2-47CA-B98E-7F4655187D72}">
      <dsp:nvSpPr>
        <dsp:cNvPr id="0" name=""/>
        <dsp:cNvSpPr/>
      </dsp:nvSpPr>
      <dsp:spPr>
        <a:xfrm rot="14022264">
          <a:off x="2924755" y="1238012"/>
          <a:ext cx="1198379" cy="397012"/>
        </a:xfrm>
        <a:prstGeom prst="leftArrow">
          <a:avLst>
            <a:gd name="adj1" fmla="val 60000"/>
            <a:gd name="adj2" fmla="val 50000"/>
          </a:avLst>
        </a:prstGeom>
        <a:gradFill rotWithShape="1">
          <a:gsLst>
            <a:gs pos="28000">
              <a:schemeClr val="dk1">
                <a:tint val="18000"/>
                <a:satMod val="120000"/>
                <a:lumMod val="88000"/>
              </a:schemeClr>
            </a:gs>
            <a:gs pos="100000">
              <a:schemeClr val="dk1">
                <a:tint val="40000"/>
                <a:satMod val="100000"/>
                <a:lumMod val="78000"/>
              </a:schemeClr>
            </a:gs>
          </a:gsLst>
          <a:lin ang="5400000" scaled="0"/>
        </a:gradFill>
        <a:ln w="9525" cap="flat" cmpd="sng" algn="ctr">
          <a:solidFill>
            <a:schemeClr val="dk1"/>
          </a:solidFill>
          <a:prstDash val="solid"/>
        </a:ln>
        <a:effectLst>
          <a:outerShdw blurRad="63500" dist="50800" dir="5400000" sx="98000" sy="98000" rotWithShape="0">
            <a:srgbClr val="000000">
              <a:alpha val="20000"/>
            </a:srgbClr>
          </a:outerShdw>
        </a:effectLst>
      </dsp:spPr>
      <dsp:style>
        <a:lnRef idx="1">
          <a:schemeClr val="dk1"/>
        </a:lnRef>
        <a:fillRef idx="2">
          <a:schemeClr val="dk1"/>
        </a:fillRef>
        <a:effectRef idx="1">
          <a:schemeClr val="dk1"/>
        </a:effectRef>
        <a:fontRef idx="minor">
          <a:schemeClr val="dk1"/>
        </a:fontRef>
      </dsp:style>
    </dsp:sp>
    <dsp:sp modelId="{4A361CAF-CF7C-49C0-862D-260D5FA93803}">
      <dsp:nvSpPr>
        <dsp:cNvPr id="0" name=""/>
        <dsp:cNvSpPr/>
      </dsp:nvSpPr>
      <dsp:spPr>
        <a:xfrm>
          <a:off x="2767598" y="0"/>
          <a:ext cx="1082534" cy="1469603"/>
        </a:xfrm>
        <a:prstGeom prst="roundRect">
          <a:avLst>
            <a:gd name="adj" fmla="val 10000"/>
          </a:avLst>
        </a:prstGeom>
        <a:gradFill rotWithShape="1">
          <a:gsLst>
            <a:gs pos="0">
              <a:schemeClr val="accent5">
                <a:lumMod val="95000"/>
              </a:schemeClr>
            </a:gs>
            <a:gs pos="100000">
              <a:schemeClr val="accent5">
                <a:shade val="82000"/>
                <a:satMod val="125000"/>
                <a:lumMod val="74000"/>
              </a:schemeClr>
            </a:gs>
          </a:gsLst>
          <a:lin ang="5400000" scaled="0"/>
        </a:gradFill>
        <a:ln>
          <a:noFill/>
        </a:ln>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accent5">
              <a:shade val="30000"/>
              <a:satMod val="120000"/>
            </a:schemeClr>
          </a:contourClr>
        </a:sp3d>
      </dsp:spPr>
      <dsp:style>
        <a:lnRef idx="0">
          <a:schemeClr val="accent5"/>
        </a:lnRef>
        <a:fillRef idx="3">
          <a:schemeClr val="accent5"/>
        </a:fillRef>
        <a:effectRef idx="3">
          <a:schemeClr val="accent5"/>
        </a:effectRef>
        <a:fontRef idx="minor">
          <a:schemeClr val="lt1"/>
        </a:fontRef>
      </dsp:style>
      <dsp:txBody>
        <a:bodyPr spcFirstLastPara="0" vert="horz" wrap="square" lIns="19050" tIns="19050" rIns="19050" bIns="19050" numCol="1" spcCol="1270" anchor="ctr" anchorCtr="0">
          <a:noAutofit/>
        </a:bodyPr>
        <a:lstStyle/>
        <a:p>
          <a:pPr lvl="0" algn="ctr" defTabSz="444500">
            <a:lnSpc>
              <a:spcPct val="90000"/>
            </a:lnSpc>
            <a:spcBef>
              <a:spcPct val="0"/>
            </a:spcBef>
            <a:spcAft>
              <a:spcPct val="35000"/>
            </a:spcAft>
          </a:pPr>
          <a:r>
            <a:rPr lang="ru-RU" sz="1000" kern="1200" dirty="0" smtClean="0">
              <a:solidFill>
                <a:schemeClr val="tx1"/>
              </a:solidFill>
              <a:latin typeface="Times New Roman" pitchFamily="18" charset="0"/>
              <a:cs typeface="Times New Roman" pitchFamily="18" charset="0"/>
            </a:rPr>
            <a:t>Налог на прибыль</a:t>
          </a:r>
          <a:endParaRPr lang="ru-RU" sz="1000" kern="1200" dirty="0">
            <a:solidFill>
              <a:schemeClr val="tx1"/>
            </a:solidFill>
            <a:latin typeface="Times New Roman" pitchFamily="18" charset="0"/>
            <a:cs typeface="Times New Roman" pitchFamily="18" charset="0"/>
          </a:endParaRPr>
        </a:p>
      </dsp:txBody>
      <dsp:txXfrm>
        <a:off x="2799304" y="31706"/>
        <a:ext cx="1019122" cy="1406191"/>
      </dsp:txXfrm>
    </dsp:sp>
    <dsp:sp modelId="{AFE2D9CD-0E67-4AE3-8001-383907D8CD27}">
      <dsp:nvSpPr>
        <dsp:cNvPr id="0" name=""/>
        <dsp:cNvSpPr/>
      </dsp:nvSpPr>
      <dsp:spPr>
        <a:xfrm rot="16139144">
          <a:off x="3998469" y="1191666"/>
          <a:ext cx="960892" cy="397012"/>
        </a:xfrm>
        <a:prstGeom prst="leftArrow">
          <a:avLst>
            <a:gd name="adj1" fmla="val 60000"/>
            <a:gd name="adj2" fmla="val 50000"/>
          </a:avLst>
        </a:prstGeom>
        <a:gradFill rotWithShape="1">
          <a:gsLst>
            <a:gs pos="28000">
              <a:schemeClr val="dk1">
                <a:tint val="18000"/>
                <a:satMod val="120000"/>
                <a:lumMod val="88000"/>
              </a:schemeClr>
            </a:gs>
            <a:gs pos="100000">
              <a:schemeClr val="dk1">
                <a:tint val="40000"/>
                <a:satMod val="100000"/>
                <a:lumMod val="78000"/>
              </a:schemeClr>
            </a:gs>
          </a:gsLst>
          <a:lin ang="5400000" scaled="0"/>
        </a:gradFill>
        <a:ln w="9525" cap="flat" cmpd="sng" algn="ctr">
          <a:solidFill>
            <a:schemeClr val="dk1"/>
          </a:solidFill>
          <a:prstDash val="solid"/>
        </a:ln>
        <a:effectLst>
          <a:outerShdw blurRad="63500" dist="50800" dir="5400000" sx="98000" sy="98000" rotWithShape="0">
            <a:srgbClr val="000000">
              <a:alpha val="20000"/>
            </a:srgbClr>
          </a:outerShdw>
        </a:effectLst>
      </dsp:spPr>
      <dsp:style>
        <a:lnRef idx="1">
          <a:schemeClr val="dk1"/>
        </a:lnRef>
        <a:fillRef idx="2">
          <a:schemeClr val="dk1"/>
        </a:fillRef>
        <a:effectRef idx="1">
          <a:schemeClr val="dk1"/>
        </a:effectRef>
        <a:fontRef idx="minor">
          <a:schemeClr val="dk1"/>
        </a:fontRef>
      </dsp:style>
    </dsp:sp>
    <dsp:sp modelId="{9E5355DE-753A-4A3C-AF73-89839EA78AF8}">
      <dsp:nvSpPr>
        <dsp:cNvPr id="0" name=""/>
        <dsp:cNvSpPr/>
      </dsp:nvSpPr>
      <dsp:spPr>
        <a:xfrm>
          <a:off x="3806175" y="10"/>
          <a:ext cx="1425818" cy="1462838"/>
        </a:xfrm>
        <a:prstGeom prst="roundRect">
          <a:avLst>
            <a:gd name="adj" fmla="val 10000"/>
          </a:avLst>
        </a:prstGeom>
        <a:gradFill rotWithShape="1">
          <a:gsLst>
            <a:gs pos="0">
              <a:schemeClr val="accent5">
                <a:lumMod val="95000"/>
              </a:schemeClr>
            </a:gs>
            <a:gs pos="100000">
              <a:schemeClr val="accent5">
                <a:shade val="82000"/>
                <a:satMod val="125000"/>
                <a:lumMod val="74000"/>
              </a:schemeClr>
            </a:gs>
          </a:gsLst>
          <a:lin ang="5400000" scaled="0"/>
        </a:gradFill>
        <a:ln>
          <a:noFill/>
        </a:ln>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accent5">
              <a:shade val="30000"/>
              <a:satMod val="120000"/>
            </a:schemeClr>
          </a:contourClr>
        </a:sp3d>
      </dsp:spPr>
      <dsp:style>
        <a:lnRef idx="0">
          <a:schemeClr val="accent5"/>
        </a:lnRef>
        <a:fillRef idx="3">
          <a:schemeClr val="accent5"/>
        </a:fillRef>
        <a:effectRef idx="3">
          <a:schemeClr val="accent5"/>
        </a:effectRef>
        <a:fontRef idx="minor">
          <a:schemeClr val="lt1"/>
        </a:fontRef>
      </dsp:style>
      <dsp:txBody>
        <a:bodyPr spcFirstLastPara="0" vert="horz" wrap="square" lIns="19050" tIns="19050" rIns="19050" bIns="19050" numCol="1" spcCol="1270" anchor="ctr" anchorCtr="0">
          <a:noAutofit/>
        </a:bodyPr>
        <a:lstStyle/>
        <a:p>
          <a:pPr lvl="0" algn="ctr" defTabSz="444500">
            <a:lnSpc>
              <a:spcPct val="90000"/>
            </a:lnSpc>
            <a:spcBef>
              <a:spcPct val="0"/>
            </a:spcBef>
            <a:spcAft>
              <a:spcPct val="35000"/>
            </a:spcAft>
          </a:pPr>
          <a:r>
            <a:rPr lang="ru-RU" sz="1000" kern="1200" dirty="0" smtClean="0">
              <a:solidFill>
                <a:schemeClr val="tx1"/>
              </a:solidFill>
              <a:latin typeface="Times New Roman" pitchFamily="18" charset="0"/>
              <a:cs typeface="Times New Roman" pitchFamily="18" charset="0"/>
            </a:rPr>
            <a:t>Акцизы</a:t>
          </a:r>
          <a:endParaRPr lang="ru-RU" sz="1000" kern="1200" dirty="0">
            <a:solidFill>
              <a:schemeClr val="tx1"/>
            </a:solidFill>
            <a:latin typeface="Times New Roman" pitchFamily="18" charset="0"/>
            <a:cs typeface="Times New Roman" pitchFamily="18" charset="0"/>
          </a:endParaRPr>
        </a:p>
      </dsp:txBody>
      <dsp:txXfrm>
        <a:off x="3847936" y="41771"/>
        <a:ext cx="1342296" cy="1379316"/>
      </dsp:txXfrm>
    </dsp:sp>
    <dsp:sp modelId="{79A421CF-64A1-4762-8ED4-1B9DBB67DCCA}">
      <dsp:nvSpPr>
        <dsp:cNvPr id="0" name=""/>
        <dsp:cNvSpPr/>
      </dsp:nvSpPr>
      <dsp:spPr>
        <a:xfrm rot="19943933">
          <a:off x="6230933" y="1307476"/>
          <a:ext cx="2231534" cy="397012"/>
        </a:xfrm>
        <a:prstGeom prst="leftArrow">
          <a:avLst>
            <a:gd name="adj1" fmla="val 60000"/>
            <a:gd name="adj2" fmla="val 50000"/>
          </a:avLst>
        </a:prstGeom>
        <a:gradFill rotWithShape="1">
          <a:gsLst>
            <a:gs pos="28000">
              <a:schemeClr val="dk1">
                <a:tint val="18000"/>
                <a:satMod val="120000"/>
                <a:lumMod val="88000"/>
              </a:schemeClr>
            </a:gs>
            <a:gs pos="100000">
              <a:schemeClr val="dk1">
                <a:tint val="40000"/>
                <a:satMod val="100000"/>
                <a:lumMod val="78000"/>
              </a:schemeClr>
            </a:gs>
          </a:gsLst>
          <a:lin ang="5400000" scaled="0"/>
        </a:gradFill>
        <a:ln w="9525" cap="flat" cmpd="sng" algn="ctr">
          <a:solidFill>
            <a:schemeClr val="dk1"/>
          </a:solidFill>
          <a:prstDash val="solid"/>
        </a:ln>
        <a:effectLst>
          <a:outerShdw blurRad="63500" dist="50800" dir="5400000" sx="98000" sy="98000" rotWithShape="0">
            <a:srgbClr val="000000">
              <a:alpha val="20000"/>
            </a:srgbClr>
          </a:outerShdw>
        </a:effectLst>
      </dsp:spPr>
      <dsp:style>
        <a:lnRef idx="1">
          <a:schemeClr val="dk1"/>
        </a:lnRef>
        <a:fillRef idx="2">
          <a:schemeClr val="dk1"/>
        </a:fillRef>
        <a:effectRef idx="1">
          <a:schemeClr val="dk1"/>
        </a:effectRef>
        <a:fontRef idx="minor">
          <a:schemeClr val="dk1"/>
        </a:fontRef>
      </dsp:style>
    </dsp:sp>
    <dsp:sp modelId="{22BD411D-55AA-46CF-BF13-7CE70A83FFE6}">
      <dsp:nvSpPr>
        <dsp:cNvPr id="0" name=""/>
        <dsp:cNvSpPr/>
      </dsp:nvSpPr>
      <dsp:spPr>
        <a:xfrm>
          <a:off x="6637746" y="0"/>
          <a:ext cx="2424318" cy="1416086"/>
        </a:xfrm>
        <a:prstGeom prst="roundRect">
          <a:avLst>
            <a:gd name="adj" fmla="val 10000"/>
          </a:avLst>
        </a:prstGeom>
        <a:gradFill rotWithShape="1">
          <a:gsLst>
            <a:gs pos="0">
              <a:schemeClr val="accent5">
                <a:lumMod val="95000"/>
              </a:schemeClr>
            </a:gs>
            <a:gs pos="100000">
              <a:schemeClr val="accent5">
                <a:shade val="82000"/>
                <a:satMod val="125000"/>
                <a:lumMod val="74000"/>
              </a:schemeClr>
            </a:gs>
          </a:gsLst>
          <a:lin ang="5400000" scaled="0"/>
        </a:gradFill>
        <a:ln>
          <a:noFill/>
        </a:ln>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accent5">
              <a:shade val="30000"/>
              <a:satMod val="120000"/>
            </a:schemeClr>
          </a:contourClr>
        </a:sp3d>
      </dsp:spPr>
      <dsp:style>
        <a:lnRef idx="0">
          <a:schemeClr val="accent5"/>
        </a:lnRef>
        <a:fillRef idx="3">
          <a:schemeClr val="accent5"/>
        </a:fillRef>
        <a:effectRef idx="3">
          <a:schemeClr val="accent5"/>
        </a:effectRef>
        <a:fontRef idx="minor">
          <a:schemeClr val="lt1"/>
        </a:fontRef>
      </dsp:style>
      <dsp:txBody>
        <a:bodyPr spcFirstLastPara="0" vert="horz" wrap="square" lIns="19050" tIns="19050" rIns="19050" bIns="19050" numCol="1" spcCol="1270" anchor="ctr" anchorCtr="0">
          <a:noAutofit/>
        </a:bodyPr>
        <a:lstStyle/>
        <a:p>
          <a:pPr lvl="0" algn="ctr" defTabSz="444500">
            <a:lnSpc>
              <a:spcPct val="90000"/>
            </a:lnSpc>
            <a:spcBef>
              <a:spcPct val="0"/>
            </a:spcBef>
            <a:spcAft>
              <a:spcPct val="35000"/>
            </a:spcAft>
          </a:pPr>
          <a:r>
            <a:rPr lang="ru-RU" sz="1000" kern="1200" dirty="0" smtClean="0">
              <a:solidFill>
                <a:schemeClr val="tx1"/>
              </a:solidFill>
              <a:latin typeface="Times New Roman" pitchFamily="18" charset="0"/>
              <a:cs typeface="Times New Roman" pitchFamily="18" charset="0"/>
            </a:rPr>
            <a:t>Субсидии бюджетам муниципальных образований на содержание и капитальный ремонт автомобильных дорог общего пользования местного значения за счет средств дорожного фонда Красноярского края в рамках подпрограммы «Дороги Красноярья» государственной программы Красноярского края «Развитие транспортной системы</a:t>
          </a:r>
          <a:r>
            <a:rPr lang="ru-RU" sz="500" kern="1200" dirty="0" smtClean="0">
              <a:solidFill>
                <a:schemeClr val="tx1"/>
              </a:solidFill>
              <a:latin typeface="Times New Roman" pitchFamily="18" charset="0"/>
              <a:cs typeface="Times New Roman" pitchFamily="18" charset="0"/>
            </a:rPr>
            <a:t>»</a:t>
          </a:r>
          <a:endParaRPr lang="ru-RU" sz="500" kern="1200" dirty="0">
            <a:solidFill>
              <a:schemeClr val="tx1"/>
            </a:solidFill>
            <a:latin typeface="Times New Roman" pitchFamily="18" charset="0"/>
            <a:cs typeface="Times New Roman" pitchFamily="18" charset="0"/>
          </a:endParaRPr>
        </a:p>
      </dsp:txBody>
      <dsp:txXfrm>
        <a:off x="6679222" y="41476"/>
        <a:ext cx="2341366" cy="1333134"/>
      </dsp:txXfrm>
    </dsp:sp>
    <dsp:sp modelId="{C0369875-54B4-48F6-888B-260A58C8F458}">
      <dsp:nvSpPr>
        <dsp:cNvPr id="0" name=""/>
        <dsp:cNvSpPr/>
      </dsp:nvSpPr>
      <dsp:spPr>
        <a:xfrm rot="18558308">
          <a:off x="5191535" y="1210918"/>
          <a:ext cx="1261253" cy="397012"/>
        </a:xfrm>
        <a:prstGeom prst="leftArrow">
          <a:avLst>
            <a:gd name="adj1" fmla="val 60000"/>
            <a:gd name="adj2" fmla="val 50000"/>
          </a:avLst>
        </a:prstGeom>
        <a:gradFill rotWithShape="1">
          <a:gsLst>
            <a:gs pos="28000">
              <a:schemeClr val="dk1">
                <a:tint val="18000"/>
                <a:satMod val="120000"/>
                <a:lumMod val="88000"/>
              </a:schemeClr>
            </a:gs>
            <a:gs pos="100000">
              <a:schemeClr val="dk1">
                <a:tint val="40000"/>
                <a:satMod val="100000"/>
                <a:lumMod val="78000"/>
              </a:schemeClr>
            </a:gs>
          </a:gsLst>
          <a:lin ang="5400000" scaled="0"/>
        </a:gradFill>
        <a:ln w="9525" cap="flat" cmpd="sng" algn="ctr">
          <a:solidFill>
            <a:schemeClr val="dk1"/>
          </a:solidFill>
          <a:prstDash val="solid"/>
        </a:ln>
        <a:effectLst>
          <a:outerShdw blurRad="63500" dist="50800" dir="5400000" sx="98000" sy="98000" rotWithShape="0">
            <a:srgbClr val="000000">
              <a:alpha val="20000"/>
            </a:srgbClr>
          </a:outerShdw>
        </a:effectLst>
      </dsp:spPr>
      <dsp:style>
        <a:lnRef idx="1">
          <a:schemeClr val="dk1"/>
        </a:lnRef>
        <a:fillRef idx="2">
          <a:schemeClr val="dk1"/>
        </a:fillRef>
        <a:effectRef idx="1">
          <a:schemeClr val="dk1"/>
        </a:effectRef>
        <a:fontRef idx="minor">
          <a:schemeClr val="dk1"/>
        </a:fontRef>
      </dsp:style>
    </dsp:sp>
    <dsp:sp modelId="{B295385A-5117-49F4-A309-A3A46C0D3EAE}">
      <dsp:nvSpPr>
        <dsp:cNvPr id="0" name=""/>
        <dsp:cNvSpPr/>
      </dsp:nvSpPr>
      <dsp:spPr>
        <a:xfrm>
          <a:off x="5215877" y="0"/>
          <a:ext cx="1468364" cy="1452473"/>
        </a:xfrm>
        <a:prstGeom prst="roundRect">
          <a:avLst>
            <a:gd name="adj" fmla="val 10000"/>
          </a:avLst>
        </a:prstGeom>
        <a:gradFill rotWithShape="1">
          <a:gsLst>
            <a:gs pos="0">
              <a:schemeClr val="accent5">
                <a:lumMod val="95000"/>
              </a:schemeClr>
            </a:gs>
            <a:gs pos="100000">
              <a:schemeClr val="accent5">
                <a:shade val="82000"/>
                <a:satMod val="125000"/>
                <a:lumMod val="74000"/>
              </a:schemeClr>
            </a:gs>
          </a:gsLst>
          <a:lin ang="5400000" scaled="0"/>
        </a:gradFill>
        <a:ln>
          <a:noFill/>
        </a:ln>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accent5">
              <a:shade val="30000"/>
              <a:satMod val="120000"/>
            </a:schemeClr>
          </a:contourClr>
        </a:sp3d>
      </dsp:spPr>
      <dsp:style>
        <a:lnRef idx="0">
          <a:schemeClr val="accent5"/>
        </a:lnRef>
        <a:fillRef idx="3">
          <a:schemeClr val="accent5"/>
        </a:fillRef>
        <a:effectRef idx="3">
          <a:schemeClr val="accent5"/>
        </a:effectRef>
        <a:fontRef idx="minor">
          <a:schemeClr val="lt1"/>
        </a:fontRef>
      </dsp:style>
      <dsp:txBody>
        <a:bodyPr spcFirstLastPara="0" vert="horz" wrap="square" lIns="19050" tIns="19050" rIns="19050" bIns="19050" numCol="1" spcCol="1270" anchor="ctr" anchorCtr="0">
          <a:noAutofit/>
        </a:bodyPr>
        <a:lstStyle/>
        <a:p>
          <a:pPr lvl="0" algn="ctr" defTabSz="444500">
            <a:lnSpc>
              <a:spcPct val="90000"/>
            </a:lnSpc>
            <a:spcBef>
              <a:spcPct val="0"/>
            </a:spcBef>
            <a:spcAft>
              <a:spcPct val="35000"/>
            </a:spcAft>
          </a:pPr>
          <a:r>
            <a:rPr lang="ru-RU" sz="1000" kern="1200" dirty="0" smtClean="0">
              <a:solidFill>
                <a:schemeClr val="tx1"/>
              </a:solidFill>
              <a:latin typeface="Times New Roman" pitchFamily="18" charset="0"/>
              <a:cs typeface="Times New Roman" pitchFamily="18" charset="0"/>
            </a:rPr>
            <a:t>Прочие денежные взыскания (штрафы) за правонарушение в области дорожного движения</a:t>
          </a:r>
          <a:endParaRPr lang="ru-RU" sz="1000" kern="1200" dirty="0">
            <a:solidFill>
              <a:schemeClr val="tx1"/>
            </a:solidFill>
            <a:latin typeface="Times New Roman" pitchFamily="18" charset="0"/>
            <a:cs typeface="Times New Roman" pitchFamily="18" charset="0"/>
          </a:endParaRPr>
        </a:p>
      </dsp:txBody>
      <dsp:txXfrm>
        <a:off x="5258418" y="42541"/>
        <a:ext cx="1383282" cy="1367391"/>
      </dsp:txXfrm>
    </dsp:sp>
  </dsp:spTree>
</dsp:drawing>
</file>

<file path=ppt/diagrams/layout1.xml><?xml version="1.0" encoding="utf-8"?>
<dgm:layoutDef xmlns:dgm="http://schemas.openxmlformats.org/drawingml/2006/diagram" xmlns:a="http://schemas.openxmlformats.org/drawingml/2006/main" uniqueId="urn:microsoft.com/office/officeart/2005/8/layout/default#1">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11.xml><?xml version="1.0" encoding="utf-8"?>
<dgm:layoutDef xmlns:dgm="http://schemas.openxmlformats.org/drawingml/2006/diagram" xmlns:a="http://schemas.openxmlformats.org/drawingml/2006/main" uniqueId="urn:microsoft.com/office/officeart/2008/layout/AlternatingPictureBlocks">
  <dgm:title val=""/>
  <dgm:desc val=""/>
  <dgm:catLst>
    <dgm:cat type="picture" pri="15000"/>
    <dgm:cat type="pictureconvert" pri="15000"/>
    <dgm:cat type="list" pri="135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primFontSz" for="des" ptType="node" op="equ" val="65"/>
      <dgm:constr type="w" for="ch" forName="comp" refType="w"/>
      <dgm:constr type="h" for="ch" forName="comp" refType="h"/>
      <dgm:constr type="h" for="ch" forName="sibTrans" refType="w" refFor="ch" refForName="comp" op="equ" fact="0.05"/>
    </dgm:constrLst>
    <dgm:ruleLst/>
    <dgm:forEach name="Name0" axis="ch" ptType="node">
      <dgm:layoutNode name="comp" styleLbl="node1">
        <dgm:alg type="composite">
          <dgm:param type="ar" val="3.30"/>
        </dgm:alg>
        <dgm:shape xmlns:r="http://schemas.openxmlformats.org/officeDocument/2006/relationships" r:blip="">
          <dgm:adjLst/>
        </dgm:shape>
        <dgm:presOf/>
        <dgm:choose name="Name1">
          <dgm:if name="Name2" func="var" arg="dir" op="equ" val="norm">
            <dgm:choose name="Name4">
              <dgm:if name="Name5" axis="desOrSelf" ptType="node" func="posOdd" op="equ" val="1">
                <dgm:constrLst>
                  <dgm:constr type="l" for="ch" forName="rect1" refType="w" fact="0"/>
                  <dgm:constr type="t" for="ch" forName="rect1" refType="h" fact="0"/>
                  <dgm:constr type="w" for="ch" forName="rect1" refType="w" fact="0.3"/>
                  <dgm:constr type="h" for="ch" forName="rect1" refType="h"/>
                  <dgm:constr type="l" for="ch" forName="rect2" refType="w" fact="0.33"/>
                  <dgm:constr type="t" for="ch" forName="rect2" refType="h" fact="0"/>
                  <dgm:constr type="w" for="ch" forName="rect2" refType="w" fact="0.67"/>
                  <dgm:constr type="h" for="ch" forName="rect2" refType="h"/>
                </dgm:constrLst>
              </dgm:if>
              <dgm:else name="Name6">
                <dgm:constrLst>
                  <dgm:constr type="l" for="ch" forName="rect1" refType="w" fact="0.7"/>
                  <dgm:constr type="t" for="ch" forName="rect1" refType="h" fact="0"/>
                  <dgm:constr type="w" for="ch" forName="rect1" refType="w" fact="0.3"/>
                  <dgm:constr type="h" for="ch" forName="rect1" refType="h"/>
                  <dgm:constr type="l" for="ch" forName="rect2" refType="w" fact="0"/>
                  <dgm:constr type="t" for="ch" forName="rect2" refType="h" fact="0"/>
                  <dgm:constr type="w" for="ch" forName="rect2" refType="w" fact="0.67"/>
                  <dgm:constr type="h" for="ch" forName="rect2" refType="h"/>
                </dgm:constrLst>
              </dgm:else>
            </dgm:choose>
          </dgm:if>
          <dgm:else name="Name3">
            <dgm:choose name="Name7">
              <dgm:if name="Name8" axis="desOrSelf" ptType="node" func="posOdd" op="equ" val="1">
                <dgm:constrLst>
                  <dgm:constr type="l" for="ch" forName="rect1" refType="w" fact="0.7"/>
                  <dgm:constr type="t" for="ch" forName="rect1" refType="h" fact="0"/>
                  <dgm:constr type="w" for="ch" forName="rect1" refType="w" fact="0.3"/>
                  <dgm:constr type="h" for="ch" forName="rect1" refType="h"/>
                  <dgm:constr type="l" for="ch" forName="rect2" refType="w" fact="0"/>
                  <dgm:constr type="t" for="ch" forName="rect2" refType="h" fact="0"/>
                  <dgm:constr type="w" for="ch" forName="rect2" refType="w" fact="0.67"/>
                  <dgm:constr type="h" for="ch" forName="rect2" refType="h"/>
                </dgm:constrLst>
              </dgm:if>
              <dgm:else name="Name9">
                <dgm:constrLst>
                  <dgm:constr type="l" for="ch" forName="rect1" refType="w" fact="0"/>
                  <dgm:constr type="t" for="ch" forName="rect1" refType="h" fact="0"/>
                  <dgm:constr type="w" for="ch" forName="rect1" refType="w" fact="0.3"/>
                  <dgm:constr type="h" for="ch" forName="rect1" refType="h"/>
                  <dgm:constr type="l" for="ch" forName="rect2" refType="w" fact="0.33"/>
                  <dgm:constr type="t" for="ch" forName="rect2" refType="h" fact="0"/>
                  <dgm:constr type="w" for="ch" forName="rect2" refType="w" fact="0.67"/>
                  <dgm:constr type="h" for="ch" forName="rect2" refType="h"/>
                </dgm:constrLst>
              </dgm:else>
            </dgm:choose>
          </dgm:else>
        </dgm:choose>
        <dgm:ruleLst/>
        <dgm:layoutNode name="rect2" styleLbl="node1">
          <dgm:varLst>
            <dgm:bulletEnabled val="1"/>
          </dgm:varLst>
          <dgm:alg type="tx"/>
          <dgm:shape xmlns:r="http://schemas.openxmlformats.org/officeDocument/2006/relationships" type="rect" r:blip="">
            <dgm:adjLst/>
          </dgm:shape>
          <dgm:presOf axis="desOrSelf" ptType="node"/>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 styleLbl="lnNod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layout13.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layout14.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9.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9/2/quickstyle/3d8">
  <dgm:title val=""/>
  <dgm:desc val=""/>
  <dgm:catLst>
    <dgm:cat type="3D" pri="11800"/>
  </dgm:catLst>
  <dgm:scene3d>
    <a:camera prst="perspectiveHeroicExtremeRightFacing" zoom="82000">
      <a:rot lat="21300000" lon="20400000" rev="180000"/>
    </a:camera>
    <a:lightRig rig="morning" dir="t">
      <a:rot lat="0" lon="0" rev="20400000"/>
    </a:lightRig>
  </dgm:scene3d>
  <dgm:styleLbl name="node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0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60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635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152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conF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90500" prstMaterial="matte">
      <a:bevelT w="120650" h="38100"/>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solid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0.58218</cdr:x>
      <cdr:y>0.43115</cdr:y>
    </cdr:from>
    <cdr:to>
      <cdr:x>0.60749</cdr:x>
      <cdr:y>0.64673</cdr:y>
    </cdr:to>
    <cdr:cxnSp macro="">
      <cdr:nvCxnSpPr>
        <cdr:cNvPr id="3" name="Прямая соединительная линия 2"/>
        <cdr:cNvCxnSpPr/>
      </cdr:nvCxnSpPr>
      <cdr:spPr>
        <a:xfrm xmlns:a="http://schemas.openxmlformats.org/drawingml/2006/main" flipV="1">
          <a:off x="4968552" y="2304256"/>
          <a:ext cx="216024" cy="1152128"/>
        </a:xfrm>
        <a:prstGeom xmlns:a="http://schemas.openxmlformats.org/drawingml/2006/main" prst="line">
          <a:avLst/>
        </a:prstGeom>
        <a:ln xmlns:a="http://schemas.openxmlformats.org/drawingml/2006/main">
          <a:solidFill>
            <a:schemeClr val="tx1"/>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0.59062</cdr:x>
      <cdr:y>0.48505</cdr:y>
    </cdr:from>
    <cdr:to>
      <cdr:x>0.85218</cdr:x>
      <cdr:y>0.68715</cdr:y>
    </cdr:to>
    <cdr:cxnSp macro="">
      <cdr:nvCxnSpPr>
        <cdr:cNvPr id="6" name="Прямая соединительная линия 5"/>
        <cdr:cNvCxnSpPr/>
      </cdr:nvCxnSpPr>
      <cdr:spPr>
        <a:xfrm xmlns:a="http://schemas.openxmlformats.org/drawingml/2006/main" flipV="1">
          <a:off x="5040560" y="2592288"/>
          <a:ext cx="2232248" cy="1080120"/>
        </a:xfrm>
        <a:prstGeom xmlns:a="http://schemas.openxmlformats.org/drawingml/2006/main" prst="line">
          <a:avLst/>
        </a:prstGeom>
        <a:ln xmlns:a="http://schemas.openxmlformats.org/drawingml/2006/main">
          <a:solidFill>
            <a:schemeClr val="tx1"/>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0.07594</cdr:x>
      <cdr:y>0.2021</cdr:y>
    </cdr:from>
    <cdr:to>
      <cdr:x>0.10125</cdr:x>
      <cdr:y>0.256</cdr:y>
    </cdr:to>
    <cdr:cxnSp macro="">
      <cdr:nvCxnSpPr>
        <cdr:cNvPr id="11" name="Прямая соединительная линия 10"/>
        <cdr:cNvCxnSpPr/>
      </cdr:nvCxnSpPr>
      <cdr:spPr>
        <a:xfrm xmlns:a="http://schemas.openxmlformats.org/drawingml/2006/main" flipH="1" flipV="1">
          <a:off x="648073" y="1080120"/>
          <a:ext cx="216023" cy="288032"/>
        </a:xfrm>
        <a:prstGeom xmlns:a="http://schemas.openxmlformats.org/drawingml/2006/main" prst="line">
          <a:avLst/>
        </a:prstGeom>
        <a:ln xmlns:a="http://schemas.openxmlformats.org/drawingml/2006/main">
          <a:solidFill>
            <a:schemeClr val="tx1"/>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0.43031</cdr:x>
      <cdr:y>0.76799</cdr:y>
    </cdr:from>
    <cdr:to>
      <cdr:x>0.51468</cdr:x>
      <cdr:y>0.83536</cdr:y>
    </cdr:to>
    <cdr:cxnSp macro="">
      <cdr:nvCxnSpPr>
        <cdr:cNvPr id="14" name="Прямая соединительная линия 13"/>
        <cdr:cNvCxnSpPr/>
      </cdr:nvCxnSpPr>
      <cdr:spPr>
        <a:xfrm xmlns:a="http://schemas.openxmlformats.org/drawingml/2006/main" flipV="1">
          <a:off x="3672408" y="4104456"/>
          <a:ext cx="720080" cy="360040"/>
        </a:xfrm>
        <a:prstGeom xmlns:a="http://schemas.openxmlformats.org/drawingml/2006/main" prst="line">
          <a:avLst/>
        </a:prstGeom>
        <a:ln xmlns:a="http://schemas.openxmlformats.org/drawingml/2006/main">
          <a:solidFill>
            <a:schemeClr val="tx1"/>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drawings/drawing2.xml><?xml version="1.0" encoding="utf-8"?>
<c:userShapes xmlns:c="http://schemas.openxmlformats.org/drawingml/2006/chart">
  <cdr:relSizeAnchor xmlns:cdr="http://schemas.openxmlformats.org/drawingml/2006/chartDrawing">
    <cdr:from>
      <cdr:x>0.2735</cdr:x>
      <cdr:y>0.26582</cdr:y>
    </cdr:from>
    <cdr:to>
      <cdr:x>0.55464</cdr:x>
      <cdr:y>0.70886</cdr:y>
    </cdr:to>
    <cdr:sp macro="" textlink="">
      <cdr:nvSpPr>
        <cdr:cNvPr id="2" name="Овал 1"/>
        <cdr:cNvSpPr/>
      </cdr:nvSpPr>
      <cdr:spPr>
        <a:xfrm xmlns:a="http://schemas.openxmlformats.org/drawingml/2006/main">
          <a:off x="2451760" y="1512168"/>
          <a:ext cx="2520280" cy="2520280"/>
        </a:xfrm>
        <a:prstGeom xmlns:a="http://schemas.openxmlformats.org/drawingml/2006/main" prst="ellipse">
          <a:avLst/>
        </a:prstGeom>
      </cdr:spPr>
      <cdr:style>
        <a:lnRef xmlns:a="http://schemas.openxmlformats.org/drawingml/2006/main" idx="2">
          <a:schemeClr val="accent2"/>
        </a:lnRef>
        <a:fillRef xmlns:a="http://schemas.openxmlformats.org/drawingml/2006/main" idx="1">
          <a:schemeClr val="lt1"/>
        </a:fillRef>
        <a:effectRef xmlns:a="http://schemas.openxmlformats.org/drawingml/2006/main" idx="0">
          <a:schemeClr val="accent2"/>
        </a:effectRef>
        <a:fontRef xmlns:a="http://schemas.openxmlformats.org/drawingml/2006/main" idx="minor">
          <a:schemeClr val="dk1"/>
        </a:fontRef>
      </cdr:style>
      <cdr:txBody>
        <a:bodyPr xmlns:a="http://schemas.openxmlformats.org/drawingml/2006/main" vertOverflow="clip"/>
        <a:lstStyle xmlns:a="http://schemas.openxmlformats.org/drawingml/2006/main"/>
        <a:p xmlns:a="http://schemas.openxmlformats.org/drawingml/2006/main">
          <a:endParaRPr lang="ru-RU" dirty="0" smtClean="0"/>
        </a:p>
        <a:p xmlns:a="http://schemas.openxmlformats.org/drawingml/2006/main">
          <a:endParaRPr lang="ru-RU" dirty="0" smtClean="0"/>
        </a:p>
        <a:p xmlns:a="http://schemas.openxmlformats.org/drawingml/2006/main">
          <a:endParaRPr lang="ru-RU" dirty="0"/>
        </a:p>
        <a:p xmlns:a="http://schemas.openxmlformats.org/drawingml/2006/main">
          <a:pPr algn="ctr"/>
          <a:r>
            <a:rPr lang="ru-RU" sz="2400" b="1" dirty="0" smtClean="0">
              <a:latin typeface="Times New Roman" pitchFamily="18" charset="0"/>
              <a:cs typeface="Times New Roman" pitchFamily="18" charset="0"/>
            </a:rPr>
            <a:t>2 514 083,6</a:t>
          </a:r>
        </a:p>
        <a:p xmlns:a="http://schemas.openxmlformats.org/drawingml/2006/main">
          <a:pPr algn="ctr"/>
          <a:r>
            <a:rPr lang="ru-RU" sz="1200" dirty="0" smtClean="0">
              <a:latin typeface="Times New Roman" pitchFamily="18" charset="0"/>
              <a:cs typeface="Times New Roman" pitchFamily="18" charset="0"/>
            </a:rPr>
            <a:t>тыс. рублей</a:t>
          </a:r>
          <a:endParaRPr lang="ru-RU" sz="1200" dirty="0">
            <a:latin typeface="Times New Roman" pitchFamily="18" charset="0"/>
            <a:cs typeface="Times New Roman" pitchFamily="18" charset="0"/>
          </a:endParaRPr>
        </a:p>
      </cdr:txBody>
    </cdr:sp>
  </cdr:relSizeAnchor>
  <cdr:relSizeAnchor xmlns:cdr="http://schemas.openxmlformats.org/drawingml/2006/chartDrawing">
    <cdr:from>
      <cdr:x>0.67474</cdr:x>
      <cdr:y>0.18987</cdr:y>
    </cdr:from>
    <cdr:to>
      <cdr:x>0.81129</cdr:x>
      <cdr:y>0.36709</cdr:y>
    </cdr:to>
    <cdr:sp macro="" textlink="">
      <cdr:nvSpPr>
        <cdr:cNvPr id="3" name="Прямоугольник 2"/>
        <cdr:cNvSpPr/>
      </cdr:nvSpPr>
      <cdr:spPr>
        <a:xfrm xmlns:a="http://schemas.openxmlformats.org/drawingml/2006/main">
          <a:off x="6048672" y="1080120"/>
          <a:ext cx="1224136" cy="1008139"/>
        </a:xfrm>
        <a:prstGeom xmlns:a="http://schemas.openxmlformats.org/drawingml/2006/main" prst="rect">
          <a:avLst/>
        </a:prstGeom>
      </cdr:spPr>
      <cdr:style>
        <a:lnRef xmlns:a="http://schemas.openxmlformats.org/drawingml/2006/main" idx="1">
          <a:schemeClr val="accent2"/>
        </a:lnRef>
        <a:fillRef xmlns:a="http://schemas.openxmlformats.org/drawingml/2006/main" idx="2">
          <a:schemeClr val="accent2"/>
        </a:fillRef>
        <a:effectRef xmlns:a="http://schemas.openxmlformats.org/drawingml/2006/main" idx="1">
          <a:schemeClr val="accent2"/>
        </a:effectRef>
        <a:fontRef xmlns:a="http://schemas.openxmlformats.org/drawingml/2006/main" idx="minor">
          <a:schemeClr val="dk1"/>
        </a:fontRef>
      </cdr:style>
      <cdr:txBody>
        <a:bodyPr xmlns:a="http://schemas.openxmlformats.org/drawingml/2006/main" vertOverflow="clip"/>
        <a:lstStyle xmlns:a="http://schemas.openxmlformats.org/drawingml/2006/main"/>
        <a:p xmlns:a="http://schemas.openxmlformats.org/drawingml/2006/main">
          <a:r>
            <a:rPr lang="ru-RU" dirty="0" smtClean="0"/>
            <a:t>    </a:t>
          </a:r>
          <a:r>
            <a:rPr lang="ru-RU" sz="2400" dirty="0" smtClean="0"/>
            <a:t>90,6%</a:t>
          </a:r>
        </a:p>
        <a:p xmlns:a="http://schemas.openxmlformats.org/drawingml/2006/main">
          <a:r>
            <a:rPr lang="ru-RU" sz="900" dirty="0">
              <a:latin typeface="Times New Roman" pitchFamily="18" charset="0"/>
              <a:cs typeface="Times New Roman" pitchFamily="18" charset="0"/>
            </a:rPr>
            <a:t>д</a:t>
          </a:r>
          <a:r>
            <a:rPr lang="ru-RU" sz="900" dirty="0" smtClean="0">
              <a:latin typeface="Times New Roman" pitchFamily="18" charset="0"/>
              <a:cs typeface="Times New Roman" pitchFamily="18" charset="0"/>
            </a:rPr>
            <a:t>оля программных</a:t>
          </a:r>
        </a:p>
        <a:p xmlns:a="http://schemas.openxmlformats.org/drawingml/2006/main">
          <a:r>
            <a:rPr lang="ru-RU" sz="900" dirty="0" smtClean="0">
              <a:latin typeface="Times New Roman" pitchFamily="18" charset="0"/>
              <a:cs typeface="Times New Roman" pitchFamily="18" charset="0"/>
            </a:rPr>
            <a:t> расходов бюджета               </a:t>
          </a:r>
          <a:endParaRPr lang="ru-RU" dirty="0">
            <a:latin typeface="Times New Roman" pitchFamily="18" charset="0"/>
            <a:cs typeface="Times New Roman" pitchFamily="18" charset="0"/>
          </a:endParaRPr>
        </a:p>
      </cdr:txBody>
    </cdr:sp>
  </cdr:relSizeAnchor>
  <cdr:relSizeAnchor xmlns:cdr="http://schemas.openxmlformats.org/drawingml/2006/chartDrawing">
    <cdr:from>
      <cdr:x>0.85949</cdr:x>
      <cdr:y>0.18987</cdr:y>
    </cdr:from>
    <cdr:to>
      <cdr:x>0.99248</cdr:x>
      <cdr:y>0.36709</cdr:y>
    </cdr:to>
    <cdr:sp macro="" textlink="">
      <cdr:nvSpPr>
        <cdr:cNvPr id="4" name="Прямоугольник 3"/>
        <cdr:cNvSpPr/>
      </cdr:nvSpPr>
      <cdr:spPr>
        <a:xfrm xmlns:a="http://schemas.openxmlformats.org/drawingml/2006/main">
          <a:off x="7704856" y="1080121"/>
          <a:ext cx="1192188" cy="1008112"/>
        </a:xfrm>
        <a:prstGeom xmlns:a="http://schemas.openxmlformats.org/drawingml/2006/main" prst="rect">
          <a:avLst/>
        </a:prstGeom>
      </cdr:spPr>
      <cdr:style>
        <a:lnRef xmlns:a="http://schemas.openxmlformats.org/drawingml/2006/main" idx="1">
          <a:schemeClr val="accent2"/>
        </a:lnRef>
        <a:fillRef xmlns:a="http://schemas.openxmlformats.org/drawingml/2006/main" idx="2">
          <a:schemeClr val="accent2"/>
        </a:fillRef>
        <a:effectRef xmlns:a="http://schemas.openxmlformats.org/drawingml/2006/main" idx="1">
          <a:schemeClr val="accent2"/>
        </a:effectRef>
        <a:fontRef xmlns:a="http://schemas.openxmlformats.org/drawingml/2006/main" idx="minor">
          <a:schemeClr val="dk1"/>
        </a:fontRef>
      </cdr:style>
      <cdr:txBody>
        <a:bodyPr xmlns:a="http://schemas.openxmlformats.org/drawingml/2006/main"/>
        <a:lstStyle xmlns:a="http://schemas.openxmlformats.org/drawingml/2006/main">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xmlns:a="http://schemas.openxmlformats.org/drawingml/2006/main">
          <a:r>
            <a:rPr lang="ru-RU" dirty="0" smtClean="0"/>
            <a:t>        </a:t>
          </a:r>
          <a:r>
            <a:rPr lang="ru-RU" sz="2400" dirty="0" smtClean="0"/>
            <a:t>13</a:t>
          </a:r>
        </a:p>
        <a:p xmlns:a="http://schemas.openxmlformats.org/drawingml/2006/main">
          <a:pPr algn="ctr"/>
          <a:r>
            <a:rPr lang="ru-RU" sz="900" dirty="0" smtClean="0">
              <a:latin typeface="Times New Roman" pitchFamily="18" charset="0"/>
              <a:cs typeface="Times New Roman" pitchFamily="18" charset="0"/>
            </a:rPr>
            <a:t>муниципальных</a:t>
          </a:r>
          <a:r>
            <a:rPr lang="ru-RU" sz="900" dirty="0" smtClean="0"/>
            <a:t> программ</a:t>
          </a:r>
          <a:endParaRPr lang="ru-RU" dirty="0"/>
        </a:p>
      </cdr:txBody>
    </cdr:sp>
  </cdr:relSizeAnchor>
  <cdr:relSizeAnchor xmlns:cdr="http://schemas.openxmlformats.org/drawingml/2006/chartDrawing">
    <cdr:from>
      <cdr:x>0.81932</cdr:x>
      <cdr:y>0.26582</cdr:y>
    </cdr:from>
    <cdr:to>
      <cdr:x>0.85145</cdr:x>
      <cdr:y>0.26582</cdr:y>
    </cdr:to>
    <cdr:cxnSp macro="">
      <cdr:nvCxnSpPr>
        <cdr:cNvPr id="6" name="Прямая соединительная линия 5"/>
        <cdr:cNvCxnSpPr/>
      </cdr:nvCxnSpPr>
      <cdr:spPr>
        <a:xfrm xmlns:a="http://schemas.openxmlformats.org/drawingml/2006/main">
          <a:off x="7344816" y="1512168"/>
          <a:ext cx="288029" cy="0"/>
        </a:xfrm>
        <a:prstGeom xmlns:a="http://schemas.openxmlformats.org/drawingml/2006/main" prst="line">
          <a:avLst/>
        </a:prstGeom>
        <a:ln xmlns:a="http://schemas.openxmlformats.org/drawingml/2006/main">
          <a:solidFill>
            <a:schemeClr val="tx1"/>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0.81932</cdr:x>
      <cdr:y>0.29114</cdr:y>
    </cdr:from>
    <cdr:to>
      <cdr:x>0.85145</cdr:x>
      <cdr:y>0.29114</cdr:y>
    </cdr:to>
    <cdr:cxnSp macro="">
      <cdr:nvCxnSpPr>
        <cdr:cNvPr id="7" name="Прямая соединительная линия 6"/>
        <cdr:cNvCxnSpPr/>
      </cdr:nvCxnSpPr>
      <cdr:spPr>
        <a:xfrm xmlns:a="http://schemas.openxmlformats.org/drawingml/2006/main">
          <a:off x="7344816" y="1656184"/>
          <a:ext cx="288029" cy="0"/>
        </a:xfrm>
        <a:prstGeom xmlns:a="http://schemas.openxmlformats.org/drawingml/2006/main" prst="line">
          <a:avLst/>
        </a:prstGeom>
        <a:ln xmlns:a="http://schemas.openxmlformats.org/drawingml/2006/main">
          <a:solidFill>
            <a:schemeClr val="tx1"/>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0.75506</cdr:x>
      <cdr:y>0.41772</cdr:y>
    </cdr:from>
    <cdr:to>
      <cdr:x>0.90768</cdr:x>
      <cdr:y>0.55696</cdr:y>
    </cdr:to>
    <cdr:sp macro="" textlink="">
      <cdr:nvSpPr>
        <cdr:cNvPr id="8" name="Прямоугольник 7"/>
        <cdr:cNvSpPr/>
      </cdr:nvSpPr>
      <cdr:spPr>
        <a:xfrm xmlns:a="http://schemas.openxmlformats.org/drawingml/2006/main">
          <a:off x="6768752" y="2376264"/>
          <a:ext cx="1368152" cy="792088"/>
        </a:xfrm>
        <a:prstGeom xmlns:a="http://schemas.openxmlformats.org/drawingml/2006/main" prst="rect">
          <a:avLst/>
        </a:prstGeom>
      </cdr:spPr>
      <cdr:style>
        <a:lnRef xmlns:a="http://schemas.openxmlformats.org/drawingml/2006/main" idx="1">
          <a:schemeClr val="accent2"/>
        </a:lnRef>
        <a:fillRef xmlns:a="http://schemas.openxmlformats.org/drawingml/2006/main" idx="2">
          <a:schemeClr val="accent2"/>
        </a:fillRef>
        <a:effectRef xmlns:a="http://schemas.openxmlformats.org/drawingml/2006/main" idx="1">
          <a:schemeClr val="accent2"/>
        </a:effectRef>
        <a:fontRef xmlns:a="http://schemas.openxmlformats.org/drawingml/2006/main" idx="minor">
          <a:schemeClr val="dk1"/>
        </a:fontRef>
      </cdr:style>
      <cdr:txBody>
        <a:bodyPr xmlns:a="http://schemas.openxmlformats.org/drawingml/2006/main"/>
        <a:lstStyle xmlns:a="http://schemas.openxmlformats.org/drawingml/2006/main">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xmlns:a="http://schemas.openxmlformats.org/drawingml/2006/main">
          <a:pPr algn="ctr"/>
          <a:r>
            <a:rPr lang="ru-RU" dirty="0" smtClean="0"/>
            <a:t>    </a:t>
          </a:r>
          <a:r>
            <a:rPr lang="ru-RU" sz="2400" dirty="0" smtClean="0"/>
            <a:t>9,4 %</a:t>
          </a:r>
        </a:p>
        <a:p xmlns:a="http://schemas.openxmlformats.org/drawingml/2006/main">
          <a:pPr algn="ctr"/>
          <a:r>
            <a:rPr lang="ru-RU" sz="900" dirty="0" smtClean="0">
              <a:latin typeface="Times New Roman" pitchFamily="18" charset="0"/>
              <a:cs typeface="Times New Roman" pitchFamily="18" charset="0"/>
            </a:rPr>
            <a:t>    доля непрограммных</a:t>
          </a:r>
        </a:p>
        <a:p xmlns:a="http://schemas.openxmlformats.org/drawingml/2006/main">
          <a:pPr algn="ctr"/>
          <a:r>
            <a:rPr lang="ru-RU" sz="900" dirty="0" smtClean="0">
              <a:latin typeface="Times New Roman" pitchFamily="18" charset="0"/>
              <a:cs typeface="Times New Roman" pitchFamily="18" charset="0"/>
            </a:rPr>
            <a:t> расходов бюджета           </a:t>
          </a:r>
          <a:endParaRPr lang="ru-RU" dirty="0">
            <a:latin typeface="Times New Roman" pitchFamily="18" charset="0"/>
            <a:cs typeface="Times New Roman" pitchFamily="18" charset="0"/>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9618" name="Rectangle 2"/>
          <p:cNvSpPr>
            <a:spLocks noGrp="1" noChangeArrowheads="1"/>
          </p:cNvSpPr>
          <p:nvPr>
            <p:ph type="hdr" sz="quarter"/>
          </p:nvPr>
        </p:nvSpPr>
        <p:spPr bwMode="auto">
          <a:xfrm>
            <a:off x="2" y="1"/>
            <a:ext cx="4301437" cy="339725"/>
          </a:xfrm>
          <a:prstGeom prst="rect">
            <a:avLst/>
          </a:prstGeom>
          <a:noFill/>
          <a:ln w="9525">
            <a:noFill/>
            <a:miter lim="800000"/>
            <a:headEnd/>
            <a:tailEnd/>
          </a:ln>
          <a:effectLst/>
        </p:spPr>
        <p:txBody>
          <a:bodyPr vert="horz" wrap="square" lIns="91417" tIns="45708" rIns="91417" bIns="45708" numCol="1" anchor="t" anchorCtr="0" compatLnSpc="1">
            <a:prstTxWarp prst="textNoShape">
              <a:avLst/>
            </a:prstTxWarp>
          </a:bodyPr>
          <a:lstStyle>
            <a:lvl1pPr>
              <a:defRPr sz="1200">
                <a:latin typeface="Arial" pitchFamily="34" charset="0"/>
                <a:cs typeface="Arial" pitchFamily="34" charset="0"/>
              </a:defRPr>
            </a:lvl1pPr>
          </a:lstStyle>
          <a:p>
            <a:pPr>
              <a:defRPr/>
            </a:pPr>
            <a:endParaRPr lang="ru-RU"/>
          </a:p>
        </p:txBody>
      </p:sp>
      <p:sp>
        <p:nvSpPr>
          <p:cNvPr id="239619" name="Rectangle 3"/>
          <p:cNvSpPr>
            <a:spLocks noGrp="1" noChangeArrowheads="1"/>
          </p:cNvSpPr>
          <p:nvPr>
            <p:ph type="dt" sz="quarter" idx="1"/>
          </p:nvPr>
        </p:nvSpPr>
        <p:spPr bwMode="auto">
          <a:xfrm>
            <a:off x="5622027" y="1"/>
            <a:ext cx="4303025" cy="339725"/>
          </a:xfrm>
          <a:prstGeom prst="rect">
            <a:avLst/>
          </a:prstGeom>
          <a:noFill/>
          <a:ln w="9525">
            <a:noFill/>
            <a:miter lim="800000"/>
            <a:headEnd/>
            <a:tailEnd/>
          </a:ln>
          <a:effectLst/>
        </p:spPr>
        <p:txBody>
          <a:bodyPr vert="horz" wrap="square" lIns="91417" tIns="45708" rIns="91417" bIns="45708" numCol="1" anchor="t" anchorCtr="0" compatLnSpc="1">
            <a:prstTxWarp prst="textNoShape">
              <a:avLst/>
            </a:prstTxWarp>
          </a:bodyPr>
          <a:lstStyle>
            <a:lvl1pPr algn="r">
              <a:defRPr sz="1200">
                <a:latin typeface="Arial" pitchFamily="34" charset="0"/>
                <a:cs typeface="Arial" pitchFamily="34" charset="0"/>
              </a:defRPr>
            </a:lvl1pPr>
          </a:lstStyle>
          <a:p>
            <a:pPr>
              <a:defRPr/>
            </a:pPr>
            <a:fld id="{3810D58C-3213-4E93-814E-656DC4064134}" type="datetimeFigureOut">
              <a:rPr lang="ru-RU"/>
              <a:pPr>
                <a:defRPr/>
              </a:pPr>
              <a:t>13.11.2020</a:t>
            </a:fld>
            <a:endParaRPr lang="ru-RU"/>
          </a:p>
        </p:txBody>
      </p:sp>
      <p:sp>
        <p:nvSpPr>
          <p:cNvPr id="239620" name="Rectangle 4"/>
          <p:cNvSpPr>
            <a:spLocks noGrp="1" noChangeArrowheads="1"/>
          </p:cNvSpPr>
          <p:nvPr>
            <p:ph type="ftr" sz="quarter" idx="2"/>
          </p:nvPr>
        </p:nvSpPr>
        <p:spPr bwMode="auto">
          <a:xfrm>
            <a:off x="2" y="6456364"/>
            <a:ext cx="4301437" cy="339725"/>
          </a:xfrm>
          <a:prstGeom prst="rect">
            <a:avLst/>
          </a:prstGeom>
          <a:noFill/>
          <a:ln w="9525">
            <a:noFill/>
            <a:miter lim="800000"/>
            <a:headEnd/>
            <a:tailEnd/>
          </a:ln>
          <a:effectLst/>
        </p:spPr>
        <p:txBody>
          <a:bodyPr vert="horz" wrap="square" lIns="91417" tIns="45708" rIns="91417" bIns="45708" numCol="1" anchor="b" anchorCtr="0" compatLnSpc="1">
            <a:prstTxWarp prst="textNoShape">
              <a:avLst/>
            </a:prstTxWarp>
          </a:bodyPr>
          <a:lstStyle>
            <a:lvl1pPr>
              <a:defRPr sz="1200">
                <a:latin typeface="Arial" pitchFamily="34" charset="0"/>
                <a:cs typeface="Arial" pitchFamily="34" charset="0"/>
              </a:defRPr>
            </a:lvl1pPr>
          </a:lstStyle>
          <a:p>
            <a:pPr>
              <a:defRPr/>
            </a:pPr>
            <a:endParaRPr lang="ru-RU"/>
          </a:p>
        </p:txBody>
      </p:sp>
      <p:sp>
        <p:nvSpPr>
          <p:cNvPr id="239621" name="Rectangle 5"/>
          <p:cNvSpPr>
            <a:spLocks noGrp="1" noChangeArrowheads="1"/>
          </p:cNvSpPr>
          <p:nvPr>
            <p:ph type="sldNum" sz="quarter" idx="3"/>
          </p:nvPr>
        </p:nvSpPr>
        <p:spPr bwMode="auto">
          <a:xfrm>
            <a:off x="5622027" y="6456364"/>
            <a:ext cx="4303025" cy="339725"/>
          </a:xfrm>
          <a:prstGeom prst="rect">
            <a:avLst/>
          </a:prstGeom>
          <a:noFill/>
          <a:ln w="9525">
            <a:noFill/>
            <a:miter lim="800000"/>
            <a:headEnd/>
            <a:tailEnd/>
          </a:ln>
          <a:effectLst/>
        </p:spPr>
        <p:txBody>
          <a:bodyPr vert="horz" wrap="square" lIns="91417" tIns="45708" rIns="91417" bIns="45708" numCol="1" anchor="b" anchorCtr="0" compatLnSpc="1">
            <a:prstTxWarp prst="textNoShape">
              <a:avLst/>
            </a:prstTxWarp>
          </a:bodyPr>
          <a:lstStyle>
            <a:lvl1pPr algn="r">
              <a:defRPr sz="1200">
                <a:latin typeface="Arial" pitchFamily="34" charset="0"/>
                <a:cs typeface="Arial" pitchFamily="34" charset="0"/>
              </a:defRPr>
            </a:lvl1pPr>
          </a:lstStyle>
          <a:p>
            <a:pPr>
              <a:defRPr/>
            </a:pPr>
            <a:fld id="{002CDBFE-53CC-4050-8DFF-B5E242F2ACC2}" type="slidenum">
              <a:rPr lang="ru-RU"/>
              <a:pPr>
                <a:defRPr/>
              </a:pPr>
              <a:t>‹#›</a:t>
            </a:fld>
            <a:endParaRPr lang="ru-RU"/>
          </a:p>
        </p:txBody>
      </p:sp>
    </p:spTree>
    <p:extLst>
      <p:ext uri="{BB962C8B-B14F-4D97-AF65-F5344CB8AC3E}">
        <p14:creationId xmlns:p14="http://schemas.microsoft.com/office/powerpoint/2010/main" val="2344467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1" y="1"/>
            <a:ext cx="4303025" cy="339725"/>
          </a:xfrm>
          <a:prstGeom prst="rect">
            <a:avLst/>
          </a:prstGeom>
          <a:noFill/>
          <a:ln w="9525">
            <a:noFill/>
            <a:miter lim="800000"/>
            <a:headEnd/>
            <a:tailEnd/>
          </a:ln>
          <a:effectLst/>
        </p:spPr>
        <p:txBody>
          <a:bodyPr vert="horz" wrap="square" lIns="91417" tIns="45708" rIns="91417" bIns="45708" numCol="1" anchor="t" anchorCtr="0" compatLnSpc="1">
            <a:prstTxWarp prst="textNoShape">
              <a:avLst/>
            </a:prstTxWarp>
          </a:bodyPr>
          <a:lstStyle>
            <a:lvl1pPr>
              <a:defRPr sz="1200">
                <a:latin typeface="Arial" charset="0"/>
                <a:cs typeface="+mn-cs"/>
              </a:defRPr>
            </a:lvl1pPr>
          </a:lstStyle>
          <a:p>
            <a:pPr>
              <a:defRPr/>
            </a:pPr>
            <a:endParaRPr lang="ru-RU"/>
          </a:p>
        </p:txBody>
      </p:sp>
      <p:sp>
        <p:nvSpPr>
          <p:cNvPr id="12291" name="Rectangle 3"/>
          <p:cNvSpPr>
            <a:spLocks noGrp="1" noChangeArrowheads="1"/>
          </p:cNvSpPr>
          <p:nvPr>
            <p:ph type="dt" idx="1"/>
          </p:nvPr>
        </p:nvSpPr>
        <p:spPr bwMode="auto">
          <a:xfrm>
            <a:off x="5622027" y="1"/>
            <a:ext cx="4303025" cy="339725"/>
          </a:xfrm>
          <a:prstGeom prst="rect">
            <a:avLst/>
          </a:prstGeom>
          <a:noFill/>
          <a:ln w="9525">
            <a:noFill/>
            <a:miter lim="800000"/>
            <a:headEnd/>
            <a:tailEnd/>
          </a:ln>
          <a:effectLst/>
        </p:spPr>
        <p:txBody>
          <a:bodyPr vert="horz" wrap="square" lIns="91417" tIns="45708" rIns="91417" bIns="45708" numCol="1" anchor="t" anchorCtr="0" compatLnSpc="1">
            <a:prstTxWarp prst="textNoShape">
              <a:avLst/>
            </a:prstTxWarp>
          </a:bodyPr>
          <a:lstStyle>
            <a:lvl1pPr algn="r">
              <a:defRPr sz="1200">
                <a:latin typeface="Arial" charset="0"/>
                <a:cs typeface="+mn-cs"/>
              </a:defRPr>
            </a:lvl1pPr>
          </a:lstStyle>
          <a:p>
            <a:pPr>
              <a:defRPr/>
            </a:pPr>
            <a:endParaRPr lang="ru-RU"/>
          </a:p>
        </p:txBody>
      </p:sp>
      <p:sp>
        <p:nvSpPr>
          <p:cNvPr id="155652" name="Rectangle 4"/>
          <p:cNvSpPr>
            <a:spLocks noGrp="1" noRot="1" noChangeAspect="1" noChangeArrowheads="1" noTextEdit="1"/>
          </p:cNvSpPr>
          <p:nvPr>
            <p:ph type="sldImg" idx="2"/>
          </p:nvPr>
        </p:nvSpPr>
        <p:spPr bwMode="auto">
          <a:xfrm>
            <a:off x="3267075" y="509588"/>
            <a:ext cx="3397250" cy="2549525"/>
          </a:xfrm>
          <a:prstGeom prst="rect">
            <a:avLst/>
          </a:prstGeom>
          <a:noFill/>
          <a:ln w="9525">
            <a:solidFill>
              <a:srgbClr val="000000"/>
            </a:solidFill>
            <a:miter lim="800000"/>
            <a:headEnd/>
            <a:tailEnd/>
          </a:ln>
        </p:spPr>
      </p:sp>
      <p:sp>
        <p:nvSpPr>
          <p:cNvPr id="12293" name="Rectangle 5"/>
          <p:cNvSpPr>
            <a:spLocks noGrp="1" noChangeArrowheads="1"/>
          </p:cNvSpPr>
          <p:nvPr>
            <p:ph type="body" sz="quarter" idx="3"/>
          </p:nvPr>
        </p:nvSpPr>
        <p:spPr bwMode="auto">
          <a:xfrm>
            <a:off x="992030" y="3228976"/>
            <a:ext cx="7942580" cy="3059113"/>
          </a:xfrm>
          <a:prstGeom prst="rect">
            <a:avLst/>
          </a:prstGeom>
          <a:noFill/>
          <a:ln w="9525">
            <a:noFill/>
            <a:miter lim="800000"/>
            <a:headEnd/>
            <a:tailEnd/>
          </a:ln>
          <a:effectLst/>
        </p:spPr>
        <p:txBody>
          <a:bodyPr vert="horz" wrap="square" lIns="91417" tIns="45708" rIns="91417" bIns="45708" numCol="1" anchor="t" anchorCtr="0" compatLnSpc="1">
            <a:prstTxWarp prst="textNoShape">
              <a:avLst/>
            </a:prstTxWarp>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12294" name="Rectangle 6"/>
          <p:cNvSpPr>
            <a:spLocks noGrp="1" noChangeArrowheads="1"/>
          </p:cNvSpPr>
          <p:nvPr>
            <p:ph type="ftr" sz="quarter" idx="4"/>
          </p:nvPr>
        </p:nvSpPr>
        <p:spPr bwMode="auto">
          <a:xfrm>
            <a:off x="1" y="6456364"/>
            <a:ext cx="4303025" cy="339725"/>
          </a:xfrm>
          <a:prstGeom prst="rect">
            <a:avLst/>
          </a:prstGeom>
          <a:noFill/>
          <a:ln w="9525">
            <a:noFill/>
            <a:miter lim="800000"/>
            <a:headEnd/>
            <a:tailEnd/>
          </a:ln>
          <a:effectLst/>
        </p:spPr>
        <p:txBody>
          <a:bodyPr vert="horz" wrap="square" lIns="91417" tIns="45708" rIns="91417" bIns="45708" numCol="1" anchor="b" anchorCtr="0" compatLnSpc="1">
            <a:prstTxWarp prst="textNoShape">
              <a:avLst/>
            </a:prstTxWarp>
          </a:bodyPr>
          <a:lstStyle>
            <a:lvl1pPr>
              <a:defRPr sz="1200">
                <a:latin typeface="Arial" charset="0"/>
                <a:cs typeface="+mn-cs"/>
              </a:defRPr>
            </a:lvl1pPr>
          </a:lstStyle>
          <a:p>
            <a:pPr>
              <a:defRPr/>
            </a:pPr>
            <a:endParaRPr lang="ru-RU"/>
          </a:p>
        </p:txBody>
      </p:sp>
      <p:sp>
        <p:nvSpPr>
          <p:cNvPr id="12295" name="Rectangle 7"/>
          <p:cNvSpPr>
            <a:spLocks noGrp="1" noChangeArrowheads="1"/>
          </p:cNvSpPr>
          <p:nvPr>
            <p:ph type="sldNum" sz="quarter" idx="5"/>
          </p:nvPr>
        </p:nvSpPr>
        <p:spPr bwMode="auto">
          <a:xfrm>
            <a:off x="5622027" y="6456364"/>
            <a:ext cx="4303025" cy="339725"/>
          </a:xfrm>
          <a:prstGeom prst="rect">
            <a:avLst/>
          </a:prstGeom>
          <a:noFill/>
          <a:ln w="9525">
            <a:noFill/>
            <a:miter lim="800000"/>
            <a:headEnd/>
            <a:tailEnd/>
          </a:ln>
          <a:effectLst/>
        </p:spPr>
        <p:txBody>
          <a:bodyPr vert="horz" wrap="square" lIns="91417" tIns="45708" rIns="91417" bIns="45708" numCol="1" anchor="b" anchorCtr="0" compatLnSpc="1">
            <a:prstTxWarp prst="textNoShape">
              <a:avLst/>
            </a:prstTxWarp>
          </a:bodyPr>
          <a:lstStyle>
            <a:lvl1pPr algn="r">
              <a:defRPr sz="1200">
                <a:latin typeface="Arial" charset="0"/>
                <a:cs typeface="+mn-cs"/>
              </a:defRPr>
            </a:lvl1pPr>
          </a:lstStyle>
          <a:p>
            <a:pPr>
              <a:defRPr/>
            </a:pPr>
            <a:fld id="{E777308A-AE8E-4630-9BD9-682B9E7850D3}" type="slidenum">
              <a:rPr lang="ru-RU"/>
              <a:pPr>
                <a:defRPr/>
              </a:pPr>
              <a:t>‹#›</a:t>
            </a:fld>
            <a:endParaRPr lang="ru-RU"/>
          </a:p>
        </p:txBody>
      </p:sp>
    </p:spTree>
    <p:extLst>
      <p:ext uri="{BB962C8B-B14F-4D97-AF65-F5344CB8AC3E}">
        <p14:creationId xmlns:p14="http://schemas.microsoft.com/office/powerpoint/2010/main" val="9946936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267075" y="509588"/>
            <a:ext cx="3397250" cy="2549525"/>
          </a:xfrm>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pPr>
              <a:defRPr/>
            </a:pPr>
            <a:fld id="{E777308A-AE8E-4630-9BD9-682B9E7850D3}" type="slidenum">
              <a:rPr lang="ru-RU" smtClean="0"/>
              <a:pPr>
                <a:defRPr/>
              </a:pPr>
              <a:t>7</a:t>
            </a:fld>
            <a:endParaRPr lang="ru-RU"/>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B0F7F9E7-4C61-4096-BA41-710B73081515}" type="slidenum">
              <a:rPr lang="ru-RU" smtClean="0">
                <a:solidFill>
                  <a:prstClr val="black"/>
                </a:solidFill>
              </a:rPr>
              <a:pPr/>
              <a:t>56</a:t>
            </a:fld>
            <a:endParaRPr lang="ru-RU" dirty="0">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ACA474A-3DFA-4D0E-9200-0C35E85765DC}" type="slidenum">
              <a:rPr lang="ru-RU" smtClean="0">
                <a:solidFill>
                  <a:prstClr val="black"/>
                </a:solidFill>
              </a:rPr>
              <a:pPr/>
              <a:t>58</a:t>
            </a:fld>
            <a:endParaRPr lang="ru-RU">
              <a:solidFill>
                <a:prstClr val="black"/>
              </a:solidFill>
            </a:endParaRPr>
          </a:p>
        </p:txBody>
      </p:sp>
    </p:spTree>
    <p:extLst>
      <p:ext uri="{BB962C8B-B14F-4D97-AF65-F5344CB8AC3E}">
        <p14:creationId xmlns:p14="http://schemas.microsoft.com/office/powerpoint/2010/main" val="1448027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B0F7F9E7-4C61-4096-BA41-710B73081515}" type="slidenum">
              <a:rPr lang="ru-RU" smtClean="0">
                <a:solidFill>
                  <a:prstClr val="black"/>
                </a:solidFill>
              </a:rPr>
              <a:pPr/>
              <a:t>59</a:t>
            </a:fld>
            <a:endParaRPr lang="ru-RU" dirty="0">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884C6954-17CC-480B-A4A8-0F89FAE9E179}" type="slidenum">
              <a:rPr lang="ru-RU" smtClean="0">
                <a:solidFill>
                  <a:prstClr val="black"/>
                </a:solidFill>
              </a:rPr>
              <a:pPr/>
              <a:t>61</a:t>
            </a:fld>
            <a:endParaRPr lang="ru-RU">
              <a:solidFill>
                <a:prstClr val="black"/>
              </a:solidFill>
            </a:endParaRPr>
          </a:p>
        </p:txBody>
      </p:sp>
    </p:spTree>
    <p:extLst>
      <p:ext uri="{BB962C8B-B14F-4D97-AF65-F5344CB8AC3E}">
        <p14:creationId xmlns:p14="http://schemas.microsoft.com/office/powerpoint/2010/main" val="38296332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B0F7F9E7-4C61-4096-BA41-710B73081515}" type="slidenum">
              <a:rPr lang="ru-RU" smtClean="0">
                <a:solidFill>
                  <a:prstClr val="black"/>
                </a:solidFill>
              </a:rPr>
              <a:pPr/>
              <a:t>62</a:t>
            </a:fld>
            <a:endParaRPr lang="ru-RU" dirty="0">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B0F7F9E7-4C61-4096-BA41-710B73081515}" type="slidenum">
              <a:rPr lang="ru-RU" smtClean="0">
                <a:solidFill>
                  <a:prstClr val="black"/>
                </a:solidFill>
              </a:rPr>
              <a:pPr/>
              <a:t>63</a:t>
            </a:fld>
            <a:endParaRPr lang="ru-RU" dirty="0">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440CFF5D-92D7-4A05-9FCD-C05EF359A4EC}" type="slidenum">
              <a:rPr lang="ru-RU" smtClean="0">
                <a:solidFill>
                  <a:prstClr val="black"/>
                </a:solidFill>
              </a:rPr>
              <a:pPr/>
              <a:t>65</a:t>
            </a:fld>
            <a:endParaRPr lang="ru-RU">
              <a:solidFill>
                <a:prstClr val="black"/>
              </a:solidFill>
            </a:endParaRPr>
          </a:p>
        </p:txBody>
      </p:sp>
    </p:spTree>
    <p:extLst>
      <p:ext uri="{BB962C8B-B14F-4D97-AF65-F5344CB8AC3E}">
        <p14:creationId xmlns:p14="http://schemas.microsoft.com/office/powerpoint/2010/main" val="493066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B0F7F9E7-4C61-4096-BA41-710B73081515}" type="slidenum">
              <a:rPr lang="ru-RU" smtClean="0">
                <a:solidFill>
                  <a:prstClr val="black"/>
                </a:solidFill>
              </a:rPr>
              <a:pPr/>
              <a:t>66</a:t>
            </a:fld>
            <a:endParaRPr lang="ru-RU" dirty="0">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B0F7F9E7-4C61-4096-BA41-710B73081515}" type="slidenum">
              <a:rPr lang="ru-RU" smtClean="0">
                <a:solidFill>
                  <a:prstClr val="black"/>
                </a:solidFill>
              </a:rPr>
              <a:pPr/>
              <a:t>67</a:t>
            </a:fld>
            <a:endParaRPr lang="ru-RU" dirty="0">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B0F7F9E7-4C61-4096-BA41-710B73081515}" type="slidenum">
              <a:rPr lang="ru-RU" smtClean="0">
                <a:solidFill>
                  <a:prstClr val="black"/>
                </a:solidFill>
              </a:rPr>
              <a:pPr/>
              <a:t>68</a:t>
            </a:fld>
            <a:endParaRPr lang="ru-RU" dirty="0">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267075" y="509588"/>
            <a:ext cx="3397250" cy="2549525"/>
          </a:xfrm>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pPr>
              <a:defRPr/>
            </a:pPr>
            <a:fld id="{E777308A-AE8E-4630-9BD9-682B9E7850D3}" type="slidenum">
              <a:rPr lang="ru-RU" smtClean="0"/>
              <a:pPr>
                <a:defRPr/>
              </a:pPr>
              <a:t>8</a:t>
            </a:fld>
            <a:endParaRPr lang="ru-RU"/>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B0F7F9E7-4C61-4096-BA41-710B73081515}" type="slidenum">
              <a:rPr lang="ru-RU" smtClean="0">
                <a:solidFill>
                  <a:prstClr val="black"/>
                </a:solidFill>
              </a:rPr>
              <a:pPr/>
              <a:t>69</a:t>
            </a:fld>
            <a:endParaRPr lang="ru-RU" dirty="0">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ACA474A-3DFA-4D0E-9200-0C35E85765DC}" type="slidenum">
              <a:rPr lang="ru-RU" smtClean="0">
                <a:solidFill>
                  <a:prstClr val="black"/>
                </a:solidFill>
              </a:rPr>
              <a:pPr/>
              <a:t>70</a:t>
            </a:fld>
            <a:endParaRPr lang="ru-RU">
              <a:solidFill>
                <a:prstClr val="black"/>
              </a:solidFill>
            </a:endParaRPr>
          </a:p>
        </p:txBody>
      </p:sp>
    </p:spTree>
    <p:extLst>
      <p:ext uri="{BB962C8B-B14F-4D97-AF65-F5344CB8AC3E}">
        <p14:creationId xmlns:p14="http://schemas.microsoft.com/office/powerpoint/2010/main" val="8399764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339935" y="509853"/>
            <a:ext cx="7246770" cy="2549264"/>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A1D648C1-FC9B-43CD-B918-A78F0FAF2EB1}" type="slidenum">
              <a:rPr lang="ru-RU" smtClean="0"/>
              <a:pPr/>
              <a:t>72</a:t>
            </a:fld>
            <a:endParaRPr lang="ru-RU"/>
          </a:p>
        </p:txBody>
      </p:sp>
    </p:spTree>
    <p:extLst>
      <p:ext uri="{BB962C8B-B14F-4D97-AF65-F5344CB8AC3E}">
        <p14:creationId xmlns:p14="http://schemas.microsoft.com/office/powerpoint/2010/main" val="8203008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1- 5.1, </a:t>
            </a:r>
            <a:r>
              <a:rPr lang="ru-RU" baseline="0" dirty="0" smtClean="0"/>
              <a:t> 2 – 6.9, </a:t>
            </a:r>
            <a:r>
              <a:rPr lang="ru-RU" dirty="0" smtClean="0"/>
              <a:t> </a:t>
            </a:r>
            <a:r>
              <a:rPr lang="ru-RU" baseline="0" dirty="0" smtClean="0"/>
              <a:t>3 – 6.34,</a:t>
            </a:r>
            <a:r>
              <a:rPr lang="ru-RU" dirty="0" smtClean="0"/>
              <a:t> </a:t>
            </a:r>
            <a:r>
              <a:rPr lang="ru-RU" baseline="0" dirty="0" smtClean="0"/>
              <a:t>4 – 33.19;  5 – 33.33, </a:t>
            </a:r>
            <a:r>
              <a:rPr lang="ru-RU" dirty="0" smtClean="0"/>
              <a:t>6 – 33.9; </a:t>
            </a:r>
            <a:r>
              <a:rPr lang="ru-RU" baseline="0" dirty="0" smtClean="0"/>
              <a:t>  </a:t>
            </a:r>
            <a:r>
              <a:rPr lang="ru-RU" dirty="0" smtClean="0"/>
              <a:t>7 -  8.8.1</a:t>
            </a:r>
            <a:r>
              <a:rPr lang="ru-RU" baseline="0" dirty="0" smtClean="0"/>
              <a:t> </a:t>
            </a:r>
            <a:endParaRPr lang="ru-RU" dirty="0"/>
          </a:p>
        </p:txBody>
      </p:sp>
      <p:sp>
        <p:nvSpPr>
          <p:cNvPr id="4" name="Номер слайда 3"/>
          <p:cNvSpPr>
            <a:spLocks noGrp="1"/>
          </p:cNvSpPr>
          <p:nvPr>
            <p:ph type="sldNum" sz="quarter" idx="10"/>
          </p:nvPr>
        </p:nvSpPr>
        <p:spPr/>
        <p:txBody>
          <a:bodyPr/>
          <a:lstStyle/>
          <a:p>
            <a:fld id="{0AEE794D-BA21-4D23-87ED-11D33FCE09DD}" type="slidenum">
              <a:rPr lang="ru-RU" smtClean="0"/>
              <a:pPr/>
              <a:t>15</a:t>
            </a:fld>
            <a:endParaRPr lang="ru-RU" dirty="0"/>
          </a:p>
        </p:txBody>
      </p:sp>
    </p:spTree>
    <p:extLst>
      <p:ext uri="{BB962C8B-B14F-4D97-AF65-F5344CB8AC3E}">
        <p14:creationId xmlns:p14="http://schemas.microsoft.com/office/powerpoint/2010/main" val="40941239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9-22.7, 10-22.38, 11-23.5,  13-</a:t>
            </a:r>
            <a:r>
              <a:rPr lang="ru-RU" baseline="0" dirty="0" smtClean="0"/>
              <a:t> 13.1</a:t>
            </a:r>
            <a:endParaRPr lang="ru-RU" dirty="0"/>
          </a:p>
        </p:txBody>
      </p:sp>
      <p:sp>
        <p:nvSpPr>
          <p:cNvPr id="4" name="Номер слайда 3"/>
          <p:cNvSpPr>
            <a:spLocks noGrp="1"/>
          </p:cNvSpPr>
          <p:nvPr>
            <p:ph type="sldNum" sz="quarter" idx="10"/>
          </p:nvPr>
        </p:nvSpPr>
        <p:spPr/>
        <p:txBody>
          <a:bodyPr/>
          <a:lstStyle/>
          <a:p>
            <a:fld id="{0AEE794D-BA21-4D23-87ED-11D33FCE09DD}" type="slidenum">
              <a:rPr lang="ru-RU" smtClean="0"/>
              <a:pPr/>
              <a:t>16</a:t>
            </a:fld>
            <a:endParaRPr lang="ru-RU" dirty="0"/>
          </a:p>
        </p:txBody>
      </p:sp>
    </p:spTree>
    <p:extLst>
      <p:ext uri="{BB962C8B-B14F-4D97-AF65-F5344CB8AC3E}">
        <p14:creationId xmlns:p14="http://schemas.microsoft.com/office/powerpoint/2010/main" val="14408733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7"/>
          <p:cNvSpPr txBox="1">
            <a:spLocks noGrp="1" noChangeArrowheads="1"/>
          </p:cNvSpPr>
          <p:nvPr/>
        </p:nvSpPr>
        <p:spPr bwMode="auto">
          <a:xfrm>
            <a:off x="5622027" y="6456367"/>
            <a:ext cx="4303025" cy="339725"/>
          </a:xfrm>
          <a:prstGeom prst="rect">
            <a:avLst/>
          </a:prstGeom>
          <a:noFill/>
          <a:ln w="9525">
            <a:noFill/>
            <a:miter lim="800000"/>
            <a:headEnd/>
            <a:tailEnd/>
          </a:ln>
        </p:spPr>
        <p:txBody>
          <a:bodyPr lIns="91392" tIns="45696" rIns="91392" bIns="45696" anchor="b"/>
          <a:lstStyle/>
          <a:p>
            <a:pPr algn="r"/>
            <a:fld id="{78371691-B745-4B2D-B94C-B70B1C3D47AF}" type="slidenum">
              <a:rPr lang="ru-RU" sz="1200">
                <a:solidFill>
                  <a:prstClr val="black"/>
                </a:solidFill>
              </a:rPr>
              <a:pPr algn="r"/>
              <a:t>17</a:t>
            </a:fld>
            <a:endParaRPr lang="ru-RU" sz="1200" dirty="0">
              <a:solidFill>
                <a:prstClr val="black"/>
              </a:solidFill>
            </a:endParaRPr>
          </a:p>
        </p:txBody>
      </p:sp>
      <p:sp>
        <p:nvSpPr>
          <p:cNvPr id="160771" name="Rectangle 2"/>
          <p:cNvSpPr>
            <a:spLocks noGrp="1" noRot="1" noChangeAspect="1" noChangeArrowheads="1" noTextEdit="1"/>
          </p:cNvSpPr>
          <p:nvPr>
            <p:ph type="sldImg"/>
          </p:nvPr>
        </p:nvSpPr>
        <p:spPr>
          <a:xfrm>
            <a:off x="1346890" y="509853"/>
            <a:ext cx="7244451" cy="2548177"/>
          </a:xfrm>
          <a:ln/>
        </p:spPr>
      </p:sp>
      <p:sp>
        <p:nvSpPr>
          <p:cNvPr id="160772" name="Rectangle 3"/>
          <p:cNvSpPr>
            <a:spLocks noGrp="1" noChangeArrowheads="1"/>
          </p:cNvSpPr>
          <p:nvPr>
            <p:ph type="body" idx="1"/>
          </p:nvPr>
        </p:nvSpPr>
        <p:spPr>
          <a:noFill/>
          <a:ln/>
        </p:spPr>
        <p:txBody>
          <a:bodyPr/>
          <a:lstStyle/>
          <a:p>
            <a:endParaRPr lang="ru-RU"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3ACA474A-3DFA-4D0E-9200-0C35E85765DC}" type="slidenum">
              <a:rPr lang="ru-RU" smtClean="0">
                <a:solidFill>
                  <a:prstClr val="black"/>
                </a:solidFill>
              </a:rPr>
              <a:pPr/>
              <a:t>35</a:t>
            </a:fld>
            <a:endParaRPr lang="ru-RU">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339935" y="509853"/>
            <a:ext cx="7246770" cy="2549264"/>
          </a:xfrm>
        </p:spPr>
      </p:sp>
      <p:sp>
        <p:nvSpPr>
          <p:cNvPr id="3" name="Заметки 2"/>
          <p:cNvSpPr>
            <a:spLocks noGrp="1"/>
          </p:cNvSpPr>
          <p:nvPr>
            <p:ph type="body" idx="1"/>
          </p:nvPr>
        </p:nvSpPr>
        <p:spPr/>
        <p:txBody>
          <a:bodyPr/>
          <a:lstStyle/>
          <a:p>
            <a:r>
              <a:rPr lang="ru-RU" dirty="0" smtClean="0"/>
              <a:t>Заполняем вручную из приложения ФКР 2020-2022 годы</a:t>
            </a:r>
            <a:endParaRPr lang="ru-RU" dirty="0"/>
          </a:p>
        </p:txBody>
      </p:sp>
      <p:sp>
        <p:nvSpPr>
          <p:cNvPr id="4" name="Номер слайда 3"/>
          <p:cNvSpPr>
            <a:spLocks noGrp="1"/>
          </p:cNvSpPr>
          <p:nvPr>
            <p:ph type="sldNum" sz="quarter" idx="10"/>
          </p:nvPr>
        </p:nvSpPr>
        <p:spPr/>
        <p:txBody>
          <a:bodyPr/>
          <a:lstStyle/>
          <a:p>
            <a:fld id="{A1D648C1-FC9B-43CD-B918-A78F0FAF2EB1}" type="slidenum">
              <a:rPr lang="ru-RU" smtClean="0"/>
              <a:pPr/>
              <a:t>37</a:t>
            </a:fld>
            <a:endParaRPr lang="ru-RU"/>
          </a:p>
        </p:txBody>
      </p:sp>
    </p:spTree>
    <p:extLst>
      <p:ext uri="{BB962C8B-B14F-4D97-AF65-F5344CB8AC3E}">
        <p14:creationId xmlns:p14="http://schemas.microsoft.com/office/powerpoint/2010/main" val="39438433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B0F7F9E7-4C61-4096-BA41-710B73081515}" type="slidenum">
              <a:rPr lang="ru-RU" smtClean="0">
                <a:solidFill>
                  <a:prstClr val="black"/>
                </a:solidFill>
              </a:rPr>
              <a:pPr/>
              <a:t>53</a:t>
            </a:fld>
            <a:endParaRPr lang="ru-RU" dirty="0">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B0F7F9E7-4C61-4096-BA41-710B73081515}" type="slidenum">
              <a:rPr lang="ru-RU" smtClean="0">
                <a:solidFill>
                  <a:prstClr val="black"/>
                </a:solidFill>
              </a:rPr>
              <a:pPr/>
              <a:t>55</a:t>
            </a:fld>
            <a:endParaRPr lang="ru-RU" dirty="0">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pPr>
              <a:defRPr/>
            </a:pPr>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pPr>
              <a:defRPr/>
            </a:pPr>
            <a:fld id="{538F4D4F-AF14-44CC-A19A-54510634969B}" type="slidenum">
              <a:rPr lang="ru-RU" smtClean="0"/>
              <a:pPr>
                <a:defRPr/>
              </a:pPr>
              <a:t>‹#›</a:t>
            </a:fld>
            <a:endParaRPr lang="ru-RU"/>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pPr>
              <a:defRPr/>
            </a:pPr>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pPr>
              <a:defRPr/>
            </a:pPr>
            <a:fld id="{538F4D4F-AF14-44CC-A19A-54510634969B}" type="slidenum">
              <a:rPr lang="ru-RU" smtClean="0"/>
              <a:pPr>
                <a:defRPr/>
              </a:pPr>
              <a:t>‹#›</a:t>
            </a:fld>
            <a:endParaRPr lang="ru-RU"/>
          </a:p>
        </p:txBody>
      </p:sp>
    </p:spTree>
  </p:cSld>
  <p:clrMapOvr>
    <a:masterClrMapping/>
  </p:clrMapOvr>
  <p:timing>
    <p:tnLst>
      <p:par>
        <p:cTn id="1" dur="indefinite" restart="never" nodeType="tmRoot"/>
      </p:par>
    </p:tnLst>
  </p:timing>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pPr>
              <a:defRPr/>
            </a:pPr>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pPr>
              <a:defRPr/>
            </a:pPr>
            <a:fld id="{538F4D4F-AF14-44CC-A19A-54510634969B}" type="slidenum">
              <a:rPr lang="ru-RU" smtClean="0"/>
              <a:pPr>
                <a:defRPr/>
              </a:pPr>
              <a:t>‹#›</a:t>
            </a:fld>
            <a:endParaRPr lang="ru-RU"/>
          </a:p>
        </p:txBody>
      </p:sp>
    </p:spTree>
  </p:cSld>
  <p:clrMapOvr>
    <a:masterClrMapping/>
  </p:clrMapOvr>
  <p:timing>
    <p:tnLst>
      <p:par>
        <p:cTn id="1" dur="indefinite" restart="never" nodeType="tmRoot"/>
      </p:par>
    </p:tnLst>
  </p:timing>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r>
              <a:rPr lang="en-US" smtClean="0"/>
              <a:t>www.thmemgallery.com</a:t>
            </a:r>
            <a:endParaRPr lang="en-US"/>
          </a:p>
        </p:txBody>
      </p:sp>
      <p:sp>
        <p:nvSpPr>
          <p:cNvPr id="5" name="Footer Placeholder 4"/>
          <p:cNvSpPr>
            <a:spLocks noGrp="1"/>
          </p:cNvSpPr>
          <p:nvPr>
            <p:ph type="ftr" sz="quarter" idx="11"/>
          </p:nvPr>
        </p:nvSpPr>
        <p:spPr/>
        <p:txBody>
          <a:bodyPr/>
          <a:lstStyle/>
          <a:p>
            <a:pPr>
              <a:defRPr/>
            </a:pPr>
            <a:r>
              <a:rPr lang="en-US" smtClean="0"/>
              <a:t>Company Logo</a:t>
            </a:r>
            <a:endParaRPr lang="en-US"/>
          </a:p>
        </p:txBody>
      </p:sp>
      <p:sp>
        <p:nvSpPr>
          <p:cNvPr id="6" name="Slide Number Placeholder 5"/>
          <p:cNvSpPr>
            <a:spLocks noGrp="1"/>
          </p:cNvSpPr>
          <p:nvPr>
            <p:ph type="sldNum" sz="quarter" idx="12"/>
          </p:nvPr>
        </p:nvSpPr>
        <p:spPr/>
        <p:txBody>
          <a:bodyPr/>
          <a:lstStyle/>
          <a:p>
            <a:pPr>
              <a:defRPr/>
            </a:pPr>
            <a:fld id="{2233FFBA-EDD8-4E22-B652-C6FA03642EC0}" type="slidenum">
              <a:rPr lang="en-US" smtClean="0"/>
              <a:pPr>
                <a:defRPr/>
              </a:pPr>
              <a:t>‹#›</a:t>
            </a:fld>
            <a:endParaRPr lang="en-US"/>
          </a:p>
        </p:txBody>
      </p:sp>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pPr>
              <a:defRPr/>
            </a:pPr>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pPr>
              <a:defRPr/>
            </a:pPr>
            <a:fld id="{538F4D4F-AF14-44CC-A19A-54510634969B}" type="slidenum">
              <a:rPr lang="ru-RU" smtClean="0"/>
              <a:pPr>
                <a:defRPr/>
              </a:pPr>
              <a:t>‹#›</a:t>
            </a:fld>
            <a:endParaRPr lang="ru-RU"/>
          </a:p>
        </p:txBody>
      </p:sp>
    </p:spTree>
  </p:cSld>
  <p:clrMapOvr>
    <a:masterClrMapping/>
  </p:clrMapOvr>
  <p:timing>
    <p:tnLst>
      <p:par>
        <p:cTn id="1" dur="indefinite" restart="never" nodeType="tmRoot"/>
      </p:par>
    </p:tnLst>
  </p:timing>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pPr>
              <a:defRPr/>
            </a:pPr>
            <a:endParaRPr lang="ru-RU"/>
          </a:p>
        </p:txBody>
      </p:sp>
      <p:sp>
        <p:nvSpPr>
          <p:cNvPr id="6" name="Footer Placeholder 5"/>
          <p:cNvSpPr>
            <a:spLocks noGrp="1"/>
          </p:cNvSpPr>
          <p:nvPr>
            <p:ph type="ftr" sz="quarter" idx="11"/>
          </p:nvPr>
        </p:nvSpPr>
        <p:spPr/>
        <p:txBody>
          <a:bodyPr/>
          <a:lstStyle/>
          <a:p>
            <a:pPr>
              <a:defRPr/>
            </a:pPr>
            <a:endParaRPr lang="ru-RU"/>
          </a:p>
        </p:txBody>
      </p:sp>
      <p:sp>
        <p:nvSpPr>
          <p:cNvPr id="7" name="Slide Number Placeholder 6"/>
          <p:cNvSpPr>
            <a:spLocks noGrp="1"/>
          </p:cNvSpPr>
          <p:nvPr>
            <p:ph type="sldNum" sz="quarter" idx="12"/>
          </p:nvPr>
        </p:nvSpPr>
        <p:spPr/>
        <p:txBody>
          <a:bodyPr/>
          <a:lstStyle/>
          <a:p>
            <a:pPr>
              <a:defRPr/>
            </a:pPr>
            <a:fld id="{538F4D4F-AF14-44CC-A19A-54510634969B}" type="slidenum">
              <a:rPr lang="ru-RU" smtClean="0"/>
              <a:pPr>
                <a:defRPr/>
              </a:pPr>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timing>
    <p:tnLst>
      <p:par>
        <p:cTn id="1" dur="indefinite" restart="never" nodeType="tmRoot"/>
      </p:par>
    </p:tnLst>
  </p:timing>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pPr>
              <a:defRPr/>
            </a:pPr>
            <a:endParaRPr lang="ru-RU"/>
          </a:p>
        </p:txBody>
      </p:sp>
      <p:sp>
        <p:nvSpPr>
          <p:cNvPr id="8" name="Footer Placeholder 7"/>
          <p:cNvSpPr>
            <a:spLocks noGrp="1"/>
          </p:cNvSpPr>
          <p:nvPr>
            <p:ph type="ftr" sz="quarter" idx="11"/>
          </p:nvPr>
        </p:nvSpPr>
        <p:spPr/>
        <p:txBody>
          <a:bodyPr/>
          <a:lstStyle/>
          <a:p>
            <a:pPr>
              <a:defRPr/>
            </a:pPr>
            <a:endParaRPr lang="ru-RU"/>
          </a:p>
        </p:txBody>
      </p:sp>
      <p:sp>
        <p:nvSpPr>
          <p:cNvPr id="9" name="Slide Number Placeholder 8"/>
          <p:cNvSpPr>
            <a:spLocks noGrp="1"/>
          </p:cNvSpPr>
          <p:nvPr>
            <p:ph type="sldNum" sz="quarter" idx="12"/>
          </p:nvPr>
        </p:nvSpPr>
        <p:spPr/>
        <p:txBody>
          <a:bodyPr/>
          <a:lstStyle/>
          <a:p>
            <a:pPr>
              <a:defRPr/>
            </a:pPr>
            <a:fld id="{538F4D4F-AF14-44CC-A19A-54510634969B}" type="slidenum">
              <a:rPr lang="ru-RU" smtClean="0"/>
              <a:pPr>
                <a:defRPr/>
              </a:pPr>
              <a:t>‹#›</a:t>
            </a:fld>
            <a:endParaRPr lang="ru-RU"/>
          </a:p>
        </p:txBody>
      </p:sp>
      <p:sp>
        <p:nvSpPr>
          <p:cNvPr id="10" name="Title 9"/>
          <p:cNvSpPr>
            <a:spLocks noGrp="1"/>
          </p:cNvSpPr>
          <p:nvPr>
            <p:ph type="title"/>
          </p:nvPr>
        </p:nvSpPr>
        <p:spPr/>
        <p:txBody>
          <a:bodyPr/>
          <a:lstStyle/>
          <a:p>
            <a:r>
              <a:rPr lang="ru-RU" smtClean="0"/>
              <a:t>Образец заголовка</a:t>
            </a:r>
            <a:endParaRPr lang="en-US" dirty="0"/>
          </a:p>
        </p:txBody>
      </p:sp>
    </p:spTree>
  </p:cSld>
  <p:clrMapOvr>
    <a:masterClrMapping/>
  </p:clrMapOvr>
  <p:timing>
    <p:tnLst>
      <p:par>
        <p:cTn id="1" dur="indefinite" restart="never" nodeType="tmRoot"/>
      </p:par>
    </p:tnLst>
  </p:timing>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pPr>
              <a:defRPr/>
            </a:pPr>
            <a:endParaRPr lang="ru-RU"/>
          </a:p>
        </p:txBody>
      </p:sp>
      <p:sp>
        <p:nvSpPr>
          <p:cNvPr id="4" name="Footer Placeholder 3"/>
          <p:cNvSpPr>
            <a:spLocks noGrp="1"/>
          </p:cNvSpPr>
          <p:nvPr>
            <p:ph type="ftr" sz="quarter" idx="11"/>
          </p:nvPr>
        </p:nvSpPr>
        <p:spPr/>
        <p:txBody>
          <a:bodyPr/>
          <a:lstStyle/>
          <a:p>
            <a:pPr>
              <a:defRPr/>
            </a:pPr>
            <a:endParaRPr lang="ru-RU"/>
          </a:p>
        </p:txBody>
      </p:sp>
      <p:sp>
        <p:nvSpPr>
          <p:cNvPr id="5" name="Slide Number Placeholder 4"/>
          <p:cNvSpPr>
            <a:spLocks noGrp="1"/>
          </p:cNvSpPr>
          <p:nvPr>
            <p:ph type="sldNum" sz="quarter" idx="12"/>
          </p:nvPr>
        </p:nvSpPr>
        <p:spPr/>
        <p:txBody>
          <a:bodyPr/>
          <a:lstStyle/>
          <a:p>
            <a:pPr>
              <a:defRPr/>
            </a:pPr>
            <a:fld id="{538F4D4F-AF14-44CC-A19A-54510634969B}" type="slidenum">
              <a:rPr lang="ru-RU" smtClean="0"/>
              <a:pPr>
                <a:defRPr/>
              </a:pPr>
              <a:t>‹#›</a:t>
            </a:fld>
            <a:endParaRPr lang="ru-RU"/>
          </a:p>
        </p:txBody>
      </p:sp>
    </p:spTree>
  </p:cSld>
  <p:clrMapOvr>
    <a:masterClrMapping/>
  </p:clrMapOvr>
  <p:timing>
    <p:tnLst>
      <p:par>
        <p:cTn id="1" dur="indefinite" restart="never" nodeType="tmRoot"/>
      </p:par>
    </p:tnLst>
  </p:timing>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ru-RU"/>
          </a:p>
        </p:txBody>
      </p:sp>
      <p:sp>
        <p:nvSpPr>
          <p:cNvPr id="3" name="Footer Placeholder 2"/>
          <p:cNvSpPr>
            <a:spLocks noGrp="1"/>
          </p:cNvSpPr>
          <p:nvPr>
            <p:ph type="ftr" sz="quarter" idx="11"/>
          </p:nvPr>
        </p:nvSpPr>
        <p:spPr/>
        <p:txBody>
          <a:bodyPr/>
          <a:lstStyle/>
          <a:p>
            <a:pPr>
              <a:defRPr/>
            </a:pPr>
            <a:endParaRPr lang="ru-RU"/>
          </a:p>
        </p:txBody>
      </p:sp>
      <p:sp>
        <p:nvSpPr>
          <p:cNvPr id="4" name="Slide Number Placeholder 3"/>
          <p:cNvSpPr>
            <a:spLocks noGrp="1"/>
          </p:cNvSpPr>
          <p:nvPr>
            <p:ph type="sldNum" sz="quarter" idx="12"/>
          </p:nvPr>
        </p:nvSpPr>
        <p:spPr/>
        <p:txBody>
          <a:bodyPr/>
          <a:lstStyle/>
          <a:p>
            <a:pPr>
              <a:defRPr/>
            </a:pPr>
            <a:fld id="{DFE3E324-98C7-4723-9AC4-8C9EF17760B3}" type="slidenum">
              <a:rPr lang="ru-RU" smtClean="0"/>
              <a:pPr>
                <a:defRPr/>
              </a:pPr>
              <a:t>‹#›</a:t>
            </a:fld>
            <a:endParaRPr lang="ru-RU"/>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pPr>
              <a:defRPr/>
            </a:pPr>
            <a:endParaRPr lang="ru-RU"/>
          </a:p>
        </p:txBody>
      </p:sp>
      <p:sp>
        <p:nvSpPr>
          <p:cNvPr id="6" name="Footer Placeholder 5"/>
          <p:cNvSpPr>
            <a:spLocks noGrp="1"/>
          </p:cNvSpPr>
          <p:nvPr>
            <p:ph type="ftr" sz="quarter" idx="11"/>
          </p:nvPr>
        </p:nvSpPr>
        <p:spPr/>
        <p:txBody>
          <a:bodyPr/>
          <a:lstStyle/>
          <a:p>
            <a:pPr>
              <a:defRPr/>
            </a:pPr>
            <a:endParaRPr lang="ru-RU"/>
          </a:p>
        </p:txBody>
      </p:sp>
      <p:sp>
        <p:nvSpPr>
          <p:cNvPr id="7" name="Slide Number Placeholder 6"/>
          <p:cNvSpPr>
            <a:spLocks noGrp="1"/>
          </p:cNvSpPr>
          <p:nvPr>
            <p:ph type="sldNum" sz="quarter" idx="12"/>
          </p:nvPr>
        </p:nvSpPr>
        <p:spPr/>
        <p:txBody>
          <a:bodyPr/>
          <a:lstStyle/>
          <a:p>
            <a:pPr>
              <a:defRPr/>
            </a:pPr>
            <a:fld id="{538F4D4F-AF14-44CC-A19A-54510634969B}" type="slidenum">
              <a:rPr lang="ru-RU" smtClean="0"/>
              <a:pPr>
                <a:defRPr/>
              </a:pPr>
              <a:t>‹#›</a:t>
            </a:fld>
            <a:endParaRPr lang="ru-RU"/>
          </a:p>
        </p:txBody>
      </p:sp>
    </p:spTree>
  </p:cSld>
  <p:clrMapOvr>
    <a:masterClrMapping/>
  </p:clrMapOvr>
  <p:timing>
    <p:tnLst>
      <p:par>
        <p:cTn id="1" dur="indefinite" restart="never" nodeType="tmRoot"/>
      </p:par>
    </p:tnLst>
  </p:timing>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pPr>
              <a:defRPr/>
            </a:pPr>
            <a:endParaRPr lang="ru-RU"/>
          </a:p>
        </p:txBody>
      </p:sp>
      <p:sp>
        <p:nvSpPr>
          <p:cNvPr id="6" name="Footer Placeholder 5"/>
          <p:cNvSpPr>
            <a:spLocks noGrp="1"/>
          </p:cNvSpPr>
          <p:nvPr>
            <p:ph type="ftr" sz="quarter" idx="11"/>
          </p:nvPr>
        </p:nvSpPr>
        <p:spPr/>
        <p:txBody>
          <a:bodyPr/>
          <a:lstStyle/>
          <a:p>
            <a:pPr>
              <a:defRPr/>
            </a:pPr>
            <a:endParaRPr lang="ru-RU"/>
          </a:p>
        </p:txBody>
      </p:sp>
      <p:sp>
        <p:nvSpPr>
          <p:cNvPr id="7" name="Slide Number Placeholder 6"/>
          <p:cNvSpPr>
            <a:spLocks noGrp="1"/>
          </p:cNvSpPr>
          <p:nvPr>
            <p:ph type="sldNum" sz="quarter" idx="12"/>
          </p:nvPr>
        </p:nvSpPr>
        <p:spPr/>
        <p:txBody>
          <a:bodyPr/>
          <a:lstStyle/>
          <a:p>
            <a:pPr>
              <a:defRPr/>
            </a:pPr>
            <a:fld id="{538F4D4F-AF14-44CC-A19A-54510634969B}" type="slidenum">
              <a:rPr lang="ru-RU" smtClean="0"/>
              <a:pPr>
                <a:defRPr/>
              </a:pPr>
              <a:t>‹#›</a:t>
            </a:fld>
            <a:endParaRPr lang="ru-RU"/>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pPr>
              <a:defRPr/>
            </a:pPr>
            <a:fld id="{F0476153-286A-454B-821B-C2F1A0513EEA}" type="datetimeFigureOut">
              <a:rPr lang="ru-RU" smtClean="0"/>
              <a:pPr>
                <a:defRPr/>
              </a:pPr>
              <a:t>13.11.2020</a:t>
            </a:fld>
            <a:endParaRPr lang="ru-RU"/>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pPr>
              <a:defRPr/>
            </a:pPr>
            <a:endParaRPr lang="ru-RU"/>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pPr>
              <a:defRPr/>
            </a:pPr>
            <a:fld id="{21C65044-0382-43DB-BE6E-5A5B4FF2EA46}" type="slidenum">
              <a:rPr lang="ru-RU" smtClean="0"/>
              <a:pPr>
                <a:defRPr/>
              </a:pPr>
              <a:t>‹#›</a:t>
            </a:fld>
            <a:endParaRPr lang="ru-RU"/>
          </a:p>
        </p:txBody>
      </p:sp>
    </p:spTree>
  </p:cSld>
  <p:clrMap bg1="lt1" tx1="dk1" bg2="lt2" tx2="dk2" accent1="accent1" accent2="accent2" accent3="accent3" accent4="accent4" accent5="accent5" accent6="accent6" hlink="hlink" folHlink="folHlink"/>
  <p:sldLayoutIdLst>
    <p:sldLayoutId id="2147486530" r:id="rId1"/>
    <p:sldLayoutId id="2147486531" r:id="rId2"/>
    <p:sldLayoutId id="2147486532" r:id="rId3"/>
    <p:sldLayoutId id="2147486533" r:id="rId4"/>
    <p:sldLayoutId id="2147486534" r:id="rId5"/>
    <p:sldLayoutId id="2147486535" r:id="rId6"/>
    <p:sldLayoutId id="2147486536" r:id="rId7"/>
    <p:sldLayoutId id="2147486537" r:id="rId8"/>
    <p:sldLayoutId id="2147486538" r:id="rId9"/>
    <p:sldLayoutId id="2147486539" r:id="rId10"/>
    <p:sldLayoutId id="2147486540"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4.jpeg"/><Relationship Id="rId7" Type="http://schemas.openxmlformats.org/officeDocument/2006/relationships/diagramColors" Target="../diagrams/colors3.xml"/><Relationship Id="rId2" Type="http://schemas.openxmlformats.org/officeDocument/2006/relationships/image" Target="../media/image13.jpeg"/><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diagramData" Target="../diagrams/data5.xml"/><Relationship Id="rId13" Type="http://schemas.openxmlformats.org/officeDocument/2006/relationships/diagramData" Target="../diagrams/data6.xml"/><Relationship Id="rId18" Type="http://schemas.openxmlformats.org/officeDocument/2006/relationships/diagramData" Target="../diagrams/data7.xml"/><Relationship Id="rId26" Type="http://schemas.openxmlformats.org/officeDocument/2006/relationships/diagramColors" Target="../diagrams/colors8.xml"/><Relationship Id="rId3" Type="http://schemas.openxmlformats.org/officeDocument/2006/relationships/diagramData" Target="../diagrams/data4.xml"/><Relationship Id="rId21" Type="http://schemas.openxmlformats.org/officeDocument/2006/relationships/diagramColors" Target="../diagrams/colors7.xml"/><Relationship Id="rId7" Type="http://schemas.microsoft.com/office/2007/relationships/diagramDrawing" Target="../diagrams/drawing4.xml"/><Relationship Id="rId12" Type="http://schemas.microsoft.com/office/2007/relationships/diagramDrawing" Target="../diagrams/drawing5.xml"/><Relationship Id="rId17" Type="http://schemas.microsoft.com/office/2007/relationships/diagramDrawing" Target="../diagrams/drawing6.xml"/><Relationship Id="rId25" Type="http://schemas.openxmlformats.org/officeDocument/2006/relationships/diagramQuickStyle" Target="../diagrams/quickStyle8.xml"/><Relationship Id="rId2" Type="http://schemas.openxmlformats.org/officeDocument/2006/relationships/image" Target="../media/image17.jpeg"/><Relationship Id="rId16" Type="http://schemas.openxmlformats.org/officeDocument/2006/relationships/diagramColors" Target="../diagrams/colors6.xml"/><Relationship Id="rId20" Type="http://schemas.openxmlformats.org/officeDocument/2006/relationships/diagramQuickStyle" Target="../diagrams/quickStyle7.xml"/><Relationship Id="rId1" Type="http://schemas.openxmlformats.org/officeDocument/2006/relationships/slideLayout" Target="../slideLayouts/slideLayout2.xml"/><Relationship Id="rId6" Type="http://schemas.openxmlformats.org/officeDocument/2006/relationships/diagramColors" Target="../diagrams/colors4.xml"/><Relationship Id="rId11" Type="http://schemas.openxmlformats.org/officeDocument/2006/relationships/diagramColors" Target="../diagrams/colors5.xml"/><Relationship Id="rId24" Type="http://schemas.openxmlformats.org/officeDocument/2006/relationships/diagramLayout" Target="../diagrams/layout8.xml"/><Relationship Id="rId5" Type="http://schemas.openxmlformats.org/officeDocument/2006/relationships/diagramQuickStyle" Target="../diagrams/quickStyle4.xml"/><Relationship Id="rId15" Type="http://schemas.openxmlformats.org/officeDocument/2006/relationships/diagramQuickStyle" Target="../diagrams/quickStyle6.xml"/><Relationship Id="rId23" Type="http://schemas.openxmlformats.org/officeDocument/2006/relationships/diagramData" Target="../diagrams/data8.xml"/><Relationship Id="rId10" Type="http://schemas.openxmlformats.org/officeDocument/2006/relationships/diagramQuickStyle" Target="../diagrams/quickStyle5.xml"/><Relationship Id="rId19" Type="http://schemas.openxmlformats.org/officeDocument/2006/relationships/diagramLayout" Target="../diagrams/layout7.xml"/><Relationship Id="rId4" Type="http://schemas.openxmlformats.org/officeDocument/2006/relationships/diagramLayout" Target="../diagrams/layout4.xml"/><Relationship Id="rId9" Type="http://schemas.openxmlformats.org/officeDocument/2006/relationships/diagramLayout" Target="../diagrams/layout5.xml"/><Relationship Id="rId14" Type="http://schemas.openxmlformats.org/officeDocument/2006/relationships/diagramLayout" Target="../diagrams/layout6.xml"/><Relationship Id="rId22" Type="http://schemas.microsoft.com/office/2007/relationships/diagramDrawing" Target="../diagrams/drawing7.xml"/><Relationship Id="rId27" Type="http://schemas.microsoft.com/office/2007/relationships/diagramDrawing" Target="../diagrams/drawing8.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2.xml"/><Relationship Id="rId5" Type="http://schemas.openxmlformats.org/officeDocument/2006/relationships/chart" Target="../charts/chart10.xml"/><Relationship Id="rId4" Type="http://schemas.openxmlformats.org/officeDocument/2006/relationships/chart" Target="../charts/chart9.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chart" Target="../charts/chart1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chart" Target="../charts/chart1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8" Type="http://schemas.openxmlformats.org/officeDocument/2006/relationships/image" Target="../media/image25.png"/><Relationship Id="rId13" Type="http://schemas.microsoft.com/office/2007/relationships/hdphoto" Target="../media/hdphoto6.wdp"/><Relationship Id="rId18" Type="http://schemas.openxmlformats.org/officeDocument/2006/relationships/image" Target="../media/image30.png"/><Relationship Id="rId3" Type="http://schemas.openxmlformats.org/officeDocument/2006/relationships/image" Target="../media/image22.png"/><Relationship Id="rId21" Type="http://schemas.microsoft.com/office/2007/relationships/hdphoto" Target="../media/hdphoto10.wdp"/><Relationship Id="rId7" Type="http://schemas.microsoft.com/office/2007/relationships/hdphoto" Target="../media/hdphoto3.wdp"/><Relationship Id="rId12" Type="http://schemas.openxmlformats.org/officeDocument/2006/relationships/image" Target="../media/image27.png"/><Relationship Id="rId17" Type="http://schemas.microsoft.com/office/2007/relationships/hdphoto" Target="../media/hdphoto8.wdp"/><Relationship Id="rId2" Type="http://schemas.openxmlformats.org/officeDocument/2006/relationships/notesSlide" Target="../notesSlides/notesSlide7.xml"/><Relationship Id="rId16" Type="http://schemas.openxmlformats.org/officeDocument/2006/relationships/image" Target="../media/image29.png"/><Relationship Id="rId20" Type="http://schemas.openxmlformats.org/officeDocument/2006/relationships/image" Target="../media/image31.png"/><Relationship Id="rId1" Type="http://schemas.openxmlformats.org/officeDocument/2006/relationships/slideLayout" Target="../slideLayouts/slideLayout4.xml"/><Relationship Id="rId6" Type="http://schemas.openxmlformats.org/officeDocument/2006/relationships/image" Target="../media/image24.png"/><Relationship Id="rId11" Type="http://schemas.microsoft.com/office/2007/relationships/hdphoto" Target="../media/hdphoto5.wdp"/><Relationship Id="rId5" Type="http://schemas.microsoft.com/office/2007/relationships/hdphoto" Target="../media/hdphoto2.wdp"/><Relationship Id="rId15" Type="http://schemas.microsoft.com/office/2007/relationships/hdphoto" Target="../media/hdphoto7.wdp"/><Relationship Id="rId10" Type="http://schemas.openxmlformats.org/officeDocument/2006/relationships/image" Target="../media/image26.png"/><Relationship Id="rId19" Type="http://schemas.microsoft.com/office/2007/relationships/hdphoto" Target="../media/hdphoto9.wdp"/><Relationship Id="rId4" Type="http://schemas.openxmlformats.org/officeDocument/2006/relationships/image" Target="../media/image23.png"/><Relationship Id="rId9" Type="http://schemas.microsoft.com/office/2007/relationships/hdphoto" Target="../media/hdphoto4.wdp"/><Relationship Id="rId14" Type="http://schemas.openxmlformats.org/officeDocument/2006/relationships/image" Target="../media/image28.png"/></Relationships>
</file>

<file path=ppt/slides/_rels/slide39.xml.rels><?xml version="1.0" encoding="UTF-8" standalone="yes"?>
<Relationships xmlns="http://schemas.openxmlformats.org/package/2006/relationships"><Relationship Id="rId2" Type="http://schemas.openxmlformats.org/officeDocument/2006/relationships/chart" Target="../charts/chart1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1.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41.xml.rels><?xml version="1.0" encoding="UTF-8" standalone="yes"?>
<Relationships xmlns="http://schemas.openxmlformats.org/package/2006/relationships"><Relationship Id="rId8" Type="http://schemas.openxmlformats.org/officeDocument/2006/relationships/diagramLayout" Target="../diagrams/layout11.xml"/><Relationship Id="rId3" Type="http://schemas.openxmlformats.org/officeDocument/2006/relationships/diagramLayout" Target="../diagrams/layout10.xml"/><Relationship Id="rId7" Type="http://schemas.openxmlformats.org/officeDocument/2006/relationships/diagramData" Target="../diagrams/data11.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11" Type="http://schemas.microsoft.com/office/2007/relationships/diagramDrawing" Target="../diagrams/drawing11.xml"/><Relationship Id="rId5" Type="http://schemas.openxmlformats.org/officeDocument/2006/relationships/diagramColors" Target="../diagrams/colors10.xml"/><Relationship Id="rId10" Type="http://schemas.openxmlformats.org/officeDocument/2006/relationships/diagramColors" Target="../diagrams/colors11.xml"/><Relationship Id="rId4" Type="http://schemas.openxmlformats.org/officeDocument/2006/relationships/diagramQuickStyle" Target="../diagrams/quickStyle10.xml"/><Relationship Id="rId9" Type="http://schemas.openxmlformats.org/officeDocument/2006/relationships/diagramQuickStyle" Target="../diagrams/quickStyle1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39.jp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xml"/><Relationship Id="rId5" Type="http://schemas.openxmlformats.org/officeDocument/2006/relationships/image" Target="../media/image45.jpeg"/><Relationship Id="rId4" Type="http://schemas.openxmlformats.org/officeDocument/2006/relationships/image" Target="../media/image44.jpeg"/></Relationships>
</file>

<file path=ppt/slides/_rels/slide51.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2.xml"/><Relationship Id="rId4" Type="http://schemas.openxmlformats.org/officeDocument/2006/relationships/image" Target="../media/image48.jpe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8" Type="http://schemas.openxmlformats.org/officeDocument/2006/relationships/diagramLayout" Target="../diagrams/layout13.xml"/><Relationship Id="rId13" Type="http://schemas.openxmlformats.org/officeDocument/2006/relationships/image" Target="../media/image50.jpeg"/><Relationship Id="rId3" Type="http://schemas.openxmlformats.org/officeDocument/2006/relationships/diagramLayout" Target="../diagrams/layout12.xml"/><Relationship Id="rId7" Type="http://schemas.openxmlformats.org/officeDocument/2006/relationships/diagramData" Target="../diagrams/data13.xml"/><Relationship Id="rId12" Type="http://schemas.openxmlformats.org/officeDocument/2006/relationships/image" Target="../media/image49.jpeg"/><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11" Type="http://schemas.microsoft.com/office/2007/relationships/diagramDrawing" Target="../diagrams/drawing13.xml"/><Relationship Id="rId5" Type="http://schemas.openxmlformats.org/officeDocument/2006/relationships/diagramColors" Target="../diagrams/colors12.xml"/><Relationship Id="rId10" Type="http://schemas.openxmlformats.org/officeDocument/2006/relationships/diagramColors" Target="../diagrams/colors13.xml"/><Relationship Id="rId4" Type="http://schemas.openxmlformats.org/officeDocument/2006/relationships/diagramQuickStyle" Target="../diagrams/quickStyle12.xml"/><Relationship Id="rId9" Type="http://schemas.openxmlformats.org/officeDocument/2006/relationships/diagramQuickStyle" Target="../diagrams/quickStyle13.xml"/><Relationship Id="rId14" Type="http://schemas.openxmlformats.org/officeDocument/2006/relationships/image" Target="../media/image51.png"/></Relationships>
</file>

<file path=ppt/slides/_rels/slide54.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54.png"/><Relationship Id="rId4" Type="http://schemas.openxmlformats.org/officeDocument/2006/relationships/image" Target="../media/image53.jpeg"/></Relationships>
</file>

<file path=ppt/slides/_rels/slide55.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microsoft.com/office/2007/relationships/hdphoto" Target="../media/hdphoto11.wdp"/><Relationship Id="rId4" Type="http://schemas.openxmlformats.org/officeDocument/2006/relationships/image" Target="../media/image57.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8" Type="http://schemas.microsoft.com/office/2007/relationships/diagramDrawing" Target="../diagrams/drawing14.xml"/><Relationship Id="rId3" Type="http://schemas.openxmlformats.org/officeDocument/2006/relationships/image" Target="../media/image59.jpeg"/><Relationship Id="rId7" Type="http://schemas.openxmlformats.org/officeDocument/2006/relationships/diagramColors" Target="../diagrams/colors14.xml"/><Relationship Id="rId2" Type="http://schemas.openxmlformats.org/officeDocument/2006/relationships/image" Target="../media/image58.jpeg"/><Relationship Id="rId1" Type="http://schemas.openxmlformats.org/officeDocument/2006/relationships/slideLayout" Target="../slideLayouts/slideLayout2.xml"/><Relationship Id="rId6" Type="http://schemas.openxmlformats.org/officeDocument/2006/relationships/diagramQuickStyle" Target="../diagrams/quickStyle14.xml"/><Relationship Id="rId5" Type="http://schemas.openxmlformats.org/officeDocument/2006/relationships/diagramLayout" Target="../diagrams/layout14.xml"/><Relationship Id="rId10" Type="http://schemas.openxmlformats.org/officeDocument/2006/relationships/image" Target="../media/image61.jpeg"/><Relationship Id="rId4" Type="http://schemas.openxmlformats.org/officeDocument/2006/relationships/diagramData" Target="../diagrams/data14.xml"/><Relationship Id="rId9" Type="http://schemas.openxmlformats.org/officeDocument/2006/relationships/image" Target="../media/image60.jpeg"/></Relationships>
</file>

<file path=ppt/slides/_rels/slide59.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63.jpeg"/></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5.jpeg"/><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67.jpeg"/></Relationships>
</file>

<file path=ppt/slides/_rels/slide63.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69.jpeg"/></Relationships>
</file>

<file path=ppt/slides/_rels/slide64.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72.jpg"/><Relationship Id="rId4" Type="http://schemas.openxmlformats.org/officeDocument/2006/relationships/image" Target="../media/image71.jpg"/></Relationships>
</file>

<file path=ppt/slides/_rels/slide65.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image" Target="../media/image73.jp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75.jpeg"/></Relationships>
</file>

<file path=ppt/slides/_rels/slide67.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78.jpeg"/><Relationship Id="rId4" Type="http://schemas.openxmlformats.org/officeDocument/2006/relationships/image" Target="../media/image77.jpg"/></Relationships>
</file>

<file path=ppt/slides/_rels/slide68.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82.jpg"/><Relationship Id="rId5" Type="http://schemas.openxmlformats.org/officeDocument/2006/relationships/image" Target="../media/image81.jpg"/><Relationship Id="rId4" Type="http://schemas.openxmlformats.org/officeDocument/2006/relationships/image" Target="../media/image80.jpg"/></Relationships>
</file>

<file path=ppt/slides/_rels/slide69.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84.jpeg"/></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87.jpeg"/><Relationship Id="rId4" Type="http://schemas.openxmlformats.org/officeDocument/2006/relationships/image" Target="../media/image86.jpeg"/></Relationships>
</file>

<file path=ppt/slides/_rels/slide71.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89.jpeg"/></Relationships>
</file>

<file path=ppt/slides/_rels/slide72.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91.png"/><Relationship Id="rId7" Type="http://schemas.openxmlformats.org/officeDocument/2006/relationships/image" Target="../media/image94.jpe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93.jpeg"/><Relationship Id="rId5" Type="http://schemas.openxmlformats.org/officeDocument/2006/relationships/image" Target="../media/image92.jpeg"/><Relationship Id="rId4" Type="http://schemas.microsoft.com/office/2007/relationships/hdphoto" Target="../media/hdphoto12.wdp"/></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10" Type="http://schemas.openxmlformats.org/officeDocument/2006/relationships/image" Target="../media/image10.jpeg"/><Relationship Id="rId4" Type="http://schemas.openxmlformats.org/officeDocument/2006/relationships/diagramLayout" Target="../diagrams/layout2.xml"/><Relationship Id="rId9"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budget для граждан 1л.jpg"/>
          <p:cNvPicPr>
            <a:picLocks noChangeAspect="1"/>
          </p:cNvPicPr>
          <p:nvPr/>
        </p:nvPicPr>
        <p:blipFill>
          <a:blip r:embed="rId2" cstate="print"/>
          <a:stretch>
            <a:fillRect/>
          </a:stretch>
        </p:blipFill>
        <p:spPr>
          <a:xfrm>
            <a:off x="0" y="1"/>
            <a:ext cx="9144000" cy="6858000"/>
          </a:xfrm>
          <a:prstGeom prst="rect">
            <a:avLst/>
          </a:prstGeom>
          <a:ln>
            <a:noFill/>
          </a:ln>
          <a:effectLst>
            <a:softEdge rad="112500"/>
          </a:effectLst>
        </p:spPr>
      </p:pic>
      <p:sp>
        <p:nvSpPr>
          <p:cNvPr id="3" name="Прямоугольник 2"/>
          <p:cNvSpPr/>
          <p:nvPr/>
        </p:nvSpPr>
        <p:spPr>
          <a:xfrm>
            <a:off x="139849" y="4260028"/>
            <a:ext cx="4195482" cy="259797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b="1" dirty="0" smtClean="0">
                <a:solidFill>
                  <a:schemeClr val="tx1"/>
                </a:solidFill>
                <a:latin typeface="Times New Roman" pitchFamily="18" charset="0"/>
                <a:cs typeface="Times New Roman" pitchFamily="18" charset="0"/>
              </a:rPr>
              <a:t>Бюджет для граждан по проекту решения Северо-Енисейского районного Совета депутатов «О бюджете Северо-Енисейского района на 2021 год и плановый период 2022-2023 годов»</a:t>
            </a:r>
          </a:p>
        </p:txBody>
      </p:sp>
      <p:pic>
        <p:nvPicPr>
          <p:cNvPr id="4" name="Picture 1"/>
          <p:cNvPicPr>
            <a:picLocks noChangeAspect="1" noChangeArrowheads="1"/>
          </p:cNvPicPr>
          <p:nvPr/>
        </p:nvPicPr>
        <p:blipFill>
          <a:blip r:embed="rId3" cstate="print"/>
          <a:srcRect/>
          <a:stretch>
            <a:fillRect/>
          </a:stretch>
        </p:blipFill>
        <p:spPr bwMode="auto">
          <a:xfrm>
            <a:off x="0" y="0"/>
            <a:ext cx="1037475" cy="1269427"/>
          </a:xfrm>
          <a:prstGeom prst="rect">
            <a:avLst/>
          </a:prstGeom>
          <a:noFill/>
          <a:ln w="9525">
            <a:noFill/>
            <a:miter lim="800000"/>
            <a:headEnd/>
            <a:tailEnd/>
          </a:ln>
          <a:effectLst>
            <a:softEdge rad="31750"/>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10" descr="K:\Управлен_бюдж_планир_и_межбюджет_отношений\Сводный отдел\Зам.бюджетный\БЮДЖЕТ\БЮДЖЕТ ДЛЯ ГРАЖДАН\ПОРТАЛ\2016\проект бюджета 2017-2019\картинки\проблема.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304" y="3552174"/>
            <a:ext cx="2831592" cy="3065101"/>
          </a:xfrm>
          <a:prstGeom prst="rect">
            <a:avLst/>
          </a:prstGeom>
          <a:noFill/>
          <a:extLst>
            <a:ext uri="{909E8E84-426E-40DD-AFC4-6F175D3DCCD1}">
              <a14:hiddenFill xmlns:a14="http://schemas.microsoft.com/office/drawing/2010/main">
                <a:solidFill>
                  <a:srgbClr val="FFFFFF"/>
                </a:solidFill>
              </a14:hiddenFill>
            </a:ext>
          </a:extLst>
        </p:spPr>
      </p:pic>
      <p:sp>
        <p:nvSpPr>
          <p:cNvPr id="5" name="Заголовок 1"/>
          <p:cNvSpPr>
            <a:spLocks noGrp="1"/>
          </p:cNvSpPr>
          <p:nvPr>
            <p:ph type="title"/>
          </p:nvPr>
        </p:nvSpPr>
        <p:spPr>
          <a:xfrm>
            <a:off x="914400" y="274638"/>
            <a:ext cx="7772400" cy="1143000"/>
          </a:xfrm>
        </p:spPr>
        <p:txBody>
          <a:bodyPr anchor="t">
            <a:normAutofit/>
          </a:bodyPr>
          <a:lstStyle/>
          <a:p>
            <a:pPr defTabSz="914278" eaLnBrk="1" hangingPunct="1"/>
            <a:r>
              <a:rPr lang="ru-RU" sz="2000" i="1" kern="1200" dirty="0">
                <a:solidFill>
                  <a:srgbClr val="002060"/>
                </a:solidFill>
                <a:latin typeface="+mn-lt"/>
                <a:cs typeface="Arial" panose="020B0604020202020204" pitchFamily="34" charset="0"/>
              </a:rPr>
              <a:t>Глоссарий</a:t>
            </a:r>
          </a:p>
        </p:txBody>
      </p:sp>
      <p:sp>
        <p:nvSpPr>
          <p:cNvPr id="6" name="Выноска-облако 5"/>
          <p:cNvSpPr/>
          <p:nvPr/>
        </p:nvSpPr>
        <p:spPr>
          <a:xfrm>
            <a:off x="2150988" y="2621537"/>
            <a:ext cx="2934843" cy="2238262"/>
          </a:xfrm>
          <a:prstGeom prst="cloudCallout">
            <a:avLst>
              <a:gd name="adj1" fmla="val -42985"/>
              <a:gd name="adj2" fmla="val 61654"/>
            </a:avLst>
          </a:prstGeom>
        </p:spPr>
        <p:style>
          <a:lnRef idx="0">
            <a:schemeClr val="accent3"/>
          </a:lnRef>
          <a:fillRef idx="3">
            <a:schemeClr val="accent3"/>
          </a:fillRef>
          <a:effectRef idx="3">
            <a:schemeClr val="accent3"/>
          </a:effectRef>
          <a:fontRef idx="minor">
            <a:schemeClr val="lt1"/>
          </a:fontRef>
        </p:style>
        <p:txBody>
          <a:bodyPr rtlCol="0" anchor="ctr"/>
          <a:lstStyle/>
          <a:p>
            <a:pPr algn="ctr">
              <a:spcBef>
                <a:spcPts val="700"/>
              </a:spcBef>
              <a:buClr>
                <a:srgbClr val="FEB80A"/>
              </a:buClr>
              <a:buSzPct val="60000"/>
            </a:pPr>
            <a:r>
              <a:rPr lang="ru-RU" sz="1200" b="1" i="1" dirty="0" smtClean="0">
                <a:solidFill>
                  <a:srgbClr val="002060"/>
                </a:solidFill>
                <a:latin typeface="Times New Roman" pitchFamily="18" charset="0"/>
                <a:cs typeface="Times New Roman" pitchFamily="18" charset="0"/>
              </a:rPr>
              <a:t>МЕЖБЮДЖЕТНЫЕ ТРАНСФЕРТЫ - </a:t>
            </a:r>
            <a:r>
              <a:rPr lang="ru-RU" sz="1200" b="1" i="1" dirty="0">
                <a:solidFill>
                  <a:srgbClr val="002060"/>
                </a:solidFill>
                <a:latin typeface="Times New Roman" pitchFamily="18" charset="0"/>
                <a:cs typeface="Times New Roman" pitchFamily="18" charset="0"/>
              </a:rPr>
              <a:t>средства одного бюджета бюджетной системы Российской Федерации, перечисляемые другому бюджету бюджетной системы Российской Федерации</a:t>
            </a:r>
          </a:p>
        </p:txBody>
      </p:sp>
      <p:sp>
        <p:nvSpPr>
          <p:cNvPr id="12" name="Управляющая кнопка: в начало 11">
            <a:hlinkClick r:id="rId3" action="ppaction://hlinksldjump" highlightClick="1"/>
          </p:cNvPr>
          <p:cNvSpPr/>
          <p:nvPr/>
        </p:nvSpPr>
        <p:spPr>
          <a:xfrm>
            <a:off x="0" y="0"/>
            <a:ext cx="368894" cy="389837"/>
          </a:xfrm>
          <a:prstGeom prst="actionButtonBeginning">
            <a:avLst/>
          </a:prstGeom>
          <a:solidFill>
            <a:srgbClr val="33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vl1pPr marL="0" algn="l" defTabSz="914278" rtl="0" eaLnBrk="1" latinLnBrk="0" hangingPunct="1">
              <a:defRPr sz="1800" kern="1200">
                <a:solidFill>
                  <a:schemeClr val="lt1"/>
                </a:solidFill>
                <a:latin typeface="+mn-lt"/>
                <a:ea typeface="+mn-ea"/>
                <a:cs typeface="+mn-cs"/>
              </a:defRPr>
            </a:lvl1pPr>
            <a:lvl2pPr marL="457139" algn="l" defTabSz="914278" rtl="0" eaLnBrk="1" latinLnBrk="0" hangingPunct="1">
              <a:defRPr sz="1800" kern="1200">
                <a:solidFill>
                  <a:schemeClr val="lt1"/>
                </a:solidFill>
                <a:latin typeface="+mn-lt"/>
                <a:ea typeface="+mn-ea"/>
                <a:cs typeface="+mn-cs"/>
              </a:defRPr>
            </a:lvl2pPr>
            <a:lvl3pPr marL="914278" algn="l" defTabSz="914278" rtl="0" eaLnBrk="1" latinLnBrk="0" hangingPunct="1">
              <a:defRPr sz="1800" kern="1200">
                <a:solidFill>
                  <a:schemeClr val="lt1"/>
                </a:solidFill>
                <a:latin typeface="+mn-lt"/>
                <a:ea typeface="+mn-ea"/>
                <a:cs typeface="+mn-cs"/>
              </a:defRPr>
            </a:lvl3pPr>
            <a:lvl4pPr marL="1371417" algn="l" defTabSz="914278" rtl="0" eaLnBrk="1" latinLnBrk="0" hangingPunct="1">
              <a:defRPr sz="1800" kern="1200">
                <a:solidFill>
                  <a:schemeClr val="lt1"/>
                </a:solidFill>
                <a:latin typeface="+mn-lt"/>
                <a:ea typeface="+mn-ea"/>
                <a:cs typeface="+mn-cs"/>
              </a:defRPr>
            </a:lvl4pPr>
            <a:lvl5pPr marL="1828556" algn="l" defTabSz="914278" rtl="0" eaLnBrk="1" latinLnBrk="0" hangingPunct="1">
              <a:defRPr sz="1800" kern="1200">
                <a:solidFill>
                  <a:schemeClr val="lt1"/>
                </a:solidFill>
                <a:latin typeface="+mn-lt"/>
                <a:ea typeface="+mn-ea"/>
                <a:cs typeface="+mn-cs"/>
              </a:defRPr>
            </a:lvl5pPr>
            <a:lvl6pPr marL="2285695" algn="l" defTabSz="914278" rtl="0" eaLnBrk="1" latinLnBrk="0" hangingPunct="1">
              <a:defRPr sz="1800" kern="1200">
                <a:solidFill>
                  <a:schemeClr val="lt1"/>
                </a:solidFill>
                <a:latin typeface="+mn-lt"/>
                <a:ea typeface="+mn-ea"/>
                <a:cs typeface="+mn-cs"/>
              </a:defRPr>
            </a:lvl6pPr>
            <a:lvl7pPr marL="2742834" algn="l" defTabSz="914278" rtl="0" eaLnBrk="1" latinLnBrk="0" hangingPunct="1">
              <a:defRPr sz="1800" kern="1200">
                <a:solidFill>
                  <a:schemeClr val="lt1"/>
                </a:solidFill>
                <a:latin typeface="+mn-lt"/>
                <a:ea typeface="+mn-ea"/>
                <a:cs typeface="+mn-cs"/>
              </a:defRPr>
            </a:lvl7pPr>
            <a:lvl8pPr marL="3199972" algn="l" defTabSz="914278" rtl="0" eaLnBrk="1" latinLnBrk="0" hangingPunct="1">
              <a:defRPr sz="1800" kern="1200">
                <a:solidFill>
                  <a:schemeClr val="lt1"/>
                </a:solidFill>
                <a:latin typeface="+mn-lt"/>
                <a:ea typeface="+mn-ea"/>
                <a:cs typeface="+mn-cs"/>
              </a:defRPr>
            </a:lvl8pPr>
            <a:lvl9pPr marL="3657112" algn="l" defTabSz="914278" rtl="0" eaLnBrk="1" latinLnBrk="0" hangingPunct="1">
              <a:defRPr sz="1800" kern="1200">
                <a:solidFill>
                  <a:schemeClr val="lt1"/>
                </a:solidFill>
                <a:latin typeface="+mn-lt"/>
                <a:ea typeface="+mn-ea"/>
                <a:cs typeface="+mn-cs"/>
              </a:defRPr>
            </a:lvl9pPr>
          </a:lstStyle>
          <a:p>
            <a:pPr algn="ctr"/>
            <a:endParaRPr lang="ru-RU"/>
          </a:p>
        </p:txBody>
      </p:sp>
      <p:sp>
        <p:nvSpPr>
          <p:cNvPr id="7" name="Выноска-облако 6"/>
          <p:cNvSpPr/>
          <p:nvPr/>
        </p:nvSpPr>
        <p:spPr>
          <a:xfrm>
            <a:off x="611560" y="389837"/>
            <a:ext cx="3600400" cy="2319083"/>
          </a:xfrm>
          <a:prstGeom prst="cloudCallout">
            <a:avLst>
              <a:gd name="adj1" fmla="val -42985"/>
              <a:gd name="adj2" fmla="val 61654"/>
            </a:avLst>
          </a:prstGeom>
        </p:spPr>
        <p:style>
          <a:lnRef idx="0">
            <a:schemeClr val="accent3"/>
          </a:lnRef>
          <a:fillRef idx="3">
            <a:schemeClr val="accent3"/>
          </a:fillRef>
          <a:effectRef idx="3">
            <a:schemeClr val="accent3"/>
          </a:effectRef>
          <a:fontRef idx="minor">
            <a:schemeClr val="lt1"/>
          </a:fontRef>
        </p:style>
        <p:txBody>
          <a:bodyPr rtlCol="0" anchor="ctr"/>
          <a:lstStyle/>
          <a:p>
            <a:pPr algn="ctr">
              <a:buClr>
                <a:srgbClr val="FEB80A"/>
              </a:buClr>
              <a:buSzPct val="60000"/>
            </a:pPr>
            <a:r>
              <a:rPr lang="ru-RU" sz="1200" b="1" i="1" dirty="0" smtClean="0">
                <a:solidFill>
                  <a:srgbClr val="002060"/>
                </a:solidFill>
                <a:latin typeface="Times New Roman" pitchFamily="18" charset="0"/>
                <a:cs typeface="Times New Roman" pitchFamily="18" charset="0"/>
              </a:rPr>
              <a:t>СУБВЕНЦИЯ - </a:t>
            </a:r>
            <a:r>
              <a:rPr lang="ru-RU" sz="1200" b="1" i="1" dirty="0">
                <a:solidFill>
                  <a:srgbClr val="002060"/>
                </a:solidFill>
                <a:latin typeface="Times New Roman" pitchFamily="18" charset="0"/>
                <a:cs typeface="Times New Roman" pitchFamily="18" charset="0"/>
              </a:rPr>
              <a:t>бюджетные средства, предоставляемые бюджету другого уровня бюджетной системы Российской Федерации или юридическому лицу на безвозмездной и безвозвратной основах на осуществление определенных целевых </a:t>
            </a:r>
            <a:r>
              <a:rPr lang="ru-RU" sz="1200" b="1" i="1" dirty="0" smtClean="0">
                <a:solidFill>
                  <a:srgbClr val="002060"/>
                </a:solidFill>
                <a:latin typeface="Times New Roman" pitchFamily="18" charset="0"/>
                <a:cs typeface="Times New Roman" pitchFamily="18" charset="0"/>
              </a:rPr>
              <a:t>расходов</a:t>
            </a:r>
            <a:endParaRPr lang="ru-RU" sz="1200" b="1" i="1" dirty="0">
              <a:solidFill>
                <a:srgbClr val="002060"/>
              </a:solidFill>
              <a:latin typeface="Times New Roman" pitchFamily="18" charset="0"/>
              <a:cs typeface="Times New Roman" pitchFamily="18" charset="0"/>
            </a:endParaRPr>
          </a:p>
        </p:txBody>
      </p:sp>
      <p:sp>
        <p:nvSpPr>
          <p:cNvPr id="9" name="Выноска-облако 8"/>
          <p:cNvSpPr/>
          <p:nvPr/>
        </p:nvSpPr>
        <p:spPr>
          <a:xfrm>
            <a:off x="5161808" y="117456"/>
            <a:ext cx="3024336" cy="2812675"/>
          </a:xfrm>
          <a:prstGeom prst="cloudCallout">
            <a:avLst>
              <a:gd name="adj1" fmla="val -42985"/>
              <a:gd name="adj2" fmla="val 61654"/>
            </a:avLst>
          </a:prstGeom>
        </p:spPr>
        <p:style>
          <a:lnRef idx="0">
            <a:schemeClr val="accent3"/>
          </a:lnRef>
          <a:fillRef idx="3">
            <a:schemeClr val="accent3"/>
          </a:fillRef>
          <a:effectRef idx="3">
            <a:schemeClr val="accent3"/>
          </a:effectRef>
          <a:fontRef idx="minor">
            <a:schemeClr val="lt1"/>
          </a:fontRef>
        </p:style>
        <p:txBody>
          <a:bodyPr rtlCol="0" anchor="ctr"/>
          <a:lstStyle/>
          <a:p>
            <a:pPr algn="ctr">
              <a:spcBef>
                <a:spcPts val="700"/>
              </a:spcBef>
              <a:buClr>
                <a:srgbClr val="FEB80A"/>
              </a:buClr>
              <a:buSzPct val="60000"/>
            </a:pPr>
            <a:r>
              <a:rPr lang="ru-RU" sz="1200" b="1" i="1" dirty="0" smtClean="0">
                <a:solidFill>
                  <a:srgbClr val="002060"/>
                </a:solidFill>
                <a:latin typeface="Times New Roman" pitchFamily="18" charset="0"/>
                <a:cs typeface="Times New Roman" pitchFamily="18" charset="0"/>
              </a:rPr>
              <a:t>СУБСИДИЯ - </a:t>
            </a:r>
            <a:r>
              <a:rPr lang="ru-RU" sz="1200" b="1" i="1" dirty="0">
                <a:solidFill>
                  <a:srgbClr val="002060"/>
                </a:solidFill>
                <a:latin typeface="Times New Roman" pitchFamily="18" charset="0"/>
                <a:cs typeface="Times New Roman" pitchFamily="18" charset="0"/>
              </a:rPr>
              <a:t>бюджетные средства, предоставляемые бюджету другого уровня бюджетной системы Российской Федерации, физическому или юридическому лицу на условиях долевого финансирования целевых расходов</a:t>
            </a:r>
          </a:p>
        </p:txBody>
      </p:sp>
      <p:sp>
        <p:nvSpPr>
          <p:cNvPr id="10" name="Выноска-облако 9"/>
          <p:cNvSpPr/>
          <p:nvPr/>
        </p:nvSpPr>
        <p:spPr>
          <a:xfrm>
            <a:off x="3275856" y="4609326"/>
            <a:ext cx="3672408" cy="2007949"/>
          </a:xfrm>
          <a:prstGeom prst="cloudCallout">
            <a:avLst>
              <a:gd name="adj1" fmla="val -42985"/>
              <a:gd name="adj2" fmla="val 61654"/>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ru-RU" sz="1200" b="1" i="1" dirty="0" smtClean="0">
                <a:solidFill>
                  <a:srgbClr val="002060"/>
                </a:solidFill>
                <a:latin typeface="Times New Roman" pitchFamily="18" charset="0"/>
                <a:cs typeface="Times New Roman" pitchFamily="18" charset="0"/>
              </a:rPr>
              <a:t>ДОТАЦИИ - </a:t>
            </a:r>
            <a:r>
              <a:rPr lang="ru-RU" sz="1200" b="1" i="1" dirty="0">
                <a:solidFill>
                  <a:srgbClr val="002060"/>
                </a:solidFill>
                <a:latin typeface="Times New Roman" pitchFamily="18" charset="0"/>
                <a:cs typeface="Times New Roman" pitchFamily="18" charset="0"/>
              </a:rPr>
              <a:t>межбюджетные трансферты, предоставляемые на безвозмездной и безвозвратной основе без установления направлений их </a:t>
            </a:r>
            <a:r>
              <a:rPr lang="ru-RU" sz="1200" b="1" i="1" dirty="0" smtClean="0">
                <a:solidFill>
                  <a:srgbClr val="002060"/>
                </a:solidFill>
                <a:latin typeface="Times New Roman" pitchFamily="18" charset="0"/>
                <a:cs typeface="Times New Roman" pitchFamily="18" charset="0"/>
              </a:rPr>
              <a:t>использования</a:t>
            </a:r>
            <a:endParaRPr lang="ru-RU" sz="1200" b="1" i="1" dirty="0">
              <a:solidFill>
                <a:srgbClr val="002060"/>
              </a:solidFill>
              <a:latin typeface="Times New Roman" pitchFamily="18" charset="0"/>
              <a:cs typeface="Times New Roman" pitchFamily="18" charset="0"/>
            </a:endParaRPr>
          </a:p>
          <a:p>
            <a:pPr algn="ctr"/>
            <a:r>
              <a:rPr lang="ru-RU" sz="1200" b="1" i="1" dirty="0">
                <a:solidFill>
                  <a:srgbClr val="002060"/>
                </a:solidFill>
                <a:latin typeface="Times New Roman" pitchFamily="18" charset="0"/>
                <a:ea typeface="Calibri" pitchFamily="34" charset="0"/>
                <a:cs typeface="Times New Roman" pitchFamily="18" charset="0"/>
              </a:rPr>
              <a:t> </a:t>
            </a:r>
          </a:p>
        </p:txBody>
      </p:sp>
      <p:sp>
        <p:nvSpPr>
          <p:cNvPr id="11" name="Выноска-облако 10"/>
          <p:cNvSpPr/>
          <p:nvPr/>
        </p:nvSpPr>
        <p:spPr>
          <a:xfrm>
            <a:off x="6119664" y="2852936"/>
            <a:ext cx="3024336" cy="1821041"/>
          </a:xfrm>
          <a:prstGeom prst="cloudCallout">
            <a:avLst>
              <a:gd name="adj1" fmla="val -42985"/>
              <a:gd name="adj2" fmla="val 61654"/>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ru-RU" sz="1200" b="1" i="1" dirty="0">
                <a:solidFill>
                  <a:srgbClr val="002060"/>
                </a:solidFill>
                <a:latin typeface="Times New Roman" pitchFamily="18" charset="0"/>
                <a:cs typeface="Times New Roman" pitchFamily="18" charset="0"/>
              </a:rPr>
              <a:t>ИНЫЕ ТРАНСФЕРТЫ </a:t>
            </a:r>
            <a:r>
              <a:rPr lang="ru-RU" sz="1200" b="1" i="1" dirty="0" smtClean="0">
                <a:solidFill>
                  <a:srgbClr val="002060"/>
                </a:solidFill>
                <a:latin typeface="Times New Roman" pitchFamily="18" charset="0"/>
                <a:cs typeface="Times New Roman" pitchFamily="18" charset="0"/>
              </a:rPr>
              <a:t>-</a:t>
            </a:r>
            <a:r>
              <a:rPr lang="ru-RU" sz="1200" b="1" i="1" dirty="0">
                <a:solidFill>
                  <a:srgbClr val="002060"/>
                </a:solidFill>
                <a:latin typeface="Times New Roman" pitchFamily="18" charset="0"/>
                <a:ea typeface="Calibri" pitchFamily="34" charset="0"/>
                <a:cs typeface="Times New Roman" pitchFamily="18" charset="0"/>
              </a:rPr>
              <a:t>прочие безвозмездные поступления из бюджетов другого уровня бюджетной системы Российской </a:t>
            </a:r>
            <a:r>
              <a:rPr lang="ru-RU" sz="1200" b="1" i="1" dirty="0" smtClean="0">
                <a:solidFill>
                  <a:srgbClr val="002060"/>
                </a:solidFill>
                <a:latin typeface="Times New Roman" pitchFamily="18" charset="0"/>
                <a:ea typeface="Calibri" pitchFamily="34" charset="0"/>
                <a:cs typeface="Times New Roman" pitchFamily="18" charset="0"/>
              </a:rPr>
              <a:t>Федерации</a:t>
            </a:r>
            <a:r>
              <a:rPr lang="ru-RU" sz="1200" b="1" i="1" dirty="0">
                <a:solidFill>
                  <a:srgbClr val="002060"/>
                </a:solidFill>
                <a:latin typeface="Times New Roman" pitchFamily="18" charset="0"/>
                <a:ea typeface="Calibri" pitchFamily="34" charset="0"/>
                <a:cs typeface="Times New Roman" pitchFamily="18" charset="0"/>
              </a:rPr>
              <a:t> </a:t>
            </a:r>
          </a:p>
        </p:txBody>
      </p:sp>
    </p:spTree>
    <p:extLst>
      <p:ext uri="{BB962C8B-B14F-4D97-AF65-F5344CB8AC3E}">
        <p14:creationId xmlns:p14="http://schemas.microsoft.com/office/powerpoint/2010/main" val="36654415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Овальная выноска 5"/>
          <p:cNvSpPr/>
          <p:nvPr/>
        </p:nvSpPr>
        <p:spPr>
          <a:xfrm>
            <a:off x="738467" y="739588"/>
            <a:ext cx="4921624" cy="3603812"/>
          </a:xfrm>
          <a:prstGeom prst="wedgeEllipseCallou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ru-RU" sz="1400" b="1" i="1" dirty="0" smtClean="0">
                <a:solidFill>
                  <a:schemeClr val="tx1"/>
                </a:solidFill>
                <a:latin typeface="Times New Roman" pitchFamily="18" charset="0"/>
                <a:cs typeface="Times New Roman" pitchFamily="18" charset="0"/>
              </a:rPr>
              <a:t>ГОСУДАРСТВЕННЙ ИЛИ МУНИЦИПАЛЬНЫЙ ДОЛГ-</a:t>
            </a:r>
            <a:r>
              <a:rPr lang="ru-RU" sz="1400" b="1" i="1" dirty="0" smtClean="0">
                <a:latin typeface="Times New Roman" pitchFamily="18" charset="0"/>
                <a:cs typeface="Times New Roman" pitchFamily="18" charset="0"/>
              </a:rPr>
              <a:t> </a:t>
            </a:r>
            <a:r>
              <a:rPr lang="ru-RU" sz="1400" dirty="0" smtClean="0">
                <a:solidFill>
                  <a:schemeClr val="tx1"/>
                </a:solidFill>
                <a:latin typeface="Times New Roman" pitchFamily="18" charset="0"/>
                <a:cs typeface="Times New Roman" pitchFamily="18" charset="0"/>
              </a:rPr>
              <a:t>обязательства, возникающие из государственных или муниципальных заимствований, гарантий по обязательствам третьих лиц, другие обязательства в соответствии с видами долговых обязательств, установленными Бюджетным кодексом Российской Федерации, принятые на себя Российской Федерацией, субъектом Российской Федерации или муниципальным образованием</a:t>
            </a:r>
          </a:p>
        </p:txBody>
      </p:sp>
      <p:sp>
        <p:nvSpPr>
          <p:cNvPr id="7" name="Прямоугольник с двумя скругленными соседними углами 6"/>
          <p:cNvSpPr/>
          <p:nvPr/>
        </p:nvSpPr>
        <p:spPr>
          <a:xfrm>
            <a:off x="3429000" y="4814047"/>
            <a:ext cx="5311588" cy="1775012"/>
          </a:xfrm>
          <a:prstGeom prst="round2SameRect">
            <a:avLst/>
          </a:prstGeom>
        </p:spPr>
        <p:style>
          <a:lnRef idx="1">
            <a:schemeClr val="accent1"/>
          </a:lnRef>
          <a:fillRef idx="2">
            <a:schemeClr val="accent1"/>
          </a:fillRef>
          <a:effectRef idx="1">
            <a:schemeClr val="accent1"/>
          </a:effectRef>
          <a:fontRef idx="minor">
            <a:schemeClr val="dk1"/>
          </a:fontRef>
        </p:style>
        <p:txBody>
          <a:bodyPr rtlCol="0" anchor="ctr"/>
          <a:lstStyle/>
          <a:p>
            <a:pPr lvl="0" algn="just"/>
            <a:r>
              <a:rPr lang="ru-RU" sz="1400" b="1" dirty="0" smtClean="0">
                <a:solidFill>
                  <a:schemeClr val="tx1"/>
                </a:solidFill>
                <a:latin typeface="Times New Roman" pitchFamily="18" charset="0"/>
                <a:ea typeface="Calibri" pitchFamily="34" charset="0"/>
                <a:cs typeface="Times New Roman" pitchFamily="18" charset="0"/>
              </a:rPr>
              <a:t>Внутренний долг</a:t>
            </a:r>
            <a:r>
              <a:rPr lang="ru-RU" sz="1400" dirty="0" smtClean="0">
                <a:solidFill>
                  <a:schemeClr val="tx1"/>
                </a:solidFill>
                <a:latin typeface="Times New Roman" pitchFamily="18" charset="0"/>
                <a:ea typeface="Calibri" pitchFamily="34" charset="0"/>
                <a:cs typeface="Times New Roman" pitchFamily="18" charset="0"/>
              </a:rPr>
              <a:t> - обязательства, возникающие в валюте Российской Федерации, а также обязательства субъектов Российской Федерации и муниципальных образований перед Российской Федерацией, возникающие в иностранной валюте в рамках использования целевых иностранных кредитов (заимствований)</a:t>
            </a:r>
            <a:endParaRPr lang="ru-RU" sz="1400" dirty="0" smtClean="0">
              <a:solidFill>
                <a:schemeClr val="tx1"/>
              </a:solidFill>
              <a:latin typeface="Arial" pitchFamily="34" charset="0"/>
            </a:endParaRPr>
          </a:p>
        </p:txBody>
      </p:sp>
      <p:sp>
        <p:nvSpPr>
          <p:cNvPr id="8" name="Прямоугольник с двумя скругленными соседними углами 7"/>
          <p:cNvSpPr/>
          <p:nvPr/>
        </p:nvSpPr>
        <p:spPr>
          <a:xfrm>
            <a:off x="5661212" y="282388"/>
            <a:ext cx="3119718" cy="3617259"/>
          </a:xfrm>
          <a:prstGeom prst="round2SameRect">
            <a:avLst/>
          </a:prstGeom>
        </p:spPr>
        <p:style>
          <a:lnRef idx="1">
            <a:schemeClr val="accent1"/>
          </a:lnRef>
          <a:fillRef idx="2">
            <a:schemeClr val="accent1"/>
          </a:fillRef>
          <a:effectRef idx="1">
            <a:schemeClr val="accent1"/>
          </a:effectRef>
          <a:fontRef idx="minor">
            <a:schemeClr val="dk1"/>
          </a:fontRef>
        </p:style>
        <p:txBody>
          <a:bodyPr rtlCol="0" anchor="ctr"/>
          <a:lstStyle/>
          <a:p>
            <a:pPr algn="just"/>
            <a:r>
              <a:rPr lang="ru-RU" sz="1400" b="1" dirty="0" smtClean="0">
                <a:latin typeface="Times New Roman" pitchFamily="18" charset="0"/>
                <a:cs typeface="Times New Roman" pitchFamily="18" charset="0"/>
              </a:rPr>
              <a:t>Внешний долг </a:t>
            </a:r>
            <a:r>
              <a:rPr lang="ru-RU" sz="1400" dirty="0" smtClean="0">
                <a:latin typeface="Times New Roman" pitchFamily="18" charset="0"/>
                <a:cs typeface="Times New Roman" pitchFamily="18" charset="0"/>
              </a:rPr>
              <a:t>- обязательства, возникающие в иностранной валюте, за исключением обязательств субъектов Российской Федерации и муниципальных образований перед Российской Федерацией, возникающих в иностранной валюте в рамках использования целевых иностранных кредитов (заимствований)</a:t>
            </a:r>
          </a:p>
          <a:p>
            <a:pPr algn="ctr"/>
            <a:endParaRPr lang="ru-RU" dirty="0"/>
          </a:p>
        </p:txBody>
      </p:sp>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0988" y="4814047"/>
            <a:ext cx="2822762" cy="1775012"/>
          </a:xfrm>
          <a:prstGeom prst="rect">
            <a:avLst/>
          </a:prstGeom>
        </p:spPr>
      </p:pic>
      <p:sp>
        <p:nvSpPr>
          <p:cNvPr id="9" name="Нашивка 8"/>
          <p:cNvSpPr/>
          <p:nvPr/>
        </p:nvSpPr>
        <p:spPr>
          <a:xfrm>
            <a:off x="432979" y="336998"/>
            <a:ext cx="804150" cy="652706"/>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2" descr="C:\Documents and Settings\rabota\Рабочий стол\картинки\i145.jpeg"/>
          <p:cNvPicPr>
            <a:picLocks noChangeAspect="1" noChangeArrowheads="1"/>
          </p:cNvPicPr>
          <p:nvPr/>
        </p:nvPicPr>
        <p:blipFill>
          <a:blip r:embed="rId2" cstate="print">
            <a:lum bright="70000" contrast="-70000"/>
          </a:blip>
          <a:srcRect/>
          <a:stretch>
            <a:fillRect/>
          </a:stretch>
        </p:blipFill>
        <p:spPr bwMode="auto">
          <a:xfrm>
            <a:off x="-1" y="0"/>
            <a:ext cx="6696635" cy="4235025"/>
          </a:xfrm>
          <a:prstGeom prst="rect">
            <a:avLst/>
          </a:prstGeom>
          <a:noFill/>
        </p:spPr>
      </p:pic>
      <p:pic>
        <p:nvPicPr>
          <p:cNvPr id="83975" name="Picture 7" descr="C:\Documents and Settings\rabota\Рабочий стол\картинки\рпвпв.jpeg"/>
          <p:cNvPicPr>
            <a:picLocks noChangeAspect="1" noChangeArrowheads="1"/>
          </p:cNvPicPr>
          <p:nvPr/>
        </p:nvPicPr>
        <p:blipFill>
          <a:blip r:embed="rId3" cstate="print">
            <a:lum bright="70000" contrast="-70000"/>
          </a:blip>
          <a:srcRect/>
          <a:stretch>
            <a:fillRect/>
          </a:stretch>
        </p:blipFill>
        <p:spPr bwMode="auto">
          <a:xfrm>
            <a:off x="3527612" y="4055282"/>
            <a:ext cx="5616388" cy="2802718"/>
          </a:xfrm>
          <a:prstGeom prst="rect">
            <a:avLst/>
          </a:prstGeom>
          <a:noFill/>
        </p:spPr>
      </p:pic>
      <p:sp>
        <p:nvSpPr>
          <p:cNvPr id="2" name="Заголовок 1"/>
          <p:cNvSpPr>
            <a:spLocks noGrp="1"/>
          </p:cNvSpPr>
          <p:nvPr>
            <p:ph type="title"/>
          </p:nvPr>
        </p:nvSpPr>
        <p:spPr>
          <a:xfrm>
            <a:off x="457199" y="0"/>
            <a:ext cx="8536193" cy="954741"/>
          </a:xfrm>
        </p:spPr>
        <p:txBody>
          <a:bodyP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marL="0" indent="0" algn="ctr">
              <a:buNone/>
            </a:pPr>
            <a:r>
              <a:rPr lang="ru-RU" sz="2800"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Стадии  бюджетного процесса  в</a:t>
            </a:r>
            <a:br>
              <a:rPr lang="ru-RU" sz="2800"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br>
            <a:r>
              <a:rPr lang="ru-RU" sz="2800"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 Северо-Енисейском районе</a:t>
            </a:r>
            <a:endParaRPr lang="ru-RU" sz="2800"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15" name="Содержимое 14"/>
          <p:cNvSpPr>
            <a:spLocks noGrp="1"/>
          </p:cNvSpPr>
          <p:nvPr>
            <p:ph sz="quarter" idx="13"/>
          </p:nvPr>
        </p:nvSpPr>
        <p:spPr/>
        <p:txBody>
          <a:bodyPr/>
          <a:lstStyle/>
          <a:p>
            <a:pPr>
              <a:buNone/>
            </a:pPr>
            <a:endParaRPr lang="ru-RU" dirty="0" smtClean="0"/>
          </a:p>
          <a:p>
            <a:pPr>
              <a:buNone/>
            </a:pPr>
            <a:endParaRPr lang="ru-RU" dirty="0" smtClean="0"/>
          </a:p>
        </p:txBody>
      </p:sp>
      <p:sp>
        <p:nvSpPr>
          <p:cNvPr id="16" name="Нашивка 15"/>
          <p:cNvSpPr/>
          <p:nvPr/>
        </p:nvSpPr>
        <p:spPr>
          <a:xfrm>
            <a:off x="123695" y="107577"/>
            <a:ext cx="925175" cy="900952"/>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graphicFrame>
        <p:nvGraphicFramePr>
          <p:cNvPr id="13" name="Схема 12"/>
          <p:cNvGraphicFramePr/>
          <p:nvPr>
            <p:extLst>
              <p:ext uri="{D42A27DB-BD31-4B8C-83A1-F6EECF244321}">
                <p14:modId xmlns:p14="http://schemas.microsoft.com/office/powerpoint/2010/main" val="514318459"/>
              </p:ext>
            </p:extLst>
          </p:nvPr>
        </p:nvGraphicFramePr>
        <p:xfrm>
          <a:off x="262218" y="1075763"/>
          <a:ext cx="8881782" cy="567465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Овал 6"/>
          <p:cNvSpPr/>
          <p:nvPr/>
        </p:nvSpPr>
        <p:spPr>
          <a:xfrm>
            <a:off x="0" y="1731981"/>
            <a:ext cx="2883049" cy="1409252"/>
          </a:xfrm>
          <a:prstGeom prst="ellipse">
            <a:avLst/>
          </a:prstGeom>
          <a:ln>
            <a:noFill/>
          </a:ln>
          <a:effectLst>
            <a:outerShdw blurRad="149987" dist="250190" dir="8460000" algn="ctr">
              <a:srgbClr val="000000">
                <a:alpha val="28000"/>
              </a:srgbClr>
            </a:outerShdw>
            <a:reflection blurRad="6350" stA="50000" endA="295" endPos="92000" dist="101600" dir="5400000" sy="-100000" algn="bl" rotWithShape="0"/>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latin typeface="Times New Roman" pitchFamily="18" charset="0"/>
                <a:cs typeface="Times New Roman" pitchFamily="18" charset="0"/>
              </a:rPr>
              <a:t>Северо-Енисейский районный Совет депутатов</a:t>
            </a:r>
            <a:endParaRPr lang="ru-RU" sz="1600" dirty="0">
              <a:latin typeface="Times New Roman" pitchFamily="18" charset="0"/>
              <a:cs typeface="Times New Roman" pitchFamily="18" charset="0"/>
            </a:endParaRPr>
          </a:p>
        </p:txBody>
      </p:sp>
      <p:sp>
        <p:nvSpPr>
          <p:cNvPr id="3" name="Овал 2"/>
          <p:cNvSpPr/>
          <p:nvPr/>
        </p:nvSpPr>
        <p:spPr>
          <a:xfrm>
            <a:off x="3051583" y="5127362"/>
            <a:ext cx="2971800" cy="1750807"/>
          </a:xfrm>
          <a:prstGeom prst="ellipse">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latin typeface="Times New Roman" pitchFamily="18" charset="0"/>
                <a:cs typeface="Times New Roman" pitchFamily="18" charset="0"/>
              </a:rPr>
              <a:t>Главные распорядители бюджетных средств Северо-Енисейского района</a:t>
            </a:r>
            <a:endParaRPr lang="ru-RU" sz="1600" dirty="0">
              <a:latin typeface="Times New Roman" pitchFamily="18" charset="0"/>
              <a:cs typeface="Times New Roman" pitchFamily="18" charset="0"/>
            </a:endParaRPr>
          </a:p>
        </p:txBody>
      </p:sp>
      <p:sp>
        <p:nvSpPr>
          <p:cNvPr id="2" name="Заголовок 1"/>
          <p:cNvSpPr>
            <a:spLocks noGrp="1"/>
          </p:cNvSpPr>
          <p:nvPr>
            <p:ph type="title"/>
          </p:nvPr>
        </p:nvSpPr>
        <p:spPr>
          <a:xfrm>
            <a:off x="1118794" y="333487"/>
            <a:ext cx="7568005" cy="1054249"/>
          </a:xfrm>
        </p:spPr>
        <p:txBody>
          <a:bodyPr>
            <a:normAutofit fontScale="90000"/>
          </a:bodyPr>
          <a:lstStyle/>
          <a:p>
            <a:pPr marL="0" indent="0" algn="ctr">
              <a:buNone/>
            </a:pPr>
            <a:r>
              <a:rPr lang="ru-RU" sz="3600" dirty="0" smtClean="0">
                <a:latin typeface="Times New Roman" pitchFamily="18" charset="0"/>
                <a:cs typeface="Times New Roman" pitchFamily="18" charset="0"/>
              </a:rPr>
              <a:t>Участники бюджетного процесса</a:t>
            </a:r>
            <a:br>
              <a:rPr lang="ru-RU" sz="3600" dirty="0" smtClean="0">
                <a:latin typeface="Times New Roman" pitchFamily="18" charset="0"/>
                <a:cs typeface="Times New Roman" pitchFamily="18" charset="0"/>
              </a:rPr>
            </a:br>
            <a:r>
              <a:rPr lang="ru-RU" sz="3600" dirty="0" smtClean="0">
                <a:latin typeface="Times New Roman" pitchFamily="18" charset="0"/>
                <a:cs typeface="Times New Roman" pitchFamily="18" charset="0"/>
              </a:rPr>
              <a:t>Северо-Енисейского района</a:t>
            </a:r>
            <a:endParaRPr lang="ru-RU" sz="3600" dirty="0">
              <a:latin typeface="Times New Roman" pitchFamily="18" charset="0"/>
              <a:cs typeface="Times New Roman" pitchFamily="18" charset="0"/>
            </a:endParaRPr>
          </a:p>
        </p:txBody>
      </p:sp>
      <p:sp>
        <p:nvSpPr>
          <p:cNvPr id="4" name="Овал 3"/>
          <p:cNvSpPr/>
          <p:nvPr/>
        </p:nvSpPr>
        <p:spPr>
          <a:xfrm>
            <a:off x="6234056" y="1748117"/>
            <a:ext cx="2909944" cy="1414631"/>
          </a:xfrm>
          <a:prstGeom prst="ellipse">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latin typeface="Times New Roman" pitchFamily="18" charset="0"/>
                <a:cs typeface="Times New Roman" pitchFamily="18" charset="0"/>
              </a:rPr>
              <a:t>Администрация Северо-Енисейского  района</a:t>
            </a:r>
            <a:endParaRPr lang="ru-RU" sz="1600" dirty="0">
              <a:latin typeface="Times New Roman" pitchFamily="18" charset="0"/>
              <a:cs typeface="Times New Roman" pitchFamily="18" charset="0"/>
            </a:endParaRPr>
          </a:p>
        </p:txBody>
      </p:sp>
      <p:sp>
        <p:nvSpPr>
          <p:cNvPr id="5" name="Овал 4"/>
          <p:cNvSpPr/>
          <p:nvPr/>
        </p:nvSpPr>
        <p:spPr>
          <a:xfrm>
            <a:off x="2970454" y="1366221"/>
            <a:ext cx="3160059" cy="1498002"/>
          </a:xfrm>
          <a:prstGeom prst="ellipse">
            <a:avLst/>
          </a:prstGeom>
          <a:ln>
            <a:noFill/>
          </a:ln>
          <a:effectLst>
            <a:outerShdw blurRad="149987" dist="250190" dir="8460000" algn="ctr">
              <a:srgbClr val="000000">
                <a:alpha val="28000"/>
              </a:srgbClr>
            </a:outerShdw>
            <a:reflection blurRad="6350" stA="50000" endA="300" endPos="55000" dir="5400000" sy="-100000" algn="bl" rotWithShape="0"/>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latin typeface="Times New Roman" pitchFamily="18" charset="0"/>
                <a:cs typeface="Times New Roman" pitchFamily="18" charset="0"/>
              </a:rPr>
              <a:t>Глава Северо-Енисейского района</a:t>
            </a:r>
            <a:endParaRPr lang="ru-RU" sz="1600" dirty="0">
              <a:latin typeface="Times New Roman" pitchFamily="18" charset="0"/>
              <a:cs typeface="Times New Roman" pitchFamily="18" charset="0"/>
            </a:endParaRPr>
          </a:p>
        </p:txBody>
      </p:sp>
      <p:sp>
        <p:nvSpPr>
          <p:cNvPr id="6" name="Овал 5"/>
          <p:cNvSpPr/>
          <p:nvPr/>
        </p:nvSpPr>
        <p:spPr>
          <a:xfrm>
            <a:off x="2622176" y="2887082"/>
            <a:ext cx="3980330" cy="2323651"/>
          </a:xfrm>
          <a:prstGeom prst="ellipse">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latin typeface="Times New Roman" pitchFamily="18" charset="0"/>
                <a:cs typeface="Times New Roman" pitchFamily="18" charset="0"/>
              </a:rPr>
              <a:t>БЮДЖЕТ</a:t>
            </a:r>
            <a:endParaRPr lang="ru-RU" sz="1600" dirty="0">
              <a:latin typeface="Times New Roman" pitchFamily="18" charset="0"/>
              <a:cs typeface="Times New Roman" pitchFamily="18" charset="0"/>
            </a:endParaRPr>
          </a:p>
        </p:txBody>
      </p:sp>
      <p:sp>
        <p:nvSpPr>
          <p:cNvPr id="8" name="Овал 7"/>
          <p:cNvSpPr/>
          <p:nvPr/>
        </p:nvSpPr>
        <p:spPr>
          <a:xfrm>
            <a:off x="6357768" y="3151988"/>
            <a:ext cx="2786232" cy="1793840"/>
          </a:xfrm>
          <a:prstGeom prst="ellipse">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latin typeface="Times New Roman" pitchFamily="18" charset="0"/>
                <a:cs typeface="Times New Roman" pitchFamily="18" charset="0"/>
              </a:rPr>
              <a:t>Финансовое управление администрации Северо-Енисейского района</a:t>
            </a:r>
            <a:endParaRPr lang="ru-RU" sz="1600" dirty="0">
              <a:latin typeface="Times New Roman" pitchFamily="18" charset="0"/>
              <a:cs typeface="Times New Roman" pitchFamily="18" charset="0"/>
            </a:endParaRPr>
          </a:p>
        </p:txBody>
      </p:sp>
      <p:sp>
        <p:nvSpPr>
          <p:cNvPr id="10" name="Овал 9"/>
          <p:cNvSpPr/>
          <p:nvPr/>
        </p:nvSpPr>
        <p:spPr>
          <a:xfrm>
            <a:off x="0" y="5210733"/>
            <a:ext cx="2883049" cy="1667436"/>
          </a:xfrm>
          <a:prstGeom prst="ellipse">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latin typeface="Times New Roman" pitchFamily="18" charset="0"/>
                <a:cs typeface="Times New Roman" pitchFamily="18" charset="0"/>
              </a:rPr>
              <a:t>Главные администраторы доходов бюджета Северо-Енисейского района</a:t>
            </a:r>
            <a:endParaRPr lang="ru-RU" sz="1600" dirty="0">
              <a:latin typeface="Times New Roman" pitchFamily="18" charset="0"/>
              <a:cs typeface="Times New Roman" pitchFamily="18" charset="0"/>
            </a:endParaRPr>
          </a:p>
        </p:txBody>
      </p:sp>
      <p:sp>
        <p:nvSpPr>
          <p:cNvPr id="11" name="Овал 10"/>
          <p:cNvSpPr/>
          <p:nvPr/>
        </p:nvSpPr>
        <p:spPr>
          <a:xfrm>
            <a:off x="6090619" y="5045336"/>
            <a:ext cx="2786232" cy="1677296"/>
          </a:xfrm>
          <a:prstGeom prst="ellipse">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latin typeface="Times New Roman" pitchFamily="18" charset="0"/>
                <a:cs typeface="Times New Roman" pitchFamily="18" charset="0"/>
              </a:rPr>
              <a:t>Получатели бюджетных средств бюджета Северо-Енисейского района</a:t>
            </a:r>
            <a:endParaRPr lang="ru-RU" sz="1600" dirty="0">
              <a:latin typeface="Times New Roman" pitchFamily="18" charset="0"/>
              <a:cs typeface="Times New Roman" pitchFamily="18" charset="0"/>
            </a:endParaRPr>
          </a:p>
        </p:txBody>
      </p:sp>
      <p:sp>
        <p:nvSpPr>
          <p:cNvPr id="12" name="Нашивка 11"/>
          <p:cNvSpPr/>
          <p:nvPr/>
        </p:nvSpPr>
        <p:spPr>
          <a:xfrm>
            <a:off x="465251" y="376518"/>
            <a:ext cx="1019304" cy="989703"/>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3" name="Овал 12"/>
          <p:cNvSpPr/>
          <p:nvPr/>
        </p:nvSpPr>
        <p:spPr>
          <a:xfrm>
            <a:off x="13437" y="3278392"/>
            <a:ext cx="2883049" cy="1667436"/>
          </a:xfrm>
          <a:prstGeom prst="ellipse">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latin typeface="Times New Roman" pitchFamily="18" charset="0"/>
                <a:cs typeface="Times New Roman" pitchFamily="18" charset="0"/>
              </a:rPr>
              <a:t>Контрольно-счетная комиссия Северо-Енисейского района</a:t>
            </a:r>
            <a:endParaRPr lang="ru-RU" sz="16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33400" y="152401"/>
            <a:ext cx="7772400" cy="609599"/>
          </a:xfrm>
        </p:spPr>
        <p:txBody>
          <a:bodyPr>
            <a:noAutofit/>
          </a:bodyPr>
          <a:lstStyle/>
          <a:p>
            <a:r>
              <a:rPr lang="ru-RU" sz="2000" dirty="0" smtClean="0">
                <a:latin typeface="Times New Roman" pitchFamily="18" charset="0"/>
                <a:cs typeface="Times New Roman" pitchFamily="18" charset="0"/>
              </a:rPr>
              <a:t>Главные распорядители бюджета Северо-Енисейского района и подведомственные им муниципальные учреждения</a:t>
            </a:r>
            <a:endParaRPr lang="ru-RU" sz="2000" dirty="0">
              <a:latin typeface="Times New Roman" pitchFamily="18" charset="0"/>
              <a:cs typeface="Times New Roman" pitchFamily="18" charset="0"/>
            </a:endParaRPr>
          </a:p>
        </p:txBody>
      </p:sp>
      <p:sp>
        <p:nvSpPr>
          <p:cNvPr id="80" name="Подзаголовок 79"/>
          <p:cNvSpPr>
            <a:spLocks noGrp="1"/>
          </p:cNvSpPr>
          <p:nvPr>
            <p:ph type="subTitle" idx="1"/>
          </p:nvPr>
        </p:nvSpPr>
        <p:spPr>
          <a:xfrm>
            <a:off x="914400" y="5867400"/>
            <a:ext cx="6934200" cy="838200"/>
          </a:xfrm>
        </p:spPr>
        <p:txBody>
          <a:bodyPr>
            <a:normAutofit/>
          </a:bodyPr>
          <a:lstStyle/>
          <a:p>
            <a:r>
              <a:rPr lang="ru-RU" dirty="0" smtClean="0"/>
              <a:t> </a:t>
            </a:r>
            <a:endParaRPr lang="ru-RU" dirty="0"/>
          </a:p>
        </p:txBody>
      </p:sp>
      <p:sp>
        <p:nvSpPr>
          <p:cNvPr id="7" name="Скругленный прямоугольник 6"/>
          <p:cNvSpPr/>
          <p:nvPr/>
        </p:nvSpPr>
        <p:spPr>
          <a:xfrm>
            <a:off x="7620000" y="2057400"/>
            <a:ext cx="1143000" cy="381000"/>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ru-RU" sz="1000" dirty="0" smtClean="0">
                <a:solidFill>
                  <a:prstClr val="black"/>
                </a:solidFill>
                <a:latin typeface="Times New Roman" pitchFamily="18" charset="0"/>
              </a:rPr>
              <a:t>МБДОУ № 1</a:t>
            </a:r>
            <a:endParaRPr lang="ru-RU" sz="1000" dirty="0">
              <a:solidFill>
                <a:prstClr val="black"/>
              </a:solidFill>
              <a:latin typeface="Times New Roman" pitchFamily="18" charset="0"/>
            </a:endParaRPr>
          </a:p>
        </p:txBody>
      </p:sp>
      <p:sp>
        <p:nvSpPr>
          <p:cNvPr id="8" name="Скругленный прямоугольник 7"/>
          <p:cNvSpPr/>
          <p:nvPr/>
        </p:nvSpPr>
        <p:spPr>
          <a:xfrm>
            <a:off x="3352799" y="2157891"/>
            <a:ext cx="2057400" cy="533400"/>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solidFill>
                  <a:prstClr val="black"/>
                </a:solidFill>
                <a:latin typeface="Times New Roman" pitchFamily="18" charset="0"/>
                <a:cs typeface="Times New Roman" pitchFamily="18" charset="0"/>
              </a:rPr>
              <a:t>МКУ «Служба заказчика-застройщика Северо-Енисейского района»</a:t>
            </a:r>
            <a:endParaRPr lang="ru-RU" sz="1000" dirty="0">
              <a:solidFill>
                <a:prstClr val="black"/>
              </a:solidFill>
              <a:latin typeface="Times New Roman" pitchFamily="18" charset="0"/>
              <a:cs typeface="Times New Roman" pitchFamily="18" charset="0"/>
            </a:endParaRPr>
          </a:p>
        </p:txBody>
      </p:sp>
      <p:sp>
        <p:nvSpPr>
          <p:cNvPr id="11" name="Горизонтальный свиток 10"/>
          <p:cNvSpPr/>
          <p:nvPr/>
        </p:nvSpPr>
        <p:spPr>
          <a:xfrm>
            <a:off x="533400" y="838200"/>
            <a:ext cx="1981200" cy="1295400"/>
          </a:xfrm>
          <a:prstGeom prst="horizontalScroll">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b="1" dirty="0" smtClean="0">
                <a:solidFill>
                  <a:prstClr val="black"/>
                </a:solidFill>
                <a:latin typeface="Times New Roman" pitchFamily="18" charset="0"/>
                <a:cs typeface="Times New Roman" pitchFamily="18" charset="0"/>
              </a:rPr>
              <a:t>Финансовое управление администрации Северо-Енисейского района – главный распорядитель средств бюджета района</a:t>
            </a:r>
            <a:endParaRPr lang="ru-RU" sz="1000" b="1" dirty="0">
              <a:solidFill>
                <a:prstClr val="black"/>
              </a:solidFill>
              <a:latin typeface="Times New Roman" pitchFamily="18" charset="0"/>
              <a:cs typeface="Times New Roman" pitchFamily="18" charset="0"/>
            </a:endParaRPr>
          </a:p>
        </p:txBody>
      </p:sp>
      <p:sp>
        <p:nvSpPr>
          <p:cNvPr id="12" name="Горизонтальный свиток 11"/>
          <p:cNvSpPr/>
          <p:nvPr/>
        </p:nvSpPr>
        <p:spPr>
          <a:xfrm>
            <a:off x="304800" y="4267200"/>
            <a:ext cx="2590800" cy="1295400"/>
          </a:xfrm>
          <a:prstGeom prst="horizontalScroll">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b="1" dirty="0" smtClean="0">
                <a:solidFill>
                  <a:prstClr val="black"/>
                </a:solidFill>
                <a:latin typeface="Times New Roman" pitchFamily="18" charset="0"/>
                <a:cs typeface="Times New Roman" pitchFamily="18" charset="0"/>
              </a:rPr>
              <a:t>Отдел физической культуры, спорта и молодежной политики администрации Северо-Енисейского района – главный распорядитель средств бюджета района</a:t>
            </a:r>
            <a:endParaRPr lang="ru-RU" sz="1000" b="1" dirty="0">
              <a:solidFill>
                <a:prstClr val="black"/>
              </a:solidFill>
              <a:latin typeface="Times New Roman" pitchFamily="18" charset="0"/>
              <a:cs typeface="Times New Roman" pitchFamily="18" charset="0"/>
            </a:endParaRPr>
          </a:p>
        </p:txBody>
      </p:sp>
      <p:sp>
        <p:nvSpPr>
          <p:cNvPr id="13" name="Горизонтальный свиток 12"/>
          <p:cNvSpPr/>
          <p:nvPr/>
        </p:nvSpPr>
        <p:spPr>
          <a:xfrm>
            <a:off x="457200" y="2057401"/>
            <a:ext cx="1981200" cy="1011560"/>
          </a:xfrm>
          <a:prstGeom prst="horizontalScroll">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b="1" dirty="0" smtClean="0">
                <a:solidFill>
                  <a:prstClr val="black"/>
                </a:solidFill>
                <a:latin typeface="Times New Roman" pitchFamily="18" charset="0"/>
                <a:cs typeface="Times New Roman" pitchFamily="18" charset="0"/>
              </a:rPr>
              <a:t>Отдел культуры администрации Северо-Енисейского района – главный распорядитель средств бюджета района</a:t>
            </a:r>
            <a:endParaRPr lang="ru-RU" sz="1000" b="1" dirty="0">
              <a:solidFill>
                <a:prstClr val="black"/>
              </a:solidFill>
              <a:latin typeface="Times New Roman" pitchFamily="18" charset="0"/>
              <a:cs typeface="Times New Roman" pitchFamily="18" charset="0"/>
            </a:endParaRPr>
          </a:p>
        </p:txBody>
      </p:sp>
      <p:sp>
        <p:nvSpPr>
          <p:cNvPr id="15" name="Горизонтальный свиток 14"/>
          <p:cNvSpPr/>
          <p:nvPr/>
        </p:nvSpPr>
        <p:spPr>
          <a:xfrm>
            <a:off x="3276600" y="838200"/>
            <a:ext cx="2286000" cy="1295400"/>
          </a:xfrm>
          <a:prstGeom prst="horizontalScroll">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b="1" dirty="0" smtClean="0">
                <a:solidFill>
                  <a:prstClr val="black"/>
                </a:solidFill>
                <a:latin typeface="Times New Roman" pitchFamily="18" charset="0"/>
                <a:cs typeface="Times New Roman" pitchFamily="18" charset="0"/>
              </a:rPr>
              <a:t>Администрация Северо-Енисейского района – главный распорядитель средств бюджета района</a:t>
            </a:r>
            <a:endParaRPr lang="ru-RU" sz="1000" b="1" dirty="0">
              <a:solidFill>
                <a:prstClr val="black"/>
              </a:solidFill>
              <a:latin typeface="Times New Roman" pitchFamily="18" charset="0"/>
              <a:cs typeface="Times New Roman" pitchFamily="18" charset="0"/>
            </a:endParaRPr>
          </a:p>
        </p:txBody>
      </p:sp>
      <p:sp>
        <p:nvSpPr>
          <p:cNvPr id="16" name="Горизонтальный свиток 15"/>
          <p:cNvSpPr/>
          <p:nvPr/>
        </p:nvSpPr>
        <p:spPr>
          <a:xfrm>
            <a:off x="6096000" y="762000"/>
            <a:ext cx="2590800" cy="1295400"/>
          </a:xfrm>
          <a:prstGeom prst="horizontalScroll">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b="1" dirty="0" smtClean="0">
                <a:solidFill>
                  <a:prstClr val="black"/>
                </a:solidFill>
                <a:latin typeface="Times New Roman" pitchFamily="18" charset="0"/>
                <a:cs typeface="Times New Roman" pitchFamily="18" charset="0"/>
              </a:rPr>
              <a:t>Управление образования администрации Северо-Енисейского района – главный распорядитель средств бюджета района</a:t>
            </a:r>
            <a:endParaRPr lang="ru-RU" sz="1000" b="1" dirty="0">
              <a:solidFill>
                <a:prstClr val="black"/>
              </a:solidFill>
              <a:latin typeface="Times New Roman" pitchFamily="18" charset="0"/>
              <a:cs typeface="Times New Roman" pitchFamily="18" charset="0"/>
            </a:endParaRPr>
          </a:p>
        </p:txBody>
      </p:sp>
      <p:sp>
        <p:nvSpPr>
          <p:cNvPr id="17" name="Скругленный прямоугольник 16"/>
          <p:cNvSpPr/>
          <p:nvPr/>
        </p:nvSpPr>
        <p:spPr>
          <a:xfrm>
            <a:off x="6096000" y="2057400"/>
            <a:ext cx="1447800" cy="381000"/>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ru-RU" sz="1000" dirty="0" smtClean="0">
                <a:solidFill>
                  <a:prstClr val="black"/>
                </a:solidFill>
                <a:latin typeface="Times New Roman" pitchFamily="18" charset="0"/>
              </a:rPr>
              <a:t>МБОУ  ССОШ № 1</a:t>
            </a:r>
            <a:endParaRPr lang="ru-RU" sz="1000" dirty="0">
              <a:solidFill>
                <a:prstClr val="black"/>
              </a:solidFill>
              <a:latin typeface="Times New Roman" pitchFamily="18" charset="0"/>
            </a:endParaRPr>
          </a:p>
        </p:txBody>
      </p:sp>
      <p:sp>
        <p:nvSpPr>
          <p:cNvPr id="18" name="Скругленный прямоугольник 17"/>
          <p:cNvSpPr/>
          <p:nvPr/>
        </p:nvSpPr>
        <p:spPr>
          <a:xfrm>
            <a:off x="7627036" y="2476501"/>
            <a:ext cx="1143000" cy="381000"/>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ru-RU" sz="1000" dirty="0" smtClean="0">
                <a:solidFill>
                  <a:prstClr val="black"/>
                </a:solidFill>
                <a:latin typeface="Times New Roman" pitchFamily="18" charset="0"/>
              </a:rPr>
              <a:t>МБДОУ № 3</a:t>
            </a:r>
            <a:endParaRPr lang="ru-RU" sz="1000" dirty="0">
              <a:solidFill>
                <a:prstClr val="black"/>
              </a:solidFill>
              <a:latin typeface="Times New Roman" pitchFamily="18" charset="0"/>
            </a:endParaRPr>
          </a:p>
        </p:txBody>
      </p:sp>
      <p:sp>
        <p:nvSpPr>
          <p:cNvPr id="19" name="Скругленный прямоугольник 18"/>
          <p:cNvSpPr/>
          <p:nvPr/>
        </p:nvSpPr>
        <p:spPr>
          <a:xfrm>
            <a:off x="7627036" y="2904838"/>
            <a:ext cx="1143000" cy="381000"/>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ru-RU" sz="1000" dirty="0" smtClean="0">
                <a:solidFill>
                  <a:prstClr val="black"/>
                </a:solidFill>
                <a:latin typeface="Times New Roman" pitchFamily="18" charset="0"/>
              </a:rPr>
              <a:t>МБДОУ № 4 «Жарки»</a:t>
            </a:r>
            <a:endParaRPr lang="ru-RU" sz="1000" dirty="0">
              <a:solidFill>
                <a:prstClr val="black"/>
              </a:solidFill>
              <a:latin typeface="Times New Roman" pitchFamily="18" charset="0"/>
            </a:endParaRPr>
          </a:p>
        </p:txBody>
      </p:sp>
      <p:sp>
        <p:nvSpPr>
          <p:cNvPr id="20" name="Скругленный прямоугольник 19"/>
          <p:cNvSpPr/>
          <p:nvPr/>
        </p:nvSpPr>
        <p:spPr>
          <a:xfrm>
            <a:off x="7627036" y="3333551"/>
            <a:ext cx="1143000" cy="381000"/>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ru-RU" sz="1000" dirty="0" smtClean="0">
                <a:solidFill>
                  <a:prstClr val="black"/>
                </a:solidFill>
                <a:latin typeface="Times New Roman" pitchFamily="18" charset="0"/>
              </a:rPr>
              <a:t>МБДОУ № 5</a:t>
            </a:r>
            <a:endParaRPr lang="ru-RU" sz="1000" dirty="0">
              <a:solidFill>
                <a:prstClr val="black"/>
              </a:solidFill>
              <a:latin typeface="Times New Roman" pitchFamily="18" charset="0"/>
            </a:endParaRPr>
          </a:p>
        </p:txBody>
      </p:sp>
      <p:sp>
        <p:nvSpPr>
          <p:cNvPr id="21" name="Скругленный прямоугольник 20"/>
          <p:cNvSpPr/>
          <p:nvPr/>
        </p:nvSpPr>
        <p:spPr>
          <a:xfrm>
            <a:off x="6096000" y="2514600"/>
            <a:ext cx="1447800" cy="381000"/>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ru-RU" sz="1000" dirty="0" smtClean="0">
                <a:solidFill>
                  <a:prstClr val="black"/>
                </a:solidFill>
                <a:latin typeface="Times New Roman" pitchFamily="18" charset="0"/>
              </a:rPr>
              <a:t>МБОУ «ССОШ №2»</a:t>
            </a:r>
            <a:endParaRPr lang="ru-RU" sz="1000" dirty="0">
              <a:solidFill>
                <a:prstClr val="black"/>
              </a:solidFill>
              <a:latin typeface="Times New Roman" pitchFamily="18" charset="0"/>
            </a:endParaRPr>
          </a:p>
        </p:txBody>
      </p:sp>
      <p:sp>
        <p:nvSpPr>
          <p:cNvPr id="23" name="Скругленный прямоугольник 22"/>
          <p:cNvSpPr/>
          <p:nvPr/>
        </p:nvSpPr>
        <p:spPr>
          <a:xfrm>
            <a:off x="6096000" y="2971800"/>
            <a:ext cx="1447800" cy="381000"/>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ru-RU" sz="1000" dirty="0" smtClean="0">
                <a:solidFill>
                  <a:prstClr val="black"/>
                </a:solidFill>
                <a:latin typeface="Times New Roman" pitchFamily="18" charset="0"/>
              </a:rPr>
              <a:t>МБОУ  «ТСОШ № 3»</a:t>
            </a:r>
            <a:endParaRPr lang="ru-RU" sz="1000" dirty="0">
              <a:solidFill>
                <a:prstClr val="black"/>
              </a:solidFill>
              <a:latin typeface="Times New Roman" pitchFamily="18" charset="0"/>
            </a:endParaRPr>
          </a:p>
        </p:txBody>
      </p:sp>
      <p:sp>
        <p:nvSpPr>
          <p:cNvPr id="24" name="Скругленный прямоугольник 23"/>
          <p:cNvSpPr/>
          <p:nvPr/>
        </p:nvSpPr>
        <p:spPr>
          <a:xfrm>
            <a:off x="6096000" y="4343400"/>
            <a:ext cx="1447800" cy="381000"/>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ru-RU" sz="1000" dirty="0" smtClean="0">
                <a:solidFill>
                  <a:prstClr val="black"/>
                </a:solidFill>
                <a:latin typeface="Times New Roman" pitchFamily="18" charset="0"/>
              </a:rPr>
              <a:t>МБОУ  «ВСОШ № 8»</a:t>
            </a:r>
            <a:endParaRPr lang="ru-RU" sz="1000" dirty="0">
              <a:solidFill>
                <a:prstClr val="black"/>
              </a:solidFill>
              <a:latin typeface="Times New Roman" pitchFamily="18" charset="0"/>
            </a:endParaRPr>
          </a:p>
        </p:txBody>
      </p:sp>
      <p:sp>
        <p:nvSpPr>
          <p:cNvPr id="25" name="Скругленный прямоугольник 24"/>
          <p:cNvSpPr/>
          <p:nvPr/>
        </p:nvSpPr>
        <p:spPr>
          <a:xfrm>
            <a:off x="6096000" y="3429000"/>
            <a:ext cx="1447800" cy="381000"/>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ru-RU" sz="1000" dirty="0" smtClean="0">
                <a:solidFill>
                  <a:prstClr val="black"/>
                </a:solidFill>
                <a:latin typeface="Times New Roman" pitchFamily="18" charset="0"/>
              </a:rPr>
              <a:t>МБОУ  «БСОШ №5»</a:t>
            </a:r>
            <a:endParaRPr lang="ru-RU" sz="1000" dirty="0">
              <a:solidFill>
                <a:prstClr val="black"/>
              </a:solidFill>
              <a:latin typeface="Times New Roman" pitchFamily="18" charset="0"/>
            </a:endParaRPr>
          </a:p>
        </p:txBody>
      </p:sp>
      <p:sp>
        <p:nvSpPr>
          <p:cNvPr id="26" name="Скругленный прямоугольник 25"/>
          <p:cNvSpPr/>
          <p:nvPr/>
        </p:nvSpPr>
        <p:spPr>
          <a:xfrm>
            <a:off x="6096000" y="3886200"/>
            <a:ext cx="1447800" cy="381000"/>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ru-RU" sz="1000" dirty="0" smtClean="0">
                <a:solidFill>
                  <a:prstClr val="black"/>
                </a:solidFill>
                <a:latin typeface="Times New Roman" pitchFamily="18" charset="0"/>
              </a:rPr>
              <a:t>МБОУ  «НСОШ №6»</a:t>
            </a:r>
            <a:endParaRPr lang="ru-RU" sz="1000" dirty="0">
              <a:solidFill>
                <a:prstClr val="black"/>
              </a:solidFill>
              <a:latin typeface="Times New Roman" pitchFamily="18" charset="0"/>
            </a:endParaRPr>
          </a:p>
        </p:txBody>
      </p:sp>
      <p:sp>
        <p:nvSpPr>
          <p:cNvPr id="27" name="Скругленный прямоугольник 26"/>
          <p:cNvSpPr/>
          <p:nvPr/>
        </p:nvSpPr>
        <p:spPr>
          <a:xfrm>
            <a:off x="7606324" y="4807256"/>
            <a:ext cx="1156676" cy="374344"/>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eaLnBrk="0" hangingPunct="0">
              <a:lnSpc>
                <a:spcPct val="90000"/>
              </a:lnSpc>
              <a:spcBef>
                <a:spcPct val="20000"/>
              </a:spcBef>
              <a:buClr>
                <a:srgbClr val="00C8C3"/>
              </a:buClr>
              <a:buFont typeface="Wingdings" pitchFamily="2" charset="2"/>
              <a:buNone/>
              <a:defRPr/>
            </a:pPr>
            <a:r>
              <a:rPr lang="ru-RU" sz="1000" dirty="0" smtClean="0">
                <a:solidFill>
                  <a:prstClr val="black"/>
                </a:solidFill>
                <a:latin typeface="Times New Roman" pitchFamily="18" charset="0"/>
              </a:rPr>
              <a:t>МБОУ ДО </a:t>
            </a:r>
          </a:p>
          <a:p>
            <a:pPr marL="342900" indent="-342900" algn="ctr" eaLnBrk="0" hangingPunct="0">
              <a:lnSpc>
                <a:spcPct val="90000"/>
              </a:lnSpc>
              <a:spcBef>
                <a:spcPct val="20000"/>
              </a:spcBef>
              <a:buClr>
                <a:srgbClr val="00C8C3"/>
              </a:buClr>
              <a:buFont typeface="Wingdings" pitchFamily="2" charset="2"/>
              <a:buNone/>
              <a:defRPr/>
            </a:pPr>
            <a:r>
              <a:rPr lang="ru-RU" sz="1000" dirty="0" smtClean="0">
                <a:solidFill>
                  <a:prstClr val="black"/>
                </a:solidFill>
                <a:latin typeface="Times New Roman" pitchFamily="18" charset="0"/>
              </a:rPr>
              <a:t>«ДЮСШ»</a:t>
            </a:r>
            <a:endParaRPr lang="ru-RU" sz="1000" dirty="0">
              <a:solidFill>
                <a:prstClr val="black"/>
              </a:solidFill>
              <a:latin typeface="Times New Roman" pitchFamily="18" charset="0"/>
            </a:endParaRPr>
          </a:p>
        </p:txBody>
      </p:sp>
      <p:sp>
        <p:nvSpPr>
          <p:cNvPr id="28" name="Скругленный прямоугольник 27"/>
          <p:cNvSpPr/>
          <p:nvPr/>
        </p:nvSpPr>
        <p:spPr>
          <a:xfrm>
            <a:off x="7620000" y="4265735"/>
            <a:ext cx="1143000" cy="381000"/>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ru-RU" sz="1000" dirty="0" smtClean="0">
                <a:solidFill>
                  <a:prstClr val="black"/>
                </a:solidFill>
                <a:latin typeface="Times New Roman" pitchFamily="18" charset="0"/>
              </a:rPr>
              <a:t>МБОУ  ДО  «ДЮЦ»</a:t>
            </a:r>
            <a:endParaRPr lang="ru-RU" sz="1000" dirty="0">
              <a:solidFill>
                <a:prstClr val="black"/>
              </a:solidFill>
              <a:latin typeface="Times New Roman" pitchFamily="18" charset="0"/>
            </a:endParaRPr>
          </a:p>
        </p:txBody>
      </p:sp>
      <p:sp>
        <p:nvSpPr>
          <p:cNvPr id="29" name="Скругленный прямоугольник 28"/>
          <p:cNvSpPr/>
          <p:nvPr/>
        </p:nvSpPr>
        <p:spPr>
          <a:xfrm>
            <a:off x="6096000" y="4800600"/>
            <a:ext cx="1447800" cy="381000"/>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ru-RU" sz="1000" dirty="0" smtClean="0">
                <a:solidFill>
                  <a:prstClr val="black"/>
                </a:solidFill>
                <a:latin typeface="Times New Roman" pitchFamily="18" charset="0"/>
              </a:rPr>
              <a:t>МБОУ «ВОШ № 9»</a:t>
            </a:r>
            <a:endParaRPr lang="ru-RU" sz="1000" dirty="0">
              <a:solidFill>
                <a:prstClr val="black"/>
              </a:solidFill>
              <a:latin typeface="Times New Roman" pitchFamily="18" charset="0"/>
            </a:endParaRPr>
          </a:p>
        </p:txBody>
      </p:sp>
      <p:cxnSp>
        <p:nvCxnSpPr>
          <p:cNvPr id="31" name="Прямая соединительная линия 30"/>
          <p:cNvCxnSpPr>
            <a:endCxn id="1026" idx="1"/>
          </p:cNvCxnSpPr>
          <p:nvPr/>
        </p:nvCxnSpPr>
        <p:spPr>
          <a:xfrm flipH="1">
            <a:off x="8904520" y="1447800"/>
            <a:ext cx="11674" cy="3472607"/>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Прямая со стрелкой 40"/>
          <p:cNvCxnSpPr>
            <a:endCxn id="20" idx="3"/>
          </p:cNvCxnSpPr>
          <p:nvPr/>
        </p:nvCxnSpPr>
        <p:spPr>
          <a:xfrm rot="10800000" flipV="1">
            <a:off x="8770036" y="3485951"/>
            <a:ext cx="152400" cy="381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3" name="Прямая со стрелкой 42"/>
          <p:cNvCxnSpPr>
            <a:endCxn id="19" idx="3"/>
          </p:cNvCxnSpPr>
          <p:nvPr/>
        </p:nvCxnSpPr>
        <p:spPr>
          <a:xfrm rot="10800000" flipV="1">
            <a:off x="8770036" y="3057238"/>
            <a:ext cx="152400" cy="381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5" name="Прямая со стрелкой 44"/>
          <p:cNvCxnSpPr>
            <a:endCxn id="18" idx="3"/>
          </p:cNvCxnSpPr>
          <p:nvPr/>
        </p:nvCxnSpPr>
        <p:spPr>
          <a:xfrm rot="10800000" flipV="1">
            <a:off x="8770036" y="2628901"/>
            <a:ext cx="152400" cy="381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7" name="Прямая со стрелкой 46"/>
          <p:cNvCxnSpPr>
            <a:endCxn id="7" idx="3"/>
          </p:cNvCxnSpPr>
          <p:nvPr/>
        </p:nvCxnSpPr>
        <p:spPr>
          <a:xfrm rot="10800000" flipV="1">
            <a:off x="8763000" y="2209800"/>
            <a:ext cx="152400" cy="381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1" name="Прямая соединительная линия 50"/>
          <p:cNvCxnSpPr>
            <a:stCxn id="16" idx="3"/>
          </p:cNvCxnSpPr>
          <p:nvPr/>
        </p:nvCxnSpPr>
        <p:spPr>
          <a:xfrm>
            <a:off x="8686800" y="1409700"/>
            <a:ext cx="228600" cy="381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Прямая соединительная линия 52"/>
          <p:cNvCxnSpPr/>
          <p:nvPr/>
        </p:nvCxnSpPr>
        <p:spPr>
          <a:xfrm>
            <a:off x="5868194" y="1524794"/>
            <a:ext cx="0" cy="3409156"/>
          </a:xfrm>
          <a:prstGeom prst="line">
            <a:avLst/>
          </a:prstGeom>
        </p:spPr>
        <p:style>
          <a:lnRef idx="1">
            <a:schemeClr val="accent1"/>
          </a:lnRef>
          <a:fillRef idx="0">
            <a:schemeClr val="accent1"/>
          </a:fillRef>
          <a:effectRef idx="0">
            <a:schemeClr val="accent1"/>
          </a:effectRef>
          <a:fontRef idx="minor">
            <a:schemeClr val="tx1"/>
          </a:fontRef>
        </p:style>
      </p:cxnSp>
      <p:cxnSp>
        <p:nvCxnSpPr>
          <p:cNvPr id="58" name="Прямая со стрелкой 57"/>
          <p:cNvCxnSpPr>
            <a:endCxn id="29" idx="1"/>
          </p:cNvCxnSpPr>
          <p:nvPr/>
        </p:nvCxnSpPr>
        <p:spPr>
          <a:xfrm>
            <a:off x="5868194" y="4953000"/>
            <a:ext cx="227806" cy="381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0" name="Прямая со стрелкой 59"/>
          <p:cNvCxnSpPr>
            <a:endCxn id="24" idx="1"/>
          </p:cNvCxnSpPr>
          <p:nvPr/>
        </p:nvCxnSpPr>
        <p:spPr>
          <a:xfrm>
            <a:off x="5867400" y="4495800"/>
            <a:ext cx="228600" cy="381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2" name="Прямая со стрелкой 61"/>
          <p:cNvCxnSpPr>
            <a:endCxn id="26" idx="1"/>
          </p:cNvCxnSpPr>
          <p:nvPr/>
        </p:nvCxnSpPr>
        <p:spPr>
          <a:xfrm>
            <a:off x="5867400" y="4038600"/>
            <a:ext cx="228600" cy="381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4" name="Прямая со стрелкой 63"/>
          <p:cNvCxnSpPr>
            <a:endCxn id="25" idx="1"/>
          </p:cNvCxnSpPr>
          <p:nvPr/>
        </p:nvCxnSpPr>
        <p:spPr>
          <a:xfrm>
            <a:off x="5867400" y="3581400"/>
            <a:ext cx="228600" cy="381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6" name="Прямая со стрелкой 65"/>
          <p:cNvCxnSpPr>
            <a:endCxn id="23" idx="1"/>
          </p:cNvCxnSpPr>
          <p:nvPr/>
        </p:nvCxnSpPr>
        <p:spPr>
          <a:xfrm>
            <a:off x="5867400" y="3124200"/>
            <a:ext cx="228600" cy="381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8" name="Прямая со стрелкой 67"/>
          <p:cNvCxnSpPr>
            <a:endCxn id="21" idx="1"/>
          </p:cNvCxnSpPr>
          <p:nvPr/>
        </p:nvCxnSpPr>
        <p:spPr>
          <a:xfrm>
            <a:off x="5867400" y="2667000"/>
            <a:ext cx="228600" cy="381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0" name="Прямая со стрелкой 69"/>
          <p:cNvCxnSpPr>
            <a:endCxn id="17" idx="1"/>
          </p:cNvCxnSpPr>
          <p:nvPr/>
        </p:nvCxnSpPr>
        <p:spPr>
          <a:xfrm>
            <a:off x="5867400" y="2209800"/>
            <a:ext cx="228600" cy="381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2" name="Прямая соединительная линия 71"/>
          <p:cNvCxnSpPr>
            <a:endCxn id="16" idx="1"/>
          </p:cNvCxnSpPr>
          <p:nvPr/>
        </p:nvCxnSpPr>
        <p:spPr>
          <a:xfrm flipV="1">
            <a:off x="5867400" y="1409700"/>
            <a:ext cx="228600" cy="114300"/>
          </a:xfrm>
          <a:prstGeom prst="line">
            <a:avLst/>
          </a:prstGeom>
        </p:spPr>
        <p:style>
          <a:lnRef idx="1">
            <a:schemeClr val="accent1"/>
          </a:lnRef>
          <a:fillRef idx="0">
            <a:schemeClr val="accent1"/>
          </a:fillRef>
          <a:effectRef idx="0">
            <a:schemeClr val="accent1"/>
          </a:effectRef>
          <a:fontRef idx="minor">
            <a:schemeClr val="tx1"/>
          </a:fontRef>
        </p:style>
      </p:cxnSp>
      <p:sp>
        <p:nvSpPr>
          <p:cNvPr id="78" name="Скругленный прямоугольник 77"/>
          <p:cNvSpPr/>
          <p:nvPr/>
        </p:nvSpPr>
        <p:spPr>
          <a:xfrm>
            <a:off x="3352799" y="2817735"/>
            <a:ext cx="2030688" cy="533400"/>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solidFill>
                  <a:prstClr val="black"/>
                </a:solidFill>
                <a:latin typeface="Times New Roman" pitchFamily="18" charset="0"/>
                <a:cs typeface="Times New Roman" pitchFamily="18" charset="0"/>
              </a:rPr>
              <a:t>МКУ «Аварийно-спасательное формирование Северо-Енисейского района»</a:t>
            </a:r>
          </a:p>
        </p:txBody>
      </p:sp>
      <p:sp>
        <p:nvSpPr>
          <p:cNvPr id="79" name="Скругленный прямоугольник 78"/>
          <p:cNvSpPr/>
          <p:nvPr/>
        </p:nvSpPr>
        <p:spPr>
          <a:xfrm>
            <a:off x="3352798" y="3442311"/>
            <a:ext cx="2041945" cy="615339"/>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solidFill>
                  <a:prstClr val="black"/>
                </a:solidFill>
                <a:latin typeface="Times New Roman" pitchFamily="18" charset="0"/>
                <a:cs typeface="Times New Roman" pitchFamily="18" charset="0"/>
              </a:rPr>
              <a:t>МКУ «Северо-Енисейская муниципальная информационная служба»</a:t>
            </a:r>
            <a:endParaRPr lang="ru-RU" sz="1000" dirty="0">
              <a:solidFill>
                <a:prstClr val="black"/>
              </a:solidFill>
              <a:latin typeface="Times New Roman" pitchFamily="18" charset="0"/>
              <a:cs typeface="Times New Roman" pitchFamily="18" charset="0"/>
            </a:endParaRPr>
          </a:p>
        </p:txBody>
      </p:sp>
      <p:cxnSp>
        <p:nvCxnSpPr>
          <p:cNvPr id="99" name="Прямая со стрелкой 98"/>
          <p:cNvCxnSpPr>
            <a:endCxn id="79" idx="3"/>
          </p:cNvCxnSpPr>
          <p:nvPr/>
        </p:nvCxnSpPr>
        <p:spPr>
          <a:xfrm flipH="1">
            <a:off x="5394743" y="3747111"/>
            <a:ext cx="304802" cy="287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1" name="Прямая со стрелкой 100"/>
          <p:cNvCxnSpPr>
            <a:endCxn id="78" idx="3"/>
          </p:cNvCxnSpPr>
          <p:nvPr/>
        </p:nvCxnSpPr>
        <p:spPr>
          <a:xfrm flipH="1">
            <a:off x="5383487" y="3046335"/>
            <a:ext cx="304800" cy="381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3" name="Прямая со стрелкой 102"/>
          <p:cNvCxnSpPr>
            <a:endCxn id="8" idx="3"/>
          </p:cNvCxnSpPr>
          <p:nvPr/>
        </p:nvCxnSpPr>
        <p:spPr>
          <a:xfrm rot="10800000" flipV="1">
            <a:off x="5410199" y="2386491"/>
            <a:ext cx="304800" cy="381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5" name="Прямая соединительная линия 104"/>
          <p:cNvCxnSpPr>
            <a:stCxn id="15" idx="3"/>
          </p:cNvCxnSpPr>
          <p:nvPr/>
        </p:nvCxnSpPr>
        <p:spPr>
          <a:xfrm>
            <a:off x="5562600" y="1485900"/>
            <a:ext cx="152400" cy="38100"/>
          </a:xfrm>
          <a:prstGeom prst="line">
            <a:avLst/>
          </a:prstGeom>
        </p:spPr>
        <p:style>
          <a:lnRef idx="1">
            <a:schemeClr val="accent1"/>
          </a:lnRef>
          <a:fillRef idx="0">
            <a:schemeClr val="accent1"/>
          </a:fillRef>
          <a:effectRef idx="0">
            <a:schemeClr val="accent1"/>
          </a:effectRef>
          <a:fontRef idx="minor">
            <a:schemeClr val="tx1"/>
          </a:fontRef>
        </p:style>
      </p:cxnSp>
      <p:sp>
        <p:nvSpPr>
          <p:cNvPr id="106" name="Скругленный прямоугольник 105"/>
          <p:cNvSpPr/>
          <p:nvPr/>
        </p:nvSpPr>
        <p:spPr>
          <a:xfrm>
            <a:off x="342900" y="3619500"/>
            <a:ext cx="1104900" cy="313556"/>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solidFill>
                  <a:prstClr val="black"/>
                </a:solidFill>
                <a:latin typeface="Times New Roman" pitchFamily="18" charset="0"/>
                <a:cs typeface="Times New Roman" pitchFamily="18" charset="0"/>
              </a:rPr>
              <a:t>МБУ «ЦКС»</a:t>
            </a:r>
            <a:endParaRPr lang="ru-RU" sz="1000" dirty="0">
              <a:solidFill>
                <a:prstClr val="black"/>
              </a:solidFill>
              <a:latin typeface="Times New Roman" pitchFamily="18" charset="0"/>
              <a:cs typeface="Times New Roman" pitchFamily="18" charset="0"/>
            </a:endParaRPr>
          </a:p>
        </p:txBody>
      </p:sp>
      <p:sp>
        <p:nvSpPr>
          <p:cNvPr id="107" name="Скругленный прямоугольник 106"/>
          <p:cNvSpPr/>
          <p:nvPr/>
        </p:nvSpPr>
        <p:spPr>
          <a:xfrm>
            <a:off x="342900" y="4038599"/>
            <a:ext cx="1143000" cy="246185"/>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solidFill>
                  <a:prstClr val="black"/>
                </a:solidFill>
                <a:latin typeface="Times New Roman" pitchFamily="18" charset="0"/>
                <a:cs typeface="Times New Roman" pitchFamily="18" charset="0"/>
              </a:rPr>
              <a:t>МБУ «ЦБС»</a:t>
            </a:r>
            <a:endParaRPr lang="ru-RU" sz="1000" dirty="0">
              <a:solidFill>
                <a:prstClr val="black"/>
              </a:solidFill>
              <a:latin typeface="Times New Roman" pitchFamily="18" charset="0"/>
              <a:cs typeface="Times New Roman" pitchFamily="18" charset="0"/>
            </a:endParaRPr>
          </a:p>
        </p:txBody>
      </p:sp>
      <p:sp>
        <p:nvSpPr>
          <p:cNvPr id="108" name="Скругленный прямоугольник 107"/>
          <p:cNvSpPr/>
          <p:nvPr/>
        </p:nvSpPr>
        <p:spPr>
          <a:xfrm>
            <a:off x="1524000" y="3352800"/>
            <a:ext cx="1295400" cy="457200"/>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solidFill>
                  <a:prstClr val="black"/>
                </a:solidFill>
                <a:latin typeface="Times New Roman" pitchFamily="18" charset="0"/>
                <a:cs typeface="Times New Roman" pitchFamily="18" charset="0"/>
              </a:rPr>
              <a:t>МБУ «Муниципальный музей»</a:t>
            </a:r>
            <a:endParaRPr lang="ru-RU" sz="1000" dirty="0">
              <a:solidFill>
                <a:prstClr val="black"/>
              </a:solidFill>
              <a:latin typeface="Times New Roman" pitchFamily="18" charset="0"/>
              <a:cs typeface="Times New Roman" pitchFamily="18" charset="0"/>
            </a:endParaRPr>
          </a:p>
        </p:txBody>
      </p:sp>
      <p:sp>
        <p:nvSpPr>
          <p:cNvPr id="109" name="Скругленный прямоугольник 108"/>
          <p:cNvSpPr/>
          <p:nvPr/>
        </p:nvSpPr>
        <p:spPr>
          <a:xfrm>
            <a:off x="1524000" y="3886200"/>
            <a:ext cx="1295400" cy="381000"/>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800" dirty="0" smtClean="0">
                <a:solidFill>
                  <a:prstClr val="black"/>
                </a:solidFill>
                <a:latin typeface="Times New Roman" pitchFamily="18" charset="0"/>
                <a:cs typeface="Times New Roman" pitchFamily="18" charset="0"/>
              </a:rPr>
              <a:t>МБУ ДО «Северо-Енисейская детская школа искусств»</a:t>
            </a:r>
            <a:endParaRPr lang="ru-RU" sz="800" dirty="0">
              <a:solidFill>
                <a:prstClr val="black"/>
              </a:solidFill>
              <a:latin typeface="Times New Roman" pitchFamily="18" charset="0"/>
              <a:cs typeface="Times New Roman" pitchFamily="18" charset="0"/>
            </a:endParaRPr>
          </a:p>
        </p:txBody>
      </p:sp>
      <p:cxnSp>
        <p:nvCxnSpPr>
          <p:cNvPr id="111" name="Прямая соединительная линия 110"/>
          <p:cNvCxnSpPr/>
          <p:nvPr/>
        </p:nvCxnSpPr>
        <p:spPr>
          <a:xfrm rot="5400000">
            <a:off x="2476500" y="3390900"/>
            <a:ext cx="12954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13" name="Прямая соединительная линия 112"/>
          <p:cNvCxnSpPr>
            <a:stCxn id="13" idx="3"/>
          </p:cNvCxnSpPr>
          <p:nvPr/>
        </p:nvCxnSpPr>
        <p:spPr>
          <a:xfrm>
            <a:off x="2438400" y="2563181"/>
            <a:ext cx="685800" cy="180019"/>
          </a:xfrm>
          <a:prstGeom prst="line">
            <a:avLst/>
          </a:prstGeom>
        </p:spPr>
        <p:style>
          <a:lnRef idx="1">
            <a:schemeClr val="accent1"/>
          </a:lnRef>
          <a:fillRef idx="0">
            <a:schemeClr val="accent1"/>
          </a:fillRef>
          <a:effectRef idx="0">
            <a:schemeClr val="accent1"/>
          </a:effectRef>
          <a:fontRef idx="minor">
            <a:schemeClr val="tx1"/>
          </a:fontRef>
        </p:style>
      </p:cxnSp>
      <p:cxnSp>
        <p:nvCxnSpPr>
          <p:cNvPr id="115" name="Прямая со стрелкой 114"/>
          <p:cNvCxnSpPr>
            <a:endCxn id="108" idx="3"/>
          </p:cNvCxnSpPr>
          <p:nvPr/>
        </p:nvCxnSpPr>
        <p:spPr>
          <a:xfrm flipH="1">
            <a:off x="2819400" y="3581400"/>
            <a:ext cx="304006"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7" name="Прямая со стрелкой 116"/>
          <p:cNvCxnSpPr>
            <a:endCxn id="109" idx="3"/>
          </p:cNvCxnSpPr>
          <p:nvPr/>
        </p:nvCxnSpPr>
        <p:spPr>
          <a:xfrm flipH="1">
            <a:off x="2819400" y="4039394"/>
            <a:ext cx="305594" cy="3730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9" name="Прямая соединительная линия 118"/>
          <p:cNvCxnSpPr/>
          <p:nvPr/>
        </p:nvCxnSpPr>
        <p:spPr>
          <a:xfrm>
            <a:off x="153194" y="2820194"/>
            <a:ext cx="7935" cy="1341498"/>
          </a:xfrm>
          <a:prstGeom prst="line">
            <a:avLst/>
          </a:prstGeom>
        </p:spPr>
        <p:style>
          <a:lnRef idx="1">
            <a:schemeClr val="accent1"/>
          </a:lnRef>
          <a:fillRef idx="0">
            <a:schemeClr val="accent1"/>
          </a:fillRef>
          <a:effectRef idx="0">
            <a:schemeClr val="accent1"/>
          </a:effectRef>
          <a:fontRef idx="minor">
            <a:schemeClr val="tx1"/>
          </a:fontRef>
        </p:style>
      </p:cxnSp>
      <p:cxnSp>
        <p:nvCxnSpPr>
          <p:cNvPr id="123" name="Прямая со стрелкой 122"/>
          <p:cNvCxnSpPr>
            <a:endCxn id="107" idx="1"/>
          </p:cNvCxnSpPr>
          <p:nvPr/>
        </p:nvCxnSpPr>
        <p:spPr>
          <a:xfrm>
            <a:off x="151605" y="4161691"/>
            <a:ext cx="191295" cy="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5" name="Прямая соединительная линия 124"/>
          <p:cNvCxnSpPr>
            <a:endCxn id="13" idx="1"/>
          </p:cNvCxnSpPr>
          <p:nvPr/>
        </p:nvCxnSpPr>
        <p:spPr>
          <a:xfrm flipV="1">
            <a:off x="152400" y="2563181"/>
            <a:ext cx="304800" cy="25622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7" name="Прямая со стрелкой 126"/>
          <p:cNvCxnSpPr>
            <a:endCxn id="106" idx="1"/>
          </p:cNvCxnSpPr>
          <p:nvPr/>
        </p:nvCxnSpPr>
        <p:spPr>
          <a:xfrm flipV="1">
            <a:off x="161129" y="3776278"/>
            <a:ext cx="181771" cy="293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28" name="Скругленный прямоугольник 127"/>
          <p:cNvSpPr/>
          <p:nvPr/>
        </p:nvSpPr>
        <p:spPr>
          <a:xfrm>
            <a:off x="1562100" y="5636908"/>
            <a:ext cx="1447800" cy="455612"/>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solidFill>
                  <a:prstClr val="black"/>
                </a:solidFill>
                <a:latin typeface="Times New Roman" pitchFamily="18" charset="0"/>
                <a:cs typeface="Times New Roman" pitchFamily="18" charset="0"/>
              </a:rPr>
              <a:t>МКУ «Спортивный  комплекс «</a:t>
            </a:r>
            <a:r>
              <a:rPr lang="ru-RU" sz="1000" dirty="0" err="1" smtClean="0">
                <a:solidFill>
                  <a:prstClr val="black"/>
                </a:solidFill>
                <a:latin typeface="Times New Roman" pitchFamily="18" charset="0"/>
                <a:cs typeface="Times New Roman" pitchFamily="18" charset="0"/>
              </a:rPr>
              <a:t>Нерика</a:t>
            </a:r>
            <a:r>
              <a:rPr lang="ru-RU" sz="1000" dirty="0" smtClean="0">
                <a:solidFill>
                  <a:prstClr val="black"/>
                </a:solidFill>
                <a:latin typeface="Times New Roman" pitchFamily="18" charset="0"/>
                <a:cs typeface="Times New Roman" pitchFamily="18" charset="0"/>
              </a:rPr>
              <a:t>»</a:t>
            </a:r>
            <a:endParaRPr lang="ru-RU" sz="1000" dirty="0">
              <a:solidFill>
                <a:prstClr val="black"/>
              </a:solidFill>
              <a:latin typeface="Times New Roman" pitchFamily="18" charset="0"/>
              <a:cs typeface="Times New Roman" pitchFamily="18" charset="0"/>
            </a:endParaRPr>
          </a:p>
        </p:txBody>
      </p:sp>
      <p:sp>
        <p:nvSpPr>
          <p:cNvPr id="129" name="Скругленный прямоугольник 128"/>
          <p:cNvSpPr/>
          <p:nvPr/>
        </p:nvSpPr>
        <p:spPr>
          <a:xfrm>
            <a:off x="285750" y="5635320"/>
            <a:ext cx="1219200" cy="457200"/>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solidFill>
                  <a:prstClr val="black"/>
                </a:solidFill>
                <a:latin typeface="Times New Roman" pitchFamily="18" charset="0"/>
                <a:cs typeface="Times New Roman" pitchFamily="18" charset="0"/>
              </a:rPr>
              <a:t>МБУ «МЦ «АУРУМ»</a:t>
            </a:r>
            <a:endParaRPr lang="ru-RU" sz="1000" dirty="0">
              <a:solidFill>
                <a:prstClr val="black"/>
              </a:solidFill>
              <a:latin typeface="Times New Roman" pitchFamily="18" charset="0"/>
              <a:cs typeface="Times New Roman" pitchFamily="18" charset="0"/>
            </a:endParaRPr>
          </a:p>
        </p:txBody>
      </p:sp>
      <p:cxnSp>
        <p:nvCxnSpPr>
          <p:cNvPr id="134" name="Прямая соединительная линия 133"/>
          <p:cNvCxnSpPr/>
          <p:nvPr/>
        </p:nvCxnSpPr>
        <p:spPr>
          <a:xfrm rot="5400000">
            <a:off x="-266700" y="5372100"/>
            <a:ext cx="8382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36" name="Прямая соединительная линия 135"/>
          <p:cNvCxnSpPr>
            <a:endCxn id="12" idx="1"/>
          </p:cNvCxnSpPr>
          <p:nvPr/>
        </p:nvCxnSpPr>
        <p:spPr>
          <a:xfrm flipV="1">
            <a:off x="152400" y="4914900"/>
            <a:ext cx="152400" cy="381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8" name="Прямая со стрелкой 137"/>
          <p:cNvCxnSpPr>
            <a:endCxn id="129" idx="1"/>
          </p:cNvCxnSpPr>
          <p:nvPr/>
        </p:nvCxnSpPr>
        <p:spPr>
          <a:xfrm flipV="1">
            <a:off x="151605" y="5863920"/>
            <a:ext cx="134145"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0" name="Прямая соединительная линия 139"/>
          <p:cNvCxnSpPr/>
          <p:nvPr/>
        </p:nvCxnSpPr>
        <p:spPr>
          <a:xfrm flipH="1">
            <a:off x="151605" y="5791994"/>
            <a:ext cx="1590" cy="73514"/>
          </a:xfrm>
          <a:prstGeom prst="line">
            <a:avLst/>
          </a:prstGeom>
        </p:spPr>
        <p:style>
          <a:lnRef idx="1">
            <a:schemeClr val="accent1"/>
          </a:lnRef>
          <a:fillRef idx="0">
            <a:schemeClr val="accent1"/>
          </a:fillRef>
          <a:effectRef idx="0">
            <a:schemeClr val="accent1"/>
          </a:effectRef>
          <a:fontRef idx="minor">
            <a:schemeClr val="tx1"/>
          </a:fontRef>
        </p:style>
      </p:cxnSp>
      <p:cxnSp>
        <p:nvCxnSpPr>
          <p:cNvPr id="146" name="Прямая соединительная линия 145"/>
          <p:cNvCxnSpPr/>
          <p:nvPr/>
        </p:nvCxnSpPr>
        <p:spPr>
          <a:xfrm rot="5400000">
            <a:off x="2667000" y="5334000"/>
            <a:ext cx="9144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52" name="Прямая соединительная линия 151"/>
          <p:cNvCxnSpPr/>
          <p:nvPr/>
        </p:nvCxnSpPr>
        <p:spPr>
          <a:xfrm>
            <a:off x="2895600" y="4800600"/>
            <a:ext cx="228600" cy="762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4" name="Прямая со стрелкой 153"/>
          <p:cNvCxnSpPr/>
          <p:nvPr/>
        </p:nvCxnSpPr>
        <p:spPr>
          <a:xfrm rot="10800000">
            <a:off x="2971800" y="5791200"/>
            <a:ext cx="1524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79" name="Нашивка 178"/>
          <p:cNvSpPr/>
          <p:nvPr/>
        </p:nvSpPr>
        <p:spPr>
          <a:xfrm>
            <a:off x="0" y="76200"/>
            <a:ext cx="762000" cy="914400"/>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black"/>
              </a:solidFill>
            </a:endParaRPr>
          </a:p>
        </p:txBody>
      </p:sp>
      <p:cxnSp>
        <p:nvCxnSpPr>
          <p:cNvPr id="88" name="Прямая соединительная линия 87"/>
          <p:cNvCxnSpPr/>
          <p:nvPr/>
        </p:nvCxnSpPr>
        <p:spPr>
          <a:xfrm flipH="1">
            <a:off x="5715000" y="1524794"/>
            <a:ext cx="794" cy="2222317"/>
          </a:xfrm>
          <a:prstGeom prst="line">
            <a:avLst/>
          </a:prstGeom>
        </p:spPr>
        <p:style>
          <a:lnRef idx="1">
            <a:schemeClr val="accent1"/>
          </a:lnRef>
          <a:fillRef idx="0">
            <a:schemeClr val="accent1"/>
          </a:fillRef>
          <a:effectRef idx="0">
            <a:schemeClr val="accent1"/>
          </a:effectRef>
          <a:fontRef idx="minor">
            <a:schemeClr val="tx1"/>
          </a:fontRef>
        </p:style>
      </p:cxnSp>
      <p:sp>
        <p:nvSpPr>
          <p:cNvPr id="92" name="Скругленный прямоугольник 91"/>
          <p:cNvSpPr/>
          <p:nvPr/>
        </p:nvSpPr>
        <p:spPr>
          <a:xfrm>
            <a:off x="342900" y="3200002"/>
            <a:ext cx="1104900" cy="343297"/>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solidFill>
                  <a:prstClr val="black"/>
                </a:solidFill>
                <a:latin typeface="Times New Roman" pitchFamily="18" charset="0"/>
                <a:cs typeface="Times New Roman" pitchFamily="18" charset="0"/>
              </a:rPr>
              <a:t>МКУ «ЦОУ»</a:t>
            </a:r>
            <a:endParaRPr lang="ru-RU" sz="1000" dirty="0">
              <a:solidFill>
                <a:prstClr val="black"/>
              </a:solidFill>
              <a:latin typeface="Times New Roman" pitchFamily="18" charset="0"/>
              <a:cs typeface="Times New Roman" pitchFamily="18" charset="0"/>
            </a:endParaRPr>
          </a:p>
        </p:txBody>
      </p:sp>
      <p:cxnSp>
        <p:nvCxnSpPr>
          <p:cNvPr id="38" name="Прямая со стрелкой 37"/>
          <p:cNvCxnSpPr>
            <a:endCxn id="92" idx="1"/>
          </p:cNvCxnSpPr>
          <p:nvPr/>
        </p:nvCxnSpPr>
        <p:spPr>
          <a:xfrm>
            <a:off x="161129" y="3352800"/>
            <a:ext cx="181771" cy="1885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6" name="Скругленный прямоугольник 85"/>
          <p:cNvSpPr/>
          <p:nvPr/>
        </p:nvSpPr>
        <p:spPr>
          <a:xfrm>
            <a:off x="7643958" y="3810001"/>
            <a:ext cx="1143000" cy="351691"/>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ru-RU" sz="1000" dirty="0">
                <a:solidFill>
                  <a:prstClr val="black"/>
                </a:solidFill>
                <a:latin typeface="Times New Roman" pitchFamily="18" charset="0"/>
              </a:rPr>
              <a:t>МБДОУ № 8 </a:t>
            </a:r>
            <a:r>
              <a:rPr lang="ru-RU" sz="1000" dirty="0" smtClean="0">
                <a:solidFill>
                  <a:prstClr val="black"/>
                </a:solidFill>
                <a:latin typeface="Times New Roman" pitchFamily="18" charset="0"/>
              </a:rPr>
              <a:t>«Иволга»</a:t>
            </a:r>
            <a:endParaRPr lang="ru-RU" sz="1000" dirty="0">
              <a:solidFill>
                <a:prstClr val="black"/>
              </a:solidFill>
              <a:latin typeface="Times New Roman" pitchFamily="18" charset="0"/>
            </a:endParaRPr>
          </a:p>
        </p:txBody>
      </p:sp>
      <p:cxnSp>
        <p:nvCxnSpPr>
          <p:cNvPr id="90" name="Прямая со стрелкой 89"/>
          <p:cNvCxnSpPr/>
          <p:nvPr/>
        </p:nvCxnSpPr>
        <p:spPr>
          <a:xfrm rot="10800000" flipV="1">
            <a:off x="8767105" y="4400550"/>
            <a:ext cx="152400" cy="381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9567765">
            <a:off x="8724816" y="4906563"/>
            <a:ext cx="185602" cy="92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4" name="Горизонтальный свиток 93"/>
          <p:cNvSpPr/>
          <p:nvPr/>
        </p:nvSpPr>
        <p:spPr>
          <a:xfrm>
            <a:off x="3327757" y="4107414"/>
            <a:ext cx="2286000" cy="1295400"/>
          </a:xfrm>
          <a:prstGeom prst="horizontalScroll">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b="1" dirty="0">
                <a:solidFill>
                  <a:prstClr val="black"/>
                </a:solidFill>
                <a:latin typeface="Times New Roman" pitchFamily="18" charset="0"/>
                <a:cs typeface="Times New Roman" pitchFamily="18" charset="0"/>
              </a:rPr>
              <a:t>Северо-Енисейский районный Совет депутатов</a:t>
            </a:r>
          </a:p>
        </p:txBody>
      </p:sp>
      <p:sp>
        <p:nvSpPr>
          <p:cNvPr id="95" name="Горизонтальный свиток 94"/>
          <p:cNvSpPr/>
          <p:nvPr/>
        </p:nvSpPr>
        <p:spPr>
          <a:xfrm>
            <a:off x="3352800" y="5394022"/>
            <a:ext cx="2286000" cy="1295400"/>
          </a:xfrm>
          <a:prstGeom prst="horizontalScroll">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b="1" dirty="0">
                <a:solidFill>
                  <a:prstClr val="black"/>
                </a:solidFill>
                <a:latin typeface="Times New Roman" pitchFamily="18" charset="0"/>
                <a:cs typeface="Times New Roman" pitchFamily="18" charset="0"/>
              </a:rPr>
              <a:t>Комитет по управлению муниципальным имуществом администрации Северо-Енисейского района</a:t>
            </a:r>
          </a:p>
        </p:txBody>
      </p:sp>
      <p:sp>
        <p:nvSpPr>
          <p:cNvPr id="96" name="Горизонтальный свиток 95"/>
          <p:cNvSpPr/>
          <p:nvPr/>
        </p:nvSpPr>
        <p:spPr>
          <a:xfrm>
            <a:off x="6324661" y="5402814"/>
            <a:ext cx="2286000" cy="1286608"/>
          </a:xfrm>
          <a:prstGeom prst="horizontalScroll">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b="1" dirty="0">
                <a:solidFill>
                  <a:prstClr val="black"/>
                </a:solidFill>
                <a:latin typeface="Times New Roman" pitchFamily="18" charset="0"/>
                <a:cs typeface="Times New Roman" pitchFamily="18" charset="0"/>
              </a:rPr>
              <a:t>Контрольно-счетная комиссия Северо-Енисейского района</a:t>
            </a:r>
          </a:p>
        </p:txBody>
      </p:sp>
    </p:spTree>
    <p:extLst>
      <p:ext uri="{BB962C8B-B14F-4D97-AF65-F5344CB8AC3E}">
        <p14:creationId xmlns:p14="http://schemas.microsoft.com/office/powerpoint/2010/main" val="414595613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Скругленный прямоугольник 7"/>
          <p:cNvSpPr/>
          <p:nvPr/>
        </p:nvSpPr>
        <p:spPr>
          <a:xfrm>
            <a:off x="116326" y="160505"/>
            <a:ext cx="8891487" cy="963039"/>
          </a:xfrm>
          <a:prstGeom prst="roundRect">
            <a:avLst/>
          </a:prstGeom>
          <a:gradFill>
            <a:gsLst>
              <a:gs pos="20000">
                <a:srgbClr val="99CC00"/>
              </a:gs>
              <a:gs pos="99000">
                <a:schemeClr val="accent1">
                  <a:tint val="44500"/>
                  <a:satMod val="160000"/>
                </a:schemeClr>
              </a:gs>
              <a:gs pos="100000">
                <a:schemeClr val="accent1">
                  <a:tint val="23500"/>
                  <a:satMod val="160000"/>
                </a:schemeClr>
              </a:gs>
            </a:gsLst>
            <a:lin ang="5400000" scaled="0"/>
          </a:gra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smtClean="0">
                <a:solidFill>
                  <a:schemeClr val="tx1"/>
                </a:solidFill>
                <a:latin typeface="Times New Roman" panose="02020603050405020304" pitchFamily="18" charset="0"/>
              </a:rPr>
              <a:t>ОСНОВНЫЕ ПОКАЗАТЕЛИ СЕВЕРО-ЕНИСЕЙСКОГО РАЙОНА</a:t>
            </a:r>
            <a:r>
              <a:rPr lang="ru-RU" sz="2000" dirty="0" smtClean="0">
                <a:latin typeface="Times New Roman" panose="02020603050405020304" pitchFamily="18" charset="0"/>
              </a:rPr>
              <a:t> </a:t>
            </a:r>
            <a:endParaRPr lang="ru-RU" sz="2000" dirty="0">
              <a:latin typeface="Times New Roman" panose="02020603050405020304" pitchFamily="18" charset="0"/>
            </a:endParaRPr>
          </a:p>
        </p:txBody>
      </p:sp>
      <p:sp>
        <p:nvSpPr>
          <p:cNvPr id="9" name="Скругленный прямоугольник 8"/>
          <p:cNvSpPr/>
          <p:nvPr/>
        </p:nvSpPr>
        <p:spPr>
          <a:xfrm>
            <a:off x="4891475" y="1196752"/>
            <a:ext cx="4147781" cy="573931"/>
          </a:xfrm>
          <a:prstGeom prst="roundRect">
            <a:avLst/>
          </a:prstGeom>
          <a:solidFill>
            <a:srgbClr val="99CC0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solidFill>
                  <a:schemeClr val="tx1"/>
                </a:solidFill>
                <a:latin typeface="Times New Roman" pitchFamily="18" charset="0"/>
                <a:cs typeface="Times New Roman" pitchFamily="18" charset="0"/>
              </a:rPr>
              <a:t>Площадь – 4 730,3 га</a:t>
            </a:r>
            <a:endParaRPr lang="ru-RU" sz="1600" dirty="0">
              <a:solidFill>
                <a:schemeClr val="tx1"/>
              </a:solidFill>
              <a:latin typeface="Times New Roman" pitchFamily="18" charset="0"/>
              <a:cs typeface="Times New Roman" pitchFamily="18" charset="0"/>
            </a:endParaRPr>
          </a:p>
        </p:txBody>
      </p:sp>
      <p:sp>
        <p:nvSpPr>
          <p:cNvPr id="10" name="Скругленный прямоугольник 9"/>
          <p:cNvSpPr/>
          <p:nvPr/>
        </p:nvSpPr>
        <p:spPr>
          <a:xfrm>
            <a:off x="4891475" y="1844824"/>
            <a:ext cx="4147781" cy="1512168"/>
          </a:xfrm>
          <a:prstGeom prst="roundRect">
            <a:avLst/>
          </a:prstGeom>
          <a:solidFill>
            <a:srgbClr val="99CC0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dirty="0" smtClean="0">
                <a:solidFill>
                  <a:schemeClr val="tx1"/>
                </a:solidFill>
                <a:latin typeface="Times New Roman" pitchFamily="18" charset="0"/>
                <a:cs typeface="Times New Roman" pitchFamily="18" charset="0"/>
              </a:rPr>
              <a:t>Численность постоянного населения </a:t>
            </a:r>
          </a:p>
          <a:p>
            <a:pPr algn="ctr"/>
            <a:r>
              <a:rPr lang="ru-RU" sz="1400" dirty="0" smtClean="0">
                <a:solidFill>
                  <a:schemeClr val="tx1"/>
                </a:solidFill>
                <a:latin typeface="Times New Roman" pitchFamily="18" charset="0"/>
                <a:cs typeface="Times New Roman" pitchFamily="18" charset="0"/>
              </a:rPr>
              <a:t>2019 </a:t>
            </a:r>
            <a:r>
              <a:rPr lang="ru-RU" sz="1400" dirty="0">
                <a:solidFill>
                  <a:schemeClr val="tx1"/>
                </a:solidFill>
                <a:latin typeface="Times New Roman" pitchFamily="18" charset="0"/>
                <a:cs typeface="Times New Roman" pitchFamily="18" charset="0"/>
              </a:rPr>
              <a:t>год </a:t>
            </a:r>
            <a:r>
              <a:rPr lang="ru-RU" sz="1400" dirty="0" smtClean="0">
                <a:solidFill>
                  <a:schemeClr val="tx1"/>
                </a:solidFill>
                <a:latin typeface="Times New Roman" pitchFamily="18" charset="0"/>
                <a:cs typeface="Times New Roman" pitchFamily="18" charset="0"/>
              </a:rPr>
              <a:t>отчет      – 10 473 чел.</a:t>
            </a:r>
          </a:p>
          <a:p>
            <a:pPr algn="ctr"/>
            <a:r>
              <a:rPr lang="ru-RU" sz="1400" dirty="0" smtClean="0">
                <a:solidFill>
                  <a:schemeClr val="tx1"/>
                </a:solidFill>
                <a:latin typeface="Times New Roman" pitchFamily="18" charset="0"/>
                <a:cs typeface="Times New Roman" pitchFamily="18" charset="0"/>
              </a:rPr>
              <a:t>2020 </a:t>
            </a:r>
            <a:r>
              <a:rPr lang="ru-RU" sz="1400" dirty="0">
                <a:solidFill>
                  <a:schemeClr val="tx1"/>
                </a:solidFill>
                <a:latin typeface="Times New Roman" pitchFamily="18" charset="0"/>
                <a:cs typeface="Times New Roman" pitchFamily="18" charset="0"/>
              </a:rPr>
              <a:t>год оценка </a:t>
            </a:r>
            <a:r>
              <a:rPr lang="ru-RU" sz="1400" dirty="0" smtClean="0">
                <a:solidFill>
                  <a:schemeClr val="tx1"/>
                </a:solidFill>
                <a:latin typeface="Times New Roman" pitchFamily="18" charset="0"/>
                <a:cs typeface="Times New Roman" pitchFamily="18" charset="0"/>
              </a:rPr>
              <a:t>   – 10 107 чел.</a:t>
            </a:r>
          </a:p>
          <a:p>
            <a:pPr algn="ctr"/>
            <a:r>
              <a:rPr lang="ru-RU" sz="1400" dirty="0" smtClean="0">
                <a:solidFill>
                  <a:schemeClr val="tx1"/>
                </a:solidFill>
                <a:latin typeface="Times New Roman" pitchFamily="18" charset="0"/>
                <a:cs typeface="Times New Roman" pitchFamily="18" charset="0"/>
              </a:rPr>
              <a:t>2021 год прогноз  – 10 058 чел.</a:t>
            </a:r>
          </a:p>
          <a:p>
            <a:pPr algn="ctr"/>
            <a:r>
              <a:rPr lang="ru-RU" sz="1400" dirty="0" smtClean="0">
                <a:solidFill>
                  <a:schemeClr val="tx1"/>
                </a:solidFill>
                <a:latin typeface="Times New Roman" pitchFamily="18" charset="0"/>
                <a:cs typeface="Times New Roman" pitchFamily="18" charset="0"/>
              </a:rPr>
              <a:t>2022 год прогноз  – 10 047 чел.</a:t>
            </a:r>
          </a:p>
          <a:p>
            <a:pPr algn="ctr"/>
            <a:r>
              <a:rPr lang="ru-RU" sz="1400" dirty="0" smtClean="0">
                <a:solidFill>
                  <a:schemeClr val="tx1"/>
                </a:solidFill>
                <a:latin typeface="Times New Roman" pitchFamily="18" charset="0"/>
                <a:cs typeface="Times New Roman" pitchFamily="18" charset="0"/>
              </a:rPr>
              <a:t>2023 год прогноз  – 10 073 чел.</a:t>
            </a:r>
            <a:endParaRPr lang="ru-RU" sz="1400" dirty="0">
              <a:solidFill>
                <a:schemeClr val="tx1"/>
              </a:solidFill>
              <a:latin typeface="Times New Roman" pitchFamily="18" charset="0"/>
              <a:cs typeface="Times New Roman" pitchFamily="18" charset="0"/>
            </a:endParaRPr>
          </a:p>
        </p:txBody>
      </p:sp>
      <p:sp>
        <p:nvSpPr>
          <p:cNvPr id="11" name="Скругленный прямоугольник 10"/>
          <p:cNvSpPr/>
          <p:nvPr/>
        </p:nvSpPr>
        <p:spPr>
          <a:xfrm>
            <a:off x="4840126" y="5085184"/>
            <a:ext cx="4147781" cy="1592528"/>
          </a:xfrm>
          <a:prstGeom prst="roundRect">
            <a:avLst/>
          </a:prstGeom>
          <a:solidFill>
            <a:srgbClr val="99CC0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dirty="0" smtClean="0">
                <a:solidFill>
                  <a:schemeClr val="tx1"/>
                </a:solidFill>
                <a:latin typeface="Times New Roman" pitchFamily="18" charset="0"/>
                <a:cs typeface="Times New Roman" pitchFamily="18" charset="0"/>
              </a:rPr>
              <a:t>Среднедушевой доход (в месяц)</a:t>
            </a:r>
          </a:p>
          <a:p>
            <a:pPr algn="ctr"/>
            <a:r>
              <a:rPr lang="ru-RU" sz="1400" dirty="0" smtClean="0">
                <a:solidFill>
                  <a:schemeClr val="tx1"/>
                </a:solidFill>
                <a:latin typeface="Times New Roman" pitchFamily="18" charset="0"/>
                <a:cs typeface="Times New Roman" pitchFamily="18" charset="0"/>
              </a:rPr>
              <a:t>2019 год отчет   –   63 292,6  руб.</a:t>
            </a:r>
          </a:p>
          <a:p>
            <a:pPr algn="ctr"/>
            <a:r>
              <a:rPr lang="ru-RU" sz="1400" dirty="0" smtClean="0">
                <a:solidFill>
                  <a:schemeClr val="tx1"/>
                </a:solidFill>
                <a:latin typeface="Times New Roman" pitchFamily="18" charset="0"/>
                <a:cs typeface="Times New Roman" pitchFamily="18" charset="0"/>
              </a:rPr>
              <a:t>2020 год оценка   – 64 343,6 руб.</a:t>
            </a:r>
          </a:p>
          <a:p>
            <a:pPr algn="ctr"/>
            <a:r>
              <a:rPr lang="ru-RU" sz="1400" dirty="0" smtClean="0">
                <a:solidFill>
                  <a:schemeClr val="tx1"/>
                </a:solidFill>
                <a:latin typeface="Times New Roman" pitchFamily="18" charset="0"/>
                <a:cs typeface="Times New Roman" pitchFamily="18" charset="0"/>
              </a:rPr>
              <a:t>2021 год </a:t>
            </a:r>
            <a:r>
              <a:rPr lang="ru-RU" sz="1400" dirty="0">
                <a:solidFill>
                  <a:schemeClr val="tx1"/>
                </a:solidFill>
                <a:latin typeface="Times New Roman" pitchFamily="18" charset="0"/>
                <a:cs typeface="Times New Roman" pitchFamily="18" charset="0"/>
              </a:rPr>
              <a:t>прогноз – </a:t>
            </a:r>
            <a:r>
              <a:rPr lang="ru-RU" sz="1400" dirty="0" smtClean="0">
                <a:solidFill>
                  <a:schemeClr val="tx1"/>
                </a:solidFill>
                <a:latin typeface="Times New Roman" pitchFamily="18" charset="0"/>
                <a:cs typeface="Times New Roman" pitchFamily="18" charset="0"/>
              </a:rPr>
              <a:t>68 976,3 руб.</a:t>
            </a:r>
          </a:p>
          <a:p>
            <a:pPr algn="ctr"/>
            <a:r>
              <a:rPr lang="ru-RU" sz="1400" dirty="0" smtClean="0">
                <a:solidFill>
                  <a:schemeClr val="tx1"/>
                </a:solidFill>
                <a:latin typeface="Times New Roman" pitchFamily="18" charset="0"/>
                <a:cs typeface="Times New Roman" pitchFamily="18" charset="0"/>
              </a:rPr>
              <a:t>2022 год прогноз – 72 976,9 руб.</a:t>
            </a:r>
          </a:p>
          <a:p>
            <a:pPr algn="ctr"/>
            <a:r>
              <a:rPr lang="ru-RU" sz="1400" dirty="0" smtClean="0">
                <a:solidFill>
                  <a:schemeClr val="tx1"/>
                </a:solidFill>
                <a:latin typeface="Times New Roman" pitchFamily="18" charset="0"/>
                <a:cs typeface="Times New Roman" pitchFamily="18" charset="0"/>
              </a:rPr>
              <a:t>2023 год прогноз – 77 720,4 руб.  </a:t>
            </a:r>
            <a:endParaRPr lang="ru-RU" sz="1400" dirty="0">
              <a:solidFill>
                <a:schemeClr val="tx1"/>
              </a:solidFill>
              <a:latin typeface="Times New Roman" pitchFamily="18" charset="0"/>
              <a:cs typeface="Times New Roman" pitchFamily="18" charset="0"/>
            </a:endParaRPr>
          </a:p>
        </p:txBody>
      </p:sp>
      <p:sp>
        <p:nvSpPr>
          <p:cNvPr id="12" name="Скругленный прямоугольник 11"/>
          <p:cNvSpPr/>
          <p:nvPr/>
        </p:nvSpPr>
        <p:spPr>
          <a:xfrm>
            <a:off x="116327" y="5733256"/>
            <a:ext cx="4527681" cy="908720"/>
          </a:xfrm>
          <a:prstGeom prst="roundRect">
            <a:avLst/>
          </a:prstGeom>
          <a:solidFill>
            <a:srgbClr val="99CC0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solidFill>
                  <a:schemeClr val="tx1"/>
                </a:solidFill>
                <a:latin typeface="Times New Roman" pitchFamily="18" charset="0"/>
                <a:cs typeface="Times New Roman" pitchFamily="18" charset="0"/>
              </a:rPr>
              <a:t>Муниципальные учреждения – 32:</a:t>
            </a:r>
          </a:p>
          <a:p>
            <a:pPr algn="ctr"/>
            <a:r>
              <a:rPr lang="ru-RU" sz="1400" dirty="0" smtClean="0">
                <a:solidFill>
                  <a:schemeClr val="tx1"/>
                </a:solidFill>
                <a:latin typeface="Times New Roman" pitchFamily="18" charset="0"/>
                <a:cs typeface="Times New Roman" pitchFamily="18" charset="0"/>
              </a:rPr>
              <a:t>органы  местного самоуправления - 3, органы администрации района – 5, </a:t>
            </a:r>
          </a:p>
          <a:p>
            <a:pPr algn="ctr"/>
            <a:r>
              <a:rPr lang="ru-RU" sz="1400" dirty="0" smtClean="0">
                <a:solidFill>
                  <a:schemeClr val="tx1"/>
                </a:solidFill>
                <a:latin typeface="Times New Roman" pitchFamily="18" charset="0"/>
                <a:cs typeface="Times New Roman" pitchFamily="18" charset="0"/>
              </a:rPr>
              <a:t>казенные – 5, бюджетные </a:t>
            </a:r>
            <a:r>
              <a:rPr lang="ru-RU" sz="1400" smtClean="0">
                <a:solidFill>
                  <a:schemeClr val="tx1"/>
                </a:solidFill>
                <a:latin typeface="Times New Roman" pitchFamily="18" charset="0"/>
                <a:cs typeface="Times New Roman" pitchFamily="18" charset="0"/>
              </a:rPr>
              <a:t>- 19</a:t>
            </a:r>
            <a:endParaRPr lang="ru-RU" sz="1400" dirty="0">
              <a:solidFill>
                <a:schemeClr val="tx1"/>
              </a:solidFill>
              <a:latin typeface="Times New Roman" pitchFamily="18" charset="0"/>
              <a:cs typeface="Times New Roman" pitchFamily="18" charset="0"/>
            </a:endParaRPr>
          </a:p>
        </p:txBody>
      </p:sp>
      <p:sp>
        <p:nvSpPr>
          <p:cNvPr id="13" name="Скругленный прямоугольник 12"/>
          <p:cNvSpPr/>
          <p:nvPr/>
        </p:nvSpPr>
        <p:spPr>
          <a:xfrm>
            <a:off x="4891476" y="3429000"/>
            <a:ext cx="4116338" cy="1584176"/>
          </a:xfrm>
          <a:prstGeom prst="roundRect">
            <a:avLst/>
          </a:prstGeom>
          <a:solidFill>
            <a:srgbClr val="99CC0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dirty="0" smtClean="0">
              <a:solidFill>
                <a:schemeClr val="tx1"/>
              </a:solidFill>
            </a:endParaRPr>
          </a:p>
          <a:p>
            <a:endParaRPr lang="ru-RU" dirty="0" smtClean="0">
              <a:solidFill>
                <a:schemeClr val="tx1"/>
              </a:solidFill>
            </a:endParaRPr>
          </a:p>
          <a:p>
            <a:pPr algn="ctr"/>
            <a:r>
              <a:rPr lang="ru-RU" sz="1400" dirty="0" smtClean="0">
                <a:solidFill>
                  <a:schemeClr val="tx1"/>
                </a:solidFill>
                <a:latin typeface="Times New Roman" pitchFamily="18" charset="0"/>
                <a:cs typeface="Times New Roman" pitchFamily="18" charset="0"/>
              </a:rPr>
              <a:t>Объемы добычи золота</a:t>
            </a:r>
          </a:p>
          <a:p>
            <a:pPr algn="ctr"/>
            <a:r>
              <a:rPr lang="ru-RU" sz="1400" dirty="0" smtClean="0">
                <a:solidFill>
                  <a:schemeClr val="tx1"/>
                </a:solidFill>
                <a:latin typeface="Times New Roman" pitchFamily="18" charset="0"/>
                <a:cs typeface="Times New Roman" pitchFamily="18" charset="0"/>
              </a:rPr>
              <a:t>2019 год отчет    –  63 501 кг </a:t>
            </a:r>
          </a:p>
          <a:p>
            <a:pPr algn="ctr"/>
            <a:r>
              <a:rPr lang="ru-RU" sz="1400" dirty="0" smtClean="0">
                <a:solidFill>
                  <a:schemeClr val="tx1"/>
                </a:solidFill>
                <a:latin typeface="Times New Roman" pitchFamily="18" charset="0"/>
                <a:cs typeface="Times New Roman" pitchFamily="18" charset="0"/>
              </a:rPr>
              <a:t> 2020 год оценка   – 58 446 кг</a:t>
            </a:r>
          </a:p>
          <a:p>
            <a:pPr algn="ctr"/>
            <a:r>
              <a:rPr lang="ru-RU" sz="1400" dirty="0" smtClean="0">
                <a:solidFill>
                  <a:schemeClr val="tx1"/>
                </a:solidFill>
                <a:latin typeface="Times New Roman" pitchFamily="18" charset="0"/>
                <a:cs typeface="Times New Roman" pitchFamily="18" charset="0"/>
              </a:rPr>
              <a:t> 2021 год </a:t>
            </a:r>
            <a:r>
              <a:rPr lang="ru-RU" sz="1400" dirty="0">
                <a:solidFill>
                  <a:schemeClr val="tx1"/>
                </a:solidFill>
                <a:latin typeface="Times New Roman" pitchFamily="18" charset="0"/>
                <a:cs typeface="Times New Roman" pitchFamily="18" charset="0"/>
              </a:rPr>
              <a:t>прогноз – </a:t>
            </a:r>
            <a:r>
              <a:rPr lang="ru-RU" sz="1400" dirty="0" smtClean="0">
                <a:solidFill>
                  <a:schemeClr val="tx1"/>
                </a:solidFill>
                <a:latin typeface="Times New Roman" pitchFamily="18" charset="0"/>
                <a:cs typeface="Times New Roman" pitchFamily="18" charset="0"/>
              </a:rPr>
              <a:t>53 769 кг</a:t>
            </a:r>
          </a:p>
          <a:p>
            <a:pPr algn="ctr"/>
            <a:r>
              <a:rPr lang="ru-RU" sz="1400" dirty="0" smtClean="0">
                <a:solidFill>
                  <a:schemeClr val="tx1"/>
                </a:solidFill>
                <a:latin typeface="Times New Roman" pitchFamily="18" charset="0"/>
                <a:cs typeface="Times New Roman" pitchFamily="18" charset="0"/>
              </a:rPr>
              <a:t>2022 год прогноз – 54 366 кг</a:t>
            </a:r>
          </a:p>
          <a:p>
            <a:pPr algn="ctr"/>
            <a:r>
              <a:rPr lang="ru-RU" sz="1400" dirty="0" smtClean="0">
                <a:solidFill>
                  <a:schemeClr val="tx1"/>
                </a:solidFill>
                <a:latin typeface="Times New Roman" pitchFamily="18" charset="0"/>
                <a:cs typeface="Times New Roman" pitchFamily="18" charset="0"/>
              </a:rPr>
              <a:t>2023 год прогноз – 63 438 кг</a:t>
            </a:r>
          </a:p>
          <a:p>
            <a:endParaRPr lang="ru-RU" dirty="0" smtClean="0">
              <a:solidFill>
                <a:schemeClr val="tx1"/>
              </a:solidFill>
            </a:endParaRPr>
          </a:p>
          <a:p>
            <a:endParaRPr lang="ru-RU" dirty="0">
              <a:solidFill>
                <a:schemeClr val="tx1"/>
              </a:solidFill>
            </a:endParaRPr>
          </a:p>
        </p:txBody>
      </p:sp>
      <p:pic>
        <p:nvPicPr>
          <p:cNvPr id="15" name="Рисунок 14" descr="сквер.jpg"/>
          <p:cNvPicPr>
            <a:picLocks noChangeAspect="1"/>
          </p:cNvPicPr>
          <p:nvPr/>
        </p:nvPicPr>
        <p:blipFill>
          <a:blip r:embed="rId2" cstate="print"/>
          <a:stretch>
            <a:fillRect/>
          </a:stretch>
        </p:blipFill>
        <p:spPr>
          <a:xfrm>
            <a:off x="0" y="1844824"/>
            <a:ext cx="4786314" cy="3798754"/>
          </a:xfrm>
          <a:prstGeom prst="rect">
            <a:avLst/>
          </a:prstGeom>
        </p:spPr>
      </p:pic>
    </p:spTree>
    <p:extLst>
      <p:ext uri="{BB962C8B-B14F-4D97-AF65-F5344CB8AC3E}">
        <p14:creationId xmlns:p14="http://schemas.microsoft.com/office/powerpoint/2010/main" val="41592366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одзаголовок 3"/>
          <p:cNvSpPr txBox="1">
            <a:spLocks/>
          </p:cNvSpPr>
          <p:nvPr/>
        </p:nvSpPr>
        <p:spPr>
          <a:xfrm>
            <a:off x="687017" y="18661"/>
            <a:ext cx="8198002" cy="1600199"/>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marL="0" indent="0" algn="ctr">
              <a:spcBef>
                <a:spcPts val="0"/>
              </a:spcBef>
              <a:buNone/>
            </a:pPr>
            <a:r>
              <a:rPr lang="ru-RU" sz="2500" dirty="0" smtClean="0">
                <a:solidFill>
                  <a:schemeClr val="tx1"/>
                </a:solidFill>
                <a:latin typeface="Times New Roman" panose="02020603050405020304" pitchFamily="18" charset="0"/>
                <a:cs typeface="Times New Roman" panose="02020603050405020304" pitchFamily="18" charset="0"/>
              </a:rPr>
              <a:t>Основные показатели прогноза </a:t>
            </a:r>
          </a:p>
          <a:p>
            <a:pPr marL="0" indent="0" algn="ctr">
              <a:spcBef>
                <a:spcPts val="0"/>
              </a:spcBef>
              <a:buNone/>
            </a:pPr>
            <a:r>
              <a:rPr lang="ru-RU" sz="2500" dirty="0" smtClean="0">
                <a:solidFill>
                  <a:schemeClr val="tx1"/>
                </a:solidFill>
                <a:latin typeface="Times New Roman" panose="02020603050405020304" pitchFamily="18" charset="0"/>
                <a:cs typeface="Times New Roman" panose="02020603050405020304" pitchFamily="18" charset="0"/>
              </a:rPr>
              <a:t>социально-экономического развития </a:t>
            </a:r>
          </a:p>
          <a:p>
            <a:pPr marL="0" indent="0" algn="ctr">
              <a:spcBef>
                <a:spcPts val="0"/>
              </a:spcBef>
              <a:buNone/>
            </a:pPr>
            <a:r>
              <a:rPr lang="ru-RU" sz="2500" dirty="0" smtClean="0">
                <a:solidFill>
                  <a:schemeClr val="tx1"/>
                </a:solidFill>
                <a:latin typeface="Times New Roman" panose="02020603050405020304" pitchFamily="18" charset="0"/>
                <a:cs typeface="Times New Roman" panose="02020603050405020304" pitchFamily="18" charset="0"/>
              </a:rPr>
              <a:t>Северо-Енисейского района</a:t>
            </a:r>
            <a:endParaRPr lang="ru-RU" sz="2500" dirty="0">
              <a:solidFill>
                <a:schemeClr val="tx1"/>
              </a:solidFill>
              <a:latin typeface="Times New Roman" panose="02020603050405020304" pitchFamily="18" charset="0"/>
              <a:cs typeface="Times New Roman" panose="02020603050405020304" pitchFamily="18" charset="0"/>
            </a:endParaRPr>
          </a:p>
        </p:txBody>
      </p:sp>
      <p:sp>
        <p:nvSpPr>
          <p:cNvPr id="11" name="Объект 4"/>
          <p:cNvSpPr txBox="1">
            <a:spLocks/>
          </p:cNvSpPr>
          <p:nvPr/>
        </p:nvSpPr>
        <p:spPr>
          <a:xfrm>
            <a:off x="3970537" y="3280916"/>
            <a:ext cx="4995850" cy="2736304"/>
          </a:xfrm>
          <a:prstGeom prst="rect">
            <a:avLst/>
          </a:prstGeom>
        </p:spPr>
        <p:txBody>
          <a:bodyPr vert="horz" lIns="91440" tIns="45720" rIns="91440" bIns="45720" rtlCol="0">
            <a:normAutofit/>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marL="0" indent="0" algn="ctr">
              <a:buFont typeface="Symbol" pitchFamily="18" charset="2"/>
              <a:buNone/>
            </a:pPr>
            <a:endParaRPr lang="ru-RU" sz="1600" i="1" dirty="0">
              <a:solidFill>
                <a:schemeClr val="tx1"/>
              </a:solidFill>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049637288"/>
              </p:ext>
            </p:extLst>
          </p:nvPr>
        </p:nvGraphicFramePr>
        <p:xfrm>
          <a:off x="39960" y="1237249"/>
          <a:ext cx="9068544" cy="5018810"/>
        </p:xfrm>
        <a:graphic>
          <a:graphicData uri="http://schemas.openxmlformats.org/drawingml/2006/table">
            <a:tbl>
              <a:tblPr firstRow="1" bandRow="1">
                <a:tableStyleId>{5C22544A-7EE6-4342-B048-85BDC9FD1C3A}</a:tableStyleId>
              </a:tblPr>
              <a:tblGrid>
                <a:gridCol w="383195"/>
                <a:gridCol w="4018765"/>
                <a:gridCol w="947810"/>
                <a:gridCol w="947810"/>
                <a:gridCol w="947810"/>
                <a:gridCol w="947810"/>
                <a:gridCol w="875344"/>
              </a:tblGrid>
              <a:tr h="591551">
                <a:tc>
                  <a:txBody>
                    <a:bodyPr/>
                    <a:lstStyle/>
                    <a:p>
                      <a:pPr algn="ctr"/>
                      <a:r>
                        <a:rPr lang="ru-RU" sz="1400" dirty="0" smtClean="0">
                          <a:latin typeface="Times New Roman" panose="02020603050405020304" pitchFamily="18" charset="0"/>
                          <a:cs typeface="Times New Roman" panose="02020603050405020304" pitchFamily="18" charset="0"/>
                        </a:rPr>
                        <a:t>№</a:t>
                      </a:r>
                      <a:r>
                        <a:rPr lang="ru-RU" sz="1400" baseline="0" dirty="0" smtClean="0">
                          <a:latin typeface="Times New Roman" panose="02020603050405020304" pitchFamily="18" charset="0"/>
                          <a:cs typeface="Times New Roman" panose="02020603050405020304" pitchFamily="18" charset="0"/>
                        </a:rPr>
                        <a:t> п/п</a:t>
                      </a:r>
                      <a:endParaRPr lang="ru-RU" sz="1400" dirty="0">
                        <a:latin typeface="Times New Roman" panose="02020603050405020304" pitchFamily="18" charset="0"/>
                        <a:cs typeface="Times New Roman" panose="02020603050405020304" pitchFamily="18" charset="0"/>
                      </a:endParaRPr>
                    </a:p>
                  </a:txBody>
                  <a:tcPr anchor="ctr">
                    <a:solidFill>
                      <a:srgbClr val="669900"/>
                    </a:solidFill>
                  </a:tcPr>
                </a:tc>
                <a:tc>
                  <a:txBody>
                    <a:bodyPr/>
                    <a:lstStyle/>
                    <a:p>
                      <a:pPr algn="ctr"/>
                      <a:r>
                        <a:rPr lang="ru-RU" sz="1400" dirty="0" smtClean="0">
                          <a:latin typeface="Times New Roman" panose="02020603050405020304" pitchFamily="18" charset="0"/>
                          <a:cs typeface="Times New Roman" panose="02020603050405020304" pitchFamily="18" charset="0"/>
                        </a:rPr>
                        <a:t>Наименование  показателя</a:t>
                      </a:r>
                      <a:endParaRPr lang="ru-RU" sz="1400" dirty="0">
                        <a:latin typeface="Times New Roman" panose="02020603050405020304" pitchFamily="18" charset="0"/>
                        <a:cs typeface="Times New Roman" panose="02020603050405020304" pitchFamily="18" charset="0"/>
                      </a:endParaRPr>
                    </a:p>
                  </a:txBody>
                  <a:tcPr anchor="ctr">
                    <a:solidFill>
                      <a:srgbClr val="669900"/>
                    </a:solidFill>
                  </a:tcPr>
                </a:tc>
                <a:tc>
                  <a:txBody>
                    <a:bodyPr/>
                    <a:lstStyle/>
                    <a:p>
                      <a:pPr algn="ctr"/>
                      <a:r>
                        <a:rPr lang="ru-RU" sz="1400" dirty="0" smtClean="0">
                          <a:latin typeface="Times New Roman" panose="02020603050405020304" pitchFamily="18" charset="0"/>
                          <a:cs typeface="Times New Roman" panose="02020603050405020304" pitchFamily="18" charset="0"/>
                        </a:rPr>
                        <a:t>2019 отчет</a:t>
                      </a:r>
                      <a:endParaRPr lang="ru-RU" sz="1400" dirty="0">
                        <a:latin typeface="Times New Roman" panose="02020603050405020304" pitchFamily="18" charset="0"/>
                        <a:cs typeface="Times New Roman" panose="02020603050405020304" pitchFamily="18" charset="0"/>
                      </a:endParaRPr>
                    </a:p>
                  </a:txBody>
                  <a:tcPr anchor="ctr">
                    <a:solidFill>
                      <a:srgbClr val="669900"/>
                    </a:solidFill>
                  </a:tcPr>
                </a:tc>
                <a:tc>
                  <a:txBody>
                    <a:bodyPr/>
                    <a:lstStyle/>
                    <a:p>
                      <a:pPr algn="ctr"/>
                      <a:r>
                        <a:rPr lang="ru-RU" sz="1400" dirty="0" smtClean="0">
                          <a:latin typeface="Times New Roman" panose="02020603050405020304" pitchFamily="18" charset="0"/>
                          <a:cs typeface="Times New Roman" panose="02020603050405020304" pitchFamily="18" charset="0"/>
                        </a:rPr>
                        <a:t>2020 оценка</a:t>
                      </a:r>
                      <a:endParaRPr lang="ru-RU" sz="1400" dirty="0">
                        <a:latin typeface="Times New Roman" panose="02020603050405020304" pitchFamily="18" charset="0"/>
                        <a:cs typeface="Times New Roman" panose="02020603050405020304" pitchFamily="18" charset="0"/>
                      </a:endParaRPr>
                    </a:p>
                  </a:txBody>
                  <a:tcPr anchor="ctr">
                    <a:solidFill>
                      <a:srgbClr val="669900"/>
                    </a:solidFill>
                  </a:tcPr>
                </a:tc>
                <a:tc>
                  <a:txBody>
                    <a:bodyPr/>
                    <a:lstStyle/>
                    <a:p>
                      <a:pPr algn="ctr"/>
                      <a:r>
                        <a:rPr lang="ru-RU" sz="1400" dirty="0" smtClean="0">
                          <a:latin typeface="Times New Roman" panose="02020603050405020304" pitchFamily="18" charset="0"/>
                          <a:cs typeface="Times New Roman" panose="02020603050405020304" pitchFamily="18" charset="0"/>
                        </a:rPr>
                        <a:t>2021 прогноз</a:t>
                      </a:r>
                      <a:endParaRPr lang="ru-RU" sz="1400" dirty="0">
                        <a:latin typeface="Times New Roman" panose="02020603050405020304" pitchFamily="18" charset="0"/>
                        <a:cs typeface="Times New Roman" panose="02020603050405020304" pitchFamily="18" charset="0"/>
                      </a:endParaRPr>
                    </a:p>
                  </a:txBody>
                  <a:tcPr anchor="ctr">
                    <a:solidFill>
                      <a:srgbClr val="669900"/>
                    </a:solidFill>
                  </a:tcPr>
                </a:tc>
                <a:tc>
                  <a:txBody>
                    <a:bodyPr/>
                    <a:lstStyle/>
                    <a:p>
                      <a:pPr algn="ctr"/>
                      <a:r>
                        <a:rPr lang="ru-RU" sz="1400" dirty="0" smtClean="0">
                          <a:latin typeface="Times New Roman" panose="02020603050405020304" pitchFamily="18" charset="0"/>
                          <a:cs typeface="Times New Roman" panose="02020603050405020304" pitchFamily="18" charset="0"/>
                        </a:rPr>
                        <a:t>2022</a:t>
                      </a:r>
                    </a:p>
                    <a:p>
                      <a:pPr algn="ctr"/>
                      <a:r>
                        <a:rPr lang="ru-RU" sz="1400" dirty="0" smtClean="0">
                          <a:latin typeface="Times New Roman" panose="02020603050405020304" pitchFamily="18" charset="0"/>
                          <a:cs typeface="Times New Roman" panose="02020603050405020304" pitchFamily="18" charset="0"/>
                        </a:rPr>
                        <a:t>прогноз</a:t>
                      </a:r>
                      <a:endParaRPr lang="ru-RU" sz="1400" dirty="0">
                        <a:latin typeface="Times New Roman" panose="02020603050405020304" pitchFamily="18" charset="0"/>
                        <a:cs typeface="Times New Roman" panose="02020603050405020304" pitchFamily="18" charset="0"/>
                      </a:endParaRPr>
                    </a:p>
                  </a:txBody>
                  <a:tcPr anchor="ctr">
                    <a:solidFill>
                      <a:srgbClr val="669900"/>
                    </a:solidFill>
                  </a:tcPr>
                </a:tc>
                <a:tc>
                  <a:txBody>
                    <a:bodyPr/>
                    <a:lstStyle/>
                    <a:p>
                      <a:pPr algn="ctr"/>
                      <a:r>
                        <a:rPr lang="ru-RU" sz="1400" dirty="0" smtClean="0">
                          <a:latin typeface="Times New Roman" panose="02020603050405020304" pitchFamily="18" charset="0"/>
                          <a:cs typeface="Times New Roman" panose="02020603050405020304" pitchFamily="18" charset="0"/>
                        </a:rPr>
                        <a:t>2023</a:t>
                      </a:r>
                    </a:p>
                    <a:p>
                      <a:pPr algn="ctr"/>
                      <a:r>
                        <a:rPr lang="ru-RU" sz="1400" dirty="0" smtClean="0">
                          <a:latin typeface="Times New Roman" panose="02020603050405020304" pitchFamily="18" charset="0"/>
                          <a:cs typeface="Times New Roman" panose="02020603050405020304" pitchFamily="18" charset="0"/>
                        </a:rPr>
                        <a:t>прогноз</a:t>
                      </a:r>
                      <a:endParaRPr lang="ru-RU" sz="1400" dirty="0">
                        <a:latin typeface="Times New Roman" panose="02020603050405020304" pitchFamily="18" charset="0"/>
                        <a:cs typeface="Times New Roman" panose="02020603050405020304" pitchFamily="18" charset="0"/>
                      </a:endParaRPr>
                    </a:p>
                  </a:txBody>
                  <a:tcPr anchor="ctr">
                    <a:solidFill>
                      <a:srgbClr val="669900"/>
                    </a:solidFill>
                  </a:tcPr>
                </a:tc>
              </a:tr>
              <a:tr h="524953">
                <a:tc>
                  <a:txBody>
                    <a:bodyPr/>
                    <a:lstStyle/>
                    <a:p>
                      <a:pPr algn="ctr"/>
                      <a:r>
                        <a:rPr lang="ru-RU" sz="1300" dirty="0" smtClean="0">
                          <a:latin typeface="Times New Roman" panose="02020603050405020304" pitchFamily="18" charset="0"/>
                          <a:cs typeface="Times New Roman" panose="02020603050405020304" pitchFamily="18" charset="0"/>
                        </a:rPr>
                        <a:t>1</a:t>
                      </a:r>
                      <a:endParaRPr lang="ru-RU" sz="1300" dirty="0">
                        <a:latin typeface="Times New Roman" panose="02020603050405020304" pitchFamily="18" charset="0"/>
                        <a:cs typeface="Times New Roman" panose="02020603050405020304" pitchFamily="18" charset="0"/>
                      </a:endParaRPr>
                    </a:p>
                  </a:txBody>
                  <a:tcPr anchor="ctr">
                    <a:solidFill>
                      <a:srgbClr val="99CC00"/>
                    </a:solidFill>
                  </a:tcPr>
                </a:tc>
                <a:tc>
                  <a:txBody>
                    <a:bodyPr/>
                    <a:lstStyle/>
                    <a:p>
                      <a:pPr algn="l"/>
                      <a:r>
                        <a:rPr lang="ru-RU" sz="1200" dirty="0" smtClean="0">
                          <a:latin typeface="Times New Roman" panose="02020603050405020304" pitchFamily="18" charset="0"/>
                          <a:cs typeface="Times New Roman" panose="02020603050405020304" pitchFamily="18" charset="0"/>
                        </a:rPr>
                        <a:t>Численность постоянного населения , в среднем за период, чел.</a:t>
                      </a:r>
                      <a:endParaRPr lang="ru-RU" sz="1200" dirty="0">
                        <a:latin typeface="Times New Roman" panose="02020603050405020304" pitchFamily="18" charset="0"/>
                        <a:cs typeface="Times New Roman" panose="02020603050405020304" pitchFamily="18" charset="0"/>
                      </a:endParaRPr>
                    </a:p>
                  </a:txBody>
                  <a:tcPr anchor="ctr">
                    <a:solidFill>
                      <a:srgbClr val="99CC00"/>
                    </a:solidFill>
                  </a:tcPr>
                </a:tc>
                <a:tc>
                  <a:txBody>
                    <a:bodyPr/>
                    <a:lstStyle/>
                    <a:p>
                      <a:pPr algn="ctr"/>
                      <a:r>
                        <a:rPr lang="ru-RU" sz="1300" dirty="0" smtClean="0">
                          <a:solidFill>
                            <a:schemeClr val="tx1"/>
                          </a:solidFill>
                          <a:latin typeface="Times New Roman" panose="02020603050405020304" pitchFamily="18" charset="0"/>
                          <a:cs typeface="Times New Roman" panose="02020603050405020304" pitchFamily="18" charset="0"/>
                        </a:rPr>
                        <a:t>10 473</a:t>
                      </a:r>
                      <a:endParaRPr lang="ru-RU" sz="1300" dirty="0">
                        <a:solidFill>
                          <a:schemeClr val="tx1"/>
                        </a:solidFill>
                        <a:latin typeface="Times New Roman" panose="02020603050405020304" pitchFamily="18" charset="0"/>
                        <a:cs typeface="Times New Roman" panose="02020603050405020304" pitchFamily="18" charset="0"/>
                      </a:endParaRPr>
                    </a:p>
                  </a:txBody>
                  <a:tcPr anchor="ctr">
                    <a:solidFill>
                      <a:srgbClr val="99CC00"/>
                    </a:solidFill>
                  </a:tcPr>
                </a:tc>
                <a:tc>
                  <a:txBody>
                    <a:bodyPr/>
                    <a:lstStyle/>
                    <a:p>
                      <a:pPr algn="ctr"/>
                      <a:r>
                        <a:rPr lang="ru-RU" sz="1300" dirty="0" smtClean="0">
                          <a:solidFill>
                            <a:schemeClr val="tx1"/>
                          </a:solidFill>
                          <a:latin typeface="Times New Roman" panose="02020603050405020304" pitchFamily="18" charset="0"/>
                          <a:cs typeface="Times New Roman" panose="02020603050405020304" pitchFamily="18" charset="0"/>
                        </a:rPr>
                        <a:t>10 107</a:t>
                      </a:r>
                      <a:endParaRPr lang="ru-RU" sz="1300" dirty="0">
                        <a:solidFill>
                          <a:schemeClr val="tx1"/>
                        </a:solidFill>
                        <a:latin typeface="Times New Roman" panose="02020603050405020304" pitchFamily="18" charset="0"/>
                        <a:cs typeface="Times New Roman" panose="02020603050405020304" pitchFamily="18" charset="0"/>
                      </a:endParaRPr>
                    </a:p>
                  </a:txBody>
                  <a:tcPr anchor="ctr">
                    <a:solidFill>
                      <a:srgbClr val="99CC00"/>
                    </a:solidFill>
                  </a:tcPr>
                </a:tc>
                <a:tc>
                  <a:txBody>
                    <a:bodyPr/>
                    <a:lstStyle/>
                    <a:p>
                      <a:pPr algn="ctr"/>
                      <a:r>
                        <a:rPr lang="ru-RU" sz="1300" dirty="0" smtClean="0">
                          <a:solidFill>
                            <a:schemeClr val="tx1"/>
                          </a:solidFill>
                          <a:latin typeface="Times New Roman" panose="02020603050405020304" pitchFamily="18" charset="0"/>
                          <a:cs typeface="Times New Roman" panose="02020603050405020304" pitchFamily="18" charset="0"/>
                        </a:rPr>
                        <a:t>10 058</a:t>
                      </a:r>
                      <a:endParaRPr lang="ru-RU" sz="1300" dirty="0">
                        <a:solidFill>
                          <a:schemeClr val="tx1"/>
                        </a:solidFill>
                        <a:latin typeface="Times New Roman" panose="02020603050405020304" pitchFamily="18" charset="0"/>
                        <a:cs typeface="Times New Roman" panose="02020603050405020304" pitchFamily="18" charset="0"/>
                      </a:endParaRPr>
                    </a:p>
                  </a:txBody>
                  <a:tcPr anchor="ctr">
                    <a:solidFill>
                      <a:srgbClr val="99CC00"/>
                    </a:solidFill>
                  </a:tcPr>
                </a:tc>
                <a:tc>
                  <a:txBody>
                    <a:bodyPr/>
                    <a:lstStyle/>
                    <a:p>
                      <a:pPr algn="ctr"/>
                      <a:r>
                        <a:rPr lang="ru-RU" sz="1300" dirty="0" smtClean="0">
                          <a:solidFill>
                            <a:schemeClr val="tx1"/>
                          </a:solidFill>
                          <a:latin typeface="Times New Roman" panose="02020603050405020304" pitchFamily="18" charset="0"/>
                          <a:cs typeface="Times New Roman" panose="02020603050405020304" pitchFamily="18" charset="0"/>
                        </a:rPr>
                        <a:t>10 047</a:t>
                      </a:r>
                      <a:endParaRPr lang="ru-RU" sz="1300" dirty="0">
                        <a:solidFill>
                          <a:schemeClr val="tx1"/>
                        </a:solidFill>
                        <a:latin typeface="Times New Roman" panose="02020603050405020304" pitchFamily="18" charset="0"/>
                        <a:cs typeface="Times New Roman" panose="02020603050405020304" pitchFamily="18" charset="0"/>
                      </a:endParaRPr>
                    </a:p>
                  </a:txBody>
                  <a:tcPr anchor="ctr">
                    <a:solidFill>
                      <a:srgbClr val="99CC00"/>
                    </a:solidFill>
                  </a:tcPr>
                </a:tc>
                <a:tc>
                  <a:txBody>
                    <a:bodyPr/>
                    <a:lstStyle/>
                    <a:p>
                      <a:pPr algn="ctr"/>
                      <a:r>
                        <a:rPr lang="ru-RU" sz="1300" dirty="0" smtClean="0">
                          <a:solidFill>
                            <a:schemeClr val="tx1"/>
                          </a:solidFill>
                          <a:latin typeface="Times New Roman" panose="02020603050405020304" pitchFamily="18" charset="0"/>
                          <a:cs typeface="Times New Roman" panose="02020603050405020304" pitchFamily="18" charset="0"/>
                        </a:rPr>
                        <a:t>10 073</a:t>
                      </a:r>
                      <a:endParaRPr lang="ru-RU" sz="1300" dirty="0">
                        <a:solidFill>
                          <a:schemeClr val="tx1"/>
                        </a:solidFill>
                        <a:latin typeface="Times New Roman" panose="02020603050405020304" pitchFamily="18" charset="0"/>
                        <a:cs typeface="Times New Roman" panose="02020603050405020304" pitchFamily="18" charset="0"/>
                      </a:endParaRPr>
                    </a:p>
                  </a:txBody>
                  <a:tcPr anchor="ctr">
                    <a:solidFill>
                      <a:srgbClr val="99CC00"/>
                    </a:solidFill>
                  </a:tcPr>
                </a:tc>
              </a:tr>
              <a:tr h="431222">
                <a:tc>
                  <a:txBody>
                    <a:bodyPr/>
                    <a:lstStyle/>
                    <a:p>
                      <a:pPr algn="ctr"/>
                      <a:r>
                        <a:rPr lang="ru-RU" sz="1300" dirty="0" smtClean="0">
                          <a:latin typeface="Times New Roman" panose="02020603050405020304" pitchFamily="18" charset="0"/>
                          <a:cs typeface="Times New Roman" panose="02020603050405020304" pitchFamily="18" charset="0"/>
                        </a:rPr>
                        <a:t>2</a:t>
                      </a:r>
                      <a:endParaRPr lang="ru-RU" sz="1300" dirty="0">
                        <a:latin typeface="Times New Roman" panose="02020603050405020304" pitchFamily="18" charset="0"/>
                        <a:cs typeface="Times New Roman" panose="02020603050405020304" pitchFamily="18" charset="0"/>
                      </a:endParaRPr>
                    </a:p>
                  </a:txBody>
                  <a:tcPr anchor="ctr">
                    <a:solidFill>
                      <a:srgbClr val="99CC00"/>
                    </a:solidFill>
                  </a:tcPr>
                </a:tc>
                <a:tc>
                  <a:txBody>
                    <a:bodyPr/>
                    <a:lstStyle/>
                    <a:p>
                      <a:pPr algn="l"/>
                      <a:r>
                        <a:rPr lang="ru-RU" sz="1200" dirty="0" smtClean="0">
                          <a:latin typeface="Times New Roman" panose="02020603050405020304" pitchFamily="18" charset="0"/>
                          <a:cs typeface="Times New Roman" panose="02020603050405020304" pitchFamily="18" charset="0"/>
                        </a:rPr>
                        <a:t>Численность трудовых ресурсов, в среднем за период</a:t>
                      </a:r>
                      <a:r>
                        <a:rPr lang="ru-RU" sz="1200" baseline="0" dirty="0" smtClean="0">
                          <a:latin typeface="Times New Roman" panose="02020603050405020304" pitchFamily="18" charset="0"/>
                          <a:cs typeface="Times New Roman" panose="02020603050405020304" pitchFamily="18" charset="0"/>
                        </a:rPr>
                        <a:t>, чел.</a:t>
                      </a:r>
                      <a:endParaRPr lang="ru-RU" sz="1200" dirty="0">
                        <a:latin typeface="Times New Roman" panose="02020603050405020304" pitchFamily="18" charset="0"/>
                        <a:cs typeface="Times New Roman" panose="02020603050405020304" pitchFamily="18" charset="0"/>
                      </a:endParaRPr>
                    </a:p>
                  </a:txBody>
                  <a:tcPr anchor="ctr">
                    <a:solidFill>
                      <a:srgbClr val="99CC00"/>
                    </a:solidFill>
                  </a:tcPr>
                </a:tc>
                <a:tc>
                  <a:txBody>
                    <a:bodyPr/>
                    <a:lstStyle/>
                    <a:p>
                      <a:pPr algn="ctr"/>
                      <a:r>
                        <a:rPr lang="ru-RU" sz="1300" dirty="0" smtClean="0">
                          <a:solidFill>
                            <a:schemeClr val="tx1"/>
                          </a:solidFill>
                          <a:latin typeface="Times New Roman" panose="02020603050405020304" pitchFamily="18" charset="0"/>
                          <a:cs typeface="Times New Roman" panose="02020603050405020304" pitchFamily="18" charset="0"/>
                        </a:rPr>
                        <a:t>13 498</a:t>
                      </a:r>
                      <a:endParaRPr lang="ru-RU" sz="1300" dirty="0">
                        <a:solidFill>
                          <a:schemeClr val="tx1"/>
                        </a:solidFill>
                        <a:latin typeface="Times New Roman" panose="02020603050405020304" pitchFamily="18" charset="0"/>
                        <a:cs typeface="Times New Roman" panose="02020603050405020304" pitchFamily="18" charset="0"/>
                      </a:endParaRPr>
                    </a:p>
                  </a:txBody>
                  <a:tcPr anchor="ctr">
                    <a:solidFill>
                      <a:srgbClr val="99CC00"/>
                    </a:solidFill>
                  </a:tcPr>
                </a:tc>
                <a:tc>
                  <a:txBody>
                    <a:bodyPr/>
                    <a:lstStyle/>
                    <a:p>
                      <a:pPr algn="ctr"/>
                      <a:r>
                        <a:rPr lang="ru-RU" sz="1300" dirty="0" smtClean="0">
                          <a:solidFill>
                            <a:schemeClr val="tx1"/>
                          </a:solidFill>
                          <a:latin typeface="Times New Roman" panose="02020603050405020304" pitchFamily="18" charset="0"/>
                          <a:cs typeface="Times New Roman" panose="02020603050405020304" pitchFamily="18" charset="0"/>
                        </a:rPr>
                        <a:t>13 597</a:t>
                      </a:r>
                      <a:endParaRPr lang="ru-RU" sz="1300" dirty="0">
                        <a:solidFill>
                          <a:schemeClr val="tx1"/>
                        </a:solidFill>
                        <a:latin typeface="Times New Roman" panose="02020603050405020304" pitchFamily="18" charset="0"/>
                        <a:cs typeface="Times New Roman" panose="02020603050405020304" pitchFamily="18" charset="0"/>
                      </a:endParaRPr>
                    </a:p>
                  </a:txBody>
                  <a:tcPr anchor="ctr">
                    <a:solidFill>
                      <a:srgbClr val="99CC00"/>
                    </a:solidFill>
                  </a:tcPr>
                </a:tc>
                <a:tc>
                  <a:txBody>
                    <a:bodyPr/>
                    <a:lstStyle/>
                    <a:p>
                      <a:pPr algn="ctr"/>
                      <a:r>
                        <a:rPr lang="ru-RU" sz="1300" dirty="0" smtClean="0">
                          <a:solidFill>
                            <a:schemeClr val="tx1"/>
                          </a:solidFill>
                          <a:latin typeface="Times New Roman" panose="02020603050405020304" pitchFamily="18" charset="0"/>
                          <a:cs typeface="Times New Roman" panose="02020603050405020304" pitchFamily="18" charset="0"/>
                        </a:rPr>
                        <a:t>13 635</a:t>
                      </a:r>
                      <a:endParaRPr lang="ru-RU" sz="1300" dirty="0">
                        <a:solidFill>
                          <a:schemeClr val="tx1"/>
                        </a:solidFill>
                        <a:latin typeface="Times New Roman" panose="02020603050405020304" pitchFamily="18" charset="0"/>
                        <a:cs typeface="Times New Roman" panose="02020603050405020304" pitchFamily="18" charset="0"/>
                      </a:endParaRPr>
                    </a:p>
                  </a:txBody>
                  <a:tcPr anchor="ctr">
                    <a:solidFill>
                      <a:srgbClr val="99CC00"/>
                    </a:solidFill>
                  </a:tcPr>
                </a:tc>
                <a:tc>
                  <a:txBody>
                    <a:bodyPr/>
                    <a:lstStyle/>
                    <a:p>
                      <a:pPr algn="ctr"/>
                      <a:r>
                        <a:rPr lang="ru-RU" sz="1300" dirty="0" smtClean="0">
                          <a:solidFill>
                            <a:schemeClr val="tx1"/>
                          </a:solidFill>
                          <a:latin typeface="Times New Roman" panose="02020603050405020304" pitchFamily="18" charset="0"/>
                          <a:cs typeface="Times New Roman" panose="02020603050405020304" pitchFamily="18" charset="0"/>
                        </a:rPr>
                        <a:t>13 692</a:t>
                      </a:r>
                      <a:endParaRPr lang="ru-RU" sz="1300" dirty="0">
                        <a:solidFill>
                          <a:schemeClr val="tx1"/>
                        </a:solidFill>
                        <a:latin typeface="Times New Roman" panose="02020603050405020304" pitchFamily="18" charset="0"/>
                        <a:cs typeface="Times New Roman" panose="02020603050405020304" pitchFamily="18" charset="0"/>
                      </a:endParaRPr>
                    </a:p>
                  </a:txBody>
                  <a:tcPr anchor="ctr">
                    <a:solidFill>
                      <a:srgbClr val="99CC00"/>
                    </a:solidFill>
                  </a:tcPr>
                </a:tc>
                <a:tc>
                  <a:txBody>
                    <a:bodyPr/>
                    <a:lstStyle/>
                    <a:p>
                      <a:pPr algn="ctr"/>
                      <a:r>
                        <a:rPr lang="ru-RU" sz="1300" dirty="0" smtClean="0">
                          <a:solidFill>
                            <a:schemeClr val="tx1"/>
                          </a:solidFill>
                          <a:latin typeface="Times New Roman" panose="02020603050405020304" pitchFamily="18" charset="0"/>
                          <a:cs typeface="Times New Roman" panose="02020603050405020304" pitchFamily="18" charset="0"/>
                        </a:rPr>
                        <a:t>13 753</a:t>
                      </a:r>
                      <a:endParaRPr lang="ru-RU" sz="1300" dirty="0">
                        <a:solidFill>
                          <a:schemeClr val="tx1"/>
                        </a:solidFill>
                        <a:latin typeface="Times New Roman" panose="02020603050405020304" pitchFamily="18" charset="0"/>
                        <a:cs typeface="Times New Roman" panose="02020603050405020304" pitchFamily="18" charset="0"/>
                      </a:endParaRPr>
                    </a:p>
                  </a:txBody>
                  <a:tcPr anchor="ctr">
                    <a:solidFill>
                      <a:srgbClr val="99CC00"/>
                    </a:solidFill>
                  </a:tcPr>
                </a:tc>
              </a:tr>
              <a:tr h="465995">
                <a:tc>
                  <a:txBody>
                    <a:bodyPr/>
                    <a:lstStyle/>
                    <a:p>
                      <a:pPr algn="ctr"/>
                      <a:r>
                        <a:rPr lang="ru-RU" sz="1300" dirty="0" smtClean="0">
                          <a:latin typeface="Times New Roman" panose="02020603050405020304" pitchFamily="18" charset="0"/>
                          <a:cs typeface="Times New Roman" panose="02020603050405020304" pitchFamily="18" charset="0"/>
                        </a:rPr>
                        <a:t>3</a:t>
                      </a:r>
                      <a:endParaRPr lang="ru-RU" sz="1300" dirty="0">
                        <a:latin typeface="Times New Roman" panose="02020603050405020304" pitchFamily="18" charset="0"/>
                        <a:cs typeface="Times New Roman" panose="02020603050405020304" pitchFamily="18" charset="0"/>
                      </a:endParaRPr>
                    </a:p>
                  </a:txBody>
                  <a:tcPr anchor="ctr">
                    <a:solidFill>
                      <a:srgbClr val="99CC00"/>
                    </a:solidFill>
                  </a:tcPr>
                </a:tc>
                <a:tc>
                  <a:txBody>
                    <a:bodyPr/>
                    <a:lstStyle/>
                    <a:p>
                      <a:pPr algn="l"/>
                      <a:r>
                        <a:rPr lang="ru-RU" sz="1200" dirty="0" smtClean="0">
                          <a:latin typeface="Times New Roman" panose="02020603050405020304" pitchFamily="18" charset="0"/>
                          <a:cs typeface="Times New Roman" panose="02020603050405020304" pitchFamily="18" charset="0"/>
                        </a:rPr>
                        <a:t>Уровень зарегистрированной безработицы (к трудоспособному населению), на конец периода, %</a:t>
                      </a:r>
                      <a:endParaRPr lang="ru-RU" sz="1200" dirty="0">
                        <a:latin typeface="Times New Roman" panose="02020603050405020304" pitchFamily="18" charset="0"/>
                        <a:cs typeface="Times New Roman" panose="02020603050405020304" pitchFamily="18" charset="0"/>
                      </a:endParaRPr>
                    </a:p>
                  </a:txBody>
                  <a:tcPr anchor="ctr">
                    <a:solidFill>
                      <a:srgbClr val="99CC00"/>
                    </a:solidFill>
                  </a:tcPr>
                </a:tc>
                <a:tc>
                  <a:txBody>
                    <a:bodyPr/>
                    <a:lstStyle/>
                    <a:p>
                      <a:pPr algn="ctr"/>
                      <a:r>
                        <a:rPr lang="ru-RU" sz="1300" dirty="0" smtClean="0">
                          <a:solidFill>
                            <a:schemeClr val="tx1"/>
                          </a:solidFill>
                          <a:latin typeface="Times New Roman" panose="02020603050405020304" pitchFamily="18" charset="0"/>
                          <a:cs typeface="Times New Roman" panose="02020603050405020304" pitchFamily="18" charset="0"/>
                        </a:rPr>
                        <a:t>0,4</a:t>
                      </a:r>
                      <a:endParaRPr lang="ru-RU" sz="1300" dirty="0">
                        <a:solidFill>
                          <a:schemeClr val="tx1"/>
                        </a:solidFill>
                        <a:latin typeface="Times New Roman" panose="02020603050405020304" pitchFamily="18" charset="0"/>
                        <a:cs typeface="Times New Roman" panose="02020603050405020304" pitchFamily="18" charset="0"/>
                      </a:endParaRPr>
                    </a:p>
                  </a:txBody>
                  <a:tcPr anchor="ctr">
                    <a:solidFill>
                      <a:srgbClr val="99CC00"/>
                    </a:solidFill>
                  </a:tcPr>
                </a:tc>
                <a:tc>
                  <a:txBody>
                    <a:bodyPr/>
                    <a:lstStyle/>
                    <a:p>
                      <a:pPr algn="ctr"/>
                      <a:r>
                        <a:rPr lang="ru-RU" sz="1300" dirty="0" smtClean="0">
                          <a:solidFill>
                            <a:schemeClr val="tx1"/>
                          </a:solidFill>
                          <a:latin typeface="Times New Roman" panose="02020603050405020304" pitchFamily="18" charset="0"/>
                          <a:cs typeface="Times New Roman" panose="02020603050405020304" pitchFamily="18" charset="0"/>
                        </a:rPr>
                        <a:t>1,4</a:t>
                      </a:r>
                      <a:endParaRPr lang="ru-RU" sz="1300" dirty="0">
                        <a:solidFill>
                          <a:schemeClr val="tx1"/>
                        </a:solidFill>
                        <a:latin typeface="Times New Roman" panose="02020603050405020304" pitchFamily="18" charset="0"/>
                        <a:cs typeface="Times New Roman" panose="02020603050405020304" pitchFamily="18" charset="0"/>
                      </a:endParaRPr>
                    </a:p>
                  </a:txBody>
                  <a:tcPr anchor="ctr">
                    <a:solidFill>
                      <a:srgbClr val="99CC00"/>
                    </a:solidFill>
                  </a:tcPr>
                </a:tc>
                <a:tc>
                  <a:txBody>
                    <a:bodyPr/>
                    <a:lstStyle/>
                    <a:p>
                      <a:pPr algn="ctr"/>
                      <a:r>
                        <a:rPr lang="ru-RU" sz="1300" dirty="0" smtClean="0">
                          <a:solidFill>
                            <a:schemeClr val="tx1"/>
                          </a:solidFill>
                          <a:latin typeface="Times New Roman" panose="02020603050405020304" pitchFamily="18" charset="0"/>
                          <a:cs typeface="Times New Roman" panose="02020603050405020304" pitchFamily="18" charset="0"/>
                        </a:rPr>
                        <a:t>1,0</a:t>
                      </a:r>
                      <a:endParaRPr lang="ru-RU" sz="1300" dirty="0">
                        <a:solidFill>
                          <a:schemeClr val="tx1"/>
                        </a:solidFill>
                        <a:latin typeface="Times New Roman" panose="02020603050405020304" pitchFamily="18" charset="0"/>
                        <a:cs typeface="Times New Roman" panose="02020603050405020304" pitchFamily="18" charset="0"/>
                      </a:endParaRPr>
                    </a:p>
                  </a:txBody>
                  <a:tcPr anchor="ctr">
                    <a:solidFill>
                      <a:srgbClr val="99CC00"/>
                    </a:solidFill>
                  </a:tcPr>
                </a:tc>
                <a:tc>
                  <a:txBody>
                    <a:bodyPr/>
                    <a:lstStyle/>
                    <a:p>
                      <a:pPr algn="ctr"/>
                      <a:r>
                        <a:rPr lang="ru-RU" sz="1300" dirty="0" smtClean="0">
                          <a:solidFill>
                            <a:schemeClr val="tx1"/>
                          </a:solidFill>
                          <a:latin typeface="Times New Roman" panose="02020603050405020304" pitchFamily="18" charset="0"/>
                          <a:cs typeface="Times New Roman" panose="02020603050405020304" pitchFamily="18" charset="0"/>
                        </a:rPr>
                        <a:t>0,8</a:t>
                      </a:r>
                      <a:endParaRPr lang="ru-RU" sz="1300" dirty="0">
                        <a:solidFill>
                          <a:schemeClr val="tx1"/>
                        </a:solidFill>
                        <a:latin typeface="Times New Roman" panose="02020603050405020304" pitchFamily="18" charset="0"/>
                        <a:cs typeface="Times New Roman" panose="02020603050405020304" pitchFamily="18" charset="0"/>
                      </a:endParaRPr>
                    </a:p>
                  </a:txBody>
                  <a:tcPr anchor="ctr">
                    <a:solidFill>
                      <a:srgbClr val="99CC00"/>
                    </a:solidFill>
                  </a:tcPr>
                </a:tc>
                <a:tc>
                  <a:txBody>
                    <a:bodyPr/>
                    <a:lstStyle/>
                    <a:p>
                      <a:pPr algn="ctr"/>
                      <a:r>
                        <a:rPr lang="ru-RU" sz="1300" dirty="0" smtClean="0">
                          <a:solidFill>
                            <a:schemeClr val="tx1"/>
                          </a:solidFill>
                          <a:latin typeface="Times New Roman" panose="02020603050405020304" pitchFamily="18" charset="0"/>
                          <a:cs typeface="Times New Roman" panose="02020603050405020304" pitchFamily="18" charset="0"/>
                        </a:rPr>
                        <a:t>0,6</a:t>
                      </a:r>
                      <a:endParaRPr lang="ru-RU" sz="1300" dirty="0">
                        <a:solidFill>
                          <a:schemeClr val="tx1"/>
                        </a:solidFill>
                        <a:latin typeface="Times New Roman" panose="02020603050405020304" pitchFamily="18" charset="0"/>
                        <a:cs typeface="Times New Roman" panose="02020603050405020304" pitchFamily="18" charset="0"/>
                      </a:endParaRPr>
                    </a:p>
                  </a:txBody>
                  <a:tcPr anchor="ctr">
                    <a:solidFill>
                      <a:srgbClr val="99CC00"/>
                    </a:solidFill>
                  </a:tcPr>
                </a:tc>
              </a:tr>
              <a:tr h="677005">
                <a:tc>
                  <a:txBody>
                    <a:bodyPr/>
                    <a:lstStyle/>
                    <a:p>
                      <a:pPr algn="ctr"/>
                      <a:r>
                        <a:rPr lang="ru-RU" sz="1300" dirty="0" smtClean="0">
                          <a:latin typeface="Times New Roman" panose="02020603050405020304" pitchFamily="18" charset="0"/>
                          <a:cs typeface="Times New Roman" panose="02020603050405020304" pitchFamily="18" charset="0"/>
                        </a:rPr>
                        <a:t>4</a:t>
                      </a:r>
                      <a:endParaRPr lang="ru-RU" sz="1300" dirty="0">
                        <a:latin typeface="Times New Roman" panose="02020603050405020304" pitchFamily="18" charset="0"/>
                        <a:cs typeface="Times New Roman" panose="02020603050405020304" pitchFamily="18" charset="0"/>
                      </a:endParaRPr>
                    </a:p>
                  </a:txBody>
                  <a:tcPr anchor="ctr">
                    <a:solidFill>
                      <a:srgbClr val="99CC00"/>
                    </a:solidFill>
                  </a:tcPr>
                </a:tc>
                <a:tc>
                  <a:txBody>
                    <a:bodyPr/>
                    <a:lstStyle/>
                    <a:p>
                      <a:pPr algn="l"/>
                      <a:r>
                        <a:rPr lang="ru-RU" sz="1200" dirty="0" smtClean="0">
                          <a:latin typeface="Times New Roman" panose="02020603050405020304" pitchFamily="18" charset="0"/>
                          <a:cs typeface="Times New Roman" panose="02020603050405020304" pitchFamily="18" charset="0"/>
                        </a:rPr>
                        <a:t>Фонд заработной платы работников списочного</a:t>
                      </a:r>
                      <a:r>
                        <a:rPr lang="ru-RU" sz="1200" baseline="0" dirty="0" smtClean="0">
                          <a:latin typeface="Times New Roman" panose="02020603050405020304" pitchFamily="18" charset="0"/>
                          <a:cs typeface="Times New Roman" panose="02020603050405020304" pitchFamily="18" charset="0"/>
                        </a:rPr>
                        <a:t> состава организаций и внешних совместителей по полному кругу организаций, млн.  руб.</a:t>
                      </a:r>
                      <a:endParaRPr lang="ru-RU" sz="1200" dirty="0">
                        <a:latin typeface="Times New Roman" panose="02020603050405020304" pitchFamily="18" charset="0"/>
                        <a:cs typeface="Times New Roman" panose="02020603050405020304" pitchFamily="18" charset="0"/>
                      </a:endParaRPr>
                    </a:p>
                  </a:txBody>
                  <a:tcPr anchor="ctr">
                    <a:solidFill>
                      <a:srgbClr val="99CC00"/>
                    </a:solidFill>
                  </a:tcPr>
                </a:tc>
                <a:tc>
                  <a:txBody>
                    <a:bodyPr/>
                    <a:lstStyle/>
                    <a:p>
                      <a:pPr algn="ctr"/>
                      <a:r>
                        <a:rPr lang="ru-RU" sz="1300" dirty="0" smtClean="0">
                          <a:solidFill>
                            <a:schemeClr val="tx1"/>
                          </a:solidFill>
                          <a:latin typeface="Times New Roman" panose="02020603050405020304" pitchFamily="18" charset="0"/>
                          <a:cs typeface="Times New Roman" panose="02020603050405020304" pitchFamily="18" charset="0"/>
                        </a:rPr>
                        <a:t>15 164,2</a:t>
                      </a:r>
                      <a:endParaRPr lang="ru-RU" sz="1300" dirty="0">
                        <a:solidFill>
                          <a:schemeClr val="tx1"/>
                        </a:solidFill>
                        <a:latin typeface="Times New Roman" panose="02020603050405020304" pitchFamily="18" charset="0"/>
                        <a:cs typeface="Times New Roman" panose="02020603050405020304" pitchFamily="18" charset="0"/>
                      </a:endParaRPr>
                    </a:p>
                  </a:txBody>
                  <a:tcPr anchor="ctr">
                    <a:solidFill>
                      <a:srgbClr val="99CC00"/>
                    </a:solidFill>
                  </a:tcPr>
                </a:tc>
                <a:tc>
                  <a:txBody>
                    <a:bodyPr/>
                    <a:lstStyle/>
                    <a:p>
                      <a:pPr algn="ctr"/>
                      <a:r>
                        <a:rPr lang="ru-RU" sz="1300" dirty="0" smtClean="0">
                          <a:solidFill>
                            <a:schemeClr val="tx1"/>
                          </a:solidFill>
                          <a:latin typeface="Times New Roman" panose="02020603050405020304" pitchFamily="18" charset="0"/>
                          <a:cs typeface="Times New Roman" panose="02020603050405020304" pitchFamily="18" charset="0"/>
                        </a:rPr>
                        <a:t>15 714,4</a:t>
                      </a:r>
                      <a:endParaRPr lang="ru-RU" sz="1300" dirty="0">
                        <a:solidFill>
                          <a:schemeClr val="tx1"/>
                        </a:solidFill>
                        <a:latin typeface="Times New Roman" panose="02020603050405020304" pitchFamily="18" charset="0"/>
                        <a:cs typeface="Times New Roman" panose="02020603050405020304" pitchFamily="18" charset="0"/>
                      </a:endParaRPr>
                    </a:p>
                  </a:txBody>
                  <a:tcPr anchor="ctr">
                    <a:solidFill>
                      <a:srgbClr val="99CC00"/>
                    </a:solidFill>
                  </a:tcPr>
                </a:tc>
                <a:tc>
                  <a:txBody>
                    <a:bodyPr/>
                    <a:lstStyle/>
                    <a:p>
                      <a:pPr algn="ctr"/>
                      <a:r>
                        <a:rPr lang="ru-RU" sz="1300" dirty="0" smtClean="0">
                          <a:solidFill>
                            <a:schemeClr val="tx1"/>
                          </a:solidFill>
                          <a:latin typeface="Times New Roman" panose="02020603050405020304" pitchFamily="18" charset="0"/>
                          <a:cs typeface="Times New Roman" panose="02020603050405020304" pitchFamily="18" charset="0"/>
                        </a:rPr>
                        <a:t>17 395,4</a:t>
                      </a:r>
                      <a:endParaRPr lang="ru-RU" sz="1300" dirty="0">
                        <a:solidFill>
                          <a:schemeClr val="tx1"/>
                        </a:solidFill>
                        <a:latin typeface="Times New Roman" panose="02020603050405020304" pitchFamily="18" charset="0"/>
                        <a:cs typeface="Times New Roman" panose="02020603050405020304" pitchFamily="18" charset="0"/>
                      </a:endParaRPr>
                    </a:p>
                  </a:txBody>
                  <a:tcPr anchor="ctr">
                    <a:solidFill>
                      <a:srgbClr val="99CC00"/>
                    </a:solidFill>
                  </a:tcPr>
                </a:tc>
                <a:tc>
                  <a:txBody>
                    <a:bodyPr/>
                    <a:lstStyle/>
                    <a:p>
                      <a:pPr algn="ctr"/>
                      <a:r>
                        <a:rPr lang="ru-RU" sz="1300" dirty="0" smtClean="0">
                          <a:solidFill>
                            <a:schemeClr val="tx1"/>
                          </a:solidFill>
                          <a:latin typeface="Times New Roman" panose="02020603050405020304" pitchFamily="18" charset="0"/>
                          <a:cs typeface="Times New Roman" panose="02020603050405020304" pitchFamily="18" charset="0"/>
                        </a:rPr>
                        <a:t>18 979,0</a:t>
                      </a:r>
                      <a:endParaRPr lang="ru-RU" sz="1300" dirty="0">
                        <a:solidFill>
                          <a:schemeClr val="tx1"/>
                        </a:solidFill>
                        <a:latin typeface="Times New Roman" panose="02020603050405020304" pitchFamily="18" charset="0"/>
                        <a:cs typeface="Times New Roman" panose="02020603050405020304" pitchFamily="18" charset="0"/>
                      </a:endParaRPr>
                    </a:p>
                  </a:txBody>
                  <a:tcPr anchor="ctr">
                    <a:solidFill>
                      <a:srgbClr val="99CC00"/>
                    </a:solidFill>
                  </a:tcPr>
                </a:tc>
                <a:tc>
                  <a:txBody>
                    <a:bodyPr/>
                    <a:lstStyle/>
                    <a:p>
                      <a:pPr algn="ctr"/>
                      <a:r>
                        <a:rPr lang="ru-RU" sz="1300" dirty="0" smtClean="0">
                          <a:solidFill>
                            <a:schemeClr val="tx1"/>
                          </a:solidFill>
                          <a:latin typeface="Times New Roman" panose="02020603050405020304" pitchFamily="18" charset="0"/>
                          <a:cs typeface="Times New Roman" panose="02020603050405020304" pitchFamily="18" charset="0"/>
                        </a:rPr>
                        <a:t>20 634,3</a:t>
                      </a:r>
                      <a:endParaRPr lang="ru-RU" sz="1300" dirty="0">
                        <a:solidFill>
                          <a:schemeClr val="tx1"/>
                        </a:solidFill>
                        <a:latin typeface="Times New Roman" panose="02020603050405020304" pitchFamily="18" charset="0"/>
                        <a:cs typeface="Times New Roman" panose="02020603050405020304" pitchFamily="18" charset="0"/>
                      </a:endParaRPr>
                    </a:p>
                  </a:txBody>
                  <a:tcPr anchor="ctr">
                    <a:solidFill>
                      <a:srgbClr val="99CC00"/>
                    </a:solidFill>
                  </a:tcPr>
                </a:tc>
              </a:tr>
              <a:tr h="533400">
                <a:tc>
                  <a:txBody>
                    <a:bodyPr/>
                    <a:lstStyle/>
                    <a:p>
                      <a:pPr algn="ctr"/>
                      <a:r>
                        <a:rPr lang="ru-RU" sz="1300" dirty="0" smtClean="0">
                          <a:latin typeface="Times New Roman" panose="02020603050405020304" pitchFamily="18" charset="0"/>
                          <a:cs typeface="Times New Roman" panose="02020603050405020304" pitchFamily="18" charset="0"/>
                        </a:rPr>
                        <a:t>5</a:t>
                      </a:r>
                      <a:endParaRPr lang="ru-RU" sz="1300" dirty="0">
                        <a:latin typeface="Times New Roman" panose="02020603050405020304" pitchFamily="18" charset="0"/>
                        <a:cs typeface="Times New Roman" panose="02020603050405020304" pitchFamily="18" charset="0"/>
                      </a:endParaRPr>
                    </a:p>
                  </a:txBody>
                  <a:tcPr anchor="ctr">
                    <a:solidFill>
                      <a:srgbClr val="99CC00"/>
                    </a:solidFill>
                  </a:tcPr>
                </a:tc>
                <a:tc>
                  <a:txBody>
                    <a:bodyPr/>
                    <a:lstStyle/>
                    <a:p>
                      <a:pPr algn="l"/>
                      <a:r>
                        <a:rPr lang="ru-RU" sz="1200" dirty="0" smtClean="0">
                          <a:latin typeface="Times New Roman" panose="02020603050405020304" pitchFamily="18" charset="0"/>
                          <a:cs typeface="Times New Roman" panose="02020603050405020304" pitchFamily="18" charset="0"/>
                        </a:rPr>
                        <a:t>Среднемесячная заработная плата ,</a:t>
                      </a:r>
                      <a:r>
                        <a:rPr lang="ru-RU" sz="1200" baseline="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работников списочного</a:t>
                      </a:r>
                      <a:r>
                        <a:rPr lang="ru-RU" sz="1200" baseline="0" dirty="0" smtClean="0">
                          <a:latin typeface="Times New Roman" panose="02020603050405020304" pitchFamily="18" charset="0"/>
                          <a:cs typeface="Times New Roman" panose="02020603050405020304" pitchFamily="18" charset="0"/>
                        </a:rPr>
                        <a:t> состава организаций и внешних совместителей по полному кругу организаций, </a:t>
                      </a:r>
                      <a:r>
                        <a:rPr lang="ru-RU" sz="1200" dirty="0" smtClean="0">
                          <a:latin typeface="Times New Roman" panose="02020603050405020304" pitchFamily="18" charset="0"/>
                          <a:cs typeface="Times New Roman" panose="02020603050405020304" pitchFamily="18" charset="0"/>
                        </a:rPr>
                        <a:t>руб.</a:t>
                      </a:r>
                      <a:endParaRPr lang="ru-RU" sz="1200" dirty="0">
                        <a:latin typeface="Times New Roman" panose="02020603050405020304" pitchFamily="18" charset="0"/>
                        <a:cs typeface="Times New Roman" panose="02020603050405020304" pitchFamily="18" charset="0"/>
                      </a:endParaRPr>
                    </a:p>
                  </a:txBody>
                  <a:tcPr anchor="ctr">
                    <a:solidFill>
                      <a:srgbClr val="99CC00"/>
                    </a:solidFill>
                  </a:tcPr>
                </a:tc>
                <a:tc>
                  <a:txBody>
                    <a:bodyPr/>
                    <a:lstStyle/>
                    <a:p>
                      <a:pPr algn="ctr"/>
                      <a:r>
                        <a:rPr lang="ru-RU" sz="1300" dirty="0" smtClean="0">
                          <a:solidFill>
                            <a:schemeClr val="tx1"/>
                          </a:solidFill>
                          <a:latin typeface="Times New Roman" panose="02020603050405020304" pitchFamily="18" charset="0"/>
                          <a:cs typeface="Times New Roman" panose="02020603050405020304" pitchFamily="18" charset="0"/>
                        </a:rPr>
                        <a:t>91 076,4</a:t>
                      </a:r>
                      <a:endParaRPr lang="ru-RU" sz="1300" dirty="0">
                        <a:solidFill>
                          <a:schemeClr val="tx1"/>
                        </a:solidFill>
                        <a:latin typeface="Times New Roman" panose="02020603050405020304" pitchFamily="18" charset="0"/>
                        <a:cs typeface="Times New Roman" panose="02020603050405020304" pitchFamily="18" charset="0"/>
                      </a:endParaRPr>
                    </a:p>
                  </a:txBody>
                  <a:tcPr anchor="ctr">
                    <a:solidFill>
                      <a:srgbClr val="99CC00"/>
                    </a:solidFill>
                  </a:tcPr>
                </a:tc>
                <a:tc>
                  <a:txBody>
                    <a:bodyPr/>
                    <a:lstStyle/>
                    <a:p>
                      <a:pPr algn="ctr"/>
                      <a:r>
                        <a:rPr lang="ru-RU" sz="1300" dirty="0" smtClean="0">
                          <a:solidFill>
                            <a:schemeClr val="tx1"/>
                          </a:solidFill>
                          <a:latin typeface="Times New Roman" panose="02020603050405020304" pitchFamily="18" charset="0"/>
                          <a:cs typeface="Times New Roman" panose="02020603050405020304" pitchFamily="18" charset="0"/>
                        </a:rPr>
                        <a:t>90 593,8</a:t>
                      </a:r>
                      <a:endParaRPr lang="ru-RU" sz="1300" dirty="0">
                        <a:solidFill>
                          <a:schemeClr val="tx1"/>
                        </a:solidFill>
                        <a:latin typeface="Times New Roman" panose="02020603050405020304" pitchFamily="18" charset="0"/>
                        <a:cs typeface="Times New Roman" panose="02020603050405020304" pitchFamily="18" charset="0"/>
                      </a:endParaRPr>
                    </a:p>
                  </a:txBody>
                  <a:tcPr anchor="ctr">
                    <a:solidFill>
                      <a:srgbClr val="99CC00"/>
                    </a:solidFill>
                  </a:tcPr>
                </a:tc>
                <a:tc>
                  <a:txBody>
                    <a:bodyPr/>
                    <a:lstStyle/>
                    <a:p>
                      <a:pPr algn="ctr"/>
                      <a:r>
                        <a:rPr lang="ru-RU" sz="1300" dirty="0" smtClean="0">
                          <a:solidFill>
                            <a:schemeClr val="tx1"/>
                          </a:solidFill>
                          <a:latin typeface="Times New Roman" panose="02020603050405020304" pitchFamily="18" charset="0"/>
                          <a:cs typeface="Times New Roman" panose="02020603050405020304" pitchFamily="18" charset="0"/>
                        </a:rPr>
                        <a:t>98 425,6</a:t>
                      </a:r>
                      <a:endParaRPr lang="ru-RU" sz="1300" dirty="0">
                        <a:solidFill>
                          <a:schemeClr val="tx1"/>
                        </a:solidFill>
                        <a:latin typeface="Times New Roman" panose="02020603050405020304" pitchFamily="18" charset="0"/>
                        <a:cs typeface="Times New Roman" panose="02020603050405020304" pitchFamily="18" charset="0"/>
                      </a:endParaRPr>
                    </a:p>
                  </a:txBody>
                  <a:tcPr anchor="ctr">
                    <a:solidFill>
                      <a:srgbClr val="99CC00"/>
                    </a:solidFill>
                  </a:tcPr>
                </a:tc>
                <a:tc>
                  <a:txBody>
                    <a:bodyPr/>
                    <a:lstStyle/>
                    <a:p>
                      <a:pPr algn="ctr"/>
                      <a:r>
                        <a:rPr lang="ru-RU" sz="1300" dirty="0" smtClean="0">
                          <a:solidFill>
                            <a:schemeClr val="tx1"/>
                          </a:solidFill>
                          <a:latin typeface="Times New Roman" panose="02020603050405020304" pitchFamily="18" charset="0"/>
                          <a:cs typeface="Times New Roman" panose="02020603050405020304" pitchFamily="18" charset="0"/>
                        </a:rPr>
                        <a:t>106 224,8</a:t>
                      </a:r>
                      <a:endParaRPr lang="ru-RU" sz="1300" dirty="0">
                        <a:solidFill>
                          <a:schemeClr val="tx1"/>
                        </a:solidFill>
                        <a:latin typeface="Times New Roman" panose="02020603050405020304" pitchFamily="18" charset="0"/>
                        <a:cs typeface="Times New Roman" panose="02020603050405020304" pitchFamily="18" charset="0"/>
                      </a:endParaRPr>
                    </a:p>
                  </a:txBody>
                  <a:tcPr anchor="ctr">
                    <a:solidFill>
                      <a:srgbClr val="99CC00"/>
                    </a:solidFill>
                  </a:tcPr>
                </a:tc>
                <a:tc>
                  <a:txBody>
                    <a:bodyPr/>
                    <a:lstStyle/>
                    <a:p>
                      <a:pPr algn="ctr"/>
                      <a:r>
                        <a:rPr lang="ru-RU" sz="1300" dirty="0" smtClean="0">
                          <a:solidFill>
                            <a:schemeClr val="tx1"/>
                          </a:solidFill>
                          <a:latin typeface="Times New Roman" panose="02020603050405020304" pitchFamily="18" charset="0"/>
                          <a:cs typeface="Times New Roman" panose="02020603050405020304" pitchFamily="18" charset="0"/>
                        </a:rPr>
                        <a:t>114 696,3</a:t>
                      </a:r>
                      <a:endParaRPr lang="ru-RU" sz="1300" dirty="0">
                        <a:solidFill>
                          <a:schemeClr val="tx1"/>
                        </a:solidFill>
                        <a:latin typeface="Times New Roman" panose="02020603050405020304" pitchFamily="18" charset="0"/>
                        <a:cs typeface="Times New Roman" panose="02020603050405020304" pitchFamily="18" charset="0"/>
                      </a:endParaRPr>
                    </a:p>
                  </a:txBody>
                  <a:tcPr anchor="ctr">
                    <a:solidFill>
                      <a:srgbClr val="99CC00"/>
                    </a:solidFill>
                  </a:tcPr>
                </a:tc>
              </a:tr>
              <a:tr h="465995">
                <a:tc>
                  <a:txBody>
                    <a:bodyPr/>
                    <a:lstStyle/>
                    <a:p>
                      <a:pPr algn="ctr"/>
                      <a:r>
                        <a:rPr lang="ru-RU" sz="1300" dirty="0" smtClean="0">
                          <a:latin typeface="Times New Roman" panose="02020603050405020304" pitchFamily="18" charset="0"/>
                          <a:cs typeface="Times New Roman" panose="02020603050405020304" pitchFamily="18" charset="0"/>
                        </a:rPr>
                        <a:t>6</a:t>
                      </a:r>
                      <a:endParaRPr lang="ru-RU" sz="1300" dirty="0">
                        <a:latin typeface="Times New Roman" panose="02020603050405020304" pitchFamily="18" charset="0"/>
                        <a:cs typeface="Times New Roman" panose="02020603050405020304" pitchFamily="18" charset="0"/>
                      </a:endParaRPr>
                    </a:p>
                  </a:txBody>
                  <a:tcPr anchor="ctr">
                    <a:solidFill>
                      <a:srgbClr val="99CC00"/>
                    </a:solidFill>
                  </a:tcPr>
                </a:tc>
                <a:tc>
                  <a:txBody>
                    <a:bodyPr/>
                    <a:lstStyle/>
                    <a:p>
                      <a:pPr algn="l"/>
                      <a:r>
                        <a:rPr lang="ru-RU" sz="1200" dirty="0" smtClean="0">
                          <a:latin typeface="Times New Roman" panose="02020603050405020304" pitchFamily="18" charset="0"/>
                          <a:cs typeface="Times New Roman" panose="02020603050405020304" pitchFamily="18" charset="0"/>
                        </a:rPr>
                        <a:t>Среднедушевой</a:t>
                      </a:r>
                      <a:r>
                        <a:rPr lang="ru-RU" sz="1200" baseline="0" dirty="0" smtClean="0">
                          <a:latin typeface="Times New Roman" panose="02020603050405020304" pitchFamily="18" charset="0"/>
                          <a:cs typeface="Times New Roman" panose="02020603050405020304" pitchFamily="18" charset="0"/>
                        </a:rPr>
                        <a:t> денежный доход (за месяц), руб.</a:t>
                      </a:r>
                      <a:endParaRPr lang="ru-RU" sz="1200" dirty="0">
                        <a:latin typeface="Times New Roman" panose="02020603050405020304" pitchFamily="18" charset="0"/>
                        <a:cs typeface="Times New Roman" panose="02020603050405020304" pitchFamily="18" charset="0"/>
                      </a:endParaRPr>
                    </a:p>
                  </a:txBody>
                  <a:tcPr anchor="ctr">
                    <a:solidFill>
                      <a:srgbClr val="99CC00"/>
                    </a:solidFill>
                  </a:tcPr>
                </a:tc>
                <a:tc>
                  <a:txBody>
                    <a:bodyPr/>
                    <a:lstStyle/>
                    <a:p>
                      <a:pPr algn="ctr"/>
                      <a:r>
                        <a:rPr lang="ru-RU" sz="1300" dirty="0" smtClean="0">
                          <a:solidFill>
                            <a:schemeClr val="tx1"/>
                          </a:solidFill>
                          <a:latin typeface="Times New Roman" panose="02020603050405020304" pitchFamily="18" charset="0"/>
                          <a:cs typeface="Times New Roman" panose="02020603050405020304" pitchFamily="18" charset="0"/>
                        </a:rPr>
                        <a:t>63 392,6</a:t>
                      </a:r>
                      <a:endParaRPr lang="ru-RU" sz="1300" dirty="0">
                        <a:solidFill>
                          <a:schemeClr val="tx1"/>
                        </a:solidFill>
                        <a:latin typeface="Times New Roman" panose="02020603050405020304" pitchFamily="18" charset="0"/>
                        <a:cs typeface="Times New Roman" panose="02020603050405020304" pitchFamily="18" charset="0"/>
                      </a:endParaRPr>
                    </a:p>
                  </a:txBody>
                  <a:tcPr anchor="ctr">
                    <a:solidFill>
                      <a:srgbClr val="99CC00"/>
                    </a:solidFill>
                  </a:tcPr>
                </a:tc>
                <a:tc>
                  <a:txBody>
                    <a:bodyPr/>
                    <a:lstStyle/>
                    <a:p>
                      <a:pPr algn="ctr"/>
                      <a:r>
                        <a:rPr lang="ru-RU" sz="1300" dirty="0" smtClean="0">
                          <a:solidFill>
                            <a:schemeClr val="tx1"/>
                          </a:solidFill>
                          <a:latin typeface="Times New Roman" panose="02020603050405020304" pitchFamily="18" charset="0"/>
                          <a:cs typeface="Times New Roman" panose="02020603050405020304" pitchFamily="18" charset="0"/>
                        </a:rPr>
                        <a:t>64 343,6</a:t>
                      </a:r>
                      <a:endParaRPr lang="ru-RU" sz="1300" dirty="0">
                        <a:solidFill>
                          <a:schemeClr val="tx1"/>
                        </a:solidFill>
                        <a:latin typeface="Times New Roman" panose="02020603050405020304" pitchFamily="18" charset="0"/>
                        <a:cs typeface="Times New Roman" panose="02020603050405020304" pitchFamily="18" charset="0"/>
                      </a:endParaRPr>
                    </a:p>
                  </a:txBody>
                  <a:tcPr anchor="ctr">
                    <a:solidFill>
                      <a:srgbClr val="99CC00"/>
                    </a:solidFill>
                  </a:tcPr>
                </a:tc>
                <a:tc>
                  <a:txBody>
                    <a:bodyPr/>
                    <a:lstStyle/>
                    <a:p>
                      <a:pPr algn="ctr"/>
                      <a:r>
                        <a:rPr lang="ru-RU" sz="1300" dirty="0" smtClean="0">
                          <a:solidFill>
                            <a:schemeClr val="tx1"/>
                          </a:solidFill>
                          <a:latin typeface="Times New Roman" panose="02020603050405020304" pitchFamily="18" charset="0"/>
                          <a:cs typeface="Times New Roman" panose="02020603050405020304" pitchFamily="18" charset="0"/>
                        </a:rPr>
                        <a:t>68 976,3</a:t>
                      </a:r>
                      <a:endParaRPr lang="ru-RU" sz="1300" dirty="0">
                        <a:solidFill>
                          <a:schemeClr val="tx1"/>
                        </a:solidFill>
                        <a:latin typeface="Times New Roman" panose="02020603050405020304" pitchFamily="18" charset="0"/>
                        <a:cs typeface="Times New Roman" panose="02020603050405020304" pitchFamily="18" charset="0"/>
                      </a:endParaRPr>
                    </a:p>
                  </a:txBody>
                  <a:tcPr anchor="ctr">
                    <a:solidFill>
                      <a:srgbClr val="99CC00"/>
                    </a:solidFill>
                  </a:tcPr>
                </a:tc>
                <a:tc>
                  <a:txBody>
                    <a:bodyPr/>
                    <a:lstStyle/>
                    <a:p>
                      <a:pPr algn="ctr"/>
                      <a:r>
                        <a:rPr lang="ru-RU" sz="1300" dirty="0" smtClean="0">
                          <a:solidFill>
                            <a:schemeClr val="tx1"/>
                          </a:solidFill>
                          <a:latin typeface="Times New Roman" panose="02020603050405020304" pitchFamily="18" charset="0"/>
                          <a:cs typeface="Times New Roman" panose="02020603050405020304" pitchFamily="18" charset="0"/>
                        </a:rPr>
                        <a:t>72 976,9</a:t>
                      </a:r>
                      <a:endParaRPr lang="ru-RU" sz="1300" dirty="0">
                        <a:solidFill>
                          <a:schemeClr val="tx1"/>
                        </a:solidFill>
                        <a:latin typeface="Times New Roman" panose="02020603050405020304" pitchFamily="18" charset="0"/>
                        <a:cs typeface="Times New Roman" panose="02020603050405020304" pitchFamily="18" charset="0"/>
                      </a:endParaRPr>
                    </a:p>
                  </a:txBody>
                  <a:tcPr anchor="ctr">
                    <a:solidFill>
                      <a:srgbClr val="99CC00"/>
                    </a:solidFill>
                  </a:tcPr>
                </a:tc>
                <a:tc>
                  <a:txBody>
                    <a:bodyPr/>
                    <a:lstStyle/>
                    <a:p>
                      <a:pPr algn="ctr"/>
                      <a:r>
                        <a:rPr lang="ru-RU" sz="1300" dirty="0" smtClean="0">
                          <a:solidFill>
                            <a:schemeClr val="tx1"/>
                          </a:solidFill>
                          <a:latin typeface="Times New Roman" panose="02020603050405020304" pitchFamily="18" charset="0"/>
                          <a:cs typeface="Times New Roman" panose="02020603050405020304" pitchFamily="18" charset="0"/>
                        </a:rPr>
                        <a:t>77 720,4</a:t>
                      </a:r>
                      <a:endParaRPr lang="ru-RU" sz="1300" dirty="0">
                        <a:solidFill>
                          <a:schemeClr val="tx1"/>
                        </a:solidFill>
                        <a:latin typeface="Times New Roman" panose="02020603050405020304" pitchFamily="18" charset="0"/>
                        <a:cs typeface="Times New Roman" panose="02020603050405020304" pitchFamily="18" charset="0"/>
                      </a:endParaRPr>
                    </a:p>
                  </a:txBody>
                  <a:tcPr anchor="ctr">
                    <a:solidFill>
                      <a:srgbClr val="99CC00"/>
                    </a:solidFill>
                  </a:tcPr>
                </a:tc>
              </a:tr>
              <a:tr h="524605">
                <a:tc>
                  <a:txBody>
                    <a:bodyPr/>
                    <a:lstStyle/>
                    <a:p>
                      <a:pPr algn="ctr"/>
                      <a:r>
                        <a:rPr lang="ru-RU" sz="1300" dirty="0" smtClean="0">
                          <a:latin typeface="Times New Roman" panose="02020603050405020304" pitchFamily="18" charset="0"/>
                          <a:cs typeface="Times New Roman" panose="02020603050405020304" pitchFamily="18" charset="0"/>
                        </a:rPr>
                        <a:t>7</a:t>
                      </a:r>
                      <a:endParaRPr lang="ru-RU" sz="1300" dirty="0">
                        <a:latin typeface="Times New Roman" panose="02020603050405020304" pitchFamily="18" charset="0"/>
                        <a:cs typeface="Times New Roman" panose="02020603050405020304" pitchFamily="18" charset="0"/>
                      </a:endParaRPr>
                    </a:p>
                  </a:txBody>
                  <a:tcPr anchor="ctr">
                    <a:solidFill>
                      <a:srgbClr val="99CC00"/>
                    </a:solidFill>
                  </a:tcPr>
                </a:tc>
                <a:tc>
                  <a:txBody>
                    <a:bodyPr/>
                    <a:lstStyle/>
                    <a:p>
                      <a:pPr marL="0" marR="0" lvl="0" indent="0" algn="just" defTabSz="914400" rtl="0" eaLnBrk="0" fontAlgn="t" latinLnBrk="0" hangingPunct="0">
                        <a:lnSpc>
                          <a:spcPct val="100000"/>
                        </a:lnSpc>
                        <a:spcBef>
                          <a:spcPct val="0"/>
                        </a:spcBef>
                        <a:spcAft>
                          <a:spcPct val="0"/>
                        </a:spcAft>
                        <a:buClrTx/>
                        <a:buSzTx/>
                        <a:buFontTx/>
                        <a:buNone/>
                        <a:tabLst/>
                      </a:pPr>
                      <a:endParaRPr kumimoji="0" lang="ru-RU" sz="13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t" latinLnBrk="0" hangingPunct="0">
                        <a:lnSpc>
                          <a:spcPct val="100000"/>
                        </a:lnSpc>
                        <a:spcBef>
                          <a:spcPct val="0"/>
                        </a:spcBef>
                        <a:spcAft>
                          <a:spcPct val="0"/>
                        </a:spcAft>
                        <a:buClrTx/>
                        <a:buSzTx/>
                        <a:buFontTx/>
                        <a:buNone/>
                        <a:tabLst/>
                      </a:pPr>
                      <a:r>
                        <a:rPr kumimoji="0" lang="ru-RU" sz="1300" b="0" i="0" u="none" strike="noStrike" cap="none" normalizeH="0" baseline="0" dirty="0" smtClean="0">
                          <a:ln>
                            <a:noFill/>
                          </a:ln>
                          <a:solidFill>
                            <a:schemeClr val="tx1"/>
                          </a:solidFill>
                          <a:effectLst/>
                          <a:latin typeface="Times New Roman" pitchFamily="18" charset="0"/>
                          <a:cs typeface="Times New Roman" pitchFamily="18" charset="0"/>
                        </a:rPr>
                        <a:t>Объем отгруженных товаров собственного производства, выполненных работ и услуг собственными  силами организаций  по хозяйственным видам деятельности, млн. руб.</a:t>
                      </a:r>
                    </a:p>
                  </a:txBody>
                  <a:tcPr horzOverflow="overflow">
                    <a:solidFill>
                      <a:srgbClr val="99CC00"/>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endParaRPr kumimoji="0" lang="ru-RU" sz="13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t" latinLnBrk="0" hangingPunct="0">
                        <a:lnSpc>
                          <a:spcPct val="100000"/>
                        </a:lnSpc>
                        <a:spcBef>
                          <a:spcPct val="0"/>
                        </a:spcBef>
                        <a:spcAft>
                          <a:spcPct val="0"/>
                        </a:spcAft>
                        <a:buClrTx/>
                        <a:buSzTx/>
                        <a:buFontTx/>
                        <a:buNone/>
                        <a:tabLst/>
                      </a:pPr>
                      <a:endParaRPr kumimoji="0" lang="ru-RU" sz="13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t" latinLnBrk="0" hangingPunct="0">
                        <a:lnSpc>
                          <a:spcPct val="100000"/>
                        </a:lnSpc>
                        <a:spcBef>
                          <a:spcPct val="0"/>
                        </a:spcBef>
                        <a:spcAft>
                          <a:spcPct val="0"/>
                        </a:spcAft>
                        <a:buClrTx/>
                        <a:buSzTx/>
                        <a:buFontTx/>
                        <a:buNone/>
                        <a:tabLst/>
                      </a:pPr>
                      <a:r>
                        <a:rPr kumimoji="0" lang="ru-RU" sz="1300" b="0" i="0" u="none" strike="noStrike" cap="none" normalizeH="0" baseline="0" dirty="0" smtClean="0">
                          <a:ln>
                            <a:noFill/>
                          </a:ln>
                          <a:solidFill>
                            <a:schemeClr val="tx1"/>
                          </a:solidFill>
                          <a:effectLst/>
                          <a:latin typeface="Times New Roman" pitchFamily="18" charset="0"/>
                          <a:cs typeface="Times New Roman" pitchFamily="18" charset="0"/>
                        </a:rPr>
                        <a:t>183 428,9</a:t>
                      </a:r>
                    </a:p>
                  </a:txBody>
                  <a:tcPr horzOverflow="overflow">
                    <a:solidFill>
                      <a:srgbClr val="99CC00"/>
                    </a:solidFill>
                  </a:tcPr>
                </a:tc>
                <a:tc>
                  <a:txBody>
                    <a:bodyPr/>
                    <a:lstStyle/>
                    <a:p>
                      <a:pPr algn="ctr"/>
                      <a:r>
                        <a:rPr lang="ru-RU" sz="1300" dirty="0" smtClean="0">
                          <a:solidFill>
                            <a:schemeClr val="tx1"/>
                          </a:solidFill>
                          <a:latin typeface="Times New Roman" pitchFamily="18" charset="0"/>
                          <a:cs typeface="Times New Roman" pitchFamily="18" charset="0"/>
                        </a:rPr>
                        <a:t>142 685,3</a:t>
                      </a:r>
                      <a:endParaRPr lang="ru-RU" sz="1300" dirty="0">
                        <a:solidFill>
                          <a:schemeClr val="tx1"/>
                        </a:solidFill>
                        <a:latin typeface="Times New Roman" pitchFamily="18" charset="0"/>
                        <a:cs typeface="Times New Roman" pitchFamily="18" charset="0"/>
                      </a:endParaRPr>
                    </a:p>
                  </a:txBody>
                  <a:tcPr anchor="ctr">
                    <a:solidFill>
                      <a:srgbClr val="99CC00"/>
                    </a:solidFill>
                  </a:tcPr>
                </a:tc>
                <a:tc>
                  <a:txBody>
                    <a:bodyPr/>
                    <a:lstStyle/>
                    <a:p>
                      <a:pPr algn="ctr"/>
                      <a:r>
                        <a:rPr lang="ru-RU" sz="1300" dirty="0" smtClean="0">
                          <a:solidFill>
                            <a:schemeClr val="tx1"/>
                          </a:solidFill>
                          <a:latin typeface="Times New Roman" pitchFamily="18" charset="0"/>
                          <a:cs typeface="Times New Roman" pitchFamily="18" charset="0"/>
                        </a:rPr>
                        <a:t>121 375,4</a:t>
                      </a:r>
                      <a:endParaRPr lang="ru-RU" sz="1300" dirty="0">
                        <a:solidFill>
                          <a:schemeClr val="tx1"/>
                        </a:solidFill>
                        <a:latin typeface="Times New Roman" pitchFamily="18" charset="0"/>
                        <a:cs typeface="Times New Roman" pitchFamily="18" charset="0"/>
                      </a:endParaRPr>
                    </a:p>
                  </a:txBody>
                  <a:tcPr anchor="ctr">
                    <a:solidFill>
                      <a:srgbClr val="99CC00"/>
                    </a:solidFill>
                  </a:tcPr>
                </a:tc>
                <a:tc>
                  <a:txBody>
                    <a:bodyPr/>
                    <a:lstStyle/>
                    <a:p>
                      <a:pPr algn="ctr"/>
                      <a:r>
                        <a:rPr lang="ru-RU" sz="1300" dirty="0" smtClean="0">
                          <a:solidFill>
                            <a:schemeClr val="tx1"/>
                          </a:solidFill>
                          <a:latin typeface="Times New Roman" pitchFamily="18" charset="0"/>
                          <a:cs typeface="Times New Roman" pitchFamily="18" charset="0"/>
                        </a:rPr>
                        <a:t>129 267,2</a:t>
                      </a:r>
                      <a:endParaRPr lang="ru-RU" sz="1300" dirty="0">
                        <a:solidFill>
                          <a:schemeClr val="tx1"/>
                        </a:solidFill>
                        <a:latin typeface="Times New Roman" pitchFamily="18" charset="0"/>
                        <a:cs typeface="Times New Roman" pitchFamily="18" charset="0"/>
                      </a:endParaRPr>
                    </a:p>
                  </a:txBody>
                  <a:tcPr anchor="ctr">
                    <a:solidFill>
                      <a:srgbClr val="99CC00"/>
                    </a:solidFill>
                  </a:tcPr>
                </a:tc>
                <a:tc>
                  <a:txBody>
                    <a:bodyPr/>
                    <a:lstStyle/>
                    <a:p>
                      <a:pPr algn="ctr"/>
                      <a:r>
                        <a:rPr lang="ru-RU" sz="1300" dirty="0" smtClean="0">
                          <a:solidFill>
                            <a:schemeClr val="tx1"/>
                          </a:solidFill>
                          <a:latin typeface="Times New Roman" pitchFamily="18" charset="0"/>
                          <a:cs typeface="Times New Roman" pitchFamily="18" charset="0"/>
                        </a:rPr>
                        <a:t>144 563,3</a:t>
                      </a:r>
                      <a:endParaRPr lang="ru-RU" sz="1300" dirty="0">
                        <a:solidFill>
                          <a:schemeClr val="tx1"/>
                        </a:solidFill>
                        <a:latin typeface="Times New Roman" pitchFamily="18" charset="0"/>
                        <a:cs typeface="Times New Roman" pitchFamily="18" charset="0"/>
                      </a:endParaRPr>
                    </a:p>
                  </a:txBody>
                  <a:tcPr anchor="ctr">
                    <a:solidFill>
                      <a:srgbClr val="99CC00"/>
                    </a:solidFill>
                  </a:tcPr>
                </a:tc>
              </a:tr>
            </a:tbl>
          </a:graphicData>
        </a:graphic>
      </p:graphicFrame>
      <p:sp>
        <p:nvSpPr>
          <p:cNvPr id="3" name="Нашивка 2"/>
          <p:cNvSpPr/>
          <p:nvPr/>
        </p:nvSpPr>
        <p:spPr>
          <a:xfrm>
            <a:off x="323528" y="260648"/>
            <a:ext cx="792088" cy="792088"/>
          </a:xfrm>
          <a:prstGeom prst="chevron">
            <a:avLst/>
          </a:prstGeom>
          <a:solidFill>
            <a:srgbClr val="99CC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1"/>
              </a:solidFill>
            </a:endParaRPr>
          </a:p>
        </p:txBody>
      </p:sp>
    </p:spTree>
    <p:extLst>
      <p:ext uri="{BB962C8B-B14F-4D97-AF65-F5344CB8AC3E}">
        <p14:creationId xmlns:p14="http://schemas.microsoft.com/office/powerpoint/2010/main" val="291539629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одзаголовок 3"/>
          <p:cNvSpPr txBox="1">
            <a:spLocks/>
          </p:cNvSpPr>
          <p:nvPr/>
        </p:nvSpPr>
        <p:spPr>
          <a:xfrm>
            <a:off x="304800" y="0"/>
            <a:ext cx="8839200" cy="1981199"/>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marL="0" indent="0" algn="ctr">
              <a:spcBef>
                <a:spcPts val="0"/>
              </a:spcBef>
              <a:buNone/>
            </a:pPr>
            <a:r>
              <a:rPr lang="ru-RU" sz="2500" dirty="0" smtClean="0">
                <a:solidFill>
                  <a:schemeClr val="tx1"/>
                </a:solidFill>
                <a:latin typeface="Times New Roman" pitchFamily="18" charset="0"/>
                <a:cs typeface="Times New Roman" pitchFamily="18" charset="0"/>
              </a:rPr>
              <a:t>Основные показатели прогноза </a:t>
            </a:r>
          </a:p>
          <a:p>
            <a:pPr marL="0" indent="0" algn="ctr">
              <a:spcBef>
                <a:spcPts val="0"/>
              </a:spcBef>
              <a:buNone/>
            </a:pPr>
            <a:r>
              <a:rPr lang="ru-RU" sz="2500" dirty="0" smtClean="0">
                <a:solidFill>
                  <a:schemeClr val="tx1"/>
                </a:solidFill>
                <a:latin typeface="Times New Roman" pitchFamily="18" charset="0"/>
                <a:cs typeface="Times New Roman" pitchFamily="18" charset="0"/>
              </a:rPr>
              <a:t>социально-экономического развития </a:t>
            </a:r>
          </a:p>
          <a:p>
            <a:pPr marL="0" indent="0" algn="ctr">
              <a:spcBef>
                <a:spcPts val="0"/>
              </a:spcBef>
              <a:buNone/>
            </a:pPr>
            <a:r>
              <a:rPr lang="ru-RU" sz="2500" dirty="0" smtClean="0">
                <a:solidFill>
                  <a:schemeClr val="tx1"/>
                </a:solidFill>
                <a:latin typeface="Times New Roman" pitchFamily="18" charset="0"/>
                <a:cs typeface="Times New Roman" pitchFamily="18" charset="0"/>
              </a:rPr>
              <a:t>Северо-Енисейского района (продолжение)</a:t>
            </a:r>
            <a:endParaRPr lang="ru-RU" sz="2500" dirty="0">
              <a:solidFill>
                <a:schemeClr val="tx1"/>
              </a:solidFill>
              <a:latin typeface="Times New Roman" pitchFamily="18" charset="0"/>
              <a:cs typeface="Times New Roman" pitchFamily="18" charset="0"/>
            </a:endParaRPr>
          </a:p>
        </p:txBody>
      </p:sp>
      <p:sp>
        <p:nvSpPr>
          <p:cNvPr id="11" name="Объект 4"/>
          <p:cNvSpPr txBox="1">
            <a:spLocks/>
          </p:cNvSpPr>
          <p:nvPr/>
        </p:nvSpPr>
        <p:spPr>
          <a:xfrm>
            <a:off x="3970537" y="3280916"/>
            <a:ext cx="4995850" cy="2736304"/>
          </a:xfrm>
          <a:prstGeom prst="rect">
            <a:avLst/>
          </a:prstGeom>
        </p:spPr>
        <p:txBody>
          <a:bodyPr vert="horz" lIns="91440" tIns="45720" rIns="91440" bIns="45720" rtlCol="0">
            <a:normAutofit/>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marL="0" indent="0" algn="ctr">
              <a:buFont typeface="Symbol" pitchFamily="18" charset="2"/>
              <a:buNone/>
            </a:pPr>
            <a:endParaRPr lang="ru-RU" sz="1600" i="1" dirty="0">
              <a:solidFill>
                <a:schemeClr val="tx1"/>
              </a:solidFill>
            </a:endParaRPr>
          </a:p>
        </p:txBody>
      </p:sp>
      <p:graphicFrame>
        <p:nvGraphicFramePr>
          <p:cNvPr id="2" name="Таблица 1"/>
          <p:cNvGraphicFramePr>
            <a:graphicFrameLocks noGrp="1"/>
          </p:cNvGraphicFramePr>
          <p:nvPr>
            <p:extLst>
              <p:ext uri="{D42A27DB-BD31-4B8C-83A1-F6EECF244321}">
                <p14:modId xmlns:p14="http://schemas.microsoft.com/office/powerpoint/2010/main" val="212488133"/>
              </p:ext>
            </p:extLst>
          </p:nvPr>
        </p:nvGraphicFramePr>
        <p:xfrm>
          <a:off x="107504" y="1224110"/>
          <a:ext cx="8964488" cy="5450591"/>
        </p:xfrm>
        <a:graphic>
          <a:graphicData uri="http://schemas.openxmlformats.org/drawingml/2006/table">
            <a:tbl>
              <a:tblPr firstRow="1" bandRow="1">
                <a:tableStyleId>{5C22544A-7EE6-4342-B048-85BDC9FD1C3A}</a:tableStyleId>
              </a:tblPr>
              <a:tblGrid>
                <a:gridCol w="384877"/>
                <a:gridCol w="3899091"/>
                <a:gridCol w="936104"/>
                <a:gridCol w="864096"/>
                <a:gridCol w="936104"/>
                <a:gridCol w="936104"/>
                <a:gridCol w="1008112"/>
              </a:tblGrid>
              <a:tr h="771144">
                <a:tc>
                  <a:txBody>
                    <a:bodyPr/>
                    <a:lstStyle/>
                    <a:p>
                      <a:pPr algn="ctr"/>
                      <a:r>
                        <a:rPr lang="ru-RU" sz="1400" dirty="0" smtClean="0">
                          <a:latin typeface="Times New Roman" pitchFamily="18" charset="0"/>
                          <a:cs typeface="Times New Roman" pitchFamily="18" charset="0"/>
                        </a:rPr>
                        <a:t>№</a:t>
                      </a:r>
                      <a:r>
                        <a:rPr lang="ru-RU" sz="1400" baseline="0" dirty="0" smtClean="0">
                          <a:latin typeface="Times New Roman" pitchFamily="18" charset="0"/>
                          <a:cs typeface="Times New Roman" pitchFamily="18" charset="0"/>
                        </a:rPr>
                        <a:t> п/п</a:t>
                      </a:r>
                      <a:endParaRPr lang="ru-RU" sz="1400" dirty="0">
                        <a:latin typeface="Times New Roman" pitchFamily="18" charset="0"/>
                        <a:cs typeface="Times New Roman" pitchFamily="18" charset="0"/>
                      </a:endParaRPr>
                    </a:p>
                  </a:txBody>
                  <a:tcPr anchor="ctr">
                    <a:solidFill>
                      <a:srgbClr val="669900"/>
                    </a:solidFill>
                  </a:tcPr>
                </a:tc>
                <a:tc>
                  <a:txBody>
                    <a:bodyPr/>
                    <a:lstStyle/>
                    <a:p>
                      <a:pPr algn="ctr"/>
                      <a:r>
                        <a:rPr lang="ru-RU" sz="1400" dirty="0" smtClean="0">
                          <a:latin typeface="Times New Roman" pitchFamily="18" charset="0"/>
                          <a:cs typeface="Times New Roman" pitchFamily="18" charset="0"/>
                        </a:rPr>
                        <a:t>Наименование  показателя</a:t>
                      </a:r>
                      <a:endParaRPr lang="ru-RU" sz="1400" dirty="0">
                        <a:latin typeface="Times New Roman" pitchFamily="18" charset="0"/>
                        <a:cs typeface="Times New Roman" pitchFamily="18" charset="0"/>
                      </a:endParaRPr>
                    </a:p>
                  </a:txBody>
                  <a:tcPr anchor="ctr">
                    <a:solidFill>
                      <a:srgbClr val="669900"/>
                    </a:solidFill>
                  </a:tcPr>
                </a:tc>
                <a:tc>
                  <a:txBody>
                    <a:bodyPr/>
                    <a:lstStyle/>
                    <a:p>
                      <a:pPr algn="ctr"/>
                      <a:r>
                        <a:rPr lang="ru-RU" sz="1400" dirty="0" smtClean="0">
                          <a:latin typeface="Times New Roman" pitchFamily="18" charset="0"/>
                          <a:cs typeface="Times New Roman" pitchFamily="18" charset="0"/>
                        </a:rPr>
                        <a:t>2019 отчет</a:t>
                      </a:r>
                      <a:endParaRPr lang="ru-RU" sz="1400" dirty="0">
                        <a:latin typeface="Times New Roman" pitchFamily="18" charset="0"/>
                        <a:cs typeface="Times New Roman" pitchFamily="18" charset="0"/>
                      </a:endParaRPr>
                    </a:p>
                  </a:txBody>
                  <a:tcPr anchor="ctr">
                    <a:solidFill>
                      <a:srgbClr val="669900"/>
                    </a:solidFill>
                  </a:tcPr>
                </a:tc>
                <a:tc>
                  <a:txBody>
                    <a:bodyPr/>
                    <a:lstStyle/>
                    <a:p>
                      <a:pPr algn="ctr"/>
                      <a:r>
                        <a:rPr lang="ru-RU" sz="1400" dirty="0" smtClean="0">
                          <a:latin typeface="Times New Roman" pitchFamily="18" charset="0"/>
                          <a:cs typeface="Times New Roman" pitchFamily="18" charset="0"/>
                        </a:rPr>
                        <a:t>2020 оценка</a:t>
                      </a:r>
                      <a:endParaRPr lang="ru-RU" sz="1400" dirty="0">
                        <a:latin typeface="Times New Roman" pitchFamily="18" charset="0"/>
                        <a:cs typeface="Times New Roman" pitchFamily="18" charset="0"/>
                      </a:endParaRPr>
                    </a:p>
                  </a:txBody>
                  <a:tcPr anchor="ctr">
                    <a:solidFill>
                      <a:srgbClr val="669900"/>
                    </a:solidFill>
                  </a:tcPr>
                </a:tc>
                <a:tc>
                  <a:txBody>
                    <a:bodyPr/>
                    <a:lstStyle/>
                    <a:p>
                      <a:pPr algn="ctr"/>
                      <a:r>
                        <a:rPr lang="ru-RU" sz="1400" dirty="0" smtClean="0">
                          <a:latin typeface="Times New Roman" pitchFamily="18" charset="0"/>
                          <a:cs typeface="Times New Roman" pitchFamily="18" charset="0"/>
                        </a:rPr>
                        <a:t>2021 прогноз</a:t>
                      </a:r>
                      <a:endParaRPr lang="ru-RU" sz="1400" dirty="0">
                        <a:latin typeface="Times New Roman" pitchFamily="18" charset="0"/>
                        <a:cs typeface="Times New Roman" pitchFamily="18" charset="0"/>
                      </a:endParaRPr>
                    </a:p>
                  </a:txBody>
                  <a:tcPr anchor="ctr">
                    <a:solidFill>
                      <a:srgbClr val="669900"/>
                    </a:solidFill>
                  </a:tcPr>
                </a:tc>
                <a:tc>
                  <a:txBody>
                    <a:bodyPr/>
                    <a:lstStyle/>
                    <a:p>
                      <a:pPr algn="ctr"/>
                      <a:r>
                        <a:rPr lang="ru-RU" sz="1400" dirty="0" smtClean="0">
                          <a:latin typeface="Times New Roman" pitchFamily="18" charset="0"/>
                          <a:cs typeface="Times New Roman" pitchFamily="18" charset="0"/>
                        </a:rPr>
                        <a:t>2022</a:t>
                      </a:r>
                    </a:p>
                    <a:p>
                      <a:pPr algn="ctr"/>
                      <a:r>
                        <a:rPr lang="ru-RU" sz="1400" dirty="0" smtClean="0">
                          <a:latin typeface="Times New Roman" pitchFamily="18" charset="0"/>
                          <a:cs typeface="Times New Roman" pitchFamily="18" charset="0"/>
                        </a:rPr>
                        <a:t>прогноз</a:t>
                      </a:r>
                      <a:endParaRPr lang="ru-RU" sz="1400" dirty="0">
                        <a:latin typeface="Times New Roman" pitchFamily="18" charset="0"/>
                        <a:cs typeface="Times New Roman" pitchFamily="18" charset="0"/>
                      </a:endParaRPr>
                    </a:p>
                  </a:txBody>
                  <a:tcPr anchor="ctr">
                    <a:solidFill>
                      <a:srgbClr val="669900"/>
                    </a:solidFill>
                  </a:tcPr>
                </a:tc>
                <a:tc>
                  <a:txBody>
                    <a:bodyPr/>
                    <a:lstStyle/>
                    <a:p>
                      <a:pPr algn="ctr"/>
                      <a:r>
                        <a:rPr lang="ru-RU" sz="1400" dirty="0" smtClean="0">
                          <a:latin typeface="Times New Roman" pitchFamily="18" charset="0"/>
                          <a:cs typeface="Times New Roman" pitchFamily="18" charset="0"/>
                        </a:rPr>
                        <a:t>2023 прогноз</a:t>
                      </a:r>
                      <a:endParaRPr lang="ru-RU" sz="1400" dirty="0">
                        <a:latin typeface="Times New Roman" pitchFamily="18" charset="0"/>
                        <a:cs typeface="Times New Roman" pitchFamily="18" charset="0"/>
                      </a:endParaRPr>
                    </a:p>
                  </a:txBody>
                  <a:tcPr anchor="ctr">
                    <a:solidFill>
                      <a:srgbClr val="669900"/>
                    </a:solidFill>
                  </a:tcPr>
                </a:tc>
              </a:tr>
              <a:tr h="951083">
                <a:tc>
                  <a:txBody>
                    <a:bodyPr/>
                    <a:lstStyle/>
                    <a:p>
                      <a:pPr algn="just"/>
                      <a:r>
                        <a:rPr lang="ru-RU" sz="1300" dirty="0" smtClean="0">
                          <a:latin typeface="Times New Roman" pitchFamily="18" charset="0"/>
                          <a:cs typeface="Times New Roman" pitchFamily="18" charset="0"/>
                        </a:rPr>
                        <a:t>8</a:t>
                      </a:r>
                      <a:endParaRPr lang="ru-RU" sz="1300" dirty="0">
                        <a:latin typeface="Times New Roman" pitchFamily="18" charset="0"/>
                        <a:cs typeface="Times New Roman" pitchFamily="18" charset="0"/>
                      </a:endParaRPr>
                    </a:p>
                  </a:txBody>
                  <a:tcPr anchor="ctr">
                    <a:solidFill>
                      <a:srgbClr val="99CC00"/>
                    </a:solidFill>
                  </a:tcPr>
                </a:tc>
                <a:tc>
                  <a:txBody>
                    <a:bodyPr/>
                    <a:lstStyle/>
                    <a:p>
                      <a:pPr algn="just"/>
                      <a:r>
                        <a:rPr lang="ru-RU" sz="1300" b="0" i="0" dirty="0" smtClean="0">
                          <a:solidFill>
                            <a:schemeClr val="tx1"/>
                          </a:solidFill>
                          <a:latin typeface="Times New Roman" pitchFamily="18" charset="0"/>
                          <a:cs typeface="Times New Roman" pitchFamily="18" charset="0"/>
                        </a:rPr>
                        <a:t>Объем</a:t>
                      </a:r>
                      <a:r>
                        <a:rPr lang="ru-RU" sz="1300" b="0" i="0" baseline="0" dirty="0" smtClean="0">
                          <a:solidFill>
                            <a:schemeClr val="tx1"/>
                          </a:solidFill>
                          <a:latin typeface="Times New Roman" pitchFamily="18" charset="0"/>
                          <a:cs typeface="Times New Roman" pitchFamily="18" charset="0"/>
                        </a:rPr>
                        <a:t> инвестиций в основной капитал за счет всех источников финансирования по полному кругу хозяйствующих субъектов , млн. руб.</a:t>
                      </a:r>
                      <a:endParaRPr lang="ru-RU" sz="1300" b="0" i="0" dirty="0">
                        <a:solidFill>
                          <a:schemeClr val="tx1"/>
                        </a:solidFill>
                        <a:latin typeface="Times New Roman" pitchFamily="18" charset="0"/>
                        <a:cs typeface="Times New Roman" pitchFamily="18" charset="0"/>
                      </a:endParaRPr>
                    </a:p>
                  </a:txBody>
                  <a:tcPr anchor="ctr">
                    <a:solidFill>
                      <a:srgbClr val="99CC00"/>
                    </a:solidFill>
                  </a:tcPr>
                </a:tc>
                <a:tc>
                  <a:txBody>
                    <a:bodyPr/>
                    <a:lstStyle/>
                    <a:p>
                      <a:pPr algn="ctr"/>
                      <a:r>
                        <a:rPr lang="ru-RU" sz="1300" dirty="0" smtClean="0">
                          <a:solidFill>
                            <a:schemeClr val="tx1"/>
                          </a:solidFill>
                          <a:latin typeface="Times New Roman" pitchFamily="18" charset="0"/>
                          <a:cs typeface="Times New Roman" pitchFamily="18" charset="0"/>
                        </a:rPr>
                        <a:t>17 356,1</a:t>
                      </a:r>
                      <a:endParaRPr lang="ru-RU" sz="1300" dirty="0">
                        <a:solidFill>
                          <a:schemeClr val="tx1"/>
                        </a:solidFill>
                        <a:latin typeface="Times New Roman" pitchFamily="18" charset="0"/>
                        <a:cs typeface="Times New Roman" pitchFamily="18" charset="0"/>
                      </a:endParaRPr>
                    </a:p>
                  </a:txBody>
                  <a:tcPr anchor="ctr">
                    <a:solidFill>
                      <a:srgbClr val="99CC00"/>
                    </a:solidFill>
                  </a:tcPr>
                </a:tc>
                <a:tc>
                  <a:txBody>
                    <a:bodyPr/>
                    <a:lstStyle/>
                    <a:p>
                      <a:pPr algn="ctr"/>
                      <a:r>
                        <a:rPr lang="ru-RU" sz="1300" dirty="0" smtClean="0">
                          <a:solidFill>
                            <a:schemeClr val="tx1"/>
                          </a:solidFill>
                          <a:latin typeface="Times New Roman" pitchFamily="18" charset="0"/>
                          <a:cs typeface="Times New Roman" pitchFamily="18" charset="0"/>
                        </a:rPr>
                        <a:t>18 139,0</a:t>
                      </a:r>
                      <a:endParaRPr lang="ru-RU" sz="1300" dirty="0">
                        <a:solidFill>
                          <a:schemeClr val="tx1"/>
                        </a:solidFill>
                        <a:latin typeface="Times New Roman" pitchFamily="18" charset="0"/>
                        <a:cs typeface="Times New Roman" pitchFamily="18" charset="0"/>
                      </a:endParaRPr>
                    </a:p>
                  </a:txBody>
                  <a:tcPr anchor="ctr">
                    <a:solidFill>
                      <a:srgbClr val="99CC00"/>
                    </a:solidFill>
                  </a:tcPr>
                </a:tc>
                <a:tc>
                  <a:txBody>
                    <a:bodyPr/>
                    <a:lstStyle/>
                    <a:p>
                      <a:pPr algn="ctr"/>
                      <a:r>
                        <a:rPr lang="ru-RU" sz="1300" dirty="0" smtClean="0">
                          <a:solidFill>
                            <a:schemeClr val="tx1"/>
                          </a:solidFill>
                          <a:latin typeface="Times New Roman" pitchFamily="18" charset="0"/>
                          <a:cs typeface="Times New Roman" pitchFamily="18" charset="0"/>
                        </a:rPr>
                        <a:t>19 520,7</a:t>
                      </a:r>
                      <a:endParaRPr lang="ru-RU" sz="1300" dirty="0">
                        <a:solidFill>
                          <a:schemeClr val="tx1"/>
                        </a:solidFill>
                        <a:latin typeface="Times New Roman" pitchFamily="18" charset="0"/>
                        <a:cs typeface="Times New Roman" pitchFamily="18" charset="0"/>
                      </a:endParaRPr>
                    </a:p>
                  </a:txBody>
                  <a:tcPr anchor="ctr">
                    <a:solidFill>
                      <a:srgbClr val="99CC00"/>
                    </a:solidFill>
                  </a:tcPr>
                </a:tc>
                <a:tc>
                  <a:txBody>
                    <a:bodyPr/>
                    <a:lstStyle/>
                    <a:p>
                      <a:pPr algn="ctr"/>
                      <a:r>
                        <a:rPr lang="ru-RU" sz="1300" dirty="0" smtClean="0">
                          <a:solidFill>
                            <a:schemeClr val="tx1"/>
                          </a:solidFill>
                          <a:latin typeface="Times New Roman" pitchFamily="18" charset="0"/>
                          <a:cs typeface="Times New Roman" pitchFamily="18" charset="0"/>
                        </a:rPr>
                        <a:t>20</a:t>
                      </a:r>
                      <a:r>
                        <a:rPr lang="ru-RU" sz="1300" baseline="0" dirty="0" smtClean="0">
                          <a:solidFill>
                            <a:schemeClr val="tx1"/>
                          </a:solidFill>
                          <a:latin typeface="Times New Roman" pitchFamily="18" charset="0"/>
                          <a:cs typeface="Times New Roman" pitchFamily="18" charset="0"/>
                        </a:rPr>
                        <a:t> 368,5</a:t>
                      </a:r>
                      <a:endParaRPr lang="ru-RU" sz="1300" dirty="0">
                        <a:solidFill>
                          <a:schemeClr val="tx1"/>
                        </a:solidFill>
                        <a:latin typeface="Times New Roman" pitchFamily="18" charset="0"/>
                        <a:cs typeface="Times New Roman" pitchFamily="18" charset="0"/>
                      </a:endParaRPr>
                    </a:p>
                  </a:txBody>
                  <a:tcPr anchor="ctr">
                    <a:solidFill>
                      <a:srgbClr val="99CC00"/>
                    </a:solidFill>
                  </a:tcPr>
                </a:tc>
                <a:tc>
                  <a:txBody>
                    <a:bodyPr/>
                    <a:lstStyle/>
                    <a:p>
                      <a:pPr algn="ctr"/>
                      <a:r>
                        <a:rPr lang="ru-RU" sz="1300" dirty="0" smtClean="0">
                          <a:solidFill>
                            <a:schemeClr val="tx1"/>
                          </a:solidFill>
                          <a:latin typeface="Times New Roman" pitchFamily="18" charset="0"/>
                          <a:cs typeface="Times New Roman" pitchFamily="18" charset="0"/>
                        </a:rPr>
                        <a:t>21 227,6</a:t>
                      </a:r>
                      <a:endParaRPr lang="ru-RU" sz="1300" dirty="0">
                        <a:solidFill>
                          <a:schemeClr val="tx1"/>
                        </a:solidFill>
                        <a:latin typeface="Times New Roman" pitchFamily="18" charset="0"/>
                        <a:cs typeface="Times New Roman" pitchFamily="18" charset="0"/>
                      </a:endParaRPr>
                    </a:p>
                  </a:txBody>
                  <a:tcPr anchor="ctr">
                    <a:solidFill>
                      <a:srgbClr val="99CC00"/>
                    </a:solidFill>
                  </a:tcPr>
                </a:tc>
              </a:tr>
              <a:tr h="554671">
                <a:tc>
                  <a:txBody>
                    <a:bodyPr/>
                    <a:lstStyle/>
                    <a:p>
                      <a:pPr algn="l"/>
                      <a:r>
                        <a:rPr lang="ru-RU" sz="1300" dirty="0" smtClean="0">
                          <a:latin typeface="Times New Roman" pitchFamily="18" charset="0"/>
                          <a:cs typeface="Times New Roman" pitchFamily="18" charset="0"/>
                        </a:rPr>
                        <a:t>9</a:t>
                      </a:r>
                      <a:endParaRPr lang="ru-RU" sz="1300" dirty="0">
                        <a:latin typeface="Times New Roman" pitchFamily="18" charset="0"/>
                        <a:cs typeface="Times New Roman" pitchFamily="18" charset="0"/>
                      </a:endParaRPr>
                    </a:p>
                  </a:txBody>
                  <a:tcPr anchor="ctr">
                    <a:solidFill>
                      <a:srgbClr val="99CC00"/>
                    </a:solidFill>
                  </a:tcPr>
                </a:tc>
                <a:tc>
                  <a:txBody>
                    <a:bodyPr/>
                    <a:lstStyle/>
                    <a:p>
                      <a:pPr marL="0" marR="0" lvl="0" indent="0" algn="l" defTabSz="914400" rtl="0" eaLnBrk="0" fontAlgn="t" latinLnBrk="0" hangingPunct="0">
                        <a:lnSpc>
                          <a:spcPct val="100000"/>
                        </a:lnSpc>
                        <a:spcBef>
                          <a:spcPct val="0"/>
                        </a:spcBef>
                        <a:spcAft>
                          <a:spcPct val="0"/>
                        </a:spcAft>
                        <a:buClrTx/>
                        <a:buSzTx/>
                        <a:buFontTx/>
                        <a:buNone/>
                        <a:tabLst/>
                      </a:pPr>
                      <a:endParaRPr kumimoji="0" lang="ru-RU" sz="13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t" latinLnBrk="0" hangingPunct="0">
                        <a:lnSpc>
                          <a:spcPct val="100000"/>
                        </a:lnSpc>
                        <a:spcBef>
                          <a:spcPct val="0"/>
                        </a:spcBef>
                        <a:spcAft>
                          <a:spcPct val="0"/>
                        </a:spcAft>
                        <a:buClrTx/>
                        <a:buSzTx/>
                        <a:buFontTx/>
                        <a:buNone/>
                        <a:tabLst/>
                      </a:pPr>
                      <a:r>
                        <a:rPr kumimoji="0" lang="ru-RU" sz="1300" b="0" i="0" u="none" strike="noStrike" cap="none" normalizeH="0" baseline="0" dirty="0" smtClean="0">
                          <a:ln>
                            <a:noFill/>
                          </a:ln>
                          <a:solidFill>
                            <a:schemeClr val="tx1"/>
                          </a:solidFill>
                          <a:effectLst/>
                          <a:latin typeface="Times New Roman" pitchFamily="18" charset="0"/>
                          <a:cs typeface="Times New Roman" pitchFamily="18" charset="0"/>
                        </a:rPr>
                        <a:t>Оборот розничной торговли, млн. руб.</a:t>
                      </a:r>
                    </a:p>
                  </a:txBody>
                  <a:tcPr horzOverflow="overflow">
                    <a:solidFill>
                      <a:srgbClr val="99CC00"/>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defRPr/>
                      </a:pPr>
                      <a:endParaRPr kumimoji="0" lang="ru-RU" sz="13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t" latinLnBrk="0" hangingPunct="0">
                        <a:lnSpc>
                          <a:spcPct val="100000"/>
                        </a:lnSpc>
                        <a:spcBef>
                          <a:spcPct val="0"/>
                        </a:spcBef>
                        <a:spcAft>
                          <a:spcPct val="0"/>
                        </a:spcAft>
                        <a:buClrTx/>
                        <a:buSzTx/>
                        <a:buFontTx/>
                        <a:buNone/>
                        <a:tabLst/>
                        <a:defRPr/>
                      </a:pPr>
                      <a:r>
                        <a:rPr kumimoji="0" lang="ru-RU" sz="1300" b="0" i="0" u="none" strike="noStrike" cap="none" normalizeH="0" baseline="0" dirty="0" smtClean="0">
                          <a:ln>
                            <a:noFill/>
                          </a:ln>
                          <a:solidFill>
                            <a:schemeClr val="tx1"/>
                          </a:solidFill>
                          <a:effectLst/>
                          <a:latin typeface="Times New Roman" pitchFamily="18" charset="0"/>
                          <a:cs typeface="Times New Roman" pitchFamily="18" charset="0"/>
                        </a:rPr>
                        <a:t>1 573,9</a:t>
                      </a:r>
                    </a:p>
                  </a:txBody>
                  <a:tcPr horzOverflow="overflow">
                    <a:solidFill>
                      <a:srgbClr val="99CC00"/>
                    </a:solidFill>
                  </a:tcPr>
                </a:tc>
                <a:tc>
                  <a:txBody>
                    <a:bodyPr/>
                    <a:lstStyle/>
                    <a:p>
                      <a:pPr algn="ctr"/>
                      <a:r>
                        <a:rPr lang="ru-RU" sz="1300" dirty="0" smtClean="0">
                          <a:solidFill>
                            <a:schemeClr val="tx1"/>
                          </a:solidFill>
                          <a:latin typeface="Times New Roman" pitchFamily="18" charset="0"/>
                          <a:cs typeface="Times New Roman" pitchFamily="18" charset="0"/>
                        </a:rPr>
                        <a:t>1 620,4</a:t>
                      </a:r>
                      <a:endParaRPr lang="ru-RU" sz="1300" dirty="0">
                        <a:solidFill>
                          <a:schemeClr val="tx1"/>
                        </a:solidFill>
                        <a:latin typeface="Times New Roman" pitchFamily="18" charset="0"/>
                        <a:cs typeface="Times New Roman" pitchFamily="18" charset="0"/>
                      </a:endParaRPr>
                    </a:p>
                  </a:txBody>
                  <a:tcPr anchor="ctr">
                    <a:solidFill>
                      <a:srgbClr val="99CC00"/>
                    </a:solidFill>
                  </a:tcPr>
                </a:tc>
                <a:tc>
                  <a:txBody>
                    <a:bodyPr/>
                    <a:lstStyle/>
                    <a:p>
                      <a:pPr algn="ctr"/>
                      <a:r>
                        <a:rPr lang="ru-RU" sz="1300" dirty="0" smtClean="0">
                          <a:solidFill>
                            <a:schemeClr val="tx1"/>
                          </a:solidFill>
                          <a:latin typeface="Times New Roman" pitchFamily="18" charset="0"/>
                          <a:cs typeface="Times New Roman" pitchFamily="18" charset="0"/>
                        </a:rPr>
                        <a:t>1 687,1</a:t>
                      </a:r>
                      <a:endParaRPr lang="ru-RU" sz="1300" dirty="0">
                        <a:solidFill>
                          <a:schemeClr val="tx1"/>
                        </a:solidFill>
                        <a:latin typeface="Times New Roman" pitchFamily="18" charset="0"/>
                        <a:cs typeface="Times New Roman" pitchFamily="18" charset="0"/>
                      </a:endParaRPr>
                    </a:p>
                  </a:txBody>
                  <a:tcPr anchor="ctr">
                    <a:solidFill>
                      <a:srgbClr val="99CC00"/>
                    </a:solidFill>
                  </a:tcPr>
                </a:tc>
                <a:tc>
                  <a:txBody>
                    <a:bodyPr/>
                    <a:lstStyle/>
                    <a:p>
                      <a:pPr algn="ctr"/>
                      <a:r>
                        <a:rPr lang="ru-RU" sz="1300" dirty="0" smtClean="0">
                          <a:solidFill>
                            <a:schemeClr val="tx1"/>
                          </a:solidFill>
                          <a:latin typeface="Times New Roman" pitchFamily="18" charset="0"/>
                          <a:cs typeface="Times New Roman" pitchFamily="18" charset="0"/>
                        </a:rPr>
                        <a:t>1 797,1</a:t>
                      </a:r>
                      <a:endParaRPr lang="ru-RU" sz="1300" dirty="0">
                        <a:solidFill>
                          <a:schemeClr val="tx1"/>
                        </a:solidFill>
                        <a:latin typeface="Times New Roman" pitchFamily="18" charset="0"/>
                        <a:cs typeface="Times New Roman" pitchFamily="18" charset="0"/>
                      </a:endParaRPr>
                    </a:p>
                  </a:txBody>
                  <a:tcPr anchor="ctr">
                    <a:solidFill>
                      <a:srgbClr val="99CC00"/>
                    </a:solidFill>
                  </a:tcPr>
                </a:tc>
                <a:tc>
                  <a:txBody>
                    <a:bodyPr/>
                    <a:lstStyle/>
                    <a:p>
                      <a:pPr algn="ctr"/>
                      <a:r>
                        <a:rPr lang="ru-RU" sz="1300" dirty="0" smtClean="0">
                          <a:solidFill>
                            <a:schemeClr val="tx1"/>
                          </a:solidFill>
                          <a:latin typeface="Times New Roman" pitchFamily="18" charset="0"/>
                          <a:cs typeface="Times New Roman" pitchFamily="18" charset="0"/>
                        </a:rPr>
                        <a:t>1914,2</a:t>
                      </a:r>
                      <a:endParaRPr lang="ru-RU" sz="1300" dirty="0">
                        <a:solidFill>
                          <a:schemeClr val="tx1"/>
                        </a:solidFill>
                        <a:latin typeface="Times New Roman" pitchFamily="18" charset="0"/>
                        <a:cs typeface="Times New Roman" pitchFamily="18" charset="0"/>
                      </a:endParaRPr>
                    </a:p>
                  </a:txBody>
                  <a:tcPr anchor="ctr">
                    <a:solidFill>
                      <a:srgbClr val="99CC00"/>
                    </a:solidFill>
                  </a:tcPr>
                </a:tc>
              </a:tr>
              <a:tr h="576064">
                <a:tc>
                  <a:txBody>
                    <a:bodyPr/>
                    <a:lstStyle/>
                    <a:p>
                      <a:pPr algn="l"/>
                      <a:r>
                        <a:rPr lang="ru-RU" sz="1300" dirty="0" smtClean="0">
                          <a:latin typeface="Times New Roman" pitchFamily="18" charset="0"/>
                          <a:cs typeface="Times New Roman" pitchFamily="18" charset="0"/>
                        </a:rPr>
                        <a:t>10</a:t>
                      </a:r>
                      <a:endParaRPr lang="ru-RU" sz="1300" dirty="0">
                        <a:latin typeface="Times New Roman" pitchFamily="18" charset="0"/>
                        <a:cs typeface="Times New Roman" pitchFamily="18" charset="0"/>
                      </a:endParaRPr>
                    </a:p>
                  </a:txBody>
                  <a:tcPr anchor="ctr">
                    <a:solidFill>
                      <a:srgbClr val="99CC00"/>
                    </a:solidFill>
                  </a:tcPr>
                </a:tc>
                <a:tc>
                  <a:txBody>
                    <a:bodyPr/>
                    <a:lstStyle/>
                    <a:p>
                      <a:pPr marL="0" marR="0" lvl="0" indent="0" algn="l" defTabSz="914400" rtl="0" eaLnBrk="0" fontAlgn="t" latinLnBrk="0" hangingPunct="0">
                        <a:lnSpc>
                          <a:spcPct val="100000"/>
                        </a:lnSpc>
                        <a:spcBef>
                          <a:spcPct val="0"/>
                        </a:spcBef>
                        <a:spcAft>
                          <a:spcPct val="0"/>
                        </a:spcAft>
                        <a:buClrTx/>
                        <a:buSzTx/>
                        <a:buFontTx/>
                        <a:buNone/>
                        <a:tabLst/>
                      </a:pPr>
                      <a:endParaRPr kumimoji="0" lang="ru-RU" sz="13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t" latinLnBrk="0" hangingPunct="0">
                        <a:lnSpc>
                          <a:spcPct val="100000"/>
                        </a:lnSpc>
                        <a:spcBef>
                          <a:spcPct val="0"/>
                        </a:spcBef>
                        <a:spcAft>
                          <a:spcPct val="0"/>
                        </a:spcAft>
                        <a:buClrTx/>
                        <a:buSzTx/>
                        <a:buFontTx/>
                        <a:buNone/>
                        <a:tabLst/>
                      </a:pPr>
                      <a:r>
                        <a:rPr kumimoji="0" lang="ru-RU" sz="1300" b="0" i="0" u="none" strike="noStrike" cap="none" normalizeH="0" baseline="0" dirty="0" smtClean="0">
                          <a:ln>
                            <a:noFill/>
                          </a:ln>
                          <a:solidFill>
                            <a:schemeClr val="tx1"/>
                          </a:solidFill>
                          <a:effectLst/>
                          <a:latin typeface="Times New Roman" pitchFamily="18" charset="0"/>
                          <a:cs typeface="Times New Roman" pitchFamily="18" charset="0"/>
                        </a:rPr>
                        <a:t>Оборот общественного питания, млн. руб.</a:t>
                      </a:r>
                    </a:p>
                  </a:txBody>
                  <a:tcPr horzOverflow="overflow">
                    <a:solidFill>
                      <a:srgbClr val="99CC00"/>
                    </a:solidFill>
                  </a:tcPr>
                </a:tc>
                <a:tc>
                  <a:txBody>
                    <a:bodyPr/>
                    <a:lstStyle/>
                    <a:p>
                      <a:pPr algn="ctr"/>
                      <a:endParaRPr lang="ru-RU" sz="1300" dirty="0" smtClean="0">
                        <a:solidFill>
                          <a:schemeClr val="tx1"/>
                        </a:solidFill>
                        <a:latin typeface="Times New Roman" pitchFamily="18" charset="0"/>
                        <a:cs typeface="Times New Roman" pitchFamily="18" charset="0"/>
                      </a:endParaRPr>
                    </a:p>
                    <a:p>
                      <a:pPr algn="ctr"/>
                      <a:r>
                        <a:rPr lang="ru-RU" sz="1300" dirty="0" smtClean="0">
                          <a:solidFill>
                            <a:schemeClr val="tx1"/>
                          </a:solidFill>
                          <a:latin typeface="Times New Roman" pitchFamily="18" charset="0"/>
                          <a:cs typeface="Times New Roman" pitchFamily="18" charset="0"/>
                        </a:rPr>
                        <a:t>1 124,1</a:t>
                      </a:r>
                    </a:p>
                  </a:txBody>
                  <a:tcPr horzOverflow="overflow">
                    <a:solidFill>
                      <a:srgbClr val="99CC00"/>
                    </a:solidFill>
                  </a:tcPr>
                </a:tc>
                <a:tc>
                  <a:txBody>
                    <a:bodyPr/>
                    <a:lstStyle/>
                    <a:p>
                      <a:pPr algn="ctr"/>
                      <a:r>
                        <a:rPr lang="ru-RU" sz="1300" dirty="0" smtClean="0">
                          <a:solidFill>
                            <a:schemeClr val="tx1"/>
                          </a:solidFill>
                          <a:latin typeface="Times New Roman" pitchFamily="18" charset="0"/>
                          <a:cs typeface="Times New Roman" pitchFamily="18" charset="0"/>
                        </a:rPr>
                        <a:t>1 034,4</a:t>
                      </a:r>
                      <a:endParaRPr lang="ru-RU" sz="1300" dirty="0">
                        <a:solidFill>
                          <a:schemeClr val="tx1"/>
                        </a:solidFill>
                        <a:latin typeface="Times New Roman" pitchFamily="18" charset="0"/>
                        <a:cs typeface="Times New Roman" pitchFamily="18" charset="0"/>
                      </a:endParaRPr>
                    </a:p>
                  </a:txBody>
                  <a:tcPr anchor="ctr">
                    <a:solidFill>
                      <a:srgbClr val="99CC00"/>
                    </a:solidFill>
                  </a:tcPr>
                </a:tc>
                <a:tc>
                  <a:txBody>
                    <a:bodyPr/>
                    <a:lstStyle/>
                    <a:p>
                      <a:pPr algn="ctr"/>
                      <a:r>
                        <a:rPr lang="ru-RU" sz="1300" dirty="0" smtClean="0">
                          <a:solidFill>
                            <a:schemeClr val="tx1"/>
                          </a:solidFill>
                          <a:latin typeface="Times New Roman" pitchFamily="18" charset="0"/>
                          <a:cs typeface="Times New Roman" pitchFamily="18" charset="0"/>
                        </a:rPr>
                        <a:t>1 111,1</a:t>
                      </a:r>
                      <a:endParaRPr lang="ru-RU" sz="1300" dirty="0">
                        <a:solidFill>
                          <a:schemeClr val="tx1"/>
                        </a:solidFill>
                        <a:latin typeface="Times New Roman" pitchFamily="18" charset="0"/>
                        <a:cs typeface="Times New Roman" pitchFamily="18" charset="0"/>
                      </a:endParaRPr>
                    </a:p>
                  </a:txBody>
                  <a:tcPr anchor="ctr">
                    <a:solidFill>
                      <a:srgbClr val="99CC00"/>
                    </a:solidFill>
                  </a:tcPr>
                </a:tc>
                <a:tc>
                  <a:txBody>
                    <a:bodyPr/>
                    <a:lstStyle/>
                    <a:p>
                      <a:pPr algn="ctr"/>
                      <a:r>
                        <a:rPr lang="ru-RU" sz="1300" dirty="0" smtClean="0">
                          <a:solidFill>
                            <a:schemeClr val="tx1"/>
                          </a:solidFill>
                          <a:latin typeface="Times New Roman" pitchFamily="18" charset="0"/>
                          <a:cs typeface="Times New Roman" pitchFamily="18" charset="0"/>
                        </a:rPr>
                        <a:t>1 185,9</a:t>
                      </a:r>
                      <a:endParaRPr lang="ru-RU" sz="1300" dirty="0">
                        <a:solidFill>
                          <a:schemeClr val="tx1"/>
                        </a:solidFill>
                        <a:latin typeface="Times New Roman" pitchFamily="18" charset="0"/>
                        <a:cs typeface="Times New Roman" pitchFamily="18" charset="0"/>
                      </a:endParaRPr>
                    </a:p>
                  </a:txBody>
                  <a:tcPr anchor="ctr">
                    <a:solidFill>
                      <a:srgbClr val="99CC00"/>
                    </a:solidFill>
                  </a:tcPr>
                </a:tc>
                <a:tc>
                  <a:txBody>
                    <a:bodyPr/>
                    <a:lstStyle/>
                    <a:p>
                      <a:pPr algn="ctr"/>
                      <a:r>
                        <a:rPr lang="ru-RU" sz="1300" dirty="0" smtClean="0">
                          <a:solidFill>
                            <a:schemeClr val="tx1"/>
                          </a:solidFill>
                          <a:latin typeface="Times New Roman" pitchFamily="18" charset="0"/>
                          <a:cs typeface="Times New Roman" pitchFamily="18" charset="0"/>
                        </a:rPr>
                        <a:t>1 260,9</a:t>
                      </a:r>
                      <a:endParaRPr lang="ru-RU" sz="1300" dirty="0">
                        <a:solidFill>
                          <a:schemeClr val="tx1"/>
                        </a:solidFill>
                        <a:latin typeface="Times New Roman" pitchFamily="18" charset="0"/>
                        <a:cs typeface="Times New Roman" pitchFamily="18" charset="0"/>
                      </a:endParaRPr>
                    </a:p>
                  </a:txBody>
                  <a:tcPr anchor="ctr">
                    <a:solidFill>
                      <a:srgbClr val="99CC00"/>
                    </a:solidFill>
                  </a:tcPr>
                </a:tc>
              </a:tr>
              <a:tr h="792088">
                <a:tc>
                  <a:txBody>
                    <a:bodyPr/>
                    <a:lstStyle/>
                    <a:p>
                      <a:pPr algn="just"/>
                      <a:r>
                        <a:rPr lang="ru-RU" sz="1300" dirty="0" smtClean="0">
                          <a:latin typeface="Times New Roman" pitchFamily="18" charset="0"/>
                          <a:cs typeface="Times New Roman" pitchFamily="18" charset="0"/>
                        </a:rPr>
                        <a:t>11</a:t>
                      </a:r>
                      <a:endParaRPr lang="ru-RU" sz="1300" dirty="0">
                        <a:latin typeface="Times New Roman" pitchFamily="18" charset="0"/>
                        <a:cs typeface="Times New Roman" pitchFamily="18" charset="0"/>
                      </a:endParaRPr>
                    </a:p>
                  </a:txBody>
                  <a:tcPr anchor="ctr">
                    <a:solidFill>
                      <a:srgbClr val="99CC00"/>
                    </a:solidFill>
                  </a:tcPr>
                </a:tc>
                <a:tc>
                  <a:txBody>
                    <a:bodyPr/>
                    <a:lstStyle/>
                    <a:p>
                      <a:pPr marL="0" marR="0" lvl="0" indent="0" algn="just" defTabSz="914400" rtl="0" eaLnBrk="0" fontAlgn="t" latinLnBrk="0" hangingPunct="0">
                        <a:lnSpc>
                          <a:spcPct val="100000"/>
                        </a:lnSpc>
                        <a:spcBef>
                          <a:spcPct val="0"/>
                        </a:spcBef>
                        <a:spcAft>
                          <a:spcPct val="0"/>
                        </a:spcAft>
                        <a:buClrTx/>
                        <a:buSzTx/>
                        <a:buFontTx/>
                        <a:buNone/>
                        <a:tabLst/>
                      </a:pPr>
                      <a:endParaRPr kumimoji="0" lang="ru-RU" sz="13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t" latinLnBrk="0" hangingPunct="0">
                        <a:lnSpc>
                          <a:spcPct val="100000"/>
                        </a:lnSpc>
                        <a:spcBef>
                          <a:spcPct val="0"/>
                        </a:spcBef>
                        <a:spcAft>
                          <a:spcPct val="0"/>
                        </a:spcAft>
                        <a:buClrTx/>
                        <a:buSzTx/>
                        <a:buFontTx/>
                        <a:buNone/>
                        <a:tabLst/>
                      </a:pPr>
                      <a:r>
                        <a:rPr kumimoji="0" lang="ru-RU" sz="1300" b="0" i="0" u="none" strike="noStrike" cap="none" normalizeH="0" baseline="0" dirty="0" smtClean="0">
                          <a:ln>
                            <a:noFill/>
                          </a:ln>
                          <a:solidFill>
                            <a:schemeClr val="tx1"/>
                          </a:solidFill>
                          <a:effectLst/>
                          <a:latin typeface="Times New Roman" pitchFamily="18" charset="0"/>
                          <a:cs typeface="Times New Roman" pitchFamily="18" charset="0"/>
                        </a:rPr>
                        <a:t>Объем платных услуг, оказанных населению, млн. руб.</a:t>
                      </a:r>
                    </a:p>
                  </a:txBody>
                  <a:tcPr horzOverflow="overflow">
                    <a:solidFill>
                      <a:srgbClr val="99CC00"/>
                    </a:solidFill>
                  </a:tcPr>
                </a:tc>
                <a:tc>
                  <a:txBody>
                    <a:bodyPr/>
                    <a:lstStyle/>
                    <a:p>
                      <a:pPr algn="ctr"/>
                      <a:endParaRPr lang="ru-RU" sz="1300" dirty="0" smtClean="0">
                        <a:solidFill>
                          <a:schemeClr val="tx1"/>
                        </a:solidFill>
                        <a:latin typeface="Times New Roman" pitchFamily="18" charset="0"/>
                        <a:cs typeface="Times New Roman" pitchFamily="18" charset="0"/>
                      </a:endParaRPr>
                    </a:p>
                    <a:p>
                      <a:pPr algn="ctr"/>
                      <a:r>
                        <a:rPr lang="ru-RU" sz="1300" dirty="0" smtClean="0">
                          <a:solidFill>
                            <a:schemeClr val="tx1"/>
                          </a:solidFill>
                          <a:latin typeface="Times New Roman" pitchFamily="18" charset="0"/>
                          <a:cs typeface="Times New Roman" pitchFamily="18" charset="0"/>
                        </a:rPr>
                        <a:t>319,2</a:t>
                      </a:r>
                      <a:endParaRPr lang="ru-RU" sz="1300" dirty="0">
                        <a:solidFill>
                          <a:schemeClr val="tx1"/>
                        </a:solidFill>
                        <a:latin typeface="Times New Roman" pitchFamily="18" charset="0"/>
                        <a:cs typeface="Times New Roman" pitchFamily="18" charset="0"/>
                      </a:endParaRPr>
                    </a:p>
                  </a:txBody>
                  <a:tcPr horzOverflow="overflow">
                    <a:solidFill>
                      <a:srgbClr val="99CC00"/>
                    </a:solidFill>
                  </a:tcPr>
                </a:tc>
                <a:tc>
                  <a:txBody>
                    <a:bodyPr/>
                    <a:lstStyle/>
                    <a:p>
                      <a:pPr algn="ctr"/>
                      <a:r>
                        <a:rPr lang="ru-RU" sz="1300" dirty="0" smtClean="0">
                          <a:solidFill>
                            <a:schemeClr val="tx1"/>
                          </a:solidFill>
                          <a:latin typeface="Times New Roman" pitchFamily="18" charset="0"/>
                          <a:cs typeface="Times New Roman" pitchFamily="18" charset="0"/>
                        </a:rPr>
                        <a:t>311,1</a:t>
                      </a:r>
                      <a:endParaRPr lang="ru-RU" sz="1300" dirty="0">
                        <a:solidFill>
                          <a:schemeClr val="tx1"/>
                        </a:solidFill>
                        <a:latin typeface="Times New Roman" pitchFamily="18" charset="0"/>
                        <a:cs typeface="Times New Roman" pitchFamily="18" charset="0"/>
                      </a:endParaRPr>
                    </a:p>
                  </a:txBody>
                  <a:tcPr anchor="ctr">
                    <a:solidFill>
                      <a:srgbClr val="99CC00"/>
                    </a:solidFill>
                  </a:tcPr>
                </a:tc>
                <a:tc>
                  <a:txBody>
                    <a:bodyPr/>
                    <a:lstStyle/>
                    <a:p>
                      <a:pPr algn="ctr"/>
                      <a:r>
                        <a:rPr lang="ru-RU" sz="1300" dirty="0" smtClean="0">
                          <a:solidFill>
                            <a:schemeClr val="tx1"/>
                          </a:solidFill>
                          <a:latin typeface="Times New Roman" pitchFamily="18" charset="0"/>
                          <a:cs typeface="Times New Roman" pitchFamily="18" charset="0"/>
                        </a:rPr>
                        <a:t>339,1</a:t>
                      </a:r>
                      <a:endParaRPr lang="ru-RU" sz="1300" dirty="0">
                        <a:solidFill>
                          <a:schemeClr val="tx1"/>
                        </a:solidFill>
                        <a:latin typeface="Times New Roman" pitchFamily="18" charset="0"/>
                        <a:cs typeface="Times New Roman" pitchFamily="18" charset="0"/>
                      </a:endParaRPr>
                    </a:p>
                  </a:txBody>
                  <a:tcPr anchor="ctr">
                    <a:solidFill>
                      <a:srgbClr val="99CC00"/>
                    </a:solidFill>
                  </a:tcPr>
                </a:tc>
                <a:tc>
                  <a:txBody>
                    <a:bodyPr/>
                    <a:lstStyle/>
                    <a:p>
                      <a:pPr algn="ctr"/>
                      <a:r>
                        <a:rPr lang="ru-RU" sz="1300" dirty="0" smtClean="0">
                          <a:solidFill>
                            <a:schemeClr val="tx1"/>
                          </a:solidFill>
                          <a:latin typeface="Times New Roman" pitchFamily="18" charset="0"/>
                          <a:cs typeface="Times New Roman" pitchFamily="18" charset="0"/>
                        </a:rPr>
                        <a:t>364,7</a:t>
                      </a:r>
                      <a:endParaRPr lang="ru-RU" sz="1300" dirty="0">
                        <a:solidFill>
                          <a:schemeClr val="tx1"/>
                        </a:solidFill>
                        <a:latin typeface="Times New Roman" pitchFamily="18" charset="0"/>
                        <a:cs typeface="Times New Roman" pitchFamily="18" charset="0"/>
                      </a:endParaRPr>
                    </a:p>
                  </a:txBody>
                  <a:tcPr anchor="ctr">
                    <a:solidFill>
                      <a:srgbClr val="99CC00"/>
                    </a:solidFill>
                  </a:tcPr>
                </a:tc>
                <a:tc>
                  <a:txBody>
                    <a:bodyPr/>
                    <a:lstStyle/>
                    <a:p>
                      <a:pPr algn="ctr"/>
                      <a:r>
                        <a:rPr lang="ru-RU" sz="1300" dirty="0" smtClean="0">
                          <a:solidFill>
                            <a:schemeClr val="tx1"/>
                          </a:solidFill>
                          <a:latin typeface="Times New Roman" pitchFamily="18" charset="0"/>
                          <a:cs typeface="Times New Roman" pitchFamily="18" charset="0"/>
                        </a:rPr>
                        <a:t>392,5</a:t>
                      </a:r>
                      <a:endParaRPr lang="ru-RU" sz="1300" dirty="0">
                        <a:solidFill>
                          <a:schemeClr val="tx1"/>
                        </a:solidFill>
                        <a:latin typeface="Times New Roman" pitchFamily="18" charset="0"/>
                        <a:cs typeface="Times New Roman" pitchFamily="18" charset="0"/>
                      </a:endParaRPr>
                    </a:p>
                  </a:txBody>
                  <a:tcPr anchor="ctr">
                    <a:solidFill>
                      <a:srgbClr val="99CC00"/>
                    </a:solidFill>
                  </a:tcPr>
                </a:tc>
              </a:tr>
              <a:tr h="396793">
                <a:tc>
                  <a:txBody>
                    <a:bodyPr/>
                    <a:lstStyle/>
                    <a:p>
                      <a:pPr algn="just"/>
                      <a:r>
                        <a:rPr lang="ru-RU" sz="1300" dirty="0" smtClean="0">
                          <a:latin typeface="Times New Roman" pitchFamily="18" charset="0"/>
                          <a:cs typeface="Times New Roman" pitchFamily="18" charset="0"/>
                        </a:rPr>
                        <a:t>12</a:t>
                      </a:r>
                      <a:endParaRPr lang="ru-RU" sz="1300" dirty="0">
                        <a:latin typeface="Times New Roman" pitchFamily="18" charset="0"/>
                        <a:cs typeface="Times New Roman" pitchFamily="18" charset="0"/>
                      </a:endParaRPr>
                    </a:p>
                  </a:txBody>
                  <a:tcPr anchor="ctr">
                    <a:solidFill>
                      <a:srgbClr val="99CC00"/>
                    </a:solidFill>
                  </a:tcPr>
                </a:tc>
                <a:tc>
                  <a:txBody>
                    <a:bodyPr/>
                    <a:lstStyle/>
                    <a:p>
                      <a:pPr algn="just"/>
                      <a:r>
                        <a:rPr kumimoji="0" lang="ru-RU" sz="1300" b="0" i="0" u="none" strike="noStrike" cap="none" normalizeH="0" baseline="0" dirty="0" smtClean="0">
                          <a:ln>
                            <a:noFill/>
                          </a:ln>
                          <a:solidFill>
                            <a:schemeClr val="tx1"/>
                          </a:solidFill>
                          <a:effectLst/>
                          <a:latin typeface="Times New Roman" pitchFamily="18" charset="0"/>
                          <a:cs typeface="Times New Roman" pitchFamily="18" charset="0"/>
                        </a:rPr>
                        <a:t>Сводный индекс потребительских цен,  %</a:t>
                      </a:r>
                      <a:endParaRPr lang="ru-RU" sz="1300" b="0" i="0" dirty="0">
                        <a:solidFill>
                          <a:schemeClr val="tx1"/>
                        </a:solidFill>
                        <a:effectLst/>
                        <a:latin typeface="Times New Roman" pitchFamily="18" charset="0"/>
                        <a:cs typeface="Times New Roman" pitchFamily="18" charset="0"/>
                      </a:endParaRPr>
                    </a:p>
                  </a:txBody>
                  <a:tcPr anchor="ctr">
                    <a:solidFill>
                      <a:srgbClr val="99CC00"/>
                    </a:solidFill>
                  </a:tcPr>
                </a:tc>
                <a:tc>
                  <a:txBody>
                    <a:bodyPr/>
                    <a:lstStyle/>
                    <a:p>
                      <a:pPr algn="ctr"/>
                      <a:r>
                        <a:rPr lang="ru-RU" sz="1300" dirty="0" smtClean="0">
                          <a:latin typeface="Times New Roman" panose="02020603050405020304" pitchFamily="18" charset="0"/>
                          <a:cs typeface="Times New Roman" panose="02020603050405020304" pitchFamily="18" charset="0"/>
                        </a:rPr>
                        <a:t>103,4</a:t>
                      </a:r>
                      <a:endParaRPr lang="ru-RU" sz="1300" dirty="0">
                        <a:latin typeface="Times New Roman" panose="02020603050405020304" pitchFamily="18" charset="0"/>
                        <a:cs typeface="Times New Roman" panose="02020603050405020304" pitchFamily="18" charset="0"/>
                      </a:endParaRPr>
                    </a:p>
                  </a:txBody>
                  <a:tcPr anchor="ctr">
                    <a:solidFill>
                      <a:srgbClr val="99CC00"/>
                    </a:solidFill>
                  </a:tcPr>
                </a:tc>
                <a:tc>
                  <a:txBody>
                    <a:bodyPr/>
                    <a:lstStyle/>
                    <a:p>
                      <a:pPr algn="ctr"/>
                      <a:r>
                        <a:rPr lang="ru-RU" sz="1300" dirty="0" smtClean="0">
                          <a:latin typeface="Times New Roman" panose="02020603050405020304" pitchFamily="18" charset="0"/>
                          <a:cs typeface="Times New Roman" panose="02020603050405020304" pitchFamily="18" charset="0"/>
                        </a:rPr>
                        <a:t>103,5</a:t>
                      </a:r>
                      <a:endParaRPr lang="ru-RU" sz="1300" dirty="0">
                        <a:latin typeface="Times New Roman" panose="02020603050405020304" pitchFamily="18" charset="0"/>
                        <a:cs typeface="Times New Roman" panose="02020603050405020304" pitchFamily="18" charset="0"/>
                      </a:endParaRPr>
                    </a:p>
                  </a:txBody>
                  <a:tcPr anchor="ctr">
                    <a:solidFill>
                      <a:srgbClr val="99CC00"/>
                    </a:solidFill>
                  </a:tcPr>
                </a:tc>
                <a:tc>
                  <a:txBody>
                    <a:bodyPr/>
                    <a:lstStyle/>
                    <a:p>
                      <a:pPr algn="ctr"/>
                      <a:r>
                        <a:rPr lang="ru-RU" sz="1300" dirty="0" smtClean="0">
                          <a:latin typeface="Times New Roman" panose="02020603050405020304" pitchFamily="18" charset="0"/>
                          <a:cs typeface="Times New Roman" panose="02020603050405020304" pitchFamily="18" charset="0"/>
                        </a:rPr>
                        <a:t>103,6</a:t>
                      </a:r>
                      <a:endParaRPr lang="ru-RU" sz="1300" dirty="0">
                        <a:latin typeface="Times New Roman" panose="02020603050405020304" pitchFamily="18" charset="0"/>
                        <a:cs typeface="Times New Roman" panose="02020603050405020304" pitchFamily="18" charset="0"/>
                      </a:endParaRPr>
                    </a:p>
                  </a:txBody>
                  <a:tcPr anchor="ctr">
                    <a:solidFill>
                      <a:srgbClr val="99CC00"/>
                    </a:solidFill>
                  </a:tcPr>
                </a:tc>
                <a:tc>
                  <a:txBody>
                    <a:bodyPr/>
                    <a:lstStyle/>
                    <a:p>
                      <a:pPr algn="ctr"/>
                      <a:r>
                        <a:rPr lang="ru-RU" sz="1300" dirty="0" smtClean="0">
                          <a:latin typeface="Times New Roman" panose="02020603050405020304" pitchFamily="18" charset="0"/>
                          <a:cs typeface="Times New Roman" panose="02020603050405020304" pitchFamily="18" charset="0"/>
                        </a:rPr>
                        <a:t>104,0</a:t>
                      </a:r>
                      <a:endParaRPr lang="ru-RU" sz="1300" dirty="0">
                        <a:latin typeface="Times New Roman" panose="02020603050405020304" pitchFamily="18" charset="0"/>
                        <a:cs typeface="Times New Roman" panose="02020603050405020304" pitchFamily="18" charset="0"/>
                      </a:endParaRPr>
                    </a:p>
                  </a:txBody>
                  <a:tcPr anchor="ctr">
                    <a:solidFill>
                      <a:srgbClr val="99CC00"/>
                    </a:solidFill>
                  </a:tcPr>
                </a:tc>
                <a:tc>
                  <a:txBody>
                    <a:bodyPr/>
                    <a:lstStyle/>
                    <a:p>
                      <a:pPr algn="ctr"/>
                      <a:r>
                        <a:rPr lang="ru-RU" sz="1300" dirty="0" smtClean="0">
                          <a:latin typeface="Times New Roman" panose="02020603050405020304" pitchFamily="18" charset="0"/>
                          <a:cs typeface="Times New Roman" panose="02020603050405020304" pitchFamily="18" charset="0"/>
                        </a:rPr>
                        <a:t>104,0</a:t>
                      </a:r>
                      <a:endParaRPr lang="ru-RU" sz="1300" dirty="0">
                        <a:latin typeface="Times New Roman" panose="02020603050405020304" pitchFamily="18" charset="0"/>
                        <a:cs typeface="Times New Roman" panose="02020603050405020304" pitchFamily="18" charset="0"/>
                      </a:endParaRPr>
                    </a:p>
                  </a:txBody>
                  <a:tcPr anchor="ctr">
                    <a:solidFill>
                      <a:srgbClr val="99CC00"/>
                    </a:solidFill>
                  </a:tcPr>
                </a:tc>
              </a:tr>
              <a:tr h="548096">
                <a:tc>
                  <a:txBody>
                    <a:bodyPr/>
                    <a:lstStyle/>
                    <a:p>
                      <a:pPr algn="just"/>
                      <a:r>
                        <a:rPr lang="ru-RU" sz="1300" dirty="0" smtClean="0">
                          <a:latin typeface="Times New Roman" pitchFamily="18" charset="0"/>
                          <a:cs typeface="Times New Roman" pitchFamily="18" charset="0"/>
                        </a:rPr>
                        <a:t>13</a:t>
                      </a:r>
                      <a:endParaRPr lang="ru-RU" sz="1300" dirty="0">
                        <a:latin typeface="Times New Roman" pitchFamily="18" charset="0"/>
                        <a:cs typeface="Times New Roman" pitchFamily="18" charset="0"/>
                      </a:endParaRPr>
                    </a:p>
                  </a:txBody>
                  <a:tcPr anchor="ctr">
                    <a:solidFill>
                      <a:srgbClr val="99CC00"/>
                    </a:solidFill>
                  </a:tcPr>
                </a:tc>
                <a:tc>
                  <a:txBody>
                    <a:bodyPr/>
                    <a:lstStyle/>
                    <a:p>
                      <a:pPr algn="just"/>
                      <a:r>
                        <a:rPr lang="ru-RU" sz="1300" b="0" i="0" dirty="0" smtClean="0">
                          <a:solidFill>
                            <a:schemeClr val="tx1"/>
                          </a:solidFill>
                          <a:latin typeface="Times New Roman" pitchFamily="18" charset="0"/>
                          <a:cs typeface="Times New Roman" pitchFamily="18" charset="0"/>
                        </a:rPr>
                        <a:t>Сальдированный финансовый результат деятельности организаций (прибыль-убыток), млн. руб.</a:t>
                      </a:r>
                      <a:endParaRPr lang="ru-RU" sz="1300" b="0" i="0" dirty="0">
                        <a:solidFill>
                          <a:schemeClr val="tx1"/>
                        </a:solidFill>
                        <a:latin typeface="Times New Roman" pitchFamily="18" charset="0"/>
                        <a:cs typeface="Times New Roman" pitchFamily="18" charset="0"/>
                      </a:endParaRPr>
                    </a:p>
                  </a:txBody>
                  <a:tcPr anchor="ctr">
                    <a:solidFill>
                      <a:srgbClr val="99CC00"/>
                    </a:solidFill>
                  </a:tcPr>
                </a:tc>
                <a:tc>
                  <a:txBody>
                    <a:bodyPr/>
                    <a:lstStyle/>
                    <a:p>
                      <a:pPr algn="ctr"/>
                      <a:r>
                        <a:rPr lang="ru-RU" sz="1300" dirty="0" smtClean="0">
                          <a:latin typeface="Times New Roman" pitchFamily="18" charset="0"/>
                          <a:cs typeface="Times New Roman" pitchFamily="18" charset="0"/>
                        </a:rPr>
                        <a:t>92 937,6</a:t>
                      </a:r>
                      <a:endParaRPr lang="ru-RU" sz="1300" dirty="0">
                        <a:latin typeface="Times New Roman" pitchFamily="18" charset="0"/>
                        <a:cs typeface="Times New Roman" pitchFamily="18" charset="0"/>
                      </a:endParaRPr>
                    </a:p>
                  </a:txBody>
                  <a:tcPr anchor="ctr">
                    <a:solidFill>
                      <a:srgbClr val="99CC00"/>
                    </a:solidFill>
                  </a:tcPr>
                </a:tc>
                <a:tc>
                  <a:txBody>
                    <a:bodyPr/>
                    <a:lstStyle/>
                    <a:p>
                      <a:pPr algn="ctr"/>
                      <a:r>
                        <a:rPr lang="ru-RU" sz="1300" dirty="0" smtClean="0">
                          <a:latin typeface="Times New Roman" pitchFamily="18" charset="0"/>
                          <a:cs typeface="Times New Roman" pitchFamily="18" charset="0"/>
                        </a:rPr>
                        <a:t>54 734,6</a:t>
                      </a:r>
                      <a:endParaRPr lang="ru-RU" sz="1300" dirty="0">
                        <a:latin typeface="Times New Roman" pitchFamily="18" charset="0"/>
                        <a:cs typeface="Times New Roman" pitchFamily="18" charset="0"/>
                      </a:endParaRPr>
                    </a:p>
                  </a:txBody>
                  <a:tcPr anchor="ctr">
                    <a:solidFill>
                      <a:srgbClr val="99CC00"/>
                    </a:solidFill>
                  </a:tcPr>
                </a:tc>
                <a:tc>
                  <a:txBody>
                    <a:bodyPr/>
                    <a:lstStyle/>
                    <a:p>
                      <a:pPr algn="ctr"/>
                      <a:r>
                        <a:rPr lang="ru-RU" sz="1300" dirty="0" smtClean="0">
                          <a:latin typeface="Times New Roman" pitchFamily="18" charset="0"/>
                          <a:cs typeface="Times New Roman" pitchFamily="18" charset="0"/>
                        </a:rPr>
                        <a:t>28 587,1</a:t>
                      </a:r>
                      <a:endParaRPr lang="ru-RU" sz="1300" dirty="0">
                        <a:latin typeface="Times New Roman" pitchFamily="18" charset="0"/>
                        <a:cs typeface="Times New Roman" pitchFamily="18" charset="0"/>
                      </a:endParaRPr>
                    </a:p>
                  </a:txBody>
                  <a:tcPr anchor="ctr">
                    <a:solidFill>
                      <a:srgbClr val="99CC00"/>
                    </a:solidFill>
                  </a:tcPr>
                </a:tc>
                <a:tc>
                  <a:txBody>
                    <a:bodyPr/>
                    <a:lstStyle/>
                    <a:p>
                      <a:pPr algn="ctr"/>
                      <a:r>
                        <a:rPr lang="ru-RU" sz="1300" dirty="0" smtClean="0">
                          <a:latin typeface="Times New Roman" pitchFamily="18" charset="0"/>
                          <a:cs typeface="Times New Roman" pitchFamily="18" charset="0"/>
                        </a:rPr>
                        <a:t>30 395,7</a:t>
                      </a:r>
                      <a:endParaRPr lang="ru-RU" sz="1300" dirty="0">
                        <a:latin typeface="Times New Roman" pitchFamily="18" charset="0"/>
                        <a:cs typeface="Times New Roman" pitchFamily="18" charset="0"/>
                      </a:endParaRPr>
                    </a:p>
                  </a:txBody>
                  <a:tcPr anchor="ctr">
                    <a:solidFill>
                      <a:srgbClr val="99CC00"/>
                    </a:solidFill>
                  </a:tcPr>
                </a:tc>
                <a:tc>
                  <a:txBody>
                    <a:bodyPr/>
                    <a:lstStyle/>
                    <a:p>
                      <a:pPr algn="ctr"/>
                      <a:r>
                        <a:rPr lang="ru-RU" sz="1300" dirty="0" smtClean="0">
                          <a:latin typeface="Times New Roman" pitchFamily="18" charset="0"/>
                          <a:cs typeface="Times New Roman" pitchFamily="18" charset="0"/>
                        </a:rPr>
                        <a:t>47 405,8</a:t>
                      </a:r>
                      <a:endParaRPr lang="ru-RU" sz="1300" dirty="0">
                        <a:latin typeface="Times New Roman" pitchFamily="18" charset="0"/>
                        <a:cs typeface="Times New Roman" pitchFamily="18" charset="0"/>
                      </a:endParaRPr>
                    </a:p>
                  </a:txBody>
                  <a:tcPr anchor="ctr">
                    <a:solidFill>
                      <a:srgbClr val="99CC00"/>
                    </a:solidFill>
                  </a:tcPr>
                </a:tc>
              </a:tr>
              <a:tr h="722948">
                <a:tc>
                  <a:txBody>
                    <a:bodyPr/>
                    <a:lstStyle/>
                    <a:p>
                      <a:r>
                        <a:rPr lang="ru-RU" sz="1300" dirty="0" smtClean="0">
                          <a:latin typeface="Times New Roman" pitchFamily="18" charset="0"/>
                          <a:cs typeface="Times New Roman" pitchFamily="18" charset="0"/>
                        </a:rPr>
                        <a:t>14</a:t>
                      </a:r>
                      <a:endParaRPr lang="ru-RU" sz="1300" dirty="0">
                        <a:latin typeface="Times New Roman" pitchFamily="18" charset="0"/>
                        <a:cs typeface="Times New Roman" pitchFamily="18" charset="0"/>
                      </a:endParaRPr>
                    </a:p>
                  </a:txBody>
                  <a:tcPr anchor="ctr">
                    <a:solidFill>
                      <a:srgbClr val="99CC00"/>
                    </a:solidFill>
                  </a:tcPr>
                </a:tc>
                <a:tc>
                  <a:txBody>
                    <a:bodyPr/>
                    <a:lstStyle/>
                    <a:p>
                      <a:pPr algn="l"/>
                      <a:r>
                        <a:rPr lang="ru-RU" sz="1300" dirty="0" smtClean="0">
                          <a:latin typeface="Times New Roman" panose="02020603050405020304" pitchFamily="18" charset="0"/>
                          <a:cs typeface="Times New Roman" panose="02020603050405020304" pitchFamily="18" charset="0"/>
                        </a:rPr>
                        <a:t>Общая площадь жилых домов, введенных в эксплуатацию за счет всех</a:t>
                      </a:r>
                      <a:r>
                        <a:rPr lang="ru-RU" sz="1300" baseline="0" dirty="0" smtClean="0">
                          <a:latin typeface="Times New Roman" panose="02020603050405020304" pitchFamily="18" charset="0"/>
                          <a:cs typeface="Times New Roman" panose="02020603050405020304" pitchFamily="18" charset="0"/>
                        </a:rPr>
                        <a:t> источников финансирования, кв. м</a:t>
                      </a:r>
                      <a:endParaRPr lang="ru-RU" sz="1300" dirty="0">
                        <a:latin typeface="Times New Roman" panose="02020603050405020304" pitchFamily="18" charset="0"/>
                        <a:cs typeface="Times New Roman" panose="02020603050405020304" pitchFamily="18" charset="0"/>
                      </a:endParaRPr>
                    </a:p>
                  </a:txBody>
                  <a:tcPr anchor="ctr">
                    <a:solidFill>
                      <a:srgbClr val="99CC00"/>
                    </a:solidFill>
                  </a:tcPr>
                </a:tc>
                <a:tc>
                  <a:txBody>
                    <a:bodyPr/>
                    <a:lstStyle/>
                    <a:p>
                      <a:pPr algn="ctr"/>
                      <a:r>
                        <a:rPr lang="ru-RU" sz="1300" dirty="0" smtClean="0">
                          <a:solidFill>
                            <a:schemeClr val="tx1"/>
                          </a:solidFill>
                          <a:latin typeface="Times New Roman" panose="02020603050405020304" pitchFamily="18" charset="0"/>
                          <a:cs typeface="Times New Roman" panose="02020603050405020304" pitchFamily="18" charset="0"/>
                        </a:rPr>
                        <a:t>1 757,0</a:t>
                      </a:r>
                      <a:endParaRPr lang="ru-RU" sz="1300" dirty="0">
                        <a:solidFill>
                          <a:schemeClr val="tx1"/>
                        </a:solidFill>
                        <a:latin typeface="Times New Roman" panose="02020603050405020304" pitchFamily="18" charset="0"/>
                        <a:cs typeface="Times New Roman" panose="02020603050405020304" pitchFamily="18" charset="0"/>
                      </a:endParaRPr>
                    </a:p>
                  </a:txBody>
                  <a:tcPr anchor="ctr">
                    <a:solidFill>
                      <a:srgbClr val="99CC00"/>
                    </a:solidFill>
                  </a:tcPr>
                </a:tc>
                <a:tc>
                  <a:txBody>
                    <a:bodyPr/>
                    <a:lstStyle/>
                    <a:p>
                      <a:pPr algn="ctr"/>
                      <a:r>
                        <a:rPr lang="ru-RU" sz="1300" dirty="0" smtClean="0">
                          <a:solidFill>
                            <a:schemeClr val="tx1"/>
                          </a:solidFill>
                          <a:latin typeface="Times New Roman" panose="02020603050405020304" pitchFamily="18" charset="0"/>
                          <a:cs typeface="Times New Roman" panose="02020603050405020304" pitchFamily="18" charset="0"/>
                        </a:rPr>
                        <a:t>1 537,4</a:t>
                      </a:r>
                      <a:endParaRPr lang="ru-RU" sz="1300" dirty="0">
                        <a:solidFill>
                          <a:schemeClr val="tx1"/>
                        </a:solidFill>
                        <a:latin typeface="Times New Roman" panose="02020603050405020304" pitchFamily="18" charset="0"/>
                        <a:cs typeface="Times New Roman" panose="02020603050405020304" pitchFamily="18" charset="0"/>
                      </a:endParaRPr>
                    </a:p>
                  </a:txBody>
                  <a:tcPr anchor="ctr">
                    <a:solidFill>
                      <a:srgbClr val="99CC00"/>
                    </a:solidFill>
                  </a:tcPr>
                </a:tc>
                <a:tc>
                  <a:txBody>
                    <a:bodyPr/>
                    <a:lstStyle/>
                    <a:p>
                      <a:pPr algn="ctr"/>
                      <a:r>
                        <a:rPr lang="ru-RU" sz="1300" dirty="0" smtClean="0">
                          <a:solidFill>
                            <a:schemeClr val="tx1"/>
                          </a:solidFill>
                          <a:latin typeface="Times New Roman" panose="02020603050405020304" pitchFamily="18" charset="0"/>
                          <a:cs typeface="Times New Roman" panose="02020603050405020304" pitchFamily="18" charset="0"/>
                        </a:rPr>
                        <a:t>768,6</a:t>
                      </a:r>
                      <a:endParaRPr lang="ru-RU" sz="1300" dirty="0">
                        <a:solidFill>
                          <a:schemeClr val="tx1"/>
                        </a:solidFill>
                        <a:latin typeface="Times New Roman" panose="02020603050405020304" pitchFamily="18" charset="0"/>
                        <a:cs typeface="Times New Roman" panose="02020603050405020304" pitchFamily="18" charset="0"/>
                      </a:endParaRPr>
                    </a:p>
                  </a:txBody>
                  <a:tcPr anchor="ctr">
                    <a:solidFill>
                      <a:srgbClr val="99CC00"/>
                    </a:solidFill>
                  </a:tcPr>
                </a:tc>
                <a:tc>
                  <a:txBody>
                    <a:bodyPr/>
                    <a:lstStyle/>
                    <a:p>
                      <a:pPr algn="ctr"/>
                      <a:r>
                        <a:rPr lang="ru-RU" sz="1300" dirty="0" smtClean="0">
                          <a:solidFill>
                            <a:schemeClr val="tx1"/>
                          </a:solidFill>
                          <a:latin typeface="Times New Roman" panose="02020603050405020304" pitchFamily="18" charset="0"/>
                          <a:cs typeface="Times New Roman" panose="02020603050405020304" pitchFamily="18" charset="0"/>
                        </a:rPr>
                        <a:t>6 934,6</a:t>
                      </a:r>
                      <a:endParaRPr lang="ru-RU" sz="1300" dirty="0">
                        <a:solidFill>
                          <a:schemeClr val="tx1"/>
                        </a:solidFill>
                        <a:latin typeface="Times New Roman" panose="02020603050405020304" pitchFamily="18" charset="0"/>
                        <a:cs typeface="Times New Roman" panose="02020603050405020304" pitchFamily="18" charset="0"/>
                      </a:endParaRPr>
                    </a:p>
                  </a:txBody>
                  <a:tcPr anchor="ctr">
                    <a:solidFill>
                      <a:srgbClr val="99CC00"/>
                    </a:solidFill>
                  </a:tcPr>
                </a:tc>
                <a:tc>
                  <a:txBody>
                    <a:bodyPr/>
                    <a:lstStyle/>
                    <a:p>
                      <a:pPr algn="ctr"/>
                      <a:r>
                        <a:rPr lang="ru-RU" sz="1300" dirty="0" smtClean="0">
                          <a:solidFill>
                            <a:schemeClr val="tx1"/>
                          </a:solidFill>
                          <a:latin typeface="Times New Roman" panose="02020603050405020304" pitchFamily="18" charset="0"/>
                          <a:cs typeface="Times New Roman" panose="02020603050405020304" pitchFamily="18" charset="0"/>
                        </a:rPr>
                        <a:t>6 757,5</a:t>
                      </a:r>
                      <a:endParaRPr lang="ru-RU" sz="1300" dirty="0">
                        <a:solidFill>
                          <a:schemeClr val="tx1"/>
                        </a:solidFill>
                        <a:latin typeface="Times New Roman" panose="02020603050405020304" pitchFamily="18" charset="0"/>
                        <a:cs typeface="Times New Roman" panose="02020603050405020304" pitchFamily="18" charset="0"/>
                      </a:endParaRPr>
                    </a:p>
                  </a:txBody>
                  <a:tcPr anchor="ctr">
                    <a:solidFill>
                      <a:srgbClr val="99CC00"/>
                    </a:solidFill>
                  </a:tcPr>
                </a:tc>
              </a:tr>
            </a:tbl>
          </a:graphicData>
        </a:graphic>
      </p:graphicFrame>
      <p:sp>
        <p:nvSpPr>
          <p:cNvPr id="5" name="Нашивка 4"/>
          <p:cNvSpPr/>
          <p:nvPr/>
        </p:nvSpPr>
        <p:spPr>
          <a:xfrm>
            <a:off x="323528" y="260648"/>
            <a:ext cx="792088" cy="792088"/>
          </a:xfrm>
          <a:prstGeom prst="chevron">
            <a:avLst/>
          </a:prstGeom>
          <a:solidFill>
            <a:srgbClr val="99CC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1"/>
              </a:solidFill>
            </a:endParaRPr>
          </a:p>
        </p:txBody>
      </p:sp>
    </p:spTree>
    <p:extLst>
      <p:ext uri="{BB962C8B-B14F-4D97-AF65-F5344CB8AC3E}">
        <p14:creationId xmlns:p14="http://schemas.microsoft.com/office/powerpoint/2010/main" val="204033666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505" name="Rectangle 28"/>
          <p:cNvSpPr>
            <a:spLocks noChangeArrowheads="1"/>
          </p:cNvSpPr>
          <p:nvPr/>
        </p:nvSpPr>
        <p:spPr bwMode="auto">
          <a:xfrm>
            <a:off x="250825" y="115888"/>
            <a:ext cx="8786813" cy="648816"/>
          </a:xfrm>
          <a:prstGeom prst="rect">
            <a:avLst/>
          </a:prstGeom>
          <a:noFill/>
          <a:ln w="9525">
            <a:noFill/>
            <a:miter lim="800000"/>
            <a:headEnd/>
            <a:tailEnd/>
          </a:ln>
        </p:spPr>
        <p:txBody>
          <a:bodyPr anchor="ctr"/>
          <a:lstStyle/>
          <a:p>
            <a:pPr algn="ctr"/>
            <a:r>
              <a:rPr lang="ru-RU" sz="2400" i="1" dirty="0">
                <a:solidFill>
                  <a:prstClr val="black"/>
                </a:solidFill>
                <a:latin typeface="Times New Roman" pitchFamily="18" charset="0"/>
                <a:cs typeface="Times New Roman" pitchFamily="18" charset="0"/>
              </a:rPr>
              <a:t>Основные направления </a:t>
            </a:r>
            <a:r>
              <a:rPr lang="ru-RU" sz="2400" i="1" dirty="0" smtClean="0">
                <a:solidFill>
                  <a:prstClr val="black"/>
                </a:solidFill>
                <a:latin typeface="Times New Roman" pitchFamily="18" charset="0"/>
                <a:cs typeface="Times New Roman" pitchFamily="18" charset="0"/>
              </a:rPr>
              <a:t>налоговой политики </a:t>
            </a:r>
          </a:p>
          <a:p>
            <a:pPr algn="ctr"/>
            <a:r>
              <a:rPr lang="ru-RU" sz="2400" i="1" dirty="0" smtClean="0">
                <a:solidFill>
                  <a:prstClr val="black"/>
                </a:solidFill>
                <a:latin typeface="Times New Roman" pitchFamily="18" charset="0"/>
                <a:cs typeface="Times New Roman" pitchFamily="18" charset="0"/>
              </a:rPr>
              <a:t>Северо-Енисейского района  на среднесрочную перспективу</a:t>
            </a:r>
            <a:endParaRPr lang="ru-RU" sz="2400" i="1" dirty="0">
              <a:solidFill>
                <a:prstClr val="black"/>
              </a:solidFill>
              <a:latin typeface="Times New Roman" pitchFamily="18" charset="0"/>
              <a:cs typeface="Times New Roman" pitchFamily="18" charset="0"/>
            </a:endParaRPr>
          </a:p>
        </p:txBody>
      </p:sp>
      <p:grpSp>
        <p:nvGrpSpPr>
          <p:cNvPr id="2" name="Group 88"/>
          <p:cNvGrpSpPr>
            <a:grpSpLocks/>
          </p:cNvGrpSpPr>
          <p:nvPr/>
        </p:nvGrpSpPr>
        <p:grpSpPr bwMode="auto">
          <a:xfrm>
            <a:off x="341311" y="889447"/>
            <a:ext cx="8612188" cy="69850"/>
            <a:chOff x="280" y="601"/>
            <a:chExt cx="5426" cy="21"/>
          </a:xfrm>
        </p:grpSpPr>
        <p:sp>
          <p:nvSpPr>
            <p:cNvPr id="106519" name="Line 89"/>
            <p:cNvSpPr>
              <a:spLocks noChangeShapeType="1"/>
            </p:cNvSpPr>
            <p:nvPr/>
          </p:nvSpPr>
          <p:spPr bwMode="auto">
            <a:xfrm>
              <a:off x="281" y="622"/>
              <a:ext cx="2997" cy="0"/>
            </a:xfrm>
            <a:prstGeom prst="line">
              <a:avLst/>
            </a:prstGeom>
            <a:noFill/>
            <a:ln w="76200">
              <a:solidFill>
                <a:srgbClr val="FF6600"/>
              </a:solidFill>
              <a:round/>
              <a:headEnd/>
              <a:tailEnd/>
            </a:ln>
          </p:spPr>
          <p:txBody>
            <a:bodyPr/>
            <a:lstStyle/>
            <a:p>
              <a:endParaRPr lang="ru-RU">
                <a:solidFill>
                  <a:prstClr val="black"/>
                </a:solidFill>
              </a:endParaRPr>
            </a:p>
          </p:txBody>
        </p:sp>
        <p:sp>
          <p:nvSpPr>
            <p:cNvPr id="106520" name="Line 90"/>
            <p:cNvSpPr>
              <a:spLocks noChangeShapeType="1"/>
            </p:cNvSpPr>
            <p:nvPr/>
          </p:nvSpPr>
          <p:spPr bwMode="auto">
            <a:xfrm>
              <a:off x="280" y="601"/>
              <a:ext cx="5426" cy="0"/>
            </a:xfrm>
            <a:prstGeom prst="line">
              <a:avLst/>
            </a:prstGeom>
            <a:noFill/>
            <a:ln w="28575">
              <a:solidFill>
                <a:srgbClr val="FF6600"/>
              </a:solidFill>
              <a:round/>
              <a:headEnd/>
              <a:tailEnd/>
            </a:ln>
          </p:spPr>
          <p:txBody>
            <a:bodyPr/>
            <a:lstStyle/>
            <a:p>
              <a:endParaRPr lang="ru-RU">
                <a:solidFill>
                  <a:prstClr val="black"/>
                </a:solidFill>
              </a:endParaRPr>
            </a:p>
          </p:txBody>
        </p:sp>
      </p:grpSp>
      <p:sp>
        <p:nvSpPr>
          <p:cNvPr id="8240" name="AutoShape 7"/>
          <p:cNvSpPr>
            <a:spLocks noChangeArrowheads="1"/>
          </p:cNvSpPr>
          <p:nvPr/>
        </p:nvSpPr>
        <p:spPr bwMode="auto">
          <a:xfrm>
            <a:off x="440126" y="3884457"/>
            <a:ext cx="3679133" cy="457238"/>
          </a:xfrm>
          <a:prstGeom prst="foldedCorner">
            <a:avLst/>
          </a:prstGeom>
          <a:ln>
            <a:headEnd/>
            <a:tailEnd/>
          </a:ln>
        </p:spPr>
        <p:style>
          <a:lnRef idx="2">
            <a:schemeClr val="accent3">
              <a:shade val="50000"/>
            </a:schemeClr>
          </a:lnRef>
          <a:fillRef idx="1">
            <a:schemeClr val="accent3"/>
          </a:fillRef>
          <a:effectRef idx="0">
            <a:schemeClr val="accent3"/>
          </a:effectRef>
          <a:fontRef idx="minor">
            <a:schemeClr val="lt1"/>
          </a:fontRef>
        </p:style>
        <p:txBody>
          <a:bodyPr lIns="18000" tIns="90000" rIns="18000" bIns="90000" anchor="t"/>
          <a:lstStyle/>
          <a:p>
            <a:pPr algn="ctr" eaLnBrk="0" hangingPunct="0">
              <a:defRPr/>
            </a:pPr>
            <a:r>
              <a:rPr lang="ru-RU" sz="1100" b="1" dirty="0" smtClean="0">
                <a:solidFill>
                  <a:prstClr val="black"/>
                </a:solidFill>
                <a:latin typeface="Times New Roman" pitchFamily="18" charset="0"/>
                <a:cs typeface="Times New Roman" pitchFamily="18" charset="0"/>
              </a:rPr>
              <a:t>Проведение </a:t>
            </a:r>
            <a:r>
              <a:rPr lang="ru-RU" sz="1100" b="1" dirty="0">
                <a:solidFill>
                  <a:prstClr val="black"/>
                </a:solidFill>
                <a:latin typeface="Times New Roman" pitchFamily="18" charset="0"/>
                <a:cs typeface="Times New Roman" pitchFamily="18" charset="0"/>
              </a:rPr>
              <a:t>инвентаризации имущества и анализ фактического использования </a:t>
            </a:r>
            <a:r>
              <a:rPr lang="ru-RU" sz="1100" b="1" dirty="0" smtClean="0">
                <a:solidFill>
                  <a:prstClr val="black"/>
                </a:solidFill>
                <a:latin typeface="Times New Roman" pitchFamily="18" charset="0"/>
                <a:cs typeface="Times New Roman" pitchFamily="18" charset="0"/>
              </a:rPr>
              <a:t>имущества</a:t>
            </a:r>
            <a:endParaRPr lang="ru-RU" sz="1100" b="1" dirty="0">
              <a:solidFill>
                <a:prstClr val="black"/>
              </a:solidFill>
              <a:latin typeface="Times New Roman" pitchFamily="18" charset="0"/>
              <a:cs typeface="Times New Roman" pitchFamily="18" charset="0"/>
            </a:endParaRPr>
          </a:p>
        </p:txBody>
      </p:sp>
      <p:sp>
        <p:nvSpPr>
          <p:cNvPr id="58" name="AutoShape 7"/>
          <p:cNvSpPr>
            <a:spLocks noChangeArrowheads="1"/>
          </p:cNvSpPr>
          <p:nvPr/>
        </p:nvSpPr>
        <p:spPr bwMode="auto">
          <a:xfrm>
            <a:off x="4930818" y="2780928"/>
            <a:ext cx="3777146" cy="360040"/>
          </a:xfrm>
          <a:prstGeom prst="foldedCorner">
            <a:avLst/>
          </a:prstGeom>
          <a:ln>
            <a:headEnd/>
            <a:tailEnd/>
          </a:ln>
        </p:spPr>
        <p:style>
          <a:lnRef idx="2">
            <a:schemeClr val="accent3">
              <a:shade val="50000"/>
            </a:schemeClr>
          </a:lnRef>
          <a:fillRef idx="1">
            <a:schemeClr val="accent3"/>
          </a:fillRef>
          <a:effectRef idx="0">
            <a:schemeClr val="accent3"/>
          </a:effectRef>
          <a:fontRef idx="minor">
            <a:schemeClr val="lt1"/>
          </a:fontRef>
        </p:style>
        <p:txBody>
          <a:bodyPr lIns="18000" tIns="90000" rIns="18000" bIns="90000" anchor="t"/>
          <a:lstStyle/>
          <a:p>
            <a:pPr algn="ctr"/>
            <a:r>
              <a:rPr lang="ru-RU" sz="1100" b="1" dirty="0">
                <a:solidFill>
                  <a:prstClr val="black"/>
                </a:solidFill>
                <a:latin typeface="Times New Roman" pitchFamily="18" charset="0"/>
                <a:cs typeface="Times New Roman" pitchFamily="18" charset="0"/>
              </a:rPr>
              <a:t>Проведение мероприятий земельного контроля</a:t>
            </a:r>
          </a:p>
        </p:txBody>
      </p:sp>
      <p:sp>
        <p:nvSpPr>
          <p:cNvPr id="60" name="AutoShape 7"/>
          <p:cNvSpPr>
            <a:spLocks noChangeArrowheads="1"/>
          </p:cNvSpPr>
          <p:nvPr/>
        </p:nvSpPr>
        <p:spPr bwMode="auto">
          <a:xfrm>
            <a:off x="440380" y="6237312"/>
            <a:ext cx="3667348" cy="432048"/>
          </a:xfrm>
          <a:prstGeom prst="foldedCorner">
            <a:avLst/>
          </a:prstGeom>
          <a:ln>
            <a:headEnd/>
            <a:tailEnd/>
          </a:ln>
        </p:spPr>
        <p:style>
          <a:lnRef idx="2">
            <a:schemeClr val="accent3">
              <a:shade val="50000"/>
            </a:schemeClr>
          </a:lnRef>
          <a:fillRef idx="1">
            <a:schemeClr val="accent3"/>
          </a:fillRef>
          <a:effectRef idx="0">
            <a:schemeClr val="accent3"/>
          </a:effectRef>
          <a:fontRef idx="minor">
            <a:schemeClr val="lt1"/>
          </a:fontRef>
        </p:style>
        <p:txBody>
          <a:bodyPr lIns="18000" tIns="90000" rIns="18000" bIns="90000" anchor="ctr"/>
          <a:lstStyle/>
          <a:p>
            <a:pPr algn="ctr">
              <a:spcBef>
                <a:spcPct val="150000"/>
              </a:spcBef>
              <a:defRPr/>
            </a:pPr>
            <a:r>
              <a:rPr lang="ru-RU" sz="1100" b="1" dirty="0" smtClean="0">
                <a:solidFill>
                  <a:prstClr val="black"/>
                </a:solidFill>
                <a:latin typeface="Times New Roman" pitchFamily="18" charset="0"/>
                <a:cs typeface="Times New Roman" pitchFamily="18" charset="0"/>
              </a:rPr>
              <a:t>Повышение качества администрирования доходов бюджетов всех уровней</a:t>
            </a:r>
            <a:endParaRPr lang="ru-RU" sz="1100" b="1" dirty="0">
              <a:solidFill>
                <a:prstClr val="black"/>
              </a:solidFill>
              <a:latin typeface="Times New Roman" pitchFamily="18" charset="0"/>
              <a:cs typeface="Times New Roman" pitchFamily="18" charset="0"/>
            </a:endParaRPr>
          </a:p>
        </p:txBody>
      </p:sp>
      <p:sp>
        <p:nvSpPr>
          <p:cNvPr id="62" name="AutoShape 7"/>
          <p:cNvSpPr>
            <a:spLocks noChangeArrowheads="1"/>
          </p:cNvSpPr>
          <p:nvPr/>
        </p:nvSpPr>
        <p:spPr bwMode="auto">
          <a:xfrm>
            <a:off x="4935789" y="4537872"/>
            <a:ext cx="3729457" cy="475304"/>
          </a:xfrm>
          <a:prstGeom prst="foldedCorner">
            <a:avLst/>
          </a:prstGeom>
          <a:ln>
            <a:headEnd/>
            <a:tailEnd/>
          </a:ln>
        </p:spPr>
        <p:style>
          <a:lnRef idx="2">
            <a:schemeClr val="accent3">
              <a:shade val="50000"/>
            </a:schemeClr>
          </a:lnRef>
          <a:fillRef idx="1">
            <a:schemeClr val="accent3"/>
          </a:fillRef>
          <a:effectRef idx="0">
            <a:schemeClr val="accent3"/>
          </a:effectRef>
          <a:fontRef idx="minor">
            <a:schemeClr val="lt1"/>
          </a:fontRef>
        </p:style>
        <p:txBody>
          <a:bodyPr lIns="18000" tIns="90000" rIns="18000" bIns="90000" anchor="ctr"/>
          <a:lstStyle/>
          <a:p>
            <a:pPr algn="ctr"/>
            <a:r>
              <a:rPr lang="ru-RU" sz="1100" b="1" dirty="0" smtClean="0">
                <a:solidFill>
                  <a:prstClr val="black"/>
                </a:solidFill>
                <a:latin typeface="Times New Roman" pitchFamily="18" charset="0"/>
                <a:cs typeface="Times New Roman" pitchFamily="18" charset="0"/>
              </a:rPr>
              <a:t>Работа по взысканию задолженности по арендной плате за пользование земельными участками</a:t>
            </a:r>
            <a:endParaRPr lang="ru-RU" sz="1100" b="1" dirty="0">
              <a:solidFill>
                <a:prstClr val="black"/>
              </a:solidFill>
              <a:latin typeface="Times New Roman" pitchFamily="18" charset="0"/>
              <a:cs typeface="Times New Roman" pitchFamily="18" charset="0"/>
            </a:endParaRPr>
          </a:p>
        </p:txBody>
      </p:sp>
      <p:sp>
        <p:nvSpPr>
          <p:cNvPr id="64" name="AutoShape 7"/>
          <p:cNvSpPr>
            <a:spLocks noChangeArrowheads="1"/>
          </p:cNvSpPr>
          <p:nvPr/>
        </p:nvSpPr>
        <p:spPr bwMode="auto">
          <a:xfrm>
            <a:off x="416688" y="4437112"/>
            <a:ext cx="3691040" cy="757864"/>
          </a:xfrm>
          <a:prstGeom prst="foldedCorner">
            <a:avLst/>
          </a:prstGeom>
          <a:ln>
            <a:headEnd/>
            <a:tailEnd/>
          </a:ln>
        </p:spPr>
        <p:style>
          <a:lnRef idx="2">
            <a:schemeClr val="accent3">
              <a:shade val="50000"/>
            </a:schemeClr>
          </a:lnRef>
          <a:fillRef idx="1">
            <a:schemeClr val="accent3"/>
          </a:fillRef>
          <a:effectRef idx="0">
            <a:schemeClr val="accent3"/>
          </a:effectRef>
          <a:fontRef idx="minor">
            <a:schemeClr val="lt1"/>
          </a:fontRef>
        </p:style>
        <p:txBody>
          <a:bodyPr lIns="18000" tIns="90000" rIns="18000" bIns="90000" anchor="ctr"/>
          <a:lstStyle/>
          <a:p>
            <a:pPr algn="ctr">
              <a:defRPr/>
            </a:pPr>
            <a:endParaRPr lang="ru-RU" sz="1100" b="1" dirty="0" smtClean="0">
              <a:solidFill>
                <a:prstClr val="black"/>
              </a:solidFill>
              <a:latin typeface="Times New Roman" pitchFamily="18" charset="0"/>
              <a:cs typeface="Times New Roman" pitchFamily="18" charset="0"/>
            </a:endParaRPr>
          </a:p>
          <a:p>
            <a:pPr algn="ctr">
              <a:defRPr/>
            </a:pPr>
            <a:r>
              <a:rPr lang="ru-RU" sz="1100" b="1" dirty="0" smtClean="0">
                <a:solidFill>
                  <a:prstClr val="black"/>
                </a:solidFill>
                <a:latin typeface="Times New Roman" pitchFamily="18" charset="0"/>
                <a:cs typeface="Times New Roman" pitchFamily="18" charset="0"/>
              </a:rPr>
              <a:t>Работа межведомственной комиссии по укреплению налоговой, бюджетной и платежной дисциплины, проведения мероприятий по легализации заработной платы и неформальной занятости</a:t>
            </a:r>
            <a:endParaRPr lang="ru-RU" sz="1100" b="1" dirty="0">
              <a:solidFill>
                <a:prstClr val="black"/>
              </a:solidFill>
              <a:latin typeface="Times New Roman" pitchFamily="18" charset="0"/>
              <a:cs typeface="Times New Roman" pitchFamily="18" charset="0"/>
            </a:endParaRPr>
          </a:p>
        </p:txBody>
      </p:sp>
      <p:sp>
        <p:nvSpPr>
          <p:cNvPr id="66" name="AutoShape 7"/>
          <p:cNvSpPr>
            <a:spLocks noChangeArrowheads="1"/>
          </p:cNvSpPr>
          <p:nvPr/>
        </p:nvSpPr>
        <p:spPr bwMode="auto">
          <a:xfrm>
            <a:off x="4949404" y="5923873"/>
            <a:ext cx="3745639" cy="720081"/>
          </a:xfrm>
          <a:prstGeom prst="foldedCorner">
            <a:avLst/>
          </a:prstGeom>
          <a:ln>
            <a:headEnd/>
            <a:tailEnd/>
          </a:ln>
        </p:spPr>
        <p:style>
          <a:lnRef idx="2">
            <a:schemeClr val="accent3">
              <a:shade val="50000"/>
            </a:schemeClr>
          </a:lnRef>
          <a:fillRef idx="1">
            <a:schemeClr val="accent3"/>
          </a:fillRef>
          <a:effectRef idx="0">
            <a:schemeClr val="accent3"/>
          </a:effectRef>
          <a:fontRef idx="minor">
            <a:schemeClr val="lt1"/>
          </a:fontRef>
        </p:style>
        <p:txBody>
          <a:bodyPr lIns="18000" tIns="90000" rIns="18000" bIns="90000" anchor="t"/>
          <a:lstStyle/>
          <a:p>
            <a:pPr algn="ctr" eaLnBrk="0" hangingPunct="0">
              <a:spcBef>
                <a:spcPct val="150000"/>
              </a:spcBef>
              <a:defRPr/>
            </a:pPr>
            <a:r>
              <a:rPr lang="ru-RU" sz="1100" b="1" dirty="0">
                <a:solidFill>
                  <a:schemeClr val="tx1"/>
                </a:solidFill>
                <a:latin typeface="Times New Roman" pitchFamily="18" charset="0"/>
                <a:cs typeface="Times New Roman" pitchFamily="18" charset="0"/>
              </a:rPr>
              <a:t>Обеспечение полного учета имущества и земельных участков, вовлечения максимального количества объектов недвижимости в налоговый оборот</a:t>
            </a:r>
          </a:p>
        </p:txBody>
      </p:sp>
      <p:sp>
        <p:nvSpPr>
          <p:cNvPr id="68" name="AutoShape 7"/>
          <p:cNvSpPr>
            <a:spLocks noChangeArrowheads="1"/>
          </p:cNvSpPr>
          <p:nvPr/>
        </p:nvSpPr>
        <p:spPr bwMode="auto">
          <a:xfrm>
            <a:off x="4954098" y="3789040"/>
            <a:ext cx="3753865" cy="648072"/>
          </a:xfrm>
          <a:prstGeom prst="foldedCorner">
            <a:avLst/>
          </a:prstGeom>
          <a:ln>
            <a:headEnd/>
            <a:tailEnd/>
          </a:ln>
        </p:spPr>
        <p:style>
          <a:lnRef idx="2">
            <a:schemeClr val="accent3">
              <a:shade val="50000"/>
            </a:schemeClr>
          </a:lnRef>
          <a:fillRef idx="1">
            <a:schemeClr val="accent3"/>
          </a:fillRef>
          <a:effectRef idx="0">
            <a:schemeClr val="accent3"/>
          </a:effectRef>
          <a:fontRef idx="minor">
            <a:schemeClr val="lt1"/>
          </a:fontRef>
        </p:style>
        <p:txBody>
          <a:bodyPr lIns="18000" tIns="90000" rIns="18000" bIns="90000" anchor="ctr"/>
          <a:lstStyle/>
          <a:p>
            <a:pPr algn="ctr" eaLnBrk="0" hangingPunct="0">
              <a:defRPr/>
            </a:pPr>
            <a:r>
              <a:rPr lang="ru-RU" sz="1100" b="1" dirty="0" smtClean="0">
                <a:solidFill>
                  <a:prstClr val="black"/>
                </a:solidFill>
                <a:latin typeface="Times New Roman" pitchFamily="18" charset="0"/>
                <a:cs typeface="Times New Roman" pitchFamily="18" charset="0"/>
              </a:rPr>
              <a:t>Актуализация сведений в </a:t>
            </a:r>
            <a:r>
              <a:rPr lang="ru-RU" sz="1100" b="1" dirty="0">
                <a:solidFill>
                  <a:prstClr val="black"/>
                </a:solidFill>
                <a:latin typeface="Times New Roman" pitchFamily="18" charset="0"/>
                <a:cs typeface="Times New Roman" pitchFamily="18" charset="0"/>
              </a:rPr>
              <a:t>ЕГРН </a:t>
            </a:r>
            <a:endParaRPr lang="ru-RU" sz="1100" b="1" dirty="0" smtClean="0">
              <a:solidFill>
                <a:prstClr val="black"/>
              </a:solidFill>
              <a:latin typeface="Times New Roman" pitchFamily="18" charset="0"/>
              <a:cs typeface="Times New Roman" pitchFamily="18" charset="0"/>
            </a:endParaRPr>
          </a:p>
          <a:p>
            <a:pPr algn="ctr" eaLnBrk="0" hangingPunct="0">
              <a:defRPr/>
            </a:pPr>
            <a:r>
              <a:rPr lang="ru-RU" sz="1100" b="1" dirty="0" smtClean="0">
                <a:solidFill>
                  <a:prstClr val="black"/>
                </a:solidFill>
                <a:latin typeface="Times New Roman" pitchFamily="18" charset="0"/>
                <a:cs typeface="Times New Roman" pitchFamily="18" charset="0"/>
              </a:rPr>
              <a:t>об объектах недвижимости.</a:t>
            </a:r>
          </a:p>
          <a:p>
            <a:pPr algn="ctr" eaLnBrk="0" hangingPunct="0">
              <a:defRPr/>
            </a:pPr>
            <a:r>
              <a:rPr lang="ru-RU" sz="1100" b="1" dirty="0" smtClean="0">
                <a:solidFill>
                  <a:prstClr val="black"/>
                </a:solidFill>
                <a:latin typeface="Times New Roman" pitchFamily="18" charset="0"/>
                <a:cs typeface="Times New Roman" pitchFamily="18" charset="0"/>
              </a:rPr>
              <a:t>Работа с Росреестром</a:t>
            </a:r>
            <a:endParaRPr lang="ru-RU" sz="1100" b="1" dirty="0">
              <a:solidFill>
                <a:prstClr val="black"/>
              </a:solidFill>
              <a:latin typeface="Times New Roman" pitchFamily="18" charset="0"/>
              <a:cs typeface="Times New Roman" pitchFamily="18" charset="0"/>
            </a:endParaRPr>
          </a:p>
        </p:txBody>
      </p:sp>
      <p:sp>
        <p:nvSpPr>
          <p:cNvPr id="19" name="AutoShape 7"/>
          <p:cNvSpPr>
            <a:spLocks noChangeArrowheads="1"/>
          </p:cNvSpPr>
          <p:nvPr/>
        </p:nvSpPr>
        <p:spPr bwMode="auto">
          <a:xfrm>
            <a:off x="428595" y="5249978"/>
            <a:ext cx="3679133" cy="915325"/>
          </a:xfrm>
          <a:prstGeom prst="foldedCorner">
            <a:avLst/>
          </a:prstGeom>
          <a:ln>
            <a:headEnd/>
            <a:tailEnd/>
          </a:ln>
        </p:spPr>
        <p:style>
          <a:lnRef idx="2">
            <a:schemeClr val="accent3">
              <a:shade val="50000"/>
            </a:schemeClr>
          </a:lnRef>
          <a:fillRef idx="1">
            <a:schemeClr val="accent3"/>
          </a:fillRef>
          <a:effectRef idx="0">
            <a:schemeClr val="accent3"/>
          </a:effectRef>
          <a:fontRef idx="minor">
            <a:schemeClr val="lt1"/>
          </a:fontRef>
        </p:style>
        <p:txBody>
          <a:bodyPr lIns="18000" tIns="90000" rIns="18000" bIns="90000" anchor="ctr"/>
          <a:lstStyle/>
          <a:p>
            <a:pPr algn="ctr">
              <a:spcBef>
                <a:spcPct val="150000"/>
              </a:spcBef>
              <a:defRPr/>
            </a:pPr>
            <a:r>
              <a:rPr lang="ru-RU" sz="1100" b="1" dirty="0" smtClean="0">
                <a:solidFill>
                  <a:prstClr val="black"/>
                </a:solidFill>
                <a:latin typeface="Times New Roman" pitchFamily="18" charset="0"/>
                <a:cs typeface="Times New Roman" pitchFamily="18" charset="0"/>
              </a:rPr>
              <a:t>Сохранение налоговых льгот для социально незащищённых групп населения, предусмотренных решениями районного Совета депутатов Северо-Енисейского района</a:t>
            </a:r>
            <a:endParaRPr lang="ru-RU" sz="1100" b="1" dirty="0">
              <a:solidFill>
                <a:prstClr val="black"/>
              </a:solidFill>
              <a:latin typeface="Times New Roman" pitchFamily="18" charset="0"/>
              <a:cs typeface="Times New Roman" pitchFamily="18" charset="0"/>
            </a:endParaRPr>
          </a:p>
        </p:txBody>
      </p:sp>
      <p:sp>
        <p:nvSpPr>
          <p:cNvPr id="20" name="AutoShape 7"/>
          <p:cNvSpPr>
            <a:spLocks noChangeArrowheads="1"/>
          </p:cNvSpPr>
          <p:nvPr/>
        </p:nvSpPr>
        <p:spPr bwMode="auto">
          <a:xfrm>
            <a:off x="428596" y="3284984"/>
            <a:ext cx="3702986" cy="504056"/>
          </a:xfrm>
          <a:prstGeom prst="foldedCorner">
            <a:avLst/>
          </a:prstGeom>
          <a:ln>
            <a:headEnd/>
            <a:tailEnd/>
          </a:ln>
        </p:spPr>
        <p:style>
          <a:lnRef idx="2">
            <a:schemeClr val="accent3">
              <a:shade val="50000"/>
            </a:schemeClr>
          </a:lnRef>
          <a:fillRef idx="1">
            <a:schemeClr val="accent3"/>
          </a:fillRef>
          <a:effectRef idx="0">
            <a:schemeClr val="accent3"/>
          </a:effectRef>
          <a:fontRef idx="minor">
            <a:schemeClr val="lt1"/>
          </a:fontRef>
        </p:style>
        <p:txBody>
          <a:bodyPr lIns="18000" tIns="90000" rIns="18000" bIns="90000" anchor="ctr"/>
          <a:lstStyle/>
          <a:p>
            <a:pPr algn="ctr" eaLnBrk="0" hangingPunct="0">
              <a:defRPr/>
            </a:pPr>
            <a:r>
              <a:rPr lang="ru-RU" sz="1100" b="1" dirty="0" smtClean="0">
                <a:solidFill>
                  <a:prstClr val="black"/>
                </a:solidFill>
                <a:latin typeface="Times New Roman" pitchFamily="18" charset="0"/>
                <a:cs typeface="Times New Roman" pitchFamily="18" charset="0"/>
              </a:rPr>
              <a:t>Обеспечение</a:t>
            </a:r>
            <a:r>
              <a:rPr lang="ru-RU" sz="1100" dirty="0" smtClean="0">
                <a:solidFill>
                  <a:prstClr val="black"/>
                </a:solidFill>
                <a:latin typeface="Times New Roman" pitchFamily="18" charset="0"/>
                <a:cs typeface="Times New Roman" pitchFamily="18" charset="0"/>
              </a:rPr>
              <a:t> </a:t>
            </a:r>
            <a:r>
              <a:rPr lang="ru-RU" sz="1100" b="1" dirty="0" smtClean="0">
                <a:solidFill>
                  <a:prstClr val="black"/>
                </a:solidFill>
                <a:latin typeface="Times New Roman" pitchFamily="18" charset="0"/>
                <a:cs typeface="Times New Roman" pitchFamily="18" charset="0"/>
              </a:rPr>
              <a:t>благоприятных условий для малого и среднего предпринимательства</a:t>
            </a:r>
            <a:endParaRPr lang="ru-RU" sz="1100" b="1" dirty="0">
              <a:solidFill>
                <a:prstClr val="black"/>
              </a:solidFill>
              <a:latin typeface="Times New Roman" pitchFamily="18" charset="0"/>
              <a:cs typeface="Times New Roman" pitchFamily="18" charset="0"/>
            </a:endParaRPr>
          </a:p>
        </p:txBody>
      </p:sp>
      <p:sp>
        <p:nvSpPr>
          <p:cNvPr id="21" name="AutoShape 7"/>
          <p:cNvSpPr>
            <a:spLocks noChangeArrowheads="1"/>
          </p:cNvSpPr>
          <p:nvPr/>
        </p:nvSpPr>
        <p:spPr bwMode="auto">
          <a:xfrm>
            <a:off x="4930817" y="2204864"/>
            <a:ext cx="3751876" cy="504056"/>
          </a:xfrm>
          <a:prstGeom prst="foldedCorner">
            <a:avLst/>
          </a:prstGeom>
          <a:ln>
            <a:headEnd/>
            <a:tailEnd/>
          </a:ln>
        </p:spPr>
        <p:style>
          <a:lnRef idx="2">
            <a:schemeClr val="accent3">
              <a:shade val="50000"/>
            </a:schemeClr>
          </a:lnRef>
          <a:fillRef idx="1">
            <a:schemeClr val="accent3"/>
          </a:fillRef>
          <a:effectRef idx="0">
            <a:schemeClr val="accent3"/>
          </a:effectRef>
          <a:fontRef idx="minor">
            <a:schemeClr val="lt1"/>
          </a:fontRef>
        </p:style>
        <p:txBody>
          <a:bodyPr lIns="18000" tIns="90000" rIns="18000" bIns="90000" anchor="ctr"/>
          <a:lstStyle/>
          <a:p>
            <a:pPr algn="ctr">
              <a:defRPr/>
            </a:pPr>
            <a:r>
              <a:rPr lang="ru-RU" sz="1100" b="1" dirty="0" smtClean="0">
                <a:solidFill>
                  <a:prstClr val="black"/>
                </a:solidFill>
                <a:latin typeface="Times New Roman" pitchFamily="18" charset="0"/>
                <a:cs typeface="Times New Roman" pitchFamily="18" charset="0"/>
              </a:rPr>
              <a:t>Работа </a:t>
            </a:r>
            <a:r>
              <a:rPr lang="ru-RU" sz="1100" b="1" dirty="0">
                <a:solidFill>
                  <a:prstClr val="black"/>
                </a:solidFill>
                <a:latin typeface="Times New Roman" pitchFamily="18" charset="0"/>
                <a:cs typeface="Times New Roman" pitchFamily="18" charset="0"/>
              </a:rPr>
              <a:t>с земельно-имущественным комплексом </a:t>
            </a:r>
            <a:endParaRPr lang="ru-RU" sz="1100" b="1" dirty="0" smtClean="0">
              <a:solidFill>
                <a:prstClr val="black"/>
              </a:solidFill>
              <a:latin typeface="Times New Roman" pitchFamily="18" charset="0"/>
              <a:cs typeface="Times New Roman" pitchFamily="18" charset="0"/>
            </a:endParaRPr>
          </a:p>
          <a:p>
            <a:pPr algn="ctr">
              <a:defRPr/>
            </a:pPr>
            <a:r>
              <a:rPr lang="ru-RU" sz="1100" b="1" dirty="0" smtClean="0">
                <a:solidFill>
                  <a:prstClr val="black"/>
                </a:solidFill>
                <a:latin typeface="Times New Roman" pitchFamily="18" charset="0"/>
                <a:cs typeface="Times New Roman" pitchFamily="18" charset="0"/>
              </a:rPr>
              <a:t>Северо-Енисейского </a:t>
            </a:r>
            <a:r>
              <a:rPr lang="ru-RU" sz="1100" b="1" dirty="0">
                <a:solidFill>
                  <a:prstClr val="black"/>
                </a:solidFill>
                <a:latin typeface="Times New Roman" pitchFamily="18" charset="0"/>
                <a:cs typeface="Times New Roman" pitchFamily="18" charset="0"/>
              </a:rPr>
              <a:t>района</a:t>
            </a:r>
            <a:endParaRPr lang="ru-RU" sz="1100" b="1" dirty="0" smtClean="0">
              <a:solidFill>
                <a:prstClr val="black"/>
              </a:solidFill>
              <a:latin typeface="Times New Roman" pitchFamily="18" charset="0"/>
              <a:cs typeface="Times New Roman" pitchFamily="18" charset="0"/>
            </a:endParaRPr>
          </a:p>
        </p:txBody>
      </p:sp>
      <p:sp>
        <p:nvSpPr>
          <p:cNvPr id="22" name="AutoShape 7"/>
          <p:cNvSpPr>
            <a:spLocks noChangeArrowheads="1"/>
          </p:cNvSpPr>
          <p:nvPr/>
        </p:nvSpPr>
        <p:spPr bwMode="auto">
          <a:xfrm>
            <a:off x="448488" y="2636912"/>
            <a:ext cx="3683094" cy="576064"/>
          </a:xfrm>
          <a:prstGeom prst="foldedCorner">
            <a:avLst/>
          </a:prstGeom>
          <a:ln>
            <a:headEnd/>
            <a:tailEnd/>
          </a:ln>
        </p:spPr>
        <p:style>
          <a:lnRef idx="2">
            <a:schemeClr val="accent3">
              <a:shade val="50000"/>
            </a:schemeClr>
          </a:lnRef>
          <a:fillRef idx="1">
            <a:schemeClr val="accent3"/>
          </a:fillRef>
          <a:effectRef idx="0">
            <a:schemeClr val="accent3"/>
          </a:effectRef>
          <a:fontRef idx="minor">
            <a:schemeClr val="lt1"/>
          </a:fontRef>
        </p:style>
        <p:txBody>
          <a:bodyPr lIns="18000" tIns="90000" rIns="18000" bIns="90000" anchor="ctr"/>
          <a:lstStyle/>
          <a:p>
            <a:pPr algn="ctr" eaLnBrk="0" hangingPunct="0">
              <a:defRPr/>
            </a:pPr>
            <a:r>
              <a:rPr lang="ru-RU" sz="1100" b="1" dirty="0" smtClean="0">
                <a:solidFill>
                  <a:schemeClr val="tx1"/>
                </a:solidFill>
                <a:latin typeface="Times New Roman" pitchFamily="18" charset="0"/>
                <a:cs typeface="Times New Roman" pitchFamily="18" charset="0"/>
              </a:rPr>
              <a:t>Обеспечение преемственности налоговой политики предыдущих лет</a:t>
            </a:r>
            <a:endParaRPr lang="ru-RU" sz="1100" b="1" dirty="0">
              <a:solidFill>
                <a:schemeClr val="tx1"/>
              </a:solidFill>
              <a:latin typeface="Times New Roman" pitchFamily="18" charset="0"/>
              <a:cs typeface="Times New Roman" pitchFamily="18" charset="0"/>
            </a:endParaRPr>
          </a:p>
        </p:txBody>
      </p:sp>
      <p:sp>
        <p:nvSpPr>
          <p:cNvPr id="23" name="Нашивка 22"/>
          <p:cNvSpPr/>
          <p:nvPr/>
        </p:nvSpPr>
        <p:spPr>
          <a:xfrm>
            <a:off x="142844" y="142852"/>
            <a:ext cx="642942" cy="571504"/>
          </a:xfrm>
          <a:prstGeom prst="chevron">
            <a:avLst>
              <a:gd name="adj" fmla="val 5439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black"/>
              </a:solidFill>
            </a:endParaRPr>
          </a:p>
        </p:txBody>
      </p:sp>
      <p:sp>
        <p:nvSpPr>
          <p:cNvPr id="4" name="Загнутый угол 3"/>
          <p:cNvSpPr/>
          <p:nvPr/>
        </p:nvSpPr>
        <p:spPr>
          <a:xfrm>
            <a:off x="448488" y="1715460"/>
            <a:ext cx="3683094" cy="849444"/>
          </a:xfrm>
          <a:prstGeom prst="foldedCorner">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ru-RU" sz="1100" dirty="0" smtClean="0">
              <a:latin typeface="Times New Roman" pitchFamily="18" charset="0"/>
              <a:cs typeface="Times New Roman" pitchFamily="18" charset="0"/>
            </a:endParaRPr>
          </a:p>
          <a:p>
            <a:pPr algn="ctr"/>
            <a:r>
              <a:rPr lang="ru-RU" sz="1100" b="1" dirty="0" smtClean="0">
                <a:solidFill>
                  <a:schemeClr val="tx1"/>
                </a:solidFill>
                <a:latin typeface="Times New Roman" pitchFamily="18" charset="0"/>
                <a:cs typeface="Times New Roman" pitchFamily="18" charset="0"/>
              </a:rPr>
              <a:t>Рост налоговой </a:t>
            </a:r>
            <a:r>
              <a:rPr lang="ru-RU" sz="1100" b="1" dirty="0">
                <a:solidFill>
                  <a:schemeClr val="tx1"/>
                </a:solidFill>
                <a:latin typeface="Times New Roman" pitchFamily="18" charset="0"/>
                <a:cs typeface="Times New Roman" pitchFamily="18" charset="0"/>
              </a:rPr>
              <a:t>базы за счет увеличения объемов </a:t>
            </a:r>
            <a:r>
              <a:rPr lang="ru-RU" sz="1100" b="1" dirty="0" smtClean="0">
                <a:solidFill>
                  <a:schemeClr val="tx1"/>
                </a:solidFill>
                <a:latin typeface="Times New Roman" pitchFamily="18" charset="0"/>
                <a:cs typeface="Times New Roman" pitchFamily="18" charset="0"/>
              </a:rPr>
              <a:t>производства в золотодобывающей отрасли</a:t>
            </a:r>
          </a:p>
          <a:p>
            <a:pPr algn="ctr"/>
            <a:r>
              <a:rPr lang="ru-RU" sz="1100" b="1" dirty="0" smtClean="0">
                <a:solidFill>
                  <a:schemeClr val="tx1"/>
                </a:solidFill>
                <a:latin typeface="Times New Roman" pitchFamily="18" charset="0"/>
                <a:cs typeface="Times New Roman" pitchFamily="18" charset="0"/>
              </a:rPr>
              <a:t> в </a:t>
            </a:r>
            <a:r>
              <a:rPr lang="ru-RU" sz="1100" b="1" dirty="0">
                <a:solidFill>
                  <a:schemeClr val="tx1"/>
                </a:solidFill>
                <a:latin typeface="Times New Roman" pitchFamily="18" charset="0"/>
                <a:cs typeface="Times New Roman" pitchFamily="18" charset="0"/>
              </a:rPr>
              <a:t>Северо-Енисейском районе</a:t>
            </a:r>
          </a:p>
        </p:txBody>
      </p:sp>
      <p:sp>
        <p:nvSpPr>
          <p:cNvPr id="5" name="Прямоугольник 4"/>
          <p:cNvSpPr/>
          <p:nvPr/>
        </p:nvSpPr>
        <p:spPr>
          <a:xfrm>
            <a:off x="464315" y="1052736"/>
            <a:ext cx="8207531" cy="576064"/>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ru-RU" sz="1600" dirty="0" smtClean="0"/>
              <a:t>Основная цель налоговой политики Северо-Енисейского района – рост налоговой базы, </a:t>
            </a:r>
          </a:p>
          <a:p>
            <a:pPr algn="ctr"/>
            <a:r>
              <a:rPr lang="ru-RU" sz="1600" dirty="0" smtClean="0"/>
              <a:t>за счет реализации следующих задач:</a:t>
            </a:r>
            <a:endParaRPr lang="ru-RU" sz="1600" dirty="0"/>
          </a:p>
        </p:txBody>
      </p:sp>
      <p:sp>
        <p:nvSpPr>
          <p:cNvPr id="24" name="AutoShape 7"/>
          <p:cNvSpPr>
            <a:spLocks noChangeArrowheads="1"/>
          </p:cNvSpPr>
          <p:nvPr/>
        </p:nvSpPr>
        <p:spPr bwMode="auto">
          <a:xfrm>
            <a:off x="4913370" y="1766329"/>
            <a:ext cx="3751876" cy="373854"/>
          </a:xfrm>
          <a:prstGeom prst="foldedCorner">
            <a:avLst/>
          </a:prstGeom>
          <a:ln>
            <a:headEnd/>
            <a:tailEnd/>
          </a:ln>
        </p:spPr>
        <p:style>
          <a:lnRef idx="2">
            <a:schemeClr val="accent3">
              <a:shade val="50000"/>
            </a:schemeClr>
          </a:lnRef>
          <a:fillRef idx="1">
            <a:schemeClr val="accent3"/>
          </a:fillRef>
          <a:effectRef idx="0">
            <a:schemeClr val="accent3"/>
          </a:effectRef>
          <a:fontRef idx="minor">
            <a:schemeClr val="lt1"/>
          </a:fontRef>
        </p:style>
        <p:txBody>
          <a:bodyPr lIns="18000" tIns="90000" rIns="18000" bIns="90000" anchor="ctr"/>
          <a:lstStyle/>
          <a:p>
            <a:pPr algn="ctr">
              <a:defRPr/>
            </a:pPr>
            <a:r>
              <a:rPr lang="ru-RU" sz="1100" b="1" dirty="0" smtClean="0">
                <a:solidFill>
                  <a:prstClr val="black"/>
                </a:solidFill>
                <a:latin typeface="Times New Roman" pitchFamily="18" charset="0"/>
                <a:cs typeface="Times New Roman" pitchFamily="18" charset="0"/>
              </a:rPr>
              <a:t>Снижение недоимки </a:t>
            </a:r>
          </a:p>
        </p:txBody>
      </p:sp>
      <p:sp>
        <p:nvSpPr>
          <p:cNvPr id="25" name="AutoShape 7"/>
          <p:cNvSpPr>
            <a:spLocks noChangeArrowheads="1"/>
          </p:cNvSpPr>
          <p:nvPr/>
        </p:nvSpPr>
        <p:spPr bwMode="auto">
          <a:xfrm>
            <a:off x="4930818" y="3212976"/>
            <a:ext cx="3777146" cy="504056"/>
          </a:xfrm>
          <a:prstGeom prst="foldedCorner">
            <a:avLst/>
          </a:prstGeom>
          <a:ln>
            <a:headEnd/>
            <a:tailEnd/>
          </a:ln>
        </p:spPr>
        <p:style>
          <a:lnRef idx="2">
            <a:schemeClr val="accent3">
              <a:shade val="50000"/>
            </a:schemeClr>
          </a:lnRef>
          <a:fillRef idx="1">
            <a:schemeClr val="accent3"/>
          </a:fillRef>
          <a:effectRef idx="0">
            <a:schemeClr val="accent3"/>
          </a:effectRef>
          <a:fontRef idx="minor">
            <a:schemeClr val="lt1"/>
          </a:fontRef>
        </p:style>
        <p:txBody>
          <a:bodyPr lIns="18000" tIns="90000" rIns="18000" bIns="90000" anchor="t"/>
          <a:lstStyle/>
          <a:p>
            <a:pPr algn="ctr"/>
            <a:r>
              <a:rPr lang="ru-RU" sz="1100" b="1" dirty="0" smtClean="0">
                <a:solidFill>
                  <a:prstClr val="black"/>
                </a:solidFill>
                <a:latin typeface="Times New Roman" pitchFamily="18" charset="0"/>
                <a:cs typeface="Times New Roman" pitchFamily="18" charset="0"/>
              </a:rPr>
              <a:t>Работа по внесению </a:t>
            </a:r>
            <a:r>
              <a:rPr lang="ru-RU" sz="1100" b="1" dirty="0">
                <a:solidFill>
                  <a:prstClr val="black"/>
                </a:solidFill>
                <a:latin typeface="Times New Roman" pitchFamily="18" charset="0"/>
                <a:cs typeface="Times New Roman" pitchFamily="18" charset="0"/>
              </a:rPr>
              <a:t>сведений в </a:t>
            </a:r>
            <a:r>
              <a:rPr lang="ru-RU" sz="1100" b="1" dirty="0" smtClean="0">
                <a:solidFill>
                  <a:prstClr val="black"/>
                </a:solidFill>
                <a:latin typeface="Times New Roman" pitchFamily="18" charset="0"/>
                <a:cs typeface="Times New Roman" pitchFamily="18" charset="0"/>
              </a:rPr>
              <a:t>ФИАС</a:t>
            </a:r>
          </a:p>
          <a:p>
            <a:pPr algn="ctr"/>
            <a:r>
              <a:rPr lang="ru-RU" sz="1100" b="1" dirty="0" smtClean="0">
                <a:solidFill>
                  <a:prstClr val="black"/>
                </a:solidFill>
                <a:latin typeface="Times New Roman" pitchFamily="18" charset="0"/>
                <a:cs typeface="Times New Roman" pitchFamily="18" charset="0"/>
              </a:rPr>
              <a:t>Актуализация сведений в ГАР</a:t>
            </a:r>
            <a:endParaRPr lang="ru-RU" sz="1100" b="1" dirty="0">
              <a:solidFill>
                <a:prstClr val="black"/>
              </a:solidFill>
              <a:latin typeface="Times New Roman" pitchFamily="18" charset="0"/>
              <a:cs typeface="Times New Roman" pitchFamily="18" charset="0"/>
            </a:endParaRPr>
          </a:p>
        </p:txBody>
      </p:sp>
      <p:sp>
        <p:nvSpPr>
          <p:cNvPr id="27" name="AutoShape 7"/>
          <p:cNvSpPr>
            <a:spLocks noChangeArrowheads="1"/>
          </p:cNvSpPr>
          <p:nvPr/>
        </p:nvSpPr>
        <p:spPr bwMode="auto">
          <a:xfrm>
            <a:off x="4930817" y="5085184"/>
            <a:ext cx="3734429" cy="720079"/>
          </a:xfrm>
          <a:prstGeom prst="foldedCorner">
            <a:avLst/>
          </a:prstGeom>
          <a:ln>
            <a:headEnd/>
            <a:tailEnd/>
          </a:ln>
        </p:spPr>
        <p:style>
          <a:lnRef idx="2">
            <a:schemeClr val="accent3">
              <a:shade val="50000"/>
            </a:schemeClr>
          </a:lnRef>
          <a:fillRef idx="1">
            <a:schemeClr val="accent3"/>
          </a:fillRef>
          <a:effectRef idx="0">
            <a:schemeClr val="accent3"/>
          </a:effectRef>
          <a:fontRef idx="minor">
            <a:schemeClr val="lt1"/>
          </a:fontRef>
        </p:style>
        <p:txBody>
          <a:bodyPr lIns="18000" tIns="90000" rIns="18000" bIns="90000" anchor="ctr"/>
          <a:lstStyle/>
          <a:p>
            <a:pPr algn="ctr"/>
            <a:r>
              <a:rPr lang="ru-RU" sz="1050" b="1" dirty="0" smtClean="0">
                <a:solidFill>
                  <a:schemeClr val="tx1"/>
                </a:solidFill>
                <a:latin typeface="Times New Roman" pitchFamily="18" charset="0"/>
                <a:cs typeface="Times New Roman" pitchFamily="18" charset="0"/>
              </a:rPr>
              <a:t>Работа по взысканию задолженности по </a:t>
            </a:r>
            <a:r>
              <a:rPr lang="ru-RU" sz="1050" b="1" dirty="0">
                <a:solidFill>
                  <a:schemeClr val="tx1"/>
                </a:solidFill>
                <a:latin typeface="Times New Roman" pitchFamily="18" charset="0"/>
                <a:cs typeface="Times New Roman" pitchFamily="18" charset="0"/>
              </a:rPr>
              <a:t>плате за наем жилого помещения </a:t>
            </a:r>
            <a:r>
              <a:rPr lang="ru-RU" sz="1050" b="1" dirty="0" smtClean="0">
                <a:solidFill>
                  <a:schemeClr val="tx1"/>
                </a:solidFill>
                <a:latin typeface="Times New Roman" pitchFamily="18" charset="0"/>
                <a:cs typeface="Times New Roman" pitchFamily="18" charset="0"/>
              </a:rPr>
              <a:t>муниципального </a:t>
            </a:r>
            <a:r>
              <a:rPr lang="ru-RU" sz="1050" b="1" dirty="0">
                <a:solidFill>
                  <a:schemeClr val="tx1"/>
                </a:solidFill>
                <a:latin typeface="Times New Roman" pitchFamily="18" charset="0"/>
                <a:cs typeface="Times New Roman" pitchFamily="18" charset="0"/>
              </a:rPr>
              <a:t>жилищного фонда социального и коммерческого использования </a:t>
            </a:r>
            <a:endParaRPr lang="ru-RU" sz="1050" b="1" dirty="0" smtClean="0">
              <a:solidFill>
                <a:schemeClr val="tx1"/>
              </a:solidFill>
              <a:latin typeface="Times New Roman" pitchFamily="18" charset="0"/>
              <a:cs typeface="Times New Roman" pitchFamily="18" charset="0"/>
            </a:endParaRPr>
          </a:p>
          <a:p>
            <a:pPr algn="ctr"/>
            <a:r>
              <a:rPr lang="ru-RU" sz="1050" b="1" dirty="0" smtClean="0">
                <a:solidFill>
                  <a:schemeClr val="tx1"/>
                </a:solidFill>
                <a:latin typeface="Times New Roman" pitchFamily="18" charset="0"/>
                <a:cs typeface="Times New Roman" pitchFamily="18" charset="0"/>
              </a:rPr>
              <a:t>Северо-Енисейского </a:t>
            </a:r>
            <a:r>
              <a:rPr lang="ru-RU" sz="1050" b="1" dirty="0">
                <a:solidFill>
                  <a:schemeClr val="tx1"/>
                </a:solidFill>
                <a:latin typeface="Times New Roman" pitchFamily="18" charset="0"/>
                <a:cs typeface="Times New Roman" pitchFamily="18" charset="0"/>
              </a:rPr>
              <a:t>района</a:t>
            </a:r>
          </a:p>
        </p:txBody>
      </p:sp>
    </p:spTree>
    <p:extLst>
      <p:ext uri="{BB962C8B-B14F-4D97-AF65-F5344CB8AC3E}">
        <p14:creationId xmlns:p14="http://schemas.microsoft.com/office/powerpoint/2010/main" val="649560703"/>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gold-activ.com/wp-content/uploads/2013/02/smajlik-s-kal-kulyatorom.jpg"/>
          <p:cNvPicPr>
            <a:picLocks noChangeAspect="1" noChangeArrowheads="1"/>
          </p:cNvPicPr>
          <p:nvPr/>
        </p:nvPicPr>
        <p:blipFill>
          <a:blip r:embed="rId2" cstate="print"/>
          <a:srcRect/>
          <a:stretch>
            <a:fillRect/>
          </a:stretch>
        </p:blipFill>
        <p:spPr bwMode="auto">
          <a:xfrm>
            <a:off x="0" y="4569310"/>
            <a:ext cx="3345628" cy="2382819"/>
          </a:xfrm>
          <a:prstGeom prst="rect">
            <a:avLst/>
          </a:prstGeom>
          <a:ln>
            <a:noFill/>
          </a:ln>
          <a:effectLst>
            <a:softEdge rad="112500"/>
          </a:effectLst>
        </p:spPr>
      </p:pic>
      <p:cxnSp>
        <p:nvCxnSpPr>
          <p:cNvPr id="4" name="Прямая соединительная линия 3"/>
          <p:cNvCxnSpPr/>
          <p:nvPr/>
        </p:nvCxnSpPr>
        <p:spPr>
          <a:xfrm>
            <a:off x="179388" y="1221317"/>
            <a:ext cx="8856662" cy="0"/>
          </a:xfrm>
          <a:prstGeom prst="line">
            <a:avLst/>
          </a:prstGeom>
          <a:ln w="44450">
            <a:solidFill>
              <a:srgbClr val="00B050"/>
            </a:solidFill>
          </a:ln>
        </p:spPr>
        <p:style>
          <a:lnRef idx="1">
            <a:schemeClr val="accent1"/>
          </a:lnRef>
          <a:fillRef idx="0">
            <a:schemeClr val="accent1"/>
          </a:fillRef>
          <a:effectRef idx="0">
            <a:schemeClr val="accent1"/>
          </a:effectRef>
          <a:fontRef idx="minor">
            <a:schemeClr val="tx1"/>
          </a:fontRef>
        </p:style>
      </p:cxnSp>
      <p:sp>
        <p:nvSpPr>
          <p:cNvPr id="78" name="Заголовок 1"/>
          <p:cNvSpPr txBox="1">
            <a:spLocks/>
          </p:cNvSpPr>
          <p:nvPr/>
        </p:nvSpPr>
        <p:spPr bwMode="auto">
          <a:xfrm>
            <a:off x="882127" y="165101"/>
            <a:ext cx="8003688" cy="960967"/>
          </a:xfrm>
          <a:prstGeom prst="rect">
            <a:avLst/>
          </a:prstGeom>
          <a:noFill/>
          <a:ln w="9525">
            <a:noFill/>
            <a:miter lim="800000"/>
            <a:headEnd/>
            <a:tailEnd/>
          </a:ln>
        </p:spPr>
        <p:txBody>
          <a:bodyPr anchor="ctr"/>
          <a:lstStyle/>
          <a:p>
            <a:pPr algn="ctr" eaLnBrk="0" fontAlgn="auto" hangingPunct="0">
              <a:spcBef>
                <a:spcPts val="0"/>
              </a:spcBef>
              <a:spcAft>
                <a:spcPts val="0"/>
              </a:spcAft>
              <a:defRPr/>
            </a:pPr>
            <a:r>
              <a:rPr lang="ru-RU" sz="2400" b="1" i="1" kern="0" dirty="0">
                <a:solidFill>
                  <a:srgbClr val="000000"/>
                </a:solidFill>
                <a:latin typeface="Arial"/>
                <a:cs typeface="Arial" pitchFamily="34" charset="0"/>
              </a:rPr>
              <a:t>Основные </a:t>
            </a:r>
            <a:r>
              <a:rPr lang="ru-RU" sz="2400" b="1" i="1" kern="0" dirty="0" smtClean="0">
                <a:solidFill>
                  <a:srgbClr val="000000"/>
                </a:solidFill>
                <a:latin typeface="Arial"/>
                <a:cs typeface="Arial" pitchFamily="34" charset="0"/>
              </a:rPr>
              <a:t>цели и задачи </a:t>
            </a:r>
            <a:r>
              <a:rPr lang="ru-RU" sz="2400" b="1" i="1" kern="0" dirty="0">
                <a:solidFill>
                  <a:srgbClr val="000000"/>
                </a:solidFill>
                <a:latin typeface="Arial"/>
                <a:cs typeface="Arial" pitchFamily="34" charset="0"/>
              </a:rPr>
              <a:t>бюджетной политики </a:t>
            </a:r>
            <a:br>
              <a:rPr lang="ru-RU" sz="2400" b="1" i="1" kern="0" dirty="0">
                <a:solidFill>
                  <a:srgbClr val="000000"/>
                </a:solidFill>
                <a:latin typeface="Arial"/>
                <a:cs typeface="Arial" pitchFamily="34" charset="0"/>
              </a:rPr>
            </a:br>
            <a:r>
              <a:rPr lang="ru-RU" sz="2400" b="1" i="1" kern="0" dirty="0" smtClean="0">
                <a:solidFill>
                  <a:srgbClr val="000000"/>
                </a:solidFill>
                <a:latin typeface="Arial"/>
                <a:cs typeface="Arial" pitchFamily="34" charset="0"/>
              </a:rPr>
              <a:t>Северо-Енисейского района на 2021-2023 </a:t>
            </a:r>
            <a:r>
              <a:rPr lang="ru-RU" sz="2400" b="1" i="1" kern="0" dirty="0">
                <a:solidFill>
                  <a:srgbClr val="000000"/>
                </a:solidFill>
                <a:latin typeface="Arial"/>
                <a:cs typeface="Arial" pitchFamily="34" charset="0"/>
              </a:rPr>
              <a:t>годы</a:t>
            </a:r>
            <a:endParaRPr lang="ru-RU" sz="2000" b="1" i="1" kern="0" dirty="0">
              <a:solidFill>
                <a:srgbClr val="000000"/>
              </a:solidFill>
              <a:latin typeface="Arial"/>
              <a:cs typeface="+mn-cs"/>
            </a:endParaRPr>
          </a:p>
        </p:txBody>
      </p:sp>
      <p:sp>
        <p:nvSpPr>
          <p:cNvPr id="33" name="Номер слайда 13"/>
          <p:cNvSpPr txBox="1">
            <a:spLocks/>
          </p:cNvSpPr>
          <p:nvPr/>
        </p:nvSpPr>
        <p:spPr>
          <a:xfrm>
            <a:off x="8675689" y="-27517"/>
            <a:ext cx="433387" cy="366184"/>
          </a:xfrm>
          <a:prstGeom prst="rect">
            <a:avLst/>
          </a:prstGeom>
        </p:spPr>
        <p:txBody>
          <a:bodyPr anchor="ctr"/>
          <a:lstStyle/>
          <a:p>
            <a:pPr algn="r" fontAlgn="auto">
              <a:spcBef>
                <a:spcPts val="0"/>
              </a:spcBef>
              <a:spcAft>
                <a:spcPts val="0"/>
              </a:spcAft>
              <a:defRPr/>
            </a:pPr>
            <a:fld id="{21B7217B-8F92-4265-BB2C-1BB4794EF30C}" type="slidenum">
              <a:rPr lang="ru-RU" sz="1400">
                <a:solidFill>
                  <a:schemeClr val="tx1">
                    <a:tint val="75000"/>
                  </a:schemeClr>
                </a:solidFill>
                <a:latin typeface="Arial" pitchFamily="34" charset="0"/>
                <a:cs typeface="Arial" pitchFamily="34" charset="0"/>
              </a:rPr>
              <a:pPr algn="r" fontAlgn="auto">
                <a:spcBef>
                  <a:spcPts val="0"/>
                </a:spcBef>
                <a:spcAft>
                  <a:spcPts val="0"/>
                </a:spcAft>
                <a:defRPr/>
              </a:pPr>
              <a:t>18</a:t>
            </a:fld>
            <a:endParaRPr lang="ru-RU" sz="1400" dirty="0">
              <a:solidFill>
                <a:schemeClr val="tx1">
                  <a:tint val="75000"/>
                </a:schemeClr>
              </a:solidFill>
              <a:latin typeface="Arial" pitchFamily="34" charset="0"/>
              <a:cs typeface="Arial" pitchFamily="34" charset="0"/>
            </a:endParaRPr>
          </a:p>
        </p:txBody>
      </p:sp>
      <p:graphicFrame>
        <p:nvGraphicFramePr>
          <p:cNvPr id="7" name="Схема 6"/>
          <p:cNvGraphicFramePr/>
          <p:nvPr>
            <p:extLst>
              <p:ext uri="{D42A27DB-BD31-4B8C-83A1-F6EECF244321}">
                <p14:modId xmlns:p14="http://schemas.microsoft.com/office/powerpoint/2010/main" val="1643580437"/>
              </p:ext>
            </p:extLst>
          </p:nvPr>
        </p:nvGraphicFramePr>
        <p:xfrm>
          <a:off x="4712821" y="1291240"/>
          <a:ext cx="3962868" cy="132857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9" name="Схема 8"/>
          <p:cNvGraphicFramePr/>
          <p:nvPr>
            <p:extLst>
              <p:ext uri="{D42A27DB-BD31-4B8C-83A1-F6EECF244321}">
                <p14:modId xmlns:p14="http://schemas.microsoft.com/office/powerpoint/2010/main" val="3590843571"/>
              </p:ext>
            </p:extLst>
          </p:nvPr>
        </p:nvGraphicFramePr>
        <p:xfrm>
          <a:off x="4736809" y="5338483"/>
          <a:ext cx="4149006" cy="1519517"/>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5" name="Схема 4"/>
          <p:cNvGraphicFramePr/>
          <p:nvPr>
            <p:extLst>
              <p:ext uri="{D42A27DB-BD31-4B8C-83A1-F6EECF244321}">
                <p14:modId xmlns:p14="http://schemas.microsoft.com/office/powerpoint/2010/main" val="1400160645"/>
              </p:ext>
            </p:extLst>
          </p:nvPr>
        </p:nvGraphicFramePr>
        <p:xfrm>
          <a:off x="4719918" y="2608731"/>
          <a:ext cx="4069079" cy="1398494"/>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8" name="Схема 7"/>
          <p:cNvGraphicFramePr/>
          <p:nvPr>
            <p:extLst>
              <p:ext uri="{D42A27DB-BD31-4B8C-83A1-F6EECF244321}">
                <p14:modId xmlns:p14="http://schemas.microsoft.com/office/powerpoint/2010/main" val="814876467"/>
              </p:ext>
            </p:extLst>
          </p:nvPr>
        </p:nvGraphicFramePr>
        <p:xfrm>
          <a:off x="4720068" y="3992879"/>
          <a:ext cx="4172314" cy="1421804"/>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2" name="Схема 1"/>
          <p:cNvGraphicFramePr/>
          <p:nvPr>
            <p:extLst>
              <p:ext uri="{D42A27DB-BD31-4B8C-83A1-F6EECF244321}">
                <p14:modId xmlns:p14="http://schemas.microsoft.com/office/powerpoint/2010/main" val="2401769669"/>
              </p:ext>
            </p:extLst>
          </p:nvPr>
        </p:nvGraphicFramePr>
        <p:xfrm>
          <a:off x="179388" y="1221317"/>
          <a:ext cx="5522165" cy="4789518"/>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sp>
        <p:nvSpPr>
          <p:cNvPr id="28" name="Нашивка 27"/>
          <p:cNvSpPr/>
          <p:nvPr/>
        </p:nvSpPr>
        <p:spPr>
          <a:xfrm>
            <a:off x="228584" y="380027"/>
            <a:ext cx="739604" cy="738767"/>
          </a:xfrm>
          <a:prstGeom prst="chevron">
            <a:avLst>
              <a:gd name="adj" fmla="val 5193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381000" y="537882"/>
            <a:ext cx="8458200" cy="1400383"/>
          </a:xfrm>
          <a:prstGeom prst="rect">
            <a:avLst/>
          </a:prstGeom>
        </p:spPr>
        <p:txBody>
          <a:bodyPr wrap="square">
            <a:spAutoFit/>
          </a:bodyPr>
          <a:lstStyle/>
          <a:p>
            <a:pPr algn="ctr"/>
            <a:r>
              <a:rPr lang="ru-RU" sz="2000" i="1" dirty="0" smtClean="0">
                <a:solidFill>
                  <a:schemeClr val="accent1">
                    <a:lumMod val="75000"/>
                  </a:schemeClr>
                </a:solidFill>
              </a:rPr>
              <a:t>Уважаемые жители Северо-Енисейского района!</a:t>
            </a:r>
          </a:p>
          <a:p>
            <a:pPr algn="ctr"/>
            <a:endParaRPr lang="ru-RU" sz="800" i="1" dirty="0" smtClean="0">
              <a:solidFill>
                <a:schemeClr val="accent1">
                  <a:lumMod val="75000"/>
                </a:schemeClr>
              </a:solidFill>
            </a:endParaRPr>
          </a:p>
          <a:p>
            <a:pPr algn="ctr"/>
            <a:r>
              <a:rPr lang="ru-RU" sz="1900" i="1" dirty="0" smtClean="0">
                <a:solidFill>
                  <a:schemeClr val="accent1">
                    <a:lumMod val="75000"/>
                  </a:schemeClr>
                </a:solidFill>
              </a:rPr>
              <a:t>Бюджет для граждан» познакомит Вас с основными положениями бюджета Северо-Енисейского района на  2021  год и </a:t>
            </a:r>
          </a:p>
          <a:p>
            <a:pPr algn="ctr"/>
            <a:r>
              <a:rPr lang="ru-RU" sz="1900" i="1" dirty="0" smtClean="0">
                <a:solidFill>
                  <a:schemeClr val="accent1">
                    <a:lumMod val="75000"/>
                  </a:schemeClr>
                </a:solidFill>
              </a:rPr>
              <a:t> плановый период 2022 - 2023 годов</a:t>
            </a:r>
            <a:endParaRPr lang="ru-RU" sz="1900" dirty="0">
              <a:solidFill>
                <a:schemeClr val="accent1">
                  <a:lumMod val="75000"/>
                </a:schemeClr>
              </a:solidFill>
            </a:endParaRPr>
          </a:p>
        </p:txBody>
      </p:sp>
      <p:pic>
        <p:nvPicPr>
          <p:cNvPr id="4"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000" y="2514600"/>
            <a:ext cx="3456384" cy="2971800"/>
          </a:xfrm>
          <a:prstGeom prst="rect">
            <a:avLst/>
          </a:prstGeom>
          <a:noFill/>
          <a:ln>
            <a:noFill/>
          </a:ln>
          <a:effectLst>
            <a:glow rad="317500">
              <a:schemeClr val="accent1">
                <a:alpha val="40000"/>
              </a:schemeClr>
            </a:glow>
            <a:outerShdw dist="35921" dir="2700000" algn="ctr" rotWithShape="0">
              <a:schemeClr val="bg2"/>
            </a:outerShdw>
            <a:softEdge rad="1397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Прямоугольник 4"/>
          <p:cNvSpPr/>
          <p:nvPr/>
        </p:nvSpPr>
        <p:spPr>
          <a:xfrm>
            <a:off x="4128247" y="1949824"/>
            <a:ext cx="4787153" cy="4801314"/>
          </a:xfrm>
          <a:prstGeom prst="rect">
            <a:avLst/>
          </a:prstGeom>
        </p:spPr>
        <p:txBody>
          <a:bodyPr wrap="square">
            <a:spAutoFit/>
          </a:bodyPr>
          <a:lstStyle/>
          <a:p>
            <a:pPr algn="ctr">
              <a:lnSpc>
                <a:spcPct val="120000"/>
              </a:lnSpc>
            </a:pPr>
            <a:r>
              <a:rPr lang="ru-RU" sz="1700" i="1" dirty="0" smtClean="0"/>
              <a:t>Представленная информация предназначена для широкого круга пользователей и будет интересна и полезна всем категориям населения. Бюджет Северо-Енисейского района затрагивает интересы каждого</a:t>
            </a:r>
          </a:p>
          <a:p>
            <a:pPr algn="ctr">
              <a:lnSpc>
                <a:spcPct val="120000"/>
              </a:lnSpc>
            </a:pPr>
            <a:r>
              <a:rPr lang="ru-RU" sz="1700" i="1" dirty="0" smtClean="0"/>
              <a:t> жителя района. Мы постарались в доступной и понятной форме показать основные показатели бюджета.</a:t>
            </a:r>
            <a:r>
              <a:rPr lang="ru-RU" sz="1700" dirty="0" smtClean="0"/>
              <a:t> </a:t>
            </a:r>
            <a:r>
              <a:rPr lang="ru-RU" sz="1700" i="1" dirty="0" smtClean="0"/>
              <a:t>Надеемся, что информация о бюджете, представленная в информативной и компактной форме, позволит уточнить знания о бюджете района и будет способствовать активному участию граждан в бюджетном процессе района</a:t>
            </a:r>
            <a:endParaRPr lang="ru-RU" sz="1700" i="1"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620688"/>
          </a:xfrm>
          <a:ln>
            <a:solidFill>
              <a:schemeClr val="accent2">
                <a:lumMod val="50000"/>
              </a:schemeClr>
            </a:solidFill>
          </a:ln>
        </p:spPr>
        <p:txBody>
          <a:bodyPr>
            <a:normAutofit fontScale="90000"/>
          </a:bodyPr>
          <a:lstStyle/>
          <a:p>
            <a:r>
              <a:rPr lang="ru-RU" altLang="ru-RU" sz="2400" dirty="0" smtClean="0">
                <a:solidFill>
                  <a:schemeClr val="accent6">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Основные параметры  бюджета  Северо-Енисейского района</a:t>
            </a:r>
            <a:br>
              <a:rPr lang="ru-RU" altLang="ru-RU" sz="2400" dirty="0" smtClean="0">
                <a:solidFill>
                  <a:schemeClr val="accent6">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br>
            <a:r>
              <a:rPr lang="ru-RU" altLang="ru-RU" sz="2400" dirty="0" smtClean="0">
                <a:solidFill>
                  <a:schemeClr val="accent6">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на 2021 год</a:t>
            </a:r>
            <a:endParaRPr lang="ru-RU" sz="2400" dirty="0">
              <a:solidFill>
                <a:schemeClr val="accent6">
                  <a:lumMod val="50000"/>
                </a:schemeClr>
              </a:solidFill>
              <a:latin typeface="Times New Roman" pitchFamily="18" charset="0"/>
              <a:cs typeface="Times New Roman" pitchFamily="18" charset="0"/>
            </a:endParaRPr>
          </a:p>
        </p:txBody>
      </p:sp>
      <p:sp>
        <p:nvSpPr>
          <p:cNvPr id="3" name="Пятиугольник 2"/>
          <p:cNvSpPr/>
          <p:nvPr/>
        </p:nvSpPr>
        <p:spPr>
          <a:xfrm>
            <a:off x="0" y="805887"/>
            <a:ext cx="2362200" cy="1752600"/>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ru-RU" altLang="ru-RU" sz="1400" b="1" u="sng" dirty="0" smtClean="0">
                <a:solidFill>
                  <a:schemeClr val="tx1"/>
                </a:solidFill>
                <a:latin typeface="Times New Roman" pitchFamily="18" charset="0"/>
                <a:cs typeface="Times New Roman" pitchFamily="18" charset="0"/>
              </a:rPr>
              <a:t>Налоговые доходы</a:t>
            </a:r>
          </a:p>
          <a:p>
            <a:pPr algn="ctr">
              <a:defRPr/>
            </a:pPr>
            <a:r>
              <a:rPr lang="ru-RU" altLang="ru-RU" sz="1400" b="1" dirty="0" smtClean="0">
                <a:solidFill>
                  <a:schemeClr val="tx1"/>
                </a:solidFill>
                <a:latin typeface="Times New Roman" pitchFamily="18" charset="0"/>
                <a:cs typeface="Times New Roman" pitchFamily="18" charset="0"/>
              </a:rPr>
              <a:t>1 988 739,9  </a:t>
            </a:r>
          </a:p>
        </p:txBody>
      </p:sp>
      <p:sp>
        <p:nvSpPr>
          <p:cNvPr id="4" name="Пятиугольник 3"/>
          <p:cNvSpPr/>
          <p:nvPr/>
        </p:nvSpPr>
        <p:spPr>
          <a:xfrm>
            <a:off x="0" y="2971800"/>
            <a:ext cx="2362200" cy="1600200"/>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ru-RU" altLang="ru-RU" sz="1400" b="1" u="sng" dirty="0" smtClean="0">
                <a:solidFill>
                  <a:schemeClr val="tx1"/>
                </a:solidFill>
                <a:latin typeface="Times New Roman" pitchFamily="18" charset="0"/>
                <a:cs typeface="Times New Roman" pitchFamily="18" charset="0"/>
              </a:rPr>
              <a:t>Неналоговые доходы</a:t>
            </a:r>
          </a:p>
          <a:p>
            <a:pPr algn="ctr">
              <a:defRPr/>
            </a:pPr>
            <a:r>
              <a:rPr lang="ru-RU" altLang="ru-RU" sz="1400" b="1" dirty="0" smtClean="0">
                <a:solidFill>
                  <a:schemeClr val="tx1"/>
                </a:solidFill>
                <a:latin typeface="Times New Roman" pitchFamily="18" charset="0"/>
                <a:cs typeface="Times New Roman" pitchFamily="18" charset="0"/>
              </a:rPr>
              <a:t>85 677,5</a:t>
            </a:r>
          </a:p>
        </p:txBody>
      </p:sp>
      <p:sp>
        <p:nvSpPr>
          <p:cNvPr id="5" name="Пятиугольник 4"/>
          <p:cNvSpPr/>
          <p:nvPr/>
        </p:nvSpPr>
        <p:spPr>
          <a:xfrm>
            <a:off x="0" y="5029200"/>
            <a:ext cx="2362200" cy="1600200"/>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ru-RU" altLang="ru-RU" sz="1400" b="1" u="sng" dirty="0" smtClean="0">
                <a:solidFill>
                  <a:schemeClr val="tx1"/>
                </a:solidFill>
                <a:latin typeface="Times New Roman" pitchFamily="18" charset="0"/>
                <a:cs typeface="Times New Roman" pitchFamily="18" charset="0"/>
              </a:rPr>
              <a:t>Безвозмездные поступления</a:t>
            </a:r>
          </a:p>
          <a:p>
            <a:pPr algn="ctr">
              <a:defRPr/>
            </a:pPr>
            <a:r>
              <a:rPr lang="ru-RU" altLang="ru-RU" sz="1400" b="1" dirty="0" smtClean="0">
                <a:solidFill>
                  <a:schemeClr val="tx1"/>
                </a:solidFill>
                <a:latin typeface="Times New Roman" pitchFamily="18" charset="0"/>
                <a:cs typeface="Times New Roman" pitchFamily="18" charset="0"/>
              </a:rPr>
              <a:t>439 666,2 </a:t>
            </a:r>
          </a:p>
        </p:txBody>
      </p:sp>
      <p:sp>
        <p:nvSpPr>
          <p:cNvPr id="8" name="Прямоугольник 7"/>
          <p:cNvSpPr/>
          <p:nvPr/>
        </p:nvSpPr>
        <p:spPr>
          <a:xfrm>
            <a:off x="2362200" y="838200"/>
            <a:ext cx="533400" cy="5791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defRPr/>
            </a:pPr>
            <a:r>
              <a:rPr lang="ru-RU" altLang="ru-RU" sz="1400" b="1" dirty="0" smtClean="0">
                <a:solidFill>
                  <a:schemeClr val="tx1"/>
                </a:solidFill>
                <a:latin typeface="Times New Roman" pitchFamily="18" charset="0"/>
                <a:cs typeface="Times New Roman" pitchFamily="18" charset="0"/>
              </a:rPr>
              <a:t>Доходы  2 514 083,6</a:t>
            </a:r>
            <a:endParaRPr lang="ru-RU" altLang="ru-RU" sz="1400" dirty="0">
              <a:solidFill>
                <a:schemeClr val="tx1"/>
              </a:solidFill>
              <a:latin typeface="Times New Roman" pitchFamily="18" charset="0"/>
              <a:cs typeface="Times New Roman" pitchFamily="18" charset="0"/>
            </a:endParaRPr>
          </a:p>
        </p:txBody>
      </p:sp>
      <p:sp>
        <p:nvSpPr>
          <p:cNvPr id="9" name="Прямоугольник 8"/>
          <p:cNvSpPr/>
          <p:nvPr/>
        </p:nvSpPr>
        <p:spPr>
          <a:xfrm>
            <a:off x="5334000" y="838200"/>
            <a:ext cx="457200" cy="5791200"/>
          </a:xfrm>
          <a:prstGeom prst="rect">
            <a:avLst/>
          </a:prstGeom>
          <a:solidFill>
            <a:schemeClr val="accent2">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ru-RU" altLang="ru-RU" sz="1400" b="1" dirty="0" smtClean="0">
                <a:solidFill>
                  <a:schemeClr val="tx1"/>
                </a:solidFill>
                <a:latin typeface="Times New Roman" pitchFamily="18" charset="0"/>
                <a:cs typeface="Times New Roman" pitchFamily="18" charset="0"/>
              </a:rPr>
              <a:t>Расходы  2 514 083,6</a:t>
            </a:r>
            <a:endParaRPr lang="ru-RU" altLang="ru-RU" sz="1400" b="1" dirty="0">
              <a:solidFill>
                <a:schemeClr val="tx1"/>
              </a:solidFill>
              <a:latin typeface="Times New Roman" pitchFamily="18" charset="0"/>
              <a:cs typeface="Times New Roman" pitchFamily="18" charset="0"/>
            </a:endParaRPr>
          </a:p>
        </p:txBody>
      </p:sp>
      <p:sp>
        <p:nvSpPr>
          <p:cNvPr id="10" name="Прямоугольник 9"/>
          <p:cNvSpPr/>
          <p:nvPr/>
        </p:nvSpPr>
        <p:spPr>
          <a:xfrm>
            <a:off x="3179765" y="4837316"/>
            <a:ext cx="1981200" cy="990600"/>
          </a:xfrm>
          <a:prstGeom prst="rect">
            <a:avLst/>
          </a:prstGeom>
          <a:solidFill>
            <a:srgbClr val="92D050"/>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altLang="ru-RU" sz="1400" b="1" dirty="0" smtClean="0">
                <a:solidFill>
                  <a:schemeClr val="tx1"/>
                </a:solidFill>
                <a:latin typeface="Times New Roman" pitchFamily="18" charset="0"/>
                <a:cs typeface="Times New Roman" pitchFamily="18" charset="0"/>
              </a:rPr>
              <a:t>Доходы в расчете</a:t>
            </a:r>
          </a:p>
          <a:p>
            <a:pPr algn="ctr"/>
            <a:r>
              <a:rPr lang="ru-RU" altLang="ru-RU" sz="1400" b="1" dirty="0" smtClean="0">
                <a:solidFill>
                  <a:schemeClr val="tx1"/>
                </a:solidFill>
                <a:latin typeface="Times New Roman" pitchFamily="18" charset="0"/>
                <a:cs typeface="Times New Roman" pitchFamily="18" charset="0"/>
              </a:rPr>
              <a:t>на 1 человека</a:t>
            </a:r>
            <a:r>
              <a:rPr lang="ru-RU" altLang="ru-RU" sz="1400" dirty="0" smtClean="0">
                <a:solidFill>
                  <a:schemeClr val="tx1"/>
                </a:solidFill>
                <a:latin typeface="Times New Roman" pitchFamily="18" charset="0"/>
                <a:cs typeface="Times New Roman" pitchFamily="18" charset="0"/>
              </a:rPr>
              <a:t> </a:t>
            </a:r>
          </a:p>
          <a:p>
            <a:pPr algn="ctr"/>
            <a:r>
              <a:rPr lang="ru-RU" altLang="ru-RU" sz="1400" b="1" dirty="0" smtClean="0">
                <a:solidFill>
                  <a:schemeClr val="tx1"/>
                </a:solidFill>
                <a:latin typeface="Times New Roman" pitchFamily="18" charset="0"/>
                <a:cs typeface="Times New Roman" pitchFamily="18" charset="0"/>
              </a:rPr>
              <a:t>250,0</a:t>
            </a:r>
            <a:endParaRPr lang="ru-RU" altLang="ru-RU" sz="1400" b="1" dirty="0">
              <a:solidFill>
                <a:schemeClr val="tx1"/>
              </a:solidFill>
              <a:latin typeface="Times New Roman" pitchFamily="18" charset="0"/>
              <a:cs typeface="Times New Roman" pitchFamily="18" charset="0"/>
            </a:endParaRPr>
          </a:p>
        </p:txBody>
      </p:sp>
      <p:sp>
        <p:nvSpPr>
          <p:cNvPr id="18" name="Прямоугольник 17"/>
          <p:cNvSpPr/>
          <p:nvPr/>
        </p:nvSpPr>
        <p:spPr>
          <a:xfrm>
            <a:off x="3024323" y="926599"/>
            <a:ext cx="2160192" cy="916351"/>
          </a:xfrm>
          <a:prstGeom prst="rect">
            <a:avLst/>
          </a:prstGeom>
          <a:solidFill>
            <a:srgbClr val="92D050"/>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altLang="ru-RU" sz="1400" b="1" dirty="0" smtClean="0">
                <a:solidFill>
                  <a:schemeClr val="tx1"/>
                </a:solidFill>
                <a:latin typeface="Times New Roman" pitchFamily="18" charset="0"/>
                <a:cs typeface="Times New Roman" pitchFamily="18" charset="0"/>
              </a:rPr>
              <a:t>Численность населения  10 058 человек</a:t>
            </a:r>
            <a:endParaRPr lang="ru-RU" altLang="ru-RU" sz="1400" b="1" dirty="0">
              <a:solidFill>
                <a:schemeClr val="tx1"/>
              </a:solidFill>
              <a:latin typeface="Times New Roman" pitchFamily="18" charset="0"/>
              <a:cs typeface="Times New Roman" pitchFamily="18" charset="0"/>
            </a:endParaRPr>
          </a:p>
        </p:txBody>
      </p:sp>
      <p:pic>
        <p:nvPicPr>
          <p:cNvPr id="21" name="Picture 11"/>
          <p:cNvPicPr>
            <a:picLocks noChangeAspect="1" noChangeArrowheads="1"/>
          </p:cNvPicPr>
          <p:nvPr/>
        </p:nvPicPr>
        <p:blipFill>
          <a:blip r:embed="rId2" cstate="print"/>
          <a:srcRect/>
          <a:stretch>
            <a:fillRect/>
          </a:stretch>
        </p:blipFill>
        <p:spPr bwMode="auto">
          <a:xfrm>
            <a:off x="2996462" y="2133600"/>
            <a:ext cx="2311400" cy="2590800"/>
          </a:xfrm>
          <a:prstGeom prst="rect">
            <a:avLst/>
          </a:prstGeom>
          <a:noFill/>
          <a:ln w="9525">
            <a:noFill/>
            <a:miter lim="800000"/>
            <a:headEnd/>
            <a:tailEnd/>
          </a:ln>
          <a:effectLst/>
        </p:spPr>
      </p:pic>
      <p:sp>
        <p:nvSpPr>
          <p:cNvPr id="27" name="Пятиугольник 26"/>
          <p:cNvSpPr/>
          <p:nvPr/>
        </p:nvSpPr>
        <p:spPr>
          <a:xfrm flipH="1">
            <a:off x="5826012" y="4094366"/>
            <a:ext cx="3124200" cy="495300"/>
          </a:xfrm>
          <a:prstGeom prst="homePlate">
            <a:avLst/>
          </a:prstGeom>
          <a:solidFill>
            <a:schemeClr val="accent2">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altLang="ru-RU" sz="1400" b="1" dirty="0" smtClean="0">
                <a:solidFill>
                  <a:schemeClr val="tx1"/>
                </a:solidFill>
                <a:latin typeface="Times New Roman" pitchFamily="18" charset="0"/>
                <a:cs typeface="Times New Roman" pitchFamily="18" charset="0"/>
              </a:rPr>
              <a:t>Образование </a:t>
            </a:r>
          </a:p>
          <a:p>
            <a:pPr algn="ctr"/>
            <a:r>
              <a:rPr lang="ru-RU" altLang="ru-RU" sz="1400" b="1" dirty="0" smtClean="0">
                <a:solidFill>
                  <a:schemeClr val="tx1"/>
                </a:solidFill>
                <a:latin typeface="Times New Roman" pitchFamily="18" charset="0"/>
                <a:cs typeface="Times New Roman" pitchFamily="18" charset="0"/>
              </a:rPr>
              <a:t>636 129,1 </a:t>
            </a:r>
            <a:endParaRPr lang="ru-RU" altLang="ru-RU" sz="1400" b="1" dirty="0">
              <a:solidFill>
                <a:schemeClr val="tx1"/>
              </a:solidFill>
              <a:latin typeface="Times New Roman" pitchFamily="18" charset="0"/>
              <a:cs typeface="Times New Roman" pitchFamily="18" charset="0"/>
            </a:endParaRPr>
          </a:p>
        </p:txBody>
      </p:sp>
      <p:sp>
        <p:nvSpPr>
          <p:cNvPr id="28" name="Пятиугольник 27"/>
          <p:cNvSpPr/>
          <p:nvPr/>
        </p:nvSpPr>
        <p:spPr>
          <a:xfrm flipH="1">
            <a:off x="5791199" y="1384774"/>
            <a:ext cx="3156050" cy="894265"/>
          </a:xfrm>
          <a:prstGeom prst="homePlate">
            <a:avLst/>
          </a:prstGeom>
          <a:solidFill>
            <a:schemeClr val="accent2">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altLang="ru-RU" sz="1400" b="1" dirty="0" smtClean="0">
                <a:solidFill>
                  <a:schemeClr val="tx1"/>
                </a:solidFill>
                <a:latin typeface="Times New Roman" pitchFamily="18" charset="0"/>
                <a:cs typeface="Times New Roman" pitchFamily="18" charset="0"/>
              </a:rPr>
              <a:t>Национальная безопасность и</a:t>
            </a:r>
          </a:p>
          <a:p>
            <a:pPr algn="ctr"/>
            <a:r>
              <a:rPr lang="ru-RU" altLang="ru-RU" sz="1400" b="1" dirty="0" smtClean="0">
                <a:solidFill>
                  <a:schemeClr val="tx1"/>
                </a:solidFill>
                <a:latin typeface="Times New Roman" pitchFamily="18" charset="0"/>
                <a:cs typeface="Times New Roman" pitchFamily="18" charset="0"/>
              </a:rPr>
              <a:t> правоохранительная деятельность</a:t>
            </a:r>
          </a:p>
          <a:p>
            <a:pPr algn="ctr"/>
            <a:r>
              <a:rPr lang="ru-RU" altLang="ru-RU" sz="1400" b="1" dirty="0" smtClean="0">
                <a:solidFill>
                  <a:schemeClr val="tx1"/>
                </a:solidFill>
                <a:latin typeface="Times New Roman" pitchFamily="18" charset="0"/>
                <a:cs typeface="Times New Roman" pitchFamily="18" charset="0"/>
              </a:rPr>
              <a:t>40 634,4</a:t>
            </a:r>
            <a:endParaRPr lang="ru-RU" altLang="ru-RU" sz="1400" b="1" dirty="0">
              <a:solidFill>
                <a:schemeClr val="tx1"/>
              </a:solidFill>
              <a:latin typeface="Times New Roman" pitchFamily="18" charset="0"/>
              <a:cs typeface="Times New Roman" pitchFamily="18" charset="0"/>
            </a:endParaRPr>
          </a:p>
        </p:txBody>
      </p:sp>
      <p:sp>
        <p:nvSpPr>
          <p:cNvPr id="30" name="Пятиугольник 29"/>
          <p:cNvSpPr/>
          <p:nvPr/>
        </p:nvSpPr>
        <p:spPr>
          <a:xfrm flipH="1">
            <a:off x="5797607" y="6144467"/>
            <a:ext cx="3163725" cy="550848"/>
          </a:xfrm>
          <a:prstGeom prst="homePlate">
            <a:avLst/>
          </a:prstGeom>
          <a:solidFill>
            <a:schemeClr val="accent2">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altLang="ru-RU" sz="1400" b="1" dirty="0" smtClean="0">
                <a:solidFill>
                  <a:schemeClr val="tx1"/>
                </a:solidFill>
                <a:latin typeface="Times New Roman" pitchFamily="18" charset="0"/>
                <a:cs typeface="Times New Roman" pitchFamily="18" charset="0"/>
              </a:rPr>
              <a:t>Средства массовой информации </a:t>
            </a:r>
          </a:p>
          <a:p>
            <a:pPr algn="ctr"/>
            <a:r>
              <a:rPr lang="ru-RU" altLang="ru-RU" sz="1400" b="1" dirty="0" smtClean="0">
                <a:solidFill>
                  <a:schemeClr val="tx1"/>
                </a:solidFill>
                <a:latin typeface="Times New Roman" pitchFamily="18" charset="0"/>
                <a:cs typeface="Times New Roman" pitchFamily="18" charset="0"/>
              </a:rPr>
              <a:t>25 267,9</a:t>
            </a:r>
            <a:endParaRPr lang="ru-RU" altLang="ru-RU" sz="1400" b="1" dirty="0">
              <a:solidFill>
                <a:schemeClr val="tx1"/>
              </a:solidFill>
              <a:latin typeface="Times New Roman" pitchFamily="18" charset="0"/>
              <a:cs typeface="Times New Roman" pitchFamily="18" charset="0"/>
            </a:endParaRPr>
          </a:p>
        </p:txBody>
      </p:sp>
      <p:sp>
        <p:nvSpPr>
          <p:cNvPr id="31" name="Пятиугольник 30"/>
          <p:cNvSpPr/>
          <p:nvPr/>
        </p:nvSpPr>
        <p:spPr>
          <a:xfrm flipH="1">
            <a:off x="5794791" y="2819400"/>
            <a:ext cx="3166542" cy="698902"/>
          </a:xfrm>
          <a:prstGeom prst="homePlate">
            <a:avLst/>
          </a:prstGeom>
          <a:solidFill>
            <a:schemeClr val="accent2">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altLang="ru-RU" sz="1400" b="1" dirty="0" smtClean="0">
                <a:solidFill>
                  <a:schemeClr val="tx1"/>
                </a:solidFill>
                <a:latin typeface="Times New Roman" pitchFamily="18" charset="0"/>
                <a:cs typeface="Times New Roman" pitchFamily="18" charset="0"/>
              </a:rPr>
              <a:t>Жилищно-коммунальное хозяйство</a:t>
            </a:r>
          </a:p>
          <a:p>
            <a:pPr algn="ctr"/>
            <a:r>
              <a:rPr lang="ru-RU" altLang="ru-RU" sz="1400" b="1" dirty="0" smtClean="0">
                <a:solidFill>
                  <a:schemeClr val="tx1"/>
                </a:solidFill>
                <a:latin typeface="Times New Roman" pitchFamily="18" charset="0"/>
                <a:cs typeface="Times New Roman" pitchFamily="18" charset="0"/>
              </a:rPr>
              <a:t>1 104 087,3</a:t>
            </a:r>
            <a:endParaRPr lang="ru-RU" altLang="ru-RU" sz="1400" b="1" dirty="0">
              <a:solidFill>
                <a:schemeClr val="tx1"/>
              </a:solidFill>
              <a:latin typeface="Times New Roman" pitchFamily="18" charset="0"/>
              <a:cs typeface="Times New Roman" pitchFamily="18" charset="0"/>
            </a:endParaRPr>
          </a:p>
        </p:txBody>
      </p:sp>
      <p:sp>
        <p:nvSpPr>
          <p:cNvPr id="33" name="Нашивка 32"/>
          <p:cNvSpPr/>
          <p:nvPr/>
        </p:nvSpPr>
        <p:spPr>
          <a:xfrm>
            <a:off x="0" y="13060"/>
            <a:ext cx="899592" cy="679636"/>
          </a:xfrm>
          <a:prstGeom prst="chevron">
            <a:avLst/>
          </a:prstGeom>
          <a:solidFill>
            <a:srgbClr val="92D050"/>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rgbClr val="92D050"/>
              </a:solidFill>
            </a:endParaRPr>
          </a:p>
        </p:txBody>
      </p:sp>
      <p:sp>
        <p:nvSpPr>
          <p:cNvPr id="19" name="Пятиугольник 18"/>
          <p:cNvSpPr/>
          <p:nvPr/>
        </p:nvSpPr>
        <p:spPr>
          <a:xfrm flipH="1">
            <a:off x="5826012" y="5649167"/>
            <a:ext cx="3124200" cy="495300"/>
          </a:xfrm>
          <a:prstGeom prst="homePlate">
            <a:avLst/>
          </a:prstGeom>
          <a:solidFill>
            <a:schemeClr val="accent2">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altLang="ru-RU" sz="1400" b="1" dirty="0" smtClean="0">
                <a:solidFill>
                  <a:schemeClr val="tx1"/>
                </a:solidFill>
                <a:latin typeface="Times New Roman" pitchFamily="18" charset="0"/>
                <a:cs typeface="Times New Roman" pitchFamily="18" charset="0"/>
              </a:rPr>
              <a:t>Физическая культура и спорт </a:t>
            </a:r>
          </a:p>
          <a:p>
            <a:pPr algn="ctr"/>
            <a:r>
              <a:rPr lang="ru-RU" altLang="ru-RU" sz="1400" b="1" dirty="0" smtClean="0">
                <a:solidFill>
                  <a:schemeClr val="tx1"/>
                </a:solidFill>
                <a:latin typeface="Times New Roman" pitchFamily="18" charset="0"/>
                <a:cs typeface="Times New Roman" pitchFamily="18" charset="0"/>
              </a:rPr>
              <a:t>70 877,9</a:t>
            </a:r>
            <a:endParaRPr lang="ru-RU" altLang="ru-RU" sz="1400" b="1" dirty="0">
              <a:solidFill>
                <a:schemeClr val="tx1"/>
              </a:solidFill>
              <a:latin typeface="Times New Roman" pitchFamily="18" charset="0"/>
              <a:cs typeface="Times New Roman" pitchFamily="18" charset="0"/>
            </a:endParaRPr>
          </a:p>
        </p:txBody>
      </p:sp>
      <p:sp>
        <p:nvSpPr>
          <p:cNvPr id="20" name="Пятиугольник 19"/>
          <p:cNvSpPr/>
          <p:nvPr/>
        </p:nvSpPr>
        <p:spPr>
          <a:xfrm flipH="1">
            <a:off x="5823049" y="5108645"/>
            <a:ext cx="3124200" cy="540522"/>
          </a:xfrm>
          <a:prstGeom prst="homePlate">
            <a:avLst/>
          </a:prstGeom>
          <a:solidFill>
            <a:schemeClr val="accent2">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altLang="ru-RU" sz="1400" b="1" dirty="0" smtClean="0">
                <a:solidFill>
                  <a:schemeClr val="tx1"/>
                </a:solidFill>
                <a:latin typeface="Times New Roman" pitchFamily="18" charset="0"/>
                <a:cs typeface="Times New Roman" pitchFamily="18" charset="0"/>
              </a:rPr>
              <a:t>Социальная политика</a:t>
            </a:r>
          </a:p>
          <a:p>
            <a:pPr algn="ctr"/>
            <a:r>
              <a:rPr lang="ru-RU" altLang="ru-RU" sz="1400" b="1" dirty="0" smtClean="0">
                <a:solidFill>
                  <a:schemeClr val="tx1"/>
                </a:solidFill>
                <a:latin typeface="Times New Roman" pitchFamily="18" charset="0"/>
                <a:cs typeface="Times New Roman" pitchFamily="18" charset="0"/>
              </a:rPr>
              <a:t>54 846,6</a:t>
            </a:r>
            <a:endParaRPr lang="ru-RU" altLang="ru-RU" sz="1400" b="1" dirty="0">
              <a:solidFill>
                <a:schemeClr val="tx1"/>
              </a:solidFill>
              <a:latin typeface="Times New Roman" pitchFamily="18" charset="0"/>
              <a:cs typeface="Times New Roman" pitchFamily="18" charset="0"/>
            </a:endParaRPr>
          </a:p>
        </p:txBody>
      </p:sp>
      <p:sp>
        <p:nvSpPr>
          <p:cNvPr id="22" name="Пятиугольник 21"/>
          <p:cNvSpPr/>
          <p:nvPr/>
        </p:nvSpPr>
        <p:spPr>
          <a:xfrm flipH="1">
            <a:off x="5826012" y="4589666"/>
            <a:ext cx="3124200" cy="495300"/>
          </a:xfrm>
          <a:prstGeom prst="homePlate">
            <a:avLst/>
          </a:prstGeom>
          <a:solidFill>
            <a:schemeClr val="accent2">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altLang="ru-RU" sz="1400" b="1" dirty="0" smtClean="0">
                <a:solidFill>
                  <a:schemeClr val="tx1"/>
                </a:solidFill>
                <a:latin typeface="Times New Roman" pitchFamily="18" charset="0"/>
                <a:cs typeface="Times New Roman" pitchFamily="18" charset="0"/>
              </a:rPr>
              <a:t>Культура и кинематография </a:t>
            </a:r>
          </a:p>
          <a:p>
            <a:pPr algn="ctr"/>
            <a:r>
              <a:rPr lang="ru-RU" altLang="ru-RU" sz="1400" b="1" dirty="0" smtClean="0">
                <a:solidFill>
                  <a:schemeClr val="tx1"/>
                </a:solidFill>
                <a:latin typeface="Times New Roman" pitchFamily="18" charset="0"/>
                <a:cs typeface="Times New Roman" pitchFamily="18" charset="0"/>
              </a:rPr>
              <a:t>141 789,1</a:t>
            </a:r>
            <a:endParaRPr lang="ru-RU" altLang="ru-RU" sz="1400" b="1" dirty="0">
              <a:solidFill>
                <a:schemeClr val="tx1"/>
              </a:solidFill>
              <a:latin typeface="Times New Roman" pitchFamily="18" charset="0"/>
              <a:cs typeface="Times New Roman" pitchFamily="18" charset="0"/>
            </a:endParaRPr>
          </a:p>
        </p:txBody>
      </p:sp>
      <p:sp>
        <p:nvSpPr>
          <p:cNvPr id="23" name="Пятиугольник 22"/>
          <p:cNvSpPr/>
          <p:nvPr/>
        </p:nvSpPr>
        <p:spPr>
          <a:xfrm flipH="1">
            <a:off x="5818779" y="829963"/>
            <a:ext cx="3124200" cy="554812"/>
          </a:xfrm>
          <a:prstGeom prst="homePlate">
            <a:avLst/>
          </a:prstGeom>
          <a:solidFill>
            <a:schemeClr val="accent2">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altLang="ru-RU" sz="1400" b="1" dirty="0" smtClean="0">
                <a:solidFill>
                  <a:schemeClr val="tx1"/>
                </a:solidFill>
                <a:latin typeface="Times New Roman" pitchFamily="18" charset="0"/>
                <a:cs typeface="Times New Roman" pitchFamily="18" charset="0"/>
              </a:rPr>
              <a:t>Общегосударственные вопросы 286 476,0</a:t>
            </a:r>
            <a:endParaRPr lang="ru-RU" altLang="ru-RU" sz="1400" b="1" dirty="0">
              <a:solidFill>
                <a:schemeClr val="tx1"/>
              </a:solidFill>
              <a:latin typeface="Times New Roman" pitchFamily="18" charset="0"/>
              <a:cs typeface="Times New Roman" pitchFamily="18" charset="0"/>
            </a:endParaRPr>
          </a:p>
        </p:txBody>
      </p:sp>
      <p:sp>
        <p:nvSpPr>
          <p:cNvPr id="24" name="Пятиугольник 23"/>
          <p:cNvSpPr/>
          <p:nvPr/>
        </p:nvSpPr>
        <p:spPr>
          <a:xfrm flipH="1">
            <a:off x="5797607" y="2279040"/>
            <a:ext cx="3163725" cy="540360"/>
          </a:xfrm>
          <a:prstGeom prst="homePlate">
            <a:avLst/>
          </a:prstGeom>
          <a:solidFill>
            <a:schemeClr val="accent2">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altLang="ru-RU" sz="1400" b="1" dirty="0" smtClean="0">
                <a:solidFill>
                  <a:schemeClr val="tx1"/>
                </a:solidFill>
                <a:latin typeface="Times New Roman" pitchFamily="18" charset="0"/>
                <a:cs typeface="Times New Roman" pitchFamily="18" charset="0"/>
              </a:rPr>
              <a:t>Национальная экономика</a:t>
            </a:r>
          </a:p>
          <a:p>
            <a:pPr algn="ctr"/>
            <a:r>
              <a:rPr lang="ru-RU" altLang="ru-RU" sz="1400" b="1" dirty="0" smtClean="0">
                <a:solidFill>
                  <a:schemeClr val="tx1"/>
                </a:solidFill>
                <a:latin typeface="Times New Roman" pitchFamily="18" charset="0"/>
                <a:cs typeface="Times New Roman" pitchFamily="18" charset="0"/>
              </a:rPr>
              <a:t>152 288,5</a:t>
            </a:r>
            <a:endParaRPr lang="ru-RU" altLang="ru-RU" sz="1400" b="1" dirty="0">
              <a:solidFill>
                <a:schemeClr val="tx1"/>
              </a:solidFill>
              <a:latin typeface="Times New Roman" pitchFamily="18" charset="0"/>
              <a:cs typeface="Times New Roman" pitchFamily="18" charset="0"/>
            </a:endParaRPr>
          </a:p>
        </p:txBody>
      </p:sp>
      <p:sp>
        <p:nvSpPr>
          <p:cNvPr id="25" name="Пятиугольник 24"/>
          <p:cNvSpPr/>
          <p:nvPr/>
        </p:nvSpPr>
        <p:spPr>
          <a:xfrm flipH="1">
            <a:off x="5837133" y="3518302"/>
            <a:ext cx="3124200" cy="576064"/>
          </a:xfrm>
          <a:prstGeom prst="homePlate">
            <a:avLst/>
          </a:prstGeom>
          <a:solidFill>
            <a:schemeClr val="accent2">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altLang="ru-RU" sz="1400" b="1" dirty="0" smtClean="0">
                <a:solidFill>
                  <a:schemeClr val="tx1"/>
                </a:solidFill>
                <a:latin typeface="Times New Roman" pitchFamily="18" charset="0"/>
                <a:cs typeface="Times New Roman" pitchFamily="18" charset="0"/>
              </a:rPr>
              <a:t>Охрана окружающей среды </a:t>
            </a:r>
          </a:p>
          <a:p>
            <a:pPr algn="ctr"/>
            <a:r>
              <a:rPr lang="ru-RU" altLang="ru-RU" sz="1400" b="1" dirty="0" smtClean="0">
                <a:solidFill>
                  <a:schemeClr val="tx1"/>
                </a:solidFill>
                <a:latin typeface="Times New Roman" pitchFamily="18" charset="0"/>
                <a:cs typeface="Times New Roman" pitchFamily="18" charset="0"/>
              </a:rPr>
              <a:t>1 686,8</a:t>
            </a:r>
            <a:endParaRPr lang="ru-RU" altLang="ru-RU" sz="1400" b="1" dirty="0">
              <a:solidFill>
                <a:schemeClr val="tx1"/>
              </a:solidFill>
              <a:latin typeface="Times New Roman" pitchFamily="18" charset="0"/>
              <a:cs typeface="Times New Roman" pitchFamily="18" charset="0"/>
            </a:endParaRPr>
          </a:p>
        </p:txBody>
      </p:sp>
      <p:sp>
        <p:nvSpPr>
          <p:cNvPr id="6" name="Прямоугольник 5"/>
          <p:cNvSpPr/>
          <p:nvPr/>
        </p:nvSpPr>
        <p:spPr>
          <a:xfrm>
            <a:off x="7740352" y="677283"/>
            <a:ext cx="1175048" cy="128604"/>
          </a:xfrm>
          <a:prstGeom prst="rect">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ru-RU" sz="1400" dirty="0">
                <a:solidFill>
                  <a:schemeClr val="tx1"/>
                </a:solidFill>
              </a:rPr>
              <a:t>т</a:t>
            </a:r>
            <a:r>
              <a:rPr lang="ru-RU" sz="1400" dirty="0" smtClean="0">
                <a:solidFill>
                  <a:schemeClr val="tx1"/>
                </a:solidFill>
              </a:rPr>
              <a:t>ыс. рублей</a:t>
            </a:r>
            <a:endParaRPr lang="ru-RU" sz="1400" dirty="0">
              <a:solidFill>
                <a:schemeClr val="tx1"/>
              </a:solidFill>
            </a:endParaRPr>
          </a:p>
        </p:txBody>
      </p:sp>
    </p:spTree>
    <p:extLst>
      <p:ext uri="{BB962C8B-B14F-4D97-AF65-F5344CB8AC3E}">
        <p14:creationId xmlns:p14="http://schemas.microsoft.com/office/powerpoint/2010/main" val="2086676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Rectangle 6"/>
          <p:cNvSpPr txBox="1">
            <a:spLocks noGrp="1" noChangeArrowheads="1"/>
          </p:cNvSpPr>
          <p:nvPr/>
        </p:nvSpPr>
        <p:spPr bwMode="auto">
          <a:xfrm>
            <a:off x="6659563" y="6381750"/>
            <a:ext cx="2133600" cy="476250"/>
          </a:xfrm>
          <a:prstGeom prst="rect">
            <a:avLst/>
          </a:prstGeom>
          <a:noFill/>
          <a:ln>
            <a:miter lim="800000"/>
            <a:headEnd/>
            <a:tailEnd/>
          </a:ln>
        </p:spPr>
        <p:txBody>
          <a:bodyPr/>
          <a:lstStyle/>
          <a:p>
            <a:pPr algn="r">
              <a:defRPr/>
            </a:pPr>
            <a:endParaRPr lang="ru-RU" sz="1400" dirty="0">
              <a:cs typeface="+mn-cs"/>
            </a:endParaRPr>
          </a:p>
        </p:txBody>
      </p:sp>
      <p:sp>
        <p:nvSpPr>
          <p:cNvPr id="107523" name="Rectangle 2"/>
          <p:cNvSpPr>
            <a:spLocks noGrp="1" noChangeArrowheads="1"/>
          </p:cNvSpPr>
          <p:nvPr>
            <p:ph type="title" idx="4294967295"/>
          </p:nvPr>
        </p:nvSpPr>
        <p:spPr>
          <a:xfrm>
            <a:off x="899592" y="115888"/>
            <a:ext cx="8030096" cy="608012"/>
          </a:xfrm>
        </p:spPr>
        <p:txBody>
          <a:bodyPr lIns="180000" tIns="0" rIns="0" bIns="0">
            <a:normAutofit fontScale="90000"/>
          </a:bodyPr>
          <a:lstStyle/>
          <a:p>
            <a:r>
              <a:rPr lang="ru-RU" sz="2000" b="1" dirty="0" smtClean="0">
                <a:solidFill>
                  <a:schemeClr val="tx1"/>
                </a:solidFill>
                <a:latin typeface="Times New Roman" panose="02020603050405020304" pitchFamily="18" charset="0"/>
                <a:cs typeface="Times New Roman" panose="02020603050405020304" pitchFamily="18" charset="0"/>
              </a:rPr>
              <a:t>Основные параметры бюджета Северо-Енисейского района </a:t>
            </a:r>
            <a:br>
              <a:rPr lang="ru-RU" sz="2000" b="1" dirty="0" smtClean="0">
                <a:solidFill>
                  <a:schemeClr val="tx1"/>
                </a:solidFill>
                <a:latin typeface="Times New Roman" panose="02020603050405020304" pitchFamily="18" charset="0"/>
                <a:cs typeface="Times New Roman" panose="02020603050405020304" pitchFamily="18" charset="0"/>
              </a:rPr>
            </a:br>
            <a:r>
              <a:rPr lang="ru-RU" sz="2000" b="1" dirty="0" smtClean="0">
                <a:solidFill>
                  <a:schemeClr val="tx1"/>
                </a:solidFill>
                <a:latin typeface="Times New Roman" panose="02020603050405020304" pitchFamily="18" charset="0"/>
                <a:cs typeface="Times New Roman" panose="02020603050405020304" pitchFamily="18" charset="0"/>
              </a:rPr>
              <a:t>в 2021 - 2023 годах (с учетом </a:t>
            </a:r>
            <a:r>
              <a:rPr lang="ru-RU" sz="2000" b="1" dirty="0">
                <a:latin typeface="Times New Roman" panose="02020603050405020304" pitchFamily="18" charset="0"/>
                <a:cs typeface="Times New Roman" panose="02020603050405020304" pitchFamily="18" charset="0"/>
              </a:rPr>
              <a:t>средств </a:t>
            </a:r>
            <a:r>
              <a:rPr lang="ru-RU" sz="2000" b="1" dirty="0" smtClean="0">
                <a:latin typeface="Times New Roman" panose="02020603050405020304" pitchFamily="18" charset="0"/>
                <a:cs typeface="Times New Roman" panose="02020603050405020304" pitchFamily="18" charset="0"/>
              </a:rPr>
              <a:t>из федерального </a:t>
            </a:r>
            <a:r>
              <a:rPr lang="ru-RU" sz="2000" b="1" dirty="0" smtClean="0">
                <a:solidFill>
                  <a:schemeClr val="tx1"/>
                </a:solidFill>
                <a:latin typeface="Times New Roman" panose="02020603050405020304" pitchFamily="18" charset="0"/>
                <a:cs typeface="Times New Roman" panose="02020603050405020304" pitchFamily="18" charset="0"/>
              </a:rPr>
              <a:t>и </a:t>
            </a:r>
            <a:r>
              <a:rPr lang="ru-RU" sz="2000" b="1" smtClean="0">
                <a:solidFill>
                  <a:schemeClr val="tx1"/>
                </a:solidFill>
                <a:latin typeface="Times New Roman" panose="02020603050405020304" pitchFamily="18" charset="0"/>
                <a:cs typeface="Times New Roman" panose="02020603050405020304" pitchFamily="18" charset="0"/>
              </a:rPr>
              <a:t>краевого бюджетов)</a:t>
            </a:r>
            <a:endParaRPr lang="ru-RU" sz="2000" b="1" dirty="0" smtClean="0">
              <a:solidFill>
                <a:schemeClr val="tx1"/>
              </a:solidFill>
              <a:latin typeface="Times New Roman" panose="02020603050405020304" pitchFamily="18" charset="0"/>
              <a:cs typeface="Times New Roman" panose="02020603050405020304" pitchFamily="18" charset="0"/>
            </a:endParaRPr>
          </a:p>
        </p:txBody>
      </p:sp>
      <p:sp>
        <p:nvSpPr>
          <p:cNvPr id="107524" name="Text Box 87"/>
          <p:cNvSpPr txBox="1">
            <a:spLocks noChangeArrowheads="1"/>
          </p:cNvSpPr>
          <p:nvPr/>
        </p:nvSpPr>
        <p:spPr bwMode="auto">
          <a:xfrm>
            <a:off x="7380288" y="640213"/>
            <a:ext cx="1549400" cy="250825"/>
          </a:xfrm>
          <a:prstGeom prst="rect">
            <a:avLst/>
          </a:prstGeom>
          <a:noFill/>
          <a:ln w="9525" algn="ctr">
            <a:noFill/>
            <a:miter lim="800000"/>
            <a:headEnd/>
            <a:tailEnd/>
          </a:ln>
        </p:spPr>
        <p:txBody>
          <a:bodyPr lIns="0" tIns="10800" rIns="0" bIns="10800">
            <a:spAutoFit/>
          </a:bodyPr>
          <a:lstStyle/>
          <a:p>
            <a:pPr algn="r"/>
            <a:r>
              <a:rPr lang="ru-RU" sz="1500" b="1" dirty="0">
                <a:latin typeface="Times New Roman" panose="02020603050405020304" pitchFamily="18" charset="0"/>
                <a:cs typeface="Times New Roman" panose="02020603050405020304" pitchFamily="18" charset="0"/>
              </a:rPr>
              <a:t>тыс. рублей</a:t>
            </a:r>
          </a:p>
        </p:txBody>
      </p:sp>
      <p:graphicFrame>
        <p:nvGraphicFramePr>
          <p:cNvPr id="38014" name="Group 126"/>
          <p:cNvGraphicFramePr>
            <a:graphicFrameLocks noGrp="1"/>
          </p:cNvGraphicFramePr>
          <p:nvPr>
            <p:extLst>
              <p:ext uri="{D42A27DB-BD31-4B8C-83A1-F6EECF244321}">
                <p14:modId xmlns:p14="http://schemas.microsoft.com/office/powerpoint/2010/main" val="2003733118"/>
              </p:ext>
            </p:extLst>
          </p:nvPr>
        </p:nvGraphicFramePr>
        <p:xfrm>
          <a:off x="233751" y="980727"/>
          <a:ext cx="8677276" cy="5824022"/>
        </p:xfrm>
        <a:graphic>
          <a:graphicData uri="http://schemas.openxmlformats.org/drawingml/2006/table">
            <a:tbl>
              <a:tblPr/>
              <a:tblGrid>
                <a:gridCol w="510080"/>
                <a:gridCol w="4521389"/>
                <a:gridCol w="1239382"/>
                <a:gridCol w="1255169"/>
                <a:gridCol w="1151256"/>
              </a:tblGrid>
              <a:tr h="510209">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п/п</a:t>
                      </a:r>
                      <a:endParaRPr kumimoji="0" lang="ru-RU"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669900"/>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Направление</a:t>
                      </a:r>
                      <a:endParaRPr kumimoji="0" lang="ru-RU"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669900"/>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2021 год</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669900"/>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2022 год</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669900"/>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2023 год</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669900"/>
                    </a:solidFill>
                  </a:tcPr>
                </a:tc>
              </a:tr>
              <a:tr h="323522">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00"/>
                    </a:solidFill>
                  </a:tcPr>
                </a:tc>
                <a:tc>
                  <a:txBody>
                    <a:bodyPr/>
                    <a:lstStyle/>
                    <a:p>
                      <a:pPr marL="0" marR="0" lvl="0" indent="0" algn="l" defTabSz="914400" rtl="0" eaLnBrk="0" fontAlgn="t"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ДОХОДЫ, в том числе:</a:t>
                      </a:r>
                      <a:endParaRPr kumimoji="0" lang="ru-RU"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00"/>
                    </a:solidFill>
                  </a:tcPr>
                </a:tc>
                <a:tc>
                  <a:txBody>
                    <a:bodyPr/>
                    <a:lstStyle/>
                    <a:p>
                      <a:pPr marL="0" marR="0" lvl="0" indent="0" algn="r" defTabSz="914400" rtl="0" eaLnBrk="0" fontAlgn="t"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2 514 083,6</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00"/>
                    </a:solidFill>
                  </a:tcPr>
                </a:tc>
                <a:tc>
                  <a:txBody>
                    <a:bodyPr/>
                    <a:lstStyle/>
                    <a:p>
                      <a:pPr marL="0" marR="0" lvl="0" indent="0" algn="r" defTabSz="914400" rtl="0" eaLnBrk="0" fontAlgn="t"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2 510 307,0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00"/>
                    </a:solidFill>
                  </a:tcPr>
                </a:tc>
                <a:tc>
                  <a:txBody>
                    <a:bodyPr/>
                    <a:lstStyle/>
                    <a:p>
                      <a:pPr marL="0" marR="0" lvl="0" indent="0" algn="r" defTabSz="914400" rtl="0" eaLnBrk="0" fontAlgn="t"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2 531 686,4</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00"/>
                    </a:solidFill>
                  </a:tcPr>
                </a:tc>
              </a:tr>
              <a:tr h="300123">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1.1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t"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налоговые и неналоговые доходы </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algn="ctr" fontAlgn="t"/>
                      <a:r>
                        <a:rPr lang="ru-RU" sz="1400" b="0" i="0" u="none" strike="noStrike" dirty="0" smtClean="0">
                          <a:effectLst/>
                          <a:latin typeface="Times New Roman"/>
                        </a:rPr>
                        <a:t>    2 074 417,4    </a:t>
                      </a:r>
                      <a:endParaRPr lang="ru-RU" sz="1400" b="0" i="0" u="none" strike="noStrike" dirty="0">
                        <a:effectLst/>
                        <a:latin typeface="Times New Roman"/>
                      </a:endParaRP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0" fontAlgn="t"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2 072 671,4</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0" fontAlgn="t"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2 103 539,6</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510209">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1.2</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t"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безвозмездные поступления из федерального и краевого бюджетов, прочие безвозмездные поступления</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0" fontAlgn="t"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439 666,2</a:t>
                      </a:r>
                    </a:p>
                    <a:p>
                      <a:pPr marL="0" marR="0" lvl="0" indent="0" algn="r" defTabSz="914400" rtl="0" eaLnBrk="0" fontAlgn="t" latinLnBrk="0" hangingPunct="0">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0" fontAlgn="t"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437 635,6</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0" fontAlgn="t"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428 146,8</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351583">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2</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00"/>
                    </a:solidFill>
                  </a:tcPr>
                </a:tc>
                <a:tc>
                  <a:txBody>
                    <a:bodyPr/>
                    <a:lstStyle/>
                    <a:p>
                      <a:pPr marL="0" marR="0" lvl="0" indent="0" algn="l" defTabSz="914400" rtl="0" eaLnBrk="0" fontAlgn="t"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РАСХОДЫ, в том числе:</a:t>
                      </a:r>
                      <a:endParaRPr kumimoji="0" lang="ru-RU"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00"/>
                    </a:solidFill>
                  </a:tcPr>
                </a:tc>
                <a:tc>
                  <a:txBody>
                    <a:bodyPr/>
                    <a:lstStyle/>
                    <a:p>
                      <a:pPr marL="0" marR="0" lvl="0" indent="0" algn="r" defTabSz="914400" rtl="0" eaLnBrk="0" fontAlgn="t"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2 514 083,6</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00"/>
                    </a:solidFill>
                  </a:tcPr>
                </a:tc>
                <a:tc>
                  <a:txBody>
                    <a:bodyPr/>
                    <a:lstStyle/>
                    <a:p>
                      <a:pPr marL="0" marR="0" lvl="0" indent="0" algn="r" defTabSz="914400" rtl="0" eaLnBrk="0" fontAlgn="t"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2 510 307,0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00"/>
                    </a:solidFill>
                  </a:tcPr>
                </a:tc>
                <a:tc>
                  <a:txBody>
                    <a:bodyPr/>
                    <a:lstStyle/>
                    <a:p>
                      <a:pPr marL="0" marR="0" lvl="0" indent="0" algn="r" defTabSz="914400" rtl="0" eaLnBrk="0" fontAlgn="t"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2 531 686,4</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00"/>
                    </a:solidFill>
                  </a:tcPr>
                </a:tc>
              </a:tr>
              <a:tr h="300123">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2.1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t"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за счет средств из федерального бюджета</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0" fontAlgn="t"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20 381,9</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0" fontAlgn="t"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12 240,2</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0" fontAlgn="t"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3 405,2</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300123">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2.2</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t"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за счет средств из краевого бюджета</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0" fontAlgn="t"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419 284,3</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0" fontAlgn="t"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425 395,4</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0" fontAlgn="t"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424 741,6</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300123">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2.3</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t"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за счет средств </a:t>
                      </a:r>
                      <a:r>
                        <a:rPr kumimoji="0" lang="ru-RU" sz="14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rPr>
                        <a:t>местного бюджета</a:t>
                      </a:r>
                      <a:endParaRPr kumimoji="0" lang="ru-RU"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0" fontAlgn="t"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2 074 417,4</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0" fontAlgn="t"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1 646 734,1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0" fontAlgn="t"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1 399 946,8</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300123">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2.4</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t"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условно-утвержденные расходы</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0" fontAlgn="t"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0" fontAlgn="t"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425 937,3</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0" fontAlgn="t"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703 592,8</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300123">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3</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00"/>
                    </a:solidFill>
                  </a:tcPr>
                </a:tc>
                <a:tc>
                  <a:txBody>
                    <a:bodyPr/>
                    <a:lstStyle/>
                    <a:p>
                      <a:pPr marL="0" marR="0" lvl="0" indent="0" algn="l" defTabSz="914400" rtl="0" eaLnBrk="0" fontAlgn="t"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ДЕФИЦИТ (-)/ПРОФИЦИТ (+)</a:t>
                      </a:r>
                      <a:endParaRPr kumimoji="0" lang="ru-RU"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00"/>
                    </a:solidFill>
                  </a:tcPr>
                </a:tc>
                <a:tc>
                  <a:txBody>
                    <a:bodyPr/>
                    <a:lstStyle/>
                    <a:p>
                      <a:pPr marL="0" marR="0" lvl="0" indent="0" algn="r" defTabSz="914400" rtl="0" eaLnBrk="0" fontAlgn="t"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00"/>
                    </a:solidFill>
                  </a:tcPr>
                </a:tc>
                <a:tc>
                  <a:txBody>
                    <a:bodyPr/>
                    <a:lstStyle/>
                    <a:p>
                      <a:pPr marL="0" marR="0" lvl="0" indent="0" algn="r" defTabSz="914400" rtl="0" eaLnBrk="0" fontAlgn="t"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00"/>
                    </a:solidFill>
                  </a:tcPr>
                </a:tc>
                <a:tc>
                  <a:txBody>
                    <a:bodyPr/>
                    <a:lstStyle/>
                    <a:p>
                      <a:pPr marL="0" marR="0" lvl="0" indent="0" algn="r" defTabSz="914400" rtl="0" eaLnBrk="0" fontAlgn="t"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00"/>
                    </a:solidFill>
                  </a:tcPr>
                </a:tc>
              </a:tr>
              <a:tr h="300123">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4</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00"/>
                    </a:solidFill>
                  </a:tcPr>
                </a:tc>
                <a:tc>
                  <a:txBody>
                    <a:bodyPr/>
                    <a:lstStyle/>
                    <a:p>
                      <a:pPr marL="0" marR="0" lvl="0" indent="0" algn="l" defTabSz="914400" rtl="0" eaLnBrk="0" fontAlgn="t"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ИСТОЧНИКИ, в том числе:</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00"/>
                    </a:solidFill>
                  </a:tcPr>
                </a:tc>
                <a:tc>
                  <a:txBody>
                    <a:bodyPr/>
                    <a:lstStyle/>
                    <a:p>
                      <a:pPr marL="0" marR="0" lvl="0" indent="0" algn="r" defTabSz="914400" rtl="0" eaLnBrk="0" fontAlgn="t"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00"/>
                    </a:solidFill>
                  </a:tcPr>
                </a:tc>
                <a:tc>
                  <a:txBody>
                    <a:bodyPr/>
                    <a:lstStyle/>
                    <a:p>
                      <a:pPr marL="0" marR="0" lvl="0" indent="0" algn="r" defTabSz="914400" rtl="0" eaLnBrk="0" fontAlgn="t"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00"/>
                    </a:solidFill>
                  </a:tcPr>
                </a:tc>
                <a:tc>
                  <a:txBody>
                    <a:bodyPr/>
                    <a:lstStyle/>
                    <a:p>
                      <a:pPr marL="0" marR="0" lvl="0" indent="0" algn="r" defTabSz="914400" rtl="0" eaLnBrk="0" fontAlgn="t"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00"/>
                    </a:solidFill>
                  </a:tcPr>
                </a:tc>
              </a:tr>
              <a:tr h="300123">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4.1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t"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кредиты, полученные от кредитных организаций</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alpha val="50195"/>
                      </a:schemeClr>
                    </a:solidFill>
                  </a:tcPr>
                </a:tc>
                <a:tc>
                  <a:txBody>
                    <a:bodyPr/>
                    <a:lstStyle/>
                    <a:p>
                      <a:pPr marL="0" marR="0" lvl="0" indent="0" algn="r" defTabSz="914400" rtl="0" eaLnBrk="0" fontAlgn="t"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t"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t"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0123">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4.2</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t"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погашение кредитов от кредитных организаций</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alpha val="50195"/>
                      </a:schemeClr>
                    </a:solidFill>
                  </a:tcPr>
                </a:tc>
                <a:tc>
                  <a:txBody>
                    <a:bodyPr/>
                    <a:lstStyle/>
                    <a:p>
                      <a:pPr marL="0" marR="0" lvl="0" indent="0" algn="r" defTabSz="914400" rtl="0" eaLnBrk="0" fontAlgn="t"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t"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t"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0209">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4.3</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t"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получение бюджетных кредитов от других бюджетов бюджетной системы РФ</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alpha val="50195"/>
                      </a:schemeClr>
                    </a:solidFill>
                  </a:tcPr>
                </a:tc>
                <a:tc>
                  <a:txBody>
                    <a:bodyPr/>
                    <a:lstStyle/>
                    <a:p>
                      <a:pPr marL="0" marR="0" lvl="0" indent="0" algn="r" defTabSz="914400" rtl="0" eaLnBrk="0" fontAlgn="t"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r"/>
                      <a:r>
                        <a:rPr lang="ru-RU" sz="1400" i="0" dirty="0" smtClean="0">
                          <a:latin typeface="Times New Roman" panose="02020603050405020304" pitchFamily="18" charset="0"/>
                          <a:cs typeface="Times New Roman" panose="02020603050405020304" pitchFamily="18" charset="0"/>
                        </a:rPr>
                        <a:t>0,0</a:t>
                      </a:r>
                      <a:endParaRPr lang="ru-RU" sz="1400" i="0" dirty="0">
                        <a:latin typeface="Times New Roman" panose="02020603050405020304" pitchFamily="18" charset="0"/>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r"/>
                      <a:r>
                        <a:rPr lang="ru-RU" sz="1400" i="0" dirty="0" smtClean="0">
                          <a:latin typeface="Times New Roman" panose="02020603050405020304" pitchFamily="18" charset="0"/>
                          <a:cs typeface="Times New Roman" panose="02020603050405020304" pitchFamily="18" charset="0"/>
                        </a:rPr>
                        <a:t>0,0</a:t>
                      </a:r>
                      <a:endParaRPr lang="ru-RU" sz="1400" i="0" dirty="0">
                        <a:latin typeface="Times New Roman" panose="02020603050405020304" pitchFamily="18" charset="0"/>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0209">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4.4</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t"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погашение бюджетных кредитов от  других бюджетов бюджетной системы РФ</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alpha val="50195"/>
                      </a:schemeClr>
                    </a:solidFill>
                  </a:tcPr>
                </a:tc>
                <a:tc>
                  <a:txBody>
                    <a:bodyPr/>
                    <a:lstStyle/>
                    <a:p>
                      <a:pPr marL="0" marR="0" lvl="0" indent="0" algn="r" defTabSz="914400" rtl="0" eaLnBrk="0" fontAlgn="t"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t"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t"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3077">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4.5</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t" latinLnBrk="0" hangingPunct="0">
                        <a:lnSpc>
                          <a:spcPct val="100000"/>
                        </a:lnSpc>
                        <a:spcBef>
                          <a:spcPct val="0"/>
                        </a:spcBef>
                        <a:spcAft>
                          <a:spcPct val="0"/>
                        </a:spcAft>
                        <a:buClrTx/>
                        <a:buSzTx/>
                        <a:buFontTx/>
                        <a:buNone/>
                        <a:tabLst/>
                        <a:defRPr/>
                      </a:pPr>
                      <a:r>
                        <a:rPr kumimoji="0" lang="ru-RU"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изменение остатков</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alpha val="50195"/>
                      </a:schemeClr>
                    </a:solidFill>
                  </a:tcPr>
                </a:tc>
                <a:tc>
                  <a:txBody>
                    <a:bodyPr/>
                    <a:lstStyle/>
                    <a:p>
                      <a:pPr marL="0" marR="0" lvl="0" indent="0" algn="r" defTabSz="914400" rtl="0" eaLnBrk="0" fontAlgn="t"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t"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t"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 name="Нашивка 1"/>
          <p:cNvSpPr/>
          <p:nvPr/>
        </p:nvSpPr>
        <p:spPr>
          <a:xfrm>
            <a:off x="186812" y="150659"/>
            <a:ext cx="712780" cy="610044"/>
          </a:xfrm>
          <a:prstGeom prst="chevron">
            <a:avLst>
              <a:gd name="adj" fmla="val 44224"/>
            </a:avLst>
          </a:prstGeom>
          <a:solidFill>
            <a:srgbClr val="99CC00"/>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1"/>
              </a:solidFill>
            </a:endParaRPr>
          </a:p>
        </p:txBody>
      </p:sp>
    </p:spTree>
    <p:extLst>
      <p:ext uri="{BB962C8B-B14F-4D97-AF65-F5344CB8AC3E}">
        <p14:creationId xmlns:p14="http://schemas.microsoft.com/office/powerpoint/2010/main" val="3199827422"/>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19200" y="274638"/>
            <a:ext cx="6096000" cy="868362"/>
          </a:xfrm>
        </p:spPr>
        <p:txBody>
          <a:bodyPr>
            <a:normAutofit fontScale="90000"/>
          </a:bodyPr>
          <a:lstStyle/>
          <a:p>
            <a:r>
              <a:rPr lang="ru-RU" sz="2800" dirty="0" smtClean="0">
                <a:latin typeface="Times New Roman" pitchFamily="18" charset="0"/>
                <a:cs typeface="Times New Roman" pitchFamily="18" charset="0"/>
              </a:rPr>
              <a:t>Динамика параметров бюджета </a:t>
            </a:r>
            <a:br>
              <a:rPr lang="ru-RU" sz="2800" dirty="0" smtClean="0">
                <a:latin typeface="Times New Roman" pitchFamily="18" charset="0"/>
                <a:cs typeface="Times New Roman" pitchFamily="18" charset="0"/>
              </a:rPr>
            </a:br>
            <a:r>
              <a:rPr lang="ru-RU" sz="2800" dirty="0" smtClean="0">
                <a:latin typeface="Times New Roman" pitchFamily="18" charset="0"/>
                <a:cs typeface="Times New Roman" pitchFamily="18" charset="0"/>
              </a:rPr>
              <a:t>Северо-Енисейского района, (тыс. рублей)</a:t>
            </a:r>
            <a:endParaRPr lang="ru-RU" sz="2800" dirty="0">
              <a:latin typeface="Times New Roman" pitchFamily="18" charset="0"/>
              <a:cs typeface="Times New Roman" pitchFamily="18" charset="0"/>
            </a:endParaRPr>
          </a:p>
        </p:txBody>
      </p:sp>
      <p:graphicFrame>
        <p:nvGraphicFramePr>
          <p:cNvPr id="4" name="Содержимое 3"/>
          <p:cNvGraphicFramePr>
            <a:graphicFrameLocks noGrp="1"/>
          </p:cNvGraphicFramePr>
          <p:nvPr>
            <p:ph idx="4294967295"/>
            <p:extLst>
              <p:ext uri="{D42A27DB-BD31-4B8C-83A1-F6EECF244321}">
                <p14:modId xmlns:p14="http://schemas.microsoft.com/office/powerpoint/2010/main" val="4279033549"/>
              </p:ext>
            </p:extLst>
          </p:nvPr>
        </p:nvGraphicFramePr>
        <p:xfrm>
          <a:off x="152400" y="1600200"/>
          <a:ext cx="8763000" cy="5105400"/>
        </p:xfrm>
        <a:graphic>
          <a:graphicData uri="http://schemas.openxmlformats.org/drawingml/2006/chart">
            <c:chart xmlns:c="http://schemas.openxmlformats.org/drawingml/2006/chart" xmlns:r="http://schemas.openxmlformats.org/officeDocument/2006/relationships" r:id="rId2"/>
          </a:graphicData>
        </a:graphic>
      </p:graphicFrame>
      <p:sp>
        <p:nvSpPr>
          <p:cNvPr id="5" name="Нашивка 4"/>
          <p:cNvSpPr/>
          <p:nvPr/>
        </p:nvSpPr>
        <p:spPr>
          <a:xfrm>
            <a:off x="381000" y="304800"/>
            <a:ext cx="838200" cy="1143000"/>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1"/>
              </a:solidFill>
            </a:endParaRPr>
          </a:p>
        </p:txBody>
      </p:sp>
      <p:pic>
        <p:nvPicPr>
          <p:cNvPr id="6" name="Picture 2" descr="C:\Documents and Settings\rabota\Мои документы\картинки к бюд\2016-17\лоп.jpeg"/>
          <p:cNvPicPr>
            <a:picLocks noChangeAspect="1" noChangeArrowheads="1"/>
          </p:cNvPicPr>
          <p:nvPr/>
        </p:nvPicPr>
        <p:blipFill>
          <a:blip r:embed="rId3" cstate="print"/>
          <a:srcRect/>
          <a:stretch>
            <a:fillRect/>
          </a:stretch>
        </p:blipFill>
        <p:spPr bwMode="auto">
          <a:xfrm>
            <a:off x="7224822" y="0"/>
            <a:ext cx="1919177" cy="1447800"/>
          </a:xfrm>
          <a:prstGeom prst="rect">
            <a:avLst/>
          </a:prstGeom>
          <a:noFill/>
        </p:spPr>
      </p:pic>
    </p:spTree>
    <p:extLst>
      <p:ext uri="{BB962C8B-B14F-4D97-AF65-F5344CB8AC3E}">
        <p14:creationId xmlns:p14="http://schemas.microsoft.com/office/powerpoint/2010/main" val="409695472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274638"/>
            <a:ext cx="7620000" cy="1401762"/>
          </a:xfrm>
        </p:spPr>
        <p:txBody>
          <a:bodyPr>
            <a:normAutofit fontScale="90000"/>
          </a:bodyPr>
          <a:lstStyle/>
          <a:p>
            <a:r>
              <a:rPr lang="ru-RU" sz="3100" dirty="0" smtClean="0">
                <a:latin typeface="Times New Roman" pitchFamily="18" charset="0"/>
                <a:cs typeface="Times New Roman" pitchFamily="18" charset="0"/>
              </a:rPr>
              <a:t>Источники внутреннего финансирования дефицита бюджета Северо-Енисейского района</a:t>
            </a:r>
            <a:r>
              <a:rPr lang="ru-RU" sz="3200" dirty="0" smtClean="0">
                <a:latin typeface="Times New Roman" pitchFamily="18" charset="0"/>
                <a:cs typeface="Times New Roman" pitchFamily="18" charset="0"/>
              </a:rPr>
              <a:t/>
            </a:r>
            <a:br>
              <a:rPr lang="ru-RU" sz="3200" dirty="0" smtClean="0">
                <a:latin typeface="Times New Roman" pitchFamily="18" charset="0"/>
                <a:cs typeface="Times New Roman" pitchFamily="18" charset="0"/>
              </a:rPr>
            </a:br>
            <a:r>
              <a:rPr lang="ru-RU" sz="3200" dirty="0" smtClean="0">
                <a:latin typeface="Times New Roman" pitchFamily="18" charset="0"/>
                <a:cs typeface="Times New Roman" pitchFamily="18" charset="0"/>
              </a:rPr>
              <a:t>                                                              </a:t>
            </a:r>
            <a:r>
              <a:rPr lang="ru-RU" sz="2700" dirty="0" smtClean="0">
                <a:latin typeface="Times New Roman" pitchFamily="18" charset="0"/>
                <a:cs typeface="Times New Roman" pitchFamily="18" charset="0"/>
              </a:rPr>
              <a:t>(тыс. рублей</a:t>
            </a:r>
            <a:r>
              <a:rPr lang="ru-RU" sz="2700" dirty="0" smtClean="0"/>
              <a:t>)          </a:t>
            </a:r>
            <a:endParaRPr lang="ru-RU" sz="2700" dirty="0"/>
          </a:p>
        </p:txBody>
      </p:sp>
      <p:graphicFrame>
        <p:nvGraphicFramePr>
          <p:cNvPr id="6" name="Содержимое 5"/>
          <p:cNvGraphicFramePr>
            <a:graphicFrameLocks noGrp="1"/>
          </p:cNvGraphicFramePr>
          <p:nvPr>
            <p:ph idx="4294967295"/>
            <p:extLst>
              <p:ext uri="{D42A27DB-BD31-4B8C-83A1-F6EECF244321}">
                <p14:modId xmlns:p14="http://schemas.microsoft.com/office/powerpoint/2010/main" val="3419276063"/>
              </p:ext>
            </p:extLst>
          </p:nvPr>
        </p:nvGraphicFramePr>
        <p:xfrm>
          <a:off x="228600" y="1628800"/>
          <a:ext cx="8856984" cy="4853136"/>
        </p:xfrm>
        <a:graphic>
          <a:graphicData uri="http://schemas.openxmlformats.org/drawingml/2006/chart">
            <c:chart xmlns:c="http://schemas.openxmlformats.org/drawingml/2006/chart" xmlns:r="http://schemas.openxmlformats.org/officeDocument/2006/relationships" r:id="rId2"/>
          </a:graphicData>
        </a:graphic>
      </p:graphicFrame>
      <p:sp>
        <p:nvSpPr>
          <p:cNvPr id="5" name="Нашивка 4"/>
          <p:cNvSpPr/>
          <p:nvPr/>
        </p:nvSpPr>
        <p:spPr>
          <a:xfrm>
            <a:off x="228600" y="304800"/>
            <a:ext cx="762000" cy="1066800"/>
          </a:xfrm>
          <a:prstGeom prst="chevron">
            <a:avLst/>
          </a:prstGeom>
          <a:solidFill>
            <a:srgbClr val="99CC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1"/>
              </a:solidFill>
            </a:endParaRPr>
          </a:p>
        </p:txBody>
      </p:sp>
    </p:spTree>
    <p:extLst>
      <p:ext uri="{BB962C8B-B14F-4D97-AF65-F5344CB8AC3E}">
        <p14:creationId xmlns:p14="http://schemas.microsoft.com/office/powerpoint/2010/main" val="4932942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71600" y="274638"/>
            <a:ext cx="7315200" cy="1143000"/>
          </a:xfrm>
        </p:spPr>
        <p:txBody>
          <a:bodyPr>
            <a:normAutofit fontScale="90000"/>
          </a:bodyPr>
          <a:lstStyle/>
          <a:p>
            <a:r>
              <a:rPr lang="ru-RU" sz="2800" dirty="0" smtClean="0">
                <a:latin typeface="Times New Roman" pitchFamily="18" charset="0"/>
                <a:cs typeface="Times New Roman" pitchFamily="18" charset="0"/>
              </a:rPr>
              <a:t>Динамика дефицита (профицита) бюджета </a:t>
            </a:r>
            <a:br>
              <a:rPr lang="ru-RU" sz="2800" dirty="0" smtClean="0">
                <a:latin typeface="Times New Roman" pitchFamily="18" charset="0"/>
                <a:cs typeface="Times New Roman" pitchFamily="18" charset="0"/>
              </a:rPr>
            </a:br>
            <a:r>
              <a:rPr lang="ru-RU" sz="2800" dirty="0" smtClean="0">
                <a:latin typeface="Times New Roman" pitchFamily="18" charset="0"/>
                <a:cs typeface="Times New Roman" pitchFamily="18" charset="0"/>
              </a:rPr>
              <a:t>Северо-Енисейского района, (тыс. рублей)</a:t>
            </a:r>
            <a:endParaRPr lang="ru-RU" sz="2800" dirty="0">
              <a:latin typeface="Times New Roman" pitchFamily="18" charset="0"/>
              <a:cs typeface="Times New Roman" pitchFamily="18" charset="0"/>
            </a:endParaRPr>
          </a:p>
        </p:txBody>
      </p:sp>
      <p:graphicFrame>
        <p:nvGraphicFramePr>
          <p:cNvPr id="4" name="Содержимое 3"/>
          <p:cNvGraphicFramePr>
            <a:graphicFrameLocks noGrp="1"/>
          </p:cNvGraphicFramePr>
          <p:nvPr>
            <p:ph idx="4294967295"/>
            <p:extLst>
              <p:ext uri="{D42A27DB-BD31-4B8C-83A1-F6EECF244321}">
                <p14:modId xmlns:p14="http://schemas.microsoft.com/office/powerpoint/2010/main" val="1055780921"/>
              </p:ext>
            </p:extLst>
          </p:nvPr>
        </p:nvGraphicFramePr>
        <p:xfrm>
          <a:off x="0" y="1600200"/>
          <a:ext cx="9067800" cy="5105400"/>
        </p:xfrm>
        <a:graphic>
          <a:graphicData uri="http://schemas.openxmlformats.org/drawingml/2006/chart">
            <c:chart xmlns:c="http://schemas.openxmlformats.org/drawingml/2006/chart" xmlns:r="http://schemas.openxmlformats.org/officeDocument/2006/relationships" r:id="rId2"/>
          </a:graphicData>
        </a:graphic>
      </p:graphicFrame>
      <p:sp>
        <p:nvSpPr>
          <p:cNvPr id="5" name="Нашивка 4"/>
          <p:cNvSpPr/>
          <p:nvPr/>
        </p:nvSpPr>
        <p:spPr>
          <a:xfrm>
            <a:off x="228600" y="304800"/>
            <a:ext cx="838200" cy="1143000"/>
          </a:xfrm>
          <a:prstGeom prst="chevron">
            <a:avLst/>
          </a:prstGeom>
          <a:solidFill>
            <a:srgbClr val="99CC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1"/>
              </a:solidFill>
            </a:endParaRPr>
          </a:p>
        </p:txBody>
      </p:sp>
    </p:spTree>
    <p:extLst>
      <p:ext uri="{BB962C8B-B14F-4D97-AF65-F5344CB8AC3E}">
        <p14:creationId xmlns:p14="http://schemas.microsoft.com/office/powerpoint/2010/main" val="378563100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67544" y="2636912"/>
            <a:ext cx="8229600" cy="317897"/>
          </a:xfrm>
        </p:spPr>
        <p:txBody>
          <a:bodyPr>
            <a:noAutofit/>
          </a:bodyPr>
          <a:lstStyle/>
          <a:p>
            <a:r>
              <a:rPr lang="ru-RU" sz="3600" kern="1200" dirty="0">
                <a:ln w="18415" cmpd="sng">
                  <a:solidFill>
                    <a:schemeClr val="tx1"/>
                  </a:solidFill>
                  <a:prstDash val="solid"/>
                </a:ln>
                <a:solidFill>
                  <a:srgbClr val="0070C0"/>
                </a:solidFill>
                <a:effectLst>
                  <a:outerShdw blurRad="63500" dir="3600000" algn="tl" rotWithShape="0">
                    <a:srgbClr val="000000">
                      <a:alpha val="70000"/>
                    </a:srgbClr>
                  </a:outerShdw>
                </a:effectLst>
                <a:latin typeface="Cambria" panose="02040503050406030204" pitchFamily="18" charset="0"/>
              </a:rPr>
              <a:t>Межбюджетные трансферты из </a:t>
            </a:r>
            <a:r>
              <a:rPr lang="ru-RU" sz="3600" kern="1200" dirty="0" smtClean="0">
                <a:ln w="18415" cmpd="sng">
                  <a:solidFill>
                    <a:schemeClr val="tx1"/>
                  </a:solidFill>
                  <a:prstDash val="solid"/>
                </a:ln>
                <a:solidFill>
                  <a:srgbClr val="0070C0"/>
                </a:solidFill>
                <a:effectLst>
                  <a:outerShdw blurRad="63500" dir="3600000" algn="tl" rotWithShape="0">
                    <a:srgbClr val="000000">
                      <a:alpha val="70000"/>
                    </a:srgbClr>
                  </a:outerShdw>
                </a:effectLst>
                <a:latin typeface="Cambria" panose="02040503050406030204" pitchFamily="18" charset="0"/>
              </a:rPr>
              <a:t>краевого </a:t>
            </a:r>
            <a:r>
              <a:rPr lang="ru-RU" sz="3600" kern="1200" dirty="0">
                <a:ln w="18415" cmpd="sng">
                  <a:solidFill>
                    <a:schemeClr val="tx1"/>
                  </a:solidFill>
                  <a:prstDash val="solid"/>
                </a:ln>
                <a:solidFill>
                  <a:srgbClr val="0070C0"/>
                </a:solidFill>
                <a:effectLst>
                  <a:outerShdw blurRad="63500" dir="3600000" algn="tl" rotWithShape="0">
                    <a:srgbClr val="000000">
                      <a:alpha val="70000"/>
                    </a:srgbClr>
                  </a:outerShdw>
                </a:effectLst>
                <a:latin typeface="Cambria" panose="02040503050406030204" pitchFamily="18" charset="0"/>
              </a:rPr>
              <a:t>бюджета </a:t>
            </a:r>
            <a:r>
              <a:rPr lang="ru-RU" sz="3600" kern="1200" dirty="0" smtClean="0">
                <a:ln w="18415" cmpd="sng">
                  <a:solidFill>
                    <a:schemeClr val="tx1"/>
                  </a:solidFill>
                  <a:prstDash val="solid"/>
                </a:ln>
                <a:solidFill>
                  <a:srgbClr val="0070C0"/>
                </a:solidFill>
                <a:effectLst>
                  <a:outerShdw blurRad="63500" dir="3600000" algn="tl" rotWithShape="0">
                    <a:srgbClr val="000000">
                      <a:alpha val="70000"/>
                    </a:srgbClr>
                  </a:outerShdw>
                </a:effectLst>
                <a:latin typeface="Cambria" panose="02040503050406030204" pitchFamily="18" charset="0"/>
              </a:rPr>
              <a:t>муниципальному образованию Северо-Енисейского района</a:t>
            </a:r>
            <a:endParaRPr lang="ru-RU" sz="3600" kern="1200" dirty="0">
              <a:ln w="18415" cmpd="sng">
                <a:solidFill>
                  <a:schemeClr val="tx1"/>
                </a:solidFill>
                <a:prstDash val="solid"/>
              </a:ln>
              <a:solidFill>
                <a:srgbClr val="0070C0"/>
              </a:solidFill>
              <a:effectLst>
                <a:outerShdw blurRad="63500" dir="3600000" algn="tl" rotWithShape="0">
                  <a:srgbClr val="000000">
                    <a:alpha val="70000"/>
                  </a:srgbClr>
                </a:outerShdw>
              </a:effectLst>
              <a:latin typeface="Cambria" panose="02040503050406030204" pitchFamily="18" charset="0"/>
            </a:endParaRPr>
          </a:p>
        </p:txBody>
      </p:sp>
      <p:pic>
        <p:nvPicPr>
          <p:cNvPr id="6" name="Picture 3" descr="K:\bcem\БЮДЖЕТ ДЛЯ ГРАЖДАН\бюджет 2017-2019\картинки\совещание.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3808" y="4437111"/>
            <a:ext cx="3152378" cy="22817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916678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2000" kern="1200" dirty="0">
                <a:solidFill>
                  <a:srgbClr val="0070C0"/>
                </a:solidFill>
                <a:latin typeface="Times New Roman" pitchFamily="18" charset="0"/>
                <a:cs typeface="Times New Roman" pitchFamily="18" charset="0"/>
              </a:rPr>
              <a:t>Отраслевая структура расходов МБТ в 2021 году (тыс. рублей)</a:t>
            </a:r>
            <a:endParaRPr lang="ru-RU" sz="2000" dirty="0">
              <a:latin typeface="Times New Roman" pitchFamily="18" charset="0"/>
              <a:cs typeface="Times New Roman" pitchFamily="18" charset="0"/>
            </a:endParaRPr>
          </a:p>
        </p:txBody>
      </p:sp>
      <p:graphicFrame>
        <p:nvGraphicFramePr>
          <p:cNvPr id="5" name="Объект 4"/>
          <p:cNvGraphicFramePr>
            <a:graphicFrameLocks noGrp="1"/>
          </p:cNvGraphicFramePr>
          <p:nvPr>
            <p:ph idx="4294967295"/>
            <p:extLst>
              <p:ext uri="{D42A27DB-BD31-4B8C-83A1-F6EECF244321}">
                <p14:modId xmlns:p14="http://schemas.microsoft.com/office/powerpoint/2010/main" val="2448999466"/>
              </p:ext>
            </p:extLst>
          </p:nvPr>
        </p:nvGraphicFramePr>
        <p:xfrm>
          <a:off x="539552" y="836712"/>
          <a:ext cx="8229600" cy="590465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14298751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ltLang="ru-RU" sz="1800" kern="1200" dirty="0">
                <a:solidFill>
                  <a:srgbClr val="0070C0"/>
                </a:solidFill>
                <a:cs typeface="Arial" panose="020B0604020202020204" pitchFamily="34" charset="0"/>
              </a:rPr>
              <a:t>Динамика межбюджетных трансфертов, переданных муниципальному образованию (тыс. рублей)</a:t>
            </a:r>
            <a:endParaRPr lang="ru-RU" sz="1800" dirty="0"/>
          </a:p>
        </p:txBody>
      </p:sp>
      <p:graphicFrame>
        <p:nvGraphicFramePr>
          <p:cNvPr id="5" name="Объект 4"/>
          <p:cNvGraphicFramePr>
            <a:graphicFrameLocks noGrp="1"/>
          </p:cNvGraphicFramePr>
          <p:nvPr>
            <p:ph idx="4294967295"/>
            <p:extLst>
              <p:ext uri="{D42A27DB-BD31-4B8C-83A1-F6EECF244321}">
                <p14:modId xmlns:p14="http://schemas.microsoft.com/office/powerpoint/2010/main" val="1711317319"/>
              </p:ext>
            </p:extLst>
          </p:nvPr>
        </p:nvGraphicFramePr>
        <p:xfrm>
          <a:off x="0" y="1152947"/>
          <a:ext cx="9144000" cy="568863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99961969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16072" y="71422"/>
            <a:ext cx="7829576" cy="981314"/>
          </a:xfrm>
          <a:solidFill>
            <a:schemeClr val="accent2">
              <a:lumMod val="20000"/>
              <a:lumOff val="80000"/>
            </a:schemeClr>
          </a:solidFill>
        </p:spPr>
        <p:txBody>
          <a:bodyPr>
            <a:normAutofit/>
          </a:bodyPr>
          <a:lstStyle/>
          <a:p>
            <a:r>
              <a:rPr lang="ru-RU" sz="2400" dirty="0" smtClean="0">
                <a:latin typeface="Times New Roman" pitchFamily="18" charset="0"/>
                <a:cs typeface="Times New Roman" pitchFamily="18" charset="0"/>
              </a:rPr>
              <a:t>Структура и динамика доходов бюджета Северо-Енисейского района, (тыс. рублей)</a:t>
            </a:r>
            <a:endParaRPr lang="ru-RU" sz="2400" dirty="0">
              <a:latin typeface="Times New Roman" pitchFamily="18" charset="0"/>
              <a:cs typeface="Times New Roman" pitchFamily="18" charset="0"/>
            </a:endParaRPr>
          </a:p>
        </p:txBody>
      </p:sp>
      <p:graphicFrame>
        <p:nvGraphicFramePr>
          <p:cNvPr id="4" name="Содержимое 3"/>
          <p:cNvGraphicFramePr>
            <a:graphicFrameLocks noGrp="1"/>
          </p:cNvGraphicFramePr>
          <p:nvPr>
            <p:ph idx="4294967295"/>
            <p:extLst>
              <p:ext uri="{D42A27DB-BD31-4B8C-83A1-F6EECF244321}">
                <p14:modId xmlns:p14="http://schemas.microsoft.com/office/powerpoint/2010/main" val="3173446316"/>
              </p:ext>
            </p:extLst>
          </p:nvPr>
        </p:nvGraphicFramePr>
        <p:xfrm>
          <a:off x="-12031" y="1551732"/>
          <a:ext cx="9144000" cy="5334000"/>
        </p:xfrm>
        <a:graphic>
          <a:graphicData uri="http://schemas.openxmlformats.org/drawingml/2006/chart">
            <c:chart xmlns:c="http://schemas.openxmlformats.org/drawingml/2006/chart" xmlns:r="http://schemas.openxmlformats.org/officeDocument/2006/relationships" r:id="rId2"/>
          </a:graphicData>
        </a:graphic>
      </p:graphicFrame>
      <p:sp>
        <p:nvSpPr>
          <p:cNvPr id="5" name="Нашивка 4"/>
          <p:cNvSpPr/>
          <p:nvPr/>
        </p:nvSpPr>
        <p:spPr>
          <a:xfrm>
            <a:off x="142844" y="142852"/>
            <a:ext cx="642942" cy="1071570"/>
          </a:xfrm>
          <a:prstGeom prst="chevron">
            <a:avLst>
              <a:gd name="adj" fmla="val 5586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black"/>
              </a:solidFill>
            </a:endParaRPr>
          </a:p>
        </p:txBody>
      </p:sp>
    </p:spTree>
    <p:extLst>
      <p:ext uri="{BB962C8B-B14F-4D97-AF65-F5344CB8AC3E}">
        <p14:creationId xmlns:p14="http://schemas.microsoft.com/office/powerpoint/2010/main" val="191613487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18058"/>
          </a:xfrm>
        </p:spPr>
        <p:style>
          <a:lnRef idx="1">
            <a:schemeClr val="accent4"/>
          </a:lnRef>
          <a:fillRef idx="2">
            <a:schemeClr val="accent4"/>
          </a:fillRef>
          <a:effectRef idx="1">
            <a:schemeClr val="accent4"/>
          </a:effectRef>
          <a:fontRef idx="minor">
            <a:schemeClr val="dk1"/>
          </a:fontRef>
        </p:style>
        <p:txBody>
          <a:bodyPr>
            <a:noAutofit/>
          </a:bodyPr>
          <a:lstStyle/>
          <a:p>
            <a:r>
              <a:rPr lang="ru-RU" sz="2400" b="1" dirty="0" smtClean="0">
                <a:latin typeface="Times New Roman" pitchFamily="18" charset="0"/>
                <a:cs typeface="Times New Roman" pitchFamily="18" charset="0"/>
              </a:rPr>
              <a:t>Структура доходов бюджета на 2021 год </a:t>
            </a:r>
            <a:r>
              <a:rPr lang="ru-RU" sz="1400" b="1" dirty="0" smtClean="0">
                <a:latin typeface="Times New Roman" pitchFamily="18" charset="0"/>
                <a:cs typeface="Times New Roman" pitchFamily="18" charset="0"/>
              </a:rPr>
              <a:t>(тыс. рублей)</a:t>
            </a:r>
            <a:endParaRPr lang="ru-RU" sz="1400" b="1" dirty="0">
              <a:latin typeface="Times New Roman" pitchFamily="18" charset="0"/>
              <a:cs typeface="Times New Roman" pitchFamily="18" charset="0"/>
            </a:endParaRPr>
          </a:p>
        </p:txBody>
      </p:sp>
      <p:graphicFrame>
        <p:nvGraphicFramePr>
          <p:cNvPr id="4" name="Объект 3"/>
          <p:cNvGraphicFramePr>
            <a:graphicFrameLocks noGrp="1"/>
          </p:cNvGraphicFramePr>
          <p:nvPr>
            <p:ph idx="4294967295"/>
            <p:extLst>
              <p:ext uri="{D42A27DB-BD31-4B8C-83A1-F6EECF244321}">
                <p14:modId xmlns:p14="http://schemas.microsoft.com/office/powerpoint/2010/main" val="1575434719"/>
              </p:ext>
            </p:extLst>
          </p:nvPr>
        </p:nvGraphicFramePr>
        <p:xfrm>
          <a:off x="0" y="2564904"/>
          <a:ext cx="5796136" cy="305720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Объект 3"/>
          <p:cNvGraphicFramePr>
            <a:graphicFrameLocks/>
          </p:cNvGraphicFramePr>
          <p:nvPr>
            <p:extLst>
              <p:ext uri="{D42A27DB-BD31-4B8C-83A1-F6EECF244321}">
                <p14:modId xmlns:p14="http://schemas.microsoft.com/office/powerpoint/2010/main" val="3202413232"/>
              </p:ext>
            </p:extLst>
          </p:nvPr>
        </p:nvGraphicFramePr>
        <p:xfrm>
          <a:off x="1220252" y="1909973"/>
          <a:ext cx="6192688" cy="305720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Объект 3"/>
          <p:cNvGraphicFramePr>
            <a:graphicFrameLocks/>
          </p:cNvGraphicFramePr>
          <p:nvPr>
            <p:extLst>
              <p:ext uri="{D42A27DB-BD31-4B8C-83A1-F6EECF244321}">
                <p14:modId xmlns:p14="http://schemas.microsoft.com/office/powerpoint/2010/main" val="2383770453"/>
              </p:ext>
            </p:extLst>
          </p:nvPr>
        </p:nvGraphicFramePr>
        <p:xfrm>
          <a:off x="2627784" y="1700808"/>
          <a:ext cx="3528392" cy="305720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0" name="Объект 3"/>
          <p:cNvGraphicFramePr>
            <a:graphicFrameLocks/>
          </p:cNvGraphicFramePr>
          <p:nvPr>
            <p:extLst>
              <p:ext uri="{D42A27DB-BD31-4B8C-83A1-F6EECF244321}">
                <p14:modId xmlns:p14="http://schemas.microsoft.com/office/powerpoint/2010/main" val="2540239464"/>
              </p:ext>
            </p:extLst>
          </p:nvPr>
        </p:nvGraphicFramePr>
        <p:xfrm>
          <a:off x="3347864" y="1808820"/>
          <a:ext cx="2548168" cy="2661159"/>
        </p:xfrm>
        <a:graphic>
          <a:graphicData uri="http://schemas.openxmlformats.org/drawingml/2006/chart">
            <c:chart xmlns:c="http://schemas.openxmlformats.org/drawingml/2006/chart" xmlns:r="http://schemas.openxmlformats.org/officeDocument/2006/relationships" r:id="rId5"/>
          </a:graphicData>
        </a:graphic>
      </p:graphicFrame>
      <p:sp>
        <p:nvSpPr>
          <p:cNvPr id="12" name="Багетная рамка 11"/>
          <p:cNvSpPr/>
          <p:nvPr/>
        </p:nvSpPr>
        <p:spPr>
          <a:xfrm>
            <a:off x="392160" y="1124744"/>
            <a:ext cx="1656184" cy="936104"/>
          </a:xfrm>
          <a:prstGeom prst="bevel">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latin typeface="Times New Roman" pitchFamily="18" charset="0"/>
                <a:cs typeface="Times New Roman" pitchFamily="18" charset="0"/>
              </a:rPr>
              <a:t>ДОХОДЫ</a:t>
            </a:r>
          </a:p>
          <a:p>
            <a:pPr algn="ctr"/>
            <a:r>
              <a:rPr lang="ru-RU" b="1" dirty="0" smtClean="0">
                <a:latin typeface="Times New Roman" pitchFamily="18" charset="0"/>
                <a:cs typeface="Times New Roman" pitchFamily="18" charset="0"/>
              </a:rPr>
              <a:t>ВСЕГО</a:t>
            </a:r>
            <a:endParaRPr lang="ru-RU" b="1" dirty="0">
              <a:latin typeface="Times New Roman" pitchFamily="18" charset="0"/>
              <a:cs typeface="Times New Roman" pitchFamily="18" charset="0"/>
            </a:endParaRPr>
          </a:p>
        </p:txBody>
      </p:sp>
      <p:cxnSp>
        <p:nvCxnSpPr>
          <p:cNvPr id="14" name="Прямая со стрелкой 13"/>
          <p:cNvCxnSpPr/>
          <p:nvPr/>
        </p:nvCxnSpPr>
        <p:spPr>
          <a:xfrm>
            <a:off x="1043608" y="2060848"/>
            <a:ext cx="0" cy="86409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5" name="Багетная рамка 14"/>
          <p:cNvSpPr/>
          <p:nvPr/>
        </p:nvSpPr>
        <p:spPr>
          <a:xfrm>
            <a:off x="1043608" y="5617777"/>
            <a:ext cx="1944216" cy="936104"/>
          </a:xfrm>
          <a:prstGeom prst="bevel">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latin typeface="Times New Roman" pitchFamily="18" charset="0"/>
                <a:cs typeface="Times New Roman" pitchFamily="18" charset="0"/>
              </a:rPr>
              <a:t>Налоговые доходы</a:t>
            </a:r>
            <a:endParaRPr lang="ru-RU" b="1" dirty="0">
              <a:latin typeface="Times New Roman" pitchFamily="18" charset="0"/>
              <a:cs typeface="Times New Roman" pitchFamily="18" charset="0"/>
            </a:endParaRPr>
          </a:p>
        </p:txBody>
      </p:sp>
      <p:sp>
        <p:nvSpPr>
          <p:cNvPr id="19" name="Багетная рамка 18"/>
          <p:cNvSpPr/>
          <p:nvPr/>
        </p:nvSpPr>
        <p:spPr>
          <a:xfrm>
            <a:off x="2987824" y="1295648"/>
            <a:ext cx="2016224" cy="936104"/>
          </a:xfrm>
          <a:prstGeom prst="bevel">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latin typeface="Times New Roman" pitchFamily="18" charset="0"/>
                <a:cs typeface="Times New Roman" pitchFamily="18" charset="0"/>
              </a:rPr>
              <a:t>Безвозмездные поступления</a:t>
            </a:r>
            <a:endParaRPr lang="ru-RU" b="1" dirty="0">
              <a:latin typeface="Times New Roman" pitchFamily="18" charset="0"/>
              <a:cs typeface="Times New Roman" pitchFamily="18" charset="0"/>
            </a:endParaRPr>
          </a:p>
        </p:txBody>
      </p:sp>
      <p:sp>
        <p:nvSpPr>
          <p:cNvPr id="20" name="Багетная рамка 19"/>
          <p:cNvSpPr/>
          <p:nvPr/>
        </p:nvSpPr>
        <p:spPr>
          <a:xfrm>
            <a:off x="4663889" y="5617777"/>
            <a:ext cx="1800200" cy="936104"/>
          </a:xfrm>
          <a:prstGeom prst="bevel">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latin typeface="Times New Roman" pitchFamily="18" charset="0"/>
                <a:cs typeface="Times New Roman" pitchFamily="18" charset="0"/>
              </a:rPr>
              <a:t>Неналоговые доходы</a:t>
            </a:r>
            <a:endParaRPr lang="ru-RU" b="1" dirty="0">
              <a:latin typeface="Times New Roman" pitchFamily="18" charset="0"/>
              <a:cs typeface="Times New Roman" pitchFamily="18" charset="0"/>
            </a:endParaRPr>
          </a:p>
        </p:txBody>
      </p:sp>
      <p:graphicFrame>
        <p:nvGraphicFramePr>
          <p:cNvPr id="25" name="Таблица 24"/>
          <p:cNvGraphicFramePr>
            <a:graphicFrameLocks noGrp="1"/>
          </p:cNvGraphicFramePr>
          <p:nvPr>
            <p:extLst>
              <p:ext uri="{D42A27DB-BD31-4B8C-83A1-F6EECF244321}">
                <p14:modId xmlns:p14="http://schemas.microsoft.com/office/powerpoint/2010/main" val="952417094"/>
              </p:ext>
            </p:extLst>
          </p:nvPr>
        </p:nvGraphicFramePr>
        <p:xfrm>
          <a:off x="6012160" y="1909973"/>
          <a:ext cx="2808312" cy="1834051"/>
        </p:xfrm>
        <a:graphic>
          <a:graphicData uri="http://schemas.openxmlformats.org/drawingml/2006/table">
            <a:tbl>
              <a:tblPr firstRow="1" bandRow="1">
                <a:tableStyleId>{5C22544A-7EE6-4342-B048-85BDC9FD1C3A}</a:tableStyleId>
              </a:tblPr>
              <a:tblGrid>
                <a:gridCol w="1800200"/>
                <a:gridCol w="1008112"/>
              </a:tblGrid>
              <a:tr h="517174">
                <a:tc>
                  <a:txBody>
                    <a:bodyPr/>
                    <a:lstStyle/>
                    <a:p>
                      <a:pPr algn="ctr"/>
                      <a:r>
                        <a:rPr lang="ru-RU" sz="1200" dirty="0" smtClean="0">
                          <a:solidFill>
                            <a:schemeClr val="tx1"/>
                          </a:solidFill>
                          <a:latin typeface="Times New Roman" pitchFamily="18" charset="0"/>
                          <a:cs typeface="Times New Roman" pitchFamily="18" charset="0"/>
                        </a:rPr>
                        <a:t>Безвозмездные поступления</a:t>
                      </a:r>
                      <a:endParaRPr lang="ru-RU" sz="1200" dirty="0">
                        <a:solidFill>
                          <a:schemeClr val="tx1"/>
                        </a:solidFill>
                        <a:latin typeface="Times New Roman" pitchFamily="18" charset="0"/>
                        <a:cs typeface="Times New Roman" pitchFamily="18" charset="0"/>
                      </a:endParaRPr>
                    </a:p>
                  </a:txBody>
                  <a:tcPr>
                    <a:solidFill>
                      <a:schemeClr val="accent6">
                        <a:lumMod val="75000"/>
                      </a:schemeClr>
                    </a:solidFill>
                  </a:tcPr>
                </a:tc>
                <a:tc>
                  <a:txBody>
                    <a:bodyPr/>
                    <a:lstStyle/>
                    <a:p>
                      <a:pPr algn="ctr"/>
                      <a:r>
                        <a:rPr lang="ru-RU" sz="1200" dirty="0" smtClean="0">
                          <a:solidFill>
                            <a:schemeClr val="tx1"/>
                          </a:solidFill>
                          <a:latin typeface="Times New Roman" pitchFamily="18" charset="0"/>
                          <a:cs typeface="Times New Roman" pitchFamily="18" charset="0"/>
                        </a:rPr>
                        <a:t>Сумма</a:t>
                      </a:r>
                      <a:endParaRPr lang="ru-RU" sz="1200" dirty="0">
                        <a:solidFill>
                          <a:schemeClr val="tx1"/>
                        </a:solidFill>
                        <a:latin typeface="Times New Roman" pitchFamily="18" charset="0"/>
                        <a:cs typeface="Times New Roman" pitchFamily="18" charset="0"/>
                      </a:endParaRPr>
                    </a:p>
                  </a:txBody>
                  <a:tcPr>
                    <a:solidFill>
                      <a:schemeClr val="accent6">
                        <a:lumMod val="75000"/>
                      </a:schemeClr>
                    </a:solidFill>
                  </a:tcPr>
                </a:tc>
              </a:tr>
              <a:tr h="286559">
                <a:tc>
                  <a:txBody>
                    <a:bodyPr/>
                    <a:lstStyle/>
                    <a:p>
                      <a:r>
                        <a:rPr lang="ru-RU" sz="1200" dirty="0" smtClean="0">
                          <a:latin typeface="Times New Roman" pitchFamily="18" charset="0"/>
                          <a:cs typeface="Times New Roman" pitchFamily="18" charset="0"/>
                        </a:rPr>
                        <a:t>Субсидии </a:t>
                      </a:r>
                      <a:endParaRPr lang="ru-RU" sz="1200" dirty="0">
                        <a:latin typeface="Times New Roman" pitchFamily="18" charset="0"/>
                        <a:cs typeface="Times New Roman" pitchFamily="18" charset="0"/>
                      </a:endParaRPr>
                    </a:p>
                  </a:txBody>
                  <a:tcPr>
                    <a:solidFill>
                      <a:schemeClr val="accent6">
                        <a:lumMod val="40000"/>
                        <a:lumOff val="60000"/>
                      </a:schemeClr>
                    </a:solidFill>
                  </a:tcPr>
                </a:tc>
                <a:tc>
                  <a:txBody>
                    <a:bodyPr/>
                    <a:lstStyle/>
                    <a:p>
                      <a:pPr algn="r"/>
                      <a:r>
                        <a:rPr lang="ru-RU" sz="1200" dirty="0" smtClean="0">
                          <a:latin typeface="Times New Roman" pitchFamily="18" charset="0"/>
                          <a:cs typeface="Times New Roman" pitchFamily="18" charset="0"/>
                        </a:rPr>
                        <a:t>58 971,5</a:t>
                      </a:r>
                      <a:endParaRPr lang="ru-RU" sz="1200" dirty="0">
                        <a:latin typeface="Times New Roman" pitchFamily="18" charset="0"/>
                        <a:cs typeface="Times New Roman" pitchFamily="18" charset="0"/>
                      </a:endParaRPr>
                    </a:p>
                  </a:txBody>
                  <a:tcPr>
                    <a:solidFill>
                      <a:schemeClr val="accent6">
                        <a:lumMod val="40000"/>
                        <a:lumOff val="60000"/>
                      </a:schemeClr>
                    </a:solidFill>
                  </a:tcPr>
                </a:tc>
              </a:tr>
              <a:tr h="286559">
                <a:tc>
                  <a:txBody>
                    <a:bodyPr/>
                    <a:lstStyle/>
                    <a:p>
                      <a:r>
                        <a:rPr lang="ru-RU" sz="1200" dirty="0" smtClean="0">
                          <a:latin typeface="Times New Roman" pitchFamily="18" charset="0"/>
                          <a:cs typeface="Times New Roman" pitchFamily="18" charset="0"/>
                        </a:rPr>
                        <a:t>Субвенции</a:t>
                      </a:r>
                      <a:endParaRPr lang="ru-RU" sz="1200" dirty="0">
                        <a:latin typeface="Times New Roman" pitchFamily="18" charset="0"/>
                        <a:cs typeface="Times New Roman" pitchFamily="18" charset="0"/>
                      </a:endParaRPr>
                    </a:p>
                  </a:txBody>
                  <a:tcPr>
                    <a:solidFill>
                      <a:schemeClr val="accent6">
                        <a:lumMod val="60000"/>
                        <a:lumOff val="40000"/>
                      </a:schemeClr>
                    </a:solidFill>
                  </a:tcPr>
                </a:tc>
                <a:tc>
                  <a:txBody>
                    <a:bodyPr/>
                    <a:lstStyle/>
                    <a:p>
                      <a:pPr algn="r"/>
                      <a:r>
                        <a:rPr lang="ru-RU" sz="1200" dirty="0" smtClean="0">
                          <a:latin typeface="Times New Roman" pitchFamily="18" charset="0"/>
                          <a:cs typeface="Times New Roman" pitchFamily="18" charset="0"/>
                        </a:rPr>
                        <a:t>380 694,7</a:t>
                      </a:r>
                      <a:endParaRPr lang="ru-RU" sz="1200" dirty="0">
                        <a:latin typeface="Times New Roman" pitchFamily="18" charset="0"/>
                        <a:cs typeface="Times New Roman" pitchFamily="18" charset="0"/>
                      </a:endParaRPr>
                    </a:p>
                  </a:txBody>
                  <a:tcPr>
                    <a:solidFill>
                      <a:schemeClr val="accent6">
                        <a:lumMod val="60000"/>
                        <a:lumOff val="40000"/>
                      </a:schemeClr>
                    </a:solidFill>
                  </a:tcPr>
                </a:tc>
              </a:tr>
              <a:tr h="286559">
                <a:tc>
                  <a:txBody>
                    <a:bodyPr/>
                    <a:lstStyle/>
                    <a:p>
                      <a:r>
                        <a:rPr lang="ru-RU" sz="1200" dirty="0" smtClean="0">
                          <a:latin typeface="Times New Roman" pitchFamily="18" charset="0"/>
                          <a:cs typeface="Times New Roman" pitchFamily="18" charset="0"/>
                        </a:rPr>
                        <a:t>Иные</a:t>
                      </a:r>
                      <a:r>
                        <a:rPr lang="ru-RU" sz="1200" baseline="0" dirty="0" smtClean="0">
                          <a:latin typeface="Times New Roman" pitchFamily="18" charset="0"/>
                          <a:cs typeface="Times New Roman" pitchFamily="18" charset="0"/>
                        </a:rPr>
                        <a:t> межбюджетные трансферты</a:t>
                      </a:r>
                      <a:endParaRPr lang="ru-RU" sz="1200" dirty="0">
                        <a:latin typeface="Times New Roman" pitchFamily="18" charset="0"/>
                        <a:cs typeface="Times New Roman" pitchFamily="18" charset="0"/>
                      </a:endParaRPr>
                    </a:p>
                  </a:txBody>
                  <a:tcPr>
                    <a:solidFill>
                      <a:schemeClr val="accent6">
                        <a:lumMod val="60000"/>
                        <a:lumOff val="40000"/>
                      </a:schemeClr>
                    </a:solidFill>
                  </a:tcPr>
                </a:tc>
                <a:tc>
                  <a:txBody>
                    <a:bodyPr/>
                    <a:lstStyle/>
                    <a:p>
                      <a:pPr algn="r"/>
                      <a:r>
                        <a:rPr lang="ru-RU" sz="1200" dirty="0" smtClean="0">
                          <a:latin typeface="Times New Roman" pitchFamily="18" charset="0"/>
                          <a:cs typeface="Times New Roman" pitchFamily="18" charset="0"/>
                        </a:rPr>
                        <a:t>0,0</a:t>
                      </a:r>
                      <a:endParaRPr lang="ru-RU" sz="1200" dirty="0">
                        <a:latin typeface="Times New Roman" pitchFamily="18" charset="0"/>
                        <a:cs typeface="Times New Roman" pitchFamily="18" charset="0"/>
                      </a:endParaRPr>
                    </a:p>
                  </a:txBody>
                  <a:tcPr>
                    <a:solidFill>
                      <a:schemeClr val="accent6">
                        <a:lumMod val="60000"/>
                        <a:lumOff val="40000"/>
                      </a:schemeClr>
                    </a:solidFill>
                  </a:tcPr>
                </a:tc>
              </a:tr>
              <a:tr h="286559">
                <a:tc>
                  <a:txBody>
                    <a:bodyPr/>
                    <a:lstStyle/>
                    <a:p>
                      <a:r>
                        <a:rPr lang="ru-RU" sz="1200" dirty="0" smtClean="0">
                          <a:latin typeface="Times New Roman" pitchFamily="18" charset="0"/>
                          <a:cs typeface="Times New Roman" pitchFamily="18" charset="0"/>
                        </a:rPr>
                        <a:t>Дотации</a:t>
                      </a:r>
                      <a:endParaRPr lang="ru-RU" sz="1200" dirty="0">
                        <a:latin typeface="Times New Roman" pitchFamily="18" charset="0"/>
                        <a:cs typeface="Times New Roman" pitchFamily="18" charset="0"/>
                      </a:endParaRPr>
                    </a:p>
                  </a:txBody>
                  <a:tcPr>
                    <a:solidFill>
                      <a:schemeClr val="accent6">
                        <a:lumMod val="60000"/>
                        <a:lumOff val="40000"/>
                      </a:schemeClr>
                    </a:solidFill>
                  </a:tcPr>
                </a:tc>
                <a:tc>
                  <a:txBody>
                    <a:bodyPr/>
                    <a:lstStyle/>
                    <a:p>
                      <a:pPr algn="r"/>
                      <a:r>
                        <a:rPr lang="ru-RU" sz="1200" smtClean="0">
                          <a:latin typeface="Times New Roman" pitchFamily="18" charset="0"/>
                          <a:cs typeface="Times New Roman" pitchFamily="18" charset="0"/>
                        </a:rPr>
                        <a:t>0,0</a:t>
                      </a:r>
                      <a:endParaRPr lang="ru-RU" sz="1200" dirty="0">
                        <a:latin typeface="Times New Roman" pitchFamily="18" charset="0"/>
                        <a:cs typeface="Times New Roman" pitchFamily="18" charset="0"/>
                      </a:endParaRPr>
                    </a:p>
                  </a:txBody>
                  <a:tcPr>
                    <a:solidFill>
                      <a:schemeClr val="accent6">
                        <a:lumMod val="60000"/>
                        <a:lumOff val="40000"/>
                      </a:schemeClr>
                    </a:solidFill>
                  </a:tcPr>
                </a:tc>
              </a:tr>
            </a:tbl>
          </a:graphicData>
        </a:graphic>
      </p:graphicFrame>
      <p:sp>
        <p:nvSpPr>
          <p:cNvPr id="5" name="Выгнутая вверх стрелка 4"/>
          <p:cNvSpPr/>
          <p:nvPr/>
        </p:nvSpPr>
        <p:spPr>
          <a:xfrm rot="960228">
            <a:off x="4756611" y="960484"/>
            <a:ext cx="2278843" cy="647904"/>
          </a:xfrm>
          <a:prstGeom prst="curvedDownArrow">
            <a:avLst/>
          </a:prstGeom>
          <a:solidFill>
            <a:schemeClr val="accent6">
              <a:lumMod val="75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Tree>
    <p:extLst>
      <p:ext uri="{BB962C8B-B14F-4D97-AF65-F5344CB8AC3E}">
        <p14:creationId xmlns:p14="http://schemas.microsoft.com/office/powerpoint/2010/main" val="118659583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F:\Презентация1.jpg"/>
          <p:cNvPicPr/>
          <p:nvPr/>
        </p:nvPicPr>
        <p:blipFill>
          <a:blip r:embed="rId2" cstate="print"/>
          <a:srcRect l="71809"/>
          <a:stretch>
            <a:fillRect/>
          </a:stretch>
        </p:blipFill>
        <p:spPr bwMode="auto">
          <a:xfrm>
            <a:off x="7573384" y="5034579"/>
            <a:ext cx="1323190" cy="1645919"/>
          </a:xfrm>
          <a:prstGeom prst="rect">
            <a:avLst/>
          </a:prstGeom>
          <a:noFill/>
          <a:ln w="9525">
            <a:noFill/>
            <a:miter lim="800000"/>
            <a:headEnd/>
            <a:tailEnd/>
          </a:ln>
        </p:spPr>
      </p:pic>
      <p:sp>
        <p:nvSpPr>
          <p:cNvPr id="81922" name="Rectangle 2"/>
          <p:cNvSpPr>
            <a:spLocks noChangeArrowheads="1"/>
          </p:cNvSpPr>
          <p:nvPr/>
        </p:nvSpPr>
        <p:spPr bwMode="auto">
          <a:xfrm>
            <a:off x="0" y="672354"/>
            <a:ext cx="9144000" cy="63709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42900" algn="just"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Администратор доходов бюджета</a:t>
            </a:r>
            <a:r>
              <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lang="ru-RU" sz="1200" dirty="0" smtClean="0">
                <a:latin typeface="Times New Roman" pitchFamily="18" charset="0"/>
                <a:ea typeface="Times New Roman" pitchFamily="18" charset="0"/>
                <a:cs typeface="Times New Roman" pitchFamily="18" charset="0"/>
              </a:rPr>
              <a:t> </a:t>
            </a:r>
            <a:r>
              <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орган государственной власти (государственный орган), орган местного самоуправления, орган местной администрации, орган управления государственным внебюджетным фондом, Центральный банк Российской Федерации, казенное учреждение, осуществляющий в соответствии с законодательством Российской Федерации контроль за правильностью исчисления, полнотой и своевременностью уплаты, начисление, учет, взыскание и принятие решений о возврате (зачете) излишне уплаченных (взысканных) платежей, пеней и штрафов по ним, являющихся доходами бюджетов бюджетной системы Российской Федерации.</a:t>
            </a:r>
          </a:p>
          <a:p>
            <a:pPr marL="0" marR="0" lvl="0" indent="342900"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Бюджет</a:t>
            </a:r>
            <a:r>
              <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(от </a:t>
            </a:r>
            <a:r>
              <a:rPr kumimoji="0" lang="ru-RU" sz="12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старонормандского</a:t>
            </a:r>
            <a:r>
              <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ru-RU" sz="1200" b="0" i="1"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bougette</a:t>
            </a:r>
            <a:r>
              <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 кошель, сумка, кожаный мешок) — форма образования и расходования денежных средств, предназначенных для финансового обеспечения задач и функций государства и местного самоуправления. </a:t>
            </a:r>
          </a:p>
          <a:p>
            <a:pPr marL="0" marR="0" lvl="0" indent="342900"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Бюджетные обязательства</a:t>
            </a:r>
            <a:r>
              <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 расходные обязательства, подлежащие исполнению в соответствующем финансовом году.</a:t>
            </a:r>
          </a:p>
          <a:p>
            <a:pPr marL="0" marR="0" lvl="0" indent="342900"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Бюджетная система Российской Федерации - </a:t>
            </a:r>
            <a:r>
              <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совокупность федерального бюджета, бюджетов субъектов РФ,</a:t>
            </a:r>
            <a:r>
              <a:rPr kumimoji="0" lang="ru-RU" sz="1200" b="0" i="0" u="none" strike="noStrike" cap="none" normalizeH="0" dirty="0" smtClean="0">
                <a:ln>
                  <a:noFill/>
                </a:ln>
                <a:solidFill>
                  <a:schemeClr val="tx1"/>
                </a:solidFill>
                <a:effectLst/>
                <a:latin typeface="Times New Roman" pitchFamily="18" charset="0"/>
                <a:ea typeface="Times New Roman" pitchFamily="18" charset="0"/>
                <a:cs typeface="Times New Roman" pitchFamily="18" charset="0"/>
              </a:rPr>
              <a:t> </a:t>
            </a:r>
            <a:r>
              <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местных бюджетов и</a:t>
            </a:r>
            <a:r>
              <a:rPr kumimoji="0" lang="ru-RU" sz="1200" b="0" i="0" u="none" strike="noStrike" cap="none" normalizeH="0" dirty="0" smtClean="0">
                <a:ln>
                  <a:noFill/>
                </a:ln>
                <a:solidFill>
                  <a:schemeClr val="tx1"/>
                </a:solidFill>
                <a:effectLst/>
                <a:latin typeface="Times New Roman" pitchFamily="18" charset="0"/>
                <a:ea typeface="Times New Roman" pitchFamily="18" charset="0"/>
                <a:cs typeface="Times New Roman" pitchFamily="18" charset="0"/>
              </a:rPr>
              <a:t> бюджетов </a:t>
            </a:r>
            <a:r>
              <a:rPr lang="ru-RU" sz="1200" dirty="0" smtClean="0">
                <a:latin typeface="Times New Roman" pitchFamily="18" charset="0"/>
                <a:ea typeface="Times New Roman" pitchFamily="18" charset="0"/>
                <a:cs typeface="Times New Roman" pitchFamily="18" charset="0"/>
              </a:rPr>
              <a:t>г</a:t>
            </a:r>
            <a:r>
              <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осударственных внебюджетных</a:t>
            </a:r>
            <a:r>
              <a:rPr kumimoji="0" lang="ru-RU" sz="1200" b="0" i="0" u="none" strike="noStrike" cap="none" normalizeH="0" dirty="0" smtClean="0">
                <a:ln>
                  <a:noFill/>
                </a:ln>
                <a:solidFill>
                  <a:schemeClr val="tx1"/>
                </a:solidFill>
                <a:effectLst/>
                <a:latin typeface="Times New Roman" pitchFamily="18" charset="0"/>
                <a:ea typeface="Times New Roman" pitchFamily="18" charset="0"/>
                <a:cs typeface="Times New Roman" pitchFamily="18" charset="0"/>
              </a:rPr>
              <a:t> </a:t>
            </a:r>
            <a:r>
              <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фондов. </a:t>
            </a:r>
          </a:p>
          <a:p>
            <a:pPr indent="342900" algn="just" eaLnBrk="0" hangingPunct="0"/>
            <a:r>
              <a:rPr kumimoji="0" lang="ru-RU" sz="12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Бюджетный процесс</a:t>
            </a:r>
            <a:r>
              <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 </a:t>
            </a:r>
            <a:r>
              <a:rPr lang="ru-RU" sz="1200" dirty="0" smtClean="0">
                <a:latin typeface="Times New Roman" pitchFamily="18" charset="0"/>
                <a:cs typeface="Times New Roman" pitchFamily="18" charset="0"/>
              </a:rPr>
              <a:t>регламентируемая законодательством Российской Федерации деятельность органов государственной власти, органов местного самоуправления и иных участников бюджетного процесса по составлению и рассмотрению проектов бюджетов, утверждению и исполнению бюджетов, контролю за их исполнением, осуществлению бюджетного учета, составлению, внешней проверке, рассмотрению и утверждению бюджетной отчетности.</a:t>
            </a:r>
          </a:p>
          <a:p>
            <a:pPr marL="0" marR="0" lvl="0" indent="342900"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Бюджетная политика муниципального района </a:t>
            </a:r>
            <a:r>
              <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совокупность действий и мероприятий, проводимых органами местного самоуправления в сфере управления формированием и исполнением бюджета, по выполнению ими функций перед обществом и государством. </a:t>
            </a:r>
          </a:p>
          <a:p>
            <a:pPr marL="0" marR="0" lvl="0" indent="342900"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Бюджетный кредит</a:t>
            </a:r>
            <a:r>
              <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 денежные средства, предоставляемые бюджетом другому бюджету бюджетной системы Российской Федерации, юридическому лицу (за исключением государственных (муниципальных) учреждений), иностранному государству, иностранному юридическому лицу на возвратной и возмездной основах. </a:t>
            </a:r>
          </a:p>
          <a:p>
            <a:pPr marL="0" marR="0" lvl="0" indent="342900" algn="just" defTabSz="914400" rtl="0" eaLnBrk="0" fontAlgn="base" latinLnBrk="0" hangingPunct="0">
              <a:lnSpc>
                <a:spcPct val="100000"/>
              </a:lnSpc>
              <a:spcBef>
                <a:spcPct val="0"/>
              </a:spcBef>
              <a:spcAft>
                <a:spcPct val="0"/>
              </a:spcAft>
              <a:buClrTx/>
              <a:buSzTx/>
              <a:buFontTx/>
              <a:buNone/>
              <a:tabLst/>
            </a:pPr>
            <a:r>
              <a:rPr lang="ru-RU" sz="1200" b="1" dirty="0" smtClean="0">
                <a:latin typeface="Times New Roman" pitchFamily="18" charset="0"/>
                <a:ea typeface="Times New Roman" pitchFamily="18" charset="0"/>
                <a:cs typeface="Times New Roman" pitchFamily="18" charset="0"/>
              </a:rPr>
              <a:t>Б</a:t>
            </a:r>
            <a:r>
              <a:rPr kumimoji="0" lang="ru-RU" sz="12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езвозмездные поступления:</a:t>
            </a:r>
            <a:endPar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342900"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дотации из других бюджетов бюджетной системы Российской Федерации;</a:t>
            </a:r>
          </a:p>
          <a:p>
            <a:pPr marL="0" marR="0" lvl="0" indent="342900"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субсидии из других бюджетов бюджетной системы Российской Федерации (межбюджетные субсидии);</a:t>
            </a:r>
          </a:p>
          <a:p>
            <a:pPr marL="0" marR="0" lvl="0" indent="342900"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субвенции из федерального бюджета и (или) из бюджетов субъектов Российской Федерации;</a:t>
            </a:r>
          </a:p>
          <a:p>
            <a:pPr marL="0" marR="0" lvl="0" indent="342900"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иные межбюджетные трансферты из других бюджетов бюджетной системы Российской Федерации;</a:t>
            </a:r>
          </a:p>
          <a:p>
            <a:pPr marL="0" marR="0" lvl="0" indent="342900"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безвозмездные поступления от физических и юридических лиц, международных организаций и </a:t>
            </a:r>
          </a:p>
          <a:p>
            <a:pPr marL="0" marR="0" lvl="0" indent="342900"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правительств иностранных        государств, в том числе добровольные пожертвования.</a:t>
            </a:r>
          </a:p>
          <a:p>
            <a:pPr indent="342900" algn="just" eaLnBrk="0" hangingPunct="0"/>
            <a:r>
              <a:rPr lang="ru-RU" sz="1200" b="1" dirty="0" smtClean="0">
                <a:latin typeface="Times New Roman" pitchFamily="18" charset="0"/>
                <a:ea typeface="Calibri" pitchFamily="34" charset="0"/>
                <a:cs typeface="Times New Roman" pitchFamily="18" charset="0"/>
              </a:rPr>
              <a:t>Бюджетные инвестиции</a:t>
            </a:r>
            <a:r>
              <a:rPr lang="ru-RU" sz="1200" dirty="0" smtClean="0">
                <a:latin typeface="Times New Roman" pitchFamily="18" charset="0"/>
                <a:ea typeface="Calibri" pitchFamily="34" charset="0"/>
                <a:cs typeface="Times New Roman" pitchFamily="18" charset="0"/>
              </a:rPr>
              <a:t> - бюджетные средства, направляемые на создание или увеличение за </a:t>
            </a:r>
          </a:p>
          <a:p>
            <a:pPr indent="342900" algn="just" eaLnBrk="0" hangingPunct="0"/>
            <a:r>
              <a:rPr lang="ru-RU" sz="1200" dirty="0" smtClean="0">
                <a:latin typeface="Times New Roman" pitchFamily="18" charset="0"/>
                <a:ea typeface="Calibri" pitchFamily="34" charset="0"/>
                <a:cs typeface="Times New Roman" pitchFamily="18" charset="0"/>
              </a:rPr>
              <a:t>счет средств бюджета стоимости государственного (муниципального) имущества.</a:t>
            </a:r>
            <a:endParaRPr lang="ru-RU" sz="1200" dirty="0" smtClean="0">
              <a:latin typeface="Times New Roman" pitchFamily="18" charset="0"/>
              <a:ea typeface="Times New Roman" pitchFamily="18" charset="0"/>
              <a:cs typeface="Times New Roman" pitchFamily="18" charset="0"/>
            </a:endParaRPr>
          </a:p>
          <a:p>
            <a:pPr marL="0" marR="0" lvl="0" indent="342900" algn="just" defTabSz="914400" rtl="0" eaLnBrk="0" fontAlgn="base" latinLnBrk="0" hangingPunct="0">
              <a:lnSpc>
                <a:spcPct val="100000"/>
              </a:lnSpc>
              <a:spcBef>
                <a:spcPct val="0"/>
              </a:spcBef>
              <a:spcAft>
                <a:spcPct val="0"/>
              </a:spcAft>
              <a:buClrTx/>
              <a:buSzTx/>
              <a:buFontTx/>
              <a:buNone/>
              <a:tabLst/>
            </a:pPr>
            <a:endPar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342900" algn="just" defTabSz="914400" rtl="0" eaLnBrk="0" fontAlgn="base" latinLnBrk="0" hangingPunct="0">
              <a:lnSpc>
                <a:spcPct val="100000"/>
              </a:lnSpc>
              <a:spcBef>
                <a:spcPct val="0"/>
              </a:spcBef>
              <a:spcAft>
                <a:spcPct val="0"/>
              </a:spcAft>
              <a:buClrTx/>
              <a:buSzTx/>
              <a:buFontTx/>
              <a:buNone/>
              <a:tabLst/>
            </a:pPr>
            <a:endParaRPr lang="ru-RU" sz="1200" dirty="0" smtClean="0">
              <a:latin typeface="Times New Roman" pitchFamily="18" charset="0"/>
              <a:ea typeface="Times New Roman" pitchFamily="18" charset="0"/>
              <a:cs typeface="Times New Roman" pitchFamily="18" charset="0"/>
            </a:endParaRPr>
          </a:p>
          <a:p>
            <a:pPr marL="0" marR="0" lvl="0" indent="342900" algn="just" defTabSz="914400" rtl="0" eaLnBrk="0" fontAlgn="base" latinLnBrk="0" hangingPunct="0">
              <a:lnSpc>
                <a:spcPct val="100000"/>
              </a:lnSpc>
              <a:spcBef>
                <a:spcPct val="0"/>
              </a:spcBef>
              <a:spcAft>
                <a:spcPct val="0"/>
              </a:spcAft>
              <a:buClrTx/>
              <a:buSzTx/>
              <a:buFontTx/>
              <a:buNone/>
              <a:tabLst/>
            </a:pPr>
            <a:endPar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342900" algn="just" defTabSz="914400" rtl="0" eaLnBrk="0" fontAlgn="base" latinLnBrk="0" hangingPunct="0">
              <a:lnSpc>
                <a:spcPct val="100000"/>
              </a:lnSpc>
              <a:spcBef>
                <a:spcPct val="0"/>
              </a:spcBef>
              <a:spcAft>
                <a:spcPct val="0"/>
              </a:spcAft>
              <a:buClrTx/>
              <a:buSzTx/>
              <a:buFontTx/>
              <a:buNone/>
              <a:tabLst/>
            </a:pPr>
            <a:endPar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p:txBody>
      </p:sp>
      <p:sp>
        <p:nvSpPr>
          <p:cNvPr id="4" name="Заголовок 3"/>
          <p:cNvSpPr>
            <a:spLocks noGrp="1"/>
          </p:cNvSpPr>
          <p:nvPr>
            <p:ph type="title"/>
          </p:nvPr>
        </p:nvSpPr>
        <p:spPr>
          <a:xfrm>
            <a:off x="457200" y="174812"/>
            <a:ext cx="8229600" cy="484094"/>
          </a:xfrm>
        </p:spPr>
        <p:txBody>
          <a:bodyPr>
            <a:normAutofit fontScale="90000"/>
          </a:bodyPr>
          <a:lstStyle/>
          <a:p>
            <a:pPr marL="0" indent="0">
              <a:buNone/>
            </a:pPr>
            <a:r>
              <a:rPr lang="ru-RU" sz="3200" i="1" dirty="0" smtClean="0"/>
              <a:t>Глоссарий</a:t>
            </a:r>
            <a:endParaRPr lang="ru-RU" sz="3200" i="1"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224462"/>
            <a:ext cx="8496944" cy="720080"/>
          </a:xfrm>
          <a:effectLst>
            <a:glow rad="101600">
              <a:schemeClr val="accent2">
                <a:satMod val="175000"/>
                <a:alpha val="40000"/>
              </a:schemeClr>
            </a:glow>
          </a:effectLst>
        </p:spPr>
        <p:txBody>
          <a:bodyPr>
            <a:normAutofit fontScale="90000"/>
          </a:bodyPr>
          <a:lstStyle/>
          <a:p>
            <a:r>
              <a:rPr lang="ru-RU" sz="1900" b="1" dirty="0" smtClean="0">
                <a:latin typeface="Times New Roman" pitchFamily="18" charset="0"/>
                <a:cs typeface="Times New Roman" pitchFamily="18" charset="0"/>
              </a:rPr>
              <a:t>Структура налоговых доходов бюджета Северо-Енисейского района в 2021 году</a:t>
            </a:r>
            <a:br>
              <a:rPr lang="ru-RU" sz="1900" b="1" dirty="0" smtClean="0">
                <a:latin typeface="Times New Roman" pitchFamily="18" charset="0"/>
                <a:cs typeface="Times New Roman" pitchFamily="18" charset="0"/>
              </a:rPr>
            </a:br>
            <a:r>
              <a:rPr lang="ru-RU" sz="1800" b="1" dirty="0" smtClean="0">
                <a:latin typeface="Times New Roman" pitchFamily="18" charset="0"/>
                <a:cs typeface="Times New Roman" pitchFamily="18" charset="0"/>
              </a:rPr>
              <a:t>                                                                                                                                       (тыс. рублей)</a:t>
            </a:r>
            <a:endParaRPr lang="ru-RU" sz="1800" b="1" dirty="0">
              <a:latin typeface="Times New Roman" pitchFamily="18" charset="0"/>
              <a:cs typeface="Times New Roman" pitchFamily="18" charset="0"/>
            </a:endParaRPr>
          </a:p>
        </p:txBody>
      </p:sp>
      <p:graphicFrame>
        <p:nvGraphicFramePr>
          <p:cNvPr id="4" name="Объект 3"/>
          <p:cNvGraphicFramePr>
            <a:graphicFrameLocks noGrp="1"/>
          </p:cNvGraphicFramePr>
          <p:nvPr>
            <p:ph idx="4294967295"/>
            <p:extLst>
              <p:ext uri="{D42A27DB-BD31-4B8C-83A1-F6EECF244321}">
                <p14:modId xmlns:p14="http://schemas.microsoft.com/office/powerpoint/2010/main" val="4014739481"/>
              </p:ext>
            </p:extLst>
          </p:nvPr>
        </p:nvGraphicFramePr>
        <p:xfrm>
          <a:off x="251520" y="836712"/>
          <a:ext cx="8784976" cy="5760640"/>
        </p:xfrm>
        <a:graphic>
          <a:graphicData uri="http://schemas.openxmlformats.org/drawingml/2006/chart">
            <c:chart xmlns:c="http://schemas.openxmlformats.org/drawingml/2006/chart" xmlns:r="http://schemas.openxmlformats.org/officeDocument/2006/relationships" r:id="rId2"/>
          </a:graphicData>
        </a:graphic>
      </p:graphicFrame>
      <p:sp>
        <p:nvSpPr>
          <p:cNvPr id="5" name="Нашивка 4"/>
          <p:cNvSpPr/>
          <p:nvPr/>
        </p:nvSpPr>
        <p:spPr>
          <a:xfrm>
            <a:off x="2057" y="12998"/>
            <a:ext cx="642942" cy="1143008"/>
          </a:xfrm>
          <a:prstGeom prst="chevron">
            <a:avLst>
              <a:gd name="adj" fmla="val 5439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Tree>
    <p:extLst>
      <p:ext uri="{BB962C8B-B14F-4D97-AF65-F5344CB8AC3E}">
        <p14:creationId xmlns:p14="http://schemas.microsoft.com/office/powerpoint/2010/main" val="303164904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Багетная рамка 11"/>
          <p:cNvSpPr/>
          <p:nvPr/>
        </p:nvSpPr>
        <p:spPr>
          <a:xfrm>
            <a:off x="318756" y="1700807"/>
            <a:ext cx="3973029" cy="576065"/>
          </a:xfrm>
          <a:prstGeom prst="bevel">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latin typeface="Times New Roman" pitchFamily="18" charset="0"/>
                <a:cs typeface="Times New Roman" pitchFamily="18" charset="0"/>
              </a:rPr>
              <a:t>Доходы &gt; 5 000 000 рублей</a:t>
            </a:r>
            <a:endParaRPr lang="ru-RU" b="1" dirty="0">
              <a:latin typeface="Times New Roman" pitchFamily="18" charset="0"/>
              <a:cs typeface="Times New Roman" pitchFamily="18" charset="0"/>
            </a:endParaRPr>
          </a:p>
        </p:txBody>
      </p:sp>
      <p:cxnSp>
        <p:nvCxnSpPr>
          <p:cNvPr id="14" name="Прямая со стрелкой 13"/>
          <p:cNvCxnSpPr/>
          <p:nvPr/>
        </p:nvCxnSpPr>
        <p:spPr>
          <a:xfrm flipH="1">
            <a:off x="1538338" y="3634166"/>
            <a:ext cx="513382" cy="15121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5" name="Багетная рамка 14"/>
          <p:cNvSpPr/>
          <p:nvPr/>
        </p:nvSpPr>
        <p:spPr>
          <a:xfrm>
            <a:off x="4478666" y="1700807"/>
            <a:ext cx="4383523" cy="3024337"/>
          </a:xfrm>
          <a:prstGeom prst="bevel">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b="1" i="1" dirty="0" smtClean="0">
                <a:latin typeface="Times New Roman" pitchFamily="18" charset="0"/>
                <a:cs typeface="Times New Roman" pitchFamily="18" charset="0"/>
              </a:rPr>
              <a:t>Что меняется в расчете НДФЛ</a:t>
            </a:r>
          </a:p>
          <a:p>
            <a:pPr algn="ctr"/>
            <a:endParaRPr lang="ru-RU" sz="1400" b="1" i="1" dirty="0" smtClean="0">
              <a:latin typeface="Times New Roman" pitchFamily="18" charset="0"/>
              <a:cs typeface="Times New Roman" pitchFamily="18" charset="0"/>
            </a:endParaRPr>
          </a:p>
          <a:p>
            <a:pPr algn="ctr"/>
            <a:r>
              <a:rPr lang="ru-RU" sz="1200" dirty="0" smtClean="0">
                <a:latin typeface="Times New Roman" pitchFamily="18" charset="0"/>
                <a:cs typeface="Times New Roman" pitchFamily="18" charset="0"/>
              </a:rPr>
              <a:t>С 2001 года по сегодняшний день мы применяли в расчетах НДФЛ 13% . По этой фиксированной ставке в настоящее время ведутся расчеты налогов с доходов большинства граждан нашей страны.</a:t>
            </a:r>
            <a:r>
              <a:rPr lang="ru-RU" sz="1200" dirty="0" smtClean="0"/>
              <a:t> </a:t>
            </a:r>
          </a:p>
          <a:p>
            <a:pPr algn="ctr"/>
            <a:r>
              <a:rPr lang="ru-RU" sz="1200" dirty="0" smtClean="0"/>
              <a:t>С 1 января 2021 года вводится прогрессивная система обложения НДФЛ – в отношении доходов (включая дивиденды и проценты) физических лиц, превышающих 5 000 000 рублей за налоговый период налоговая ставка по НДФЛ устанавливается в размере 15 %, с зачислением дополнительных доходов в федеральный бюджет</a:t>
            </a:r>
          </a:p>
          <a:p>
            <a:pPr algn="ctr"/>
            <a:endParaRPr lang="ru-RU" sz="1200"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С 2021 года эта система видоизменится </a:t>
            </a:r>
            <a:r>
              <a:rPr lang="ru-RU" sz="1400" b="1" dirty="0" smtClean="0">
                <a:latin typeface="Times New Roman" pitchFamily="18" charset="0"/>
                <a:cs typeface="Times New Roman" pitchFamily="18" charset="0"/>
              </a:rPr>
              <a:t>и будет </a:t>
            </a:r>
            <a:r>
              <a:rPr lang="ru-RU" sz="1200" b="1" dirty="0" smtClean="0">
                <a:latin typeface="Times New Roman" pitchFamily="18" charset="0"/>
                <a:cs typeface="Times New Roman" pitchFamily="18" charset="0"/>
              </a:rPr>
              <a:t>выглядеть так:</a:t>
            </a:r>
            <a:endParaRPr lang="ru-RU" sz="1200" b="1" dirty="0">
              <a:latin typeface="Times New Roman" pitchFamily="18" charset="0"/>
              <a:cs typeface="Times New Roman" pitchFamily="18" charset="0"/>
            </a:endParaRPr>
          </a:p>
        </p:txBody>
      </p:sp>
      <p:sp>
        <p:nvSpPr>
          <p:cNvPr id="19" name="Багетная рамка 18"/>
          <p:cNvSpPr/>
          <p:nvPr/>
        </p:nvSpPr>
        <p:spPr>
          <a:xfrm>
            <a:off x="4484521" y="4797152"/>
            <a:ext cx="4383524" cy="393658"/>
          </a:xfrm>
          <a:prstGeom prst="bevel">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latin typeface="Times New Roman" pitchFamily="18" charset="0"/>
                <a:cs typeface="Times New Roman" pitchFamily="18" charset="0"/>
              </a:rPr>
              <a:t>Изменение ставки</a:t>
            </a:r>
            <a:endParaRPr lang="ru-RU" b="1" dirty="0">
              <a:latin typeface="Times New Roman" pitchFamily="18" charset="0"/>
              <a:cs typeface="Times New Roman" pitchFamily="18" charset="0"/>
            </a:endParaRPr>
          </a:p>
        </p:txBody>
      </p:sp>
      <p:sp>
        <p:nvSpPr>
          <p:cNvPr id="20" name="Багетная рамка 19"/>
          <p:cNvSpPr/>
          <p:nvPr/>
        </p:nvSpPr>
        <p:spPr>
          <a:xfrm>
            <a:off x="310940" y="130596"/>
            <a:ext cx="8551249" cy="1404156"/>
          </a:xfrm>
          <a:prstGeom prst="bevel">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latin typeface="Times New Roman" pitchFamily="18" charset="0"/>
                <a:cs typeface="Times New Roman" pitchFamily="18" charset="0"/>
              </a:rPr>
              <a:t>НДФЛ-2021 по новым правилам</a:t>
            </a:r>
            <a:endParaRPr lang="ru-RU" sz="2000" dirty="0"/>
          </a:p>
          <a:p>
            <a:pPr algn="ctr"/>
            <a:r>
              <a:rPr lang="ru-RU" b="1" dirty="0"/>
              <a:t>Установление по НДФЛ налоговой ставки в размере 15% в отношении доходов физических лиц, превышающих 5 </a:t>
            </a:r>
            <a:r>
              <a:rPr lang="ru-RU" b="1" dirty="0" smtClean="0"/>
              <a:t>000 000 </a:t>
            </a:r>
            <a:r>
              <a:rPr lang="ru-RU" b="1" dirty="0"/>
              <a:t>рублей в год, и нормативов распределения налога с соответствующих доходов </a:t>
            </a:r>
            <a:endParaRPr lang="ru-RU" b="1" dirty="0">
              <a:latin typeface="Times New Roman" pitchFamily="18" charset="0"/>
              <a:cs typeface="Times New Roman" pitchFamily="18" charset="0"/>
            </a:endParaRPr>
          </a:p>
        </p:txBody>
      </p:sp>
      <p:sp>
        <p:nvSpPr>
          <p:cNvPr id="18" name="Багетная рамка 17"/>
          <p:cNvSpPr/>
          <p:nvPr/>
        </p:nvSpPr>
        <p:spPr>
          <a:xfrm>
            <a:off x="304511" y="2348880"/>
            <a:ext cx="3973028" cy="504056"/>
          </a:xfrm>
          <a:prstGeom prst="bevel">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latin typeface="Times New Roman" pitchFamily="18" charset="0"/>
                <a:cs typeface="Times New Roman" pitchFamily="18" charset="0"/>
              </a:rPr>
              <a:t>Ставка НДФЛ 15%</a:t>
            </a:r>
            <a:endParaRPr lang="ru-RU" b="1" dirty="0">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2">
            <a:duotone>
              <a:prstClr val="black"/>
              <a:schemeClr val="accent4">
                <a:tint val="45000"/>
                <a:satMod val="400000"/>
              </a:schemeClr>
            </a:duotone>
            <a:extLst>
              <a:ext uri="{BEBA8EAE-BF5A-486C-A8C5-ECC9F3942E4B}">
                <a14:imgProps xmlns:a14="http://schemas.microsoft.com/office/drawing/2010/main">
                  <a14:imgLayer r:embed="rId3">
                    <a14:imgEffect>
                      <a14:artisticFilmGrain/>
                    </a14:imgEffect>
                    <a14:imgEffect>
                      <a14:brightnessContrast bright="40000" contrast="-20000"/>
                    </a14:imgEffect>
                  </a14:imgLayer>
                </a14:imgProps>
              </a:ext>
              <a:ext uri="{28A0092B-C50C-407E-A947-70E740481C1C}">
                <a14:useLocalDpi xmlns:a14="http://schemas.microsoft.com/office/drawing/2010/main" val="0"/>
              </a:ext>
            </a:extLst>
          </a:blip>
          <a:srcRect/>
          <a:stretch>
            <a:fillRect/>
          </a:stretch>
        </p:blipFill>
        <p:spPr bwMode="auto">
          <a:xfrm>
            <a:off x="4586563" y="5464036"/>
            <a:ext cx="4233909" cy="1277331"/>
          </a:xfrm>
          <a:prstGeom prst="round2DiagRect">
            <a:avLst>
              <a:gd name="adj1" fmla="val 16667"/>
              <a:gd name="adj2" fmla="val 0"/>
            </a:avLst>
          </a:prstGeom>
          <a:solidFill>
            <a:schemeClr val="accent3">
              <a:lumMod val="60000"/>
              <a:lumOff val="40000"/>
            </a:schemeClr>
          </a:solidFill>
          <a:ln w="88900" cap="sq">
            <a:solidFill>
              <a:schemeClr val="accent3">
                <a:lumMod val="75000"/>
              </a:schemeClr>
            </a:solidFill>
            <a:miter lim="800000"/>
          </a:ln>
          <a:effectLst>
            <a:outerShdw blurRad="254000" algn="tl" rotWithShape="0">
              <a:srgbClr val="000000">
                <a:alpha val="43000"/>
              </a:srgbClr>
            </a:outerShdw>
            <a:reflection blurRad="6350" stA="52000" endA="300" endPos="35000" dir="5400000" sy="-100000" algn="bl" rotWithShape="0"/>
          </a:effectLst>
          <a:extLst/>
        </p:spPr>
        <p:style>
          <a:lnRef idx="1">
            <a:schemeClr val="accent3"/>
          </a:lnRef>
          <a:fillRef idx="3">
            <a:schemeClr val="accent3"/>
          </a:fillRef>
          <a:effectRef idx="2">
            <a:schemeClr val="accent3"/>
          </a:effectRef>
          <a:fontRef idx="minor">
            <a:schemeClr val="lt1"/>
          </a:fontRef>
        </p:style>
      </p:pic>
      <p:sp>
        <p:nvSpPr>
          <p:cNvPr id="21" name="Багетная рамка 20"/>
          <p:cNvSpPr/>
          <p:nvPr/>
        </p:nvSpPr>
        <p:spPr>
          <a:xfrm>
            <a:off x="298950" y="3837525"/>
            <a:ext cx="1546359" cy="745984"/>
          </a:xfrm>
          <a:prstGeom prst="bevel">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latin typeface="Times New Roman" pitchFamily="18" charset="0"/>
                <a:cs typeface="Times New Roman" pitchFamily="18" charset="0"/>
              </a:rPr>
              <a:t>13% ФБ</a:t>
            </a:r>
            <a:endParaRPr lang="ru-RU" b="1" dirty="0">
              <a:latin typeface="Times New Roman" pitchFamily="18" charset="0"/>
              <a:cs typeface="Times New Roman" pitchFamily="18" charset="0"/>
            </a:endParaRPr>
          </a:p>
        </p:txBody>
      </p:sp>
      <p:sp>
        <p:nvSpPr>
          <p:cNvPr id="22" name="Багетная рамка 21"/>
          <p:cNvSpPr/>
          <p:nvPr/>
        </p:nvSpPr>
        <p:spPr>
          <a:xfrm>
            <a:off x="1947235" y="3844970"/>
            <a:ext cx="2344550" cy="745984"/>
          </a:xfrm>
          <a:prstGeom prst="bevel">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latin typeface="Times New Roman" pitchFamily="18" charset="0"/>
                <a:cs typeface="Times New Roman" pitchFamily="18" charset="0"/>
              </a:rPr>
              <a:t>87% субъекты РФ</a:t>
            </a:r>
            <a:endParaRPr lang="ru-RU" b="1" dirty="0">
              <a:latin typeface="Times New Roman" pitchFamily="18" charset="0"/>
              <a:cs typeface="Times New Roman" pitchFamily="18" charset="0"/>
            </a:endParaRPr>
          </a:p>
        </p:txBody>
      </p:sp>
      <p:sp>
        <p:nvSpPr>
          <p:cNvPr id="23" name="Багетная рамка 22"/>
          <p:cNvSpPr/>
          <p:nvPr/>
        </p:nvSpPr>
        <p:spPr>
          <a:xfrm>
            <a:off x="298950" y="4725144"/>
            <a:ext cx="1648285" cy="636939"/>
          </a:xfrm>
          <a:prstGeom prst="bevel">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ru-RU" b="1" dirty="0" smtClean="0">
                <a:latin typeface="Times New Roman" pitchFamily="18" charset="0"/>
                <a:cs typeface="Times New Roman" pitchFamily="18" charset="0"/>
              </a:rPr>
              <a:t>61%* </a:t>
            </a:r>
            <a:endParaRPr lang="ru-RU" b="1" dirty="0" smtClean="0">
              <a:solidFill>
                <a:srgbClr val="FFC000"/>
              </a:solidFill>
              <a:latin typeface="Times New Roman" pitchFamily="18" charset="0"/>
              <a:cs typeface="Times New Roman" pitchFamily="18" charset="0"/>
            </a:endParaRPr>
          </a:p>
          <a:p>
            <a:pPr lvl="0" algn="ctr"/>
            <a:r>
              <a:rPr lang="ru-RU" sz="1400" b="1" dirty="0" smtClean="0">
                <a:solidFill>
                  <a:schemeClr val="bg1"/>
                </a:solidFill>
                <a:latin typeface="Times New Roman" pitchFamily="18" charset="0"/>
                <a:cs typeface="Times New Roman" pitchFamily="18" charset="0"/>
              </a:rPr>
              <a:t>краевой </a:t>
            </a:r>
            <a:r>
              <a:rPr lang="ru-RU" sz="1400" b="1" dirty="0">
                <a:solidFill>
                  <a:schemeClr val="bg1"/>
                </a:solidFill>
                <a:latin typeface="Times New Roman" pitchFamily="18" charset="0"/>
                <a:cs typeface="Times New Roman" pitchFamily="18" charset="0"/>
              </a:rPr>
              <a:t>бюджет</a:t>
            </a:r>
          </a:p>
        </p:txBody>
      </p:sp>
      <p:sp>
        <p:nvSpPr>
          <p:cNvPr id="24" name="Багетная рамка 23"/>
          <p:cNvSpPr/>
          <p:nvPr/>
        </p:nvSpPr>
        <p:spPr>
          <a:xfrm>
            <a:off x="312749" y="3064049"/>
            <a:ext cx="3979036" cy="570117"/>
          </a:xfrm>
          <a:prstGeom prst="bevel">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b="1" dirty="0" smtClean="0">
                <a:latin typeface="Times New Roman" pitchFamily="18" charset="0"/>
                <a:cs typeface="Times New Roman" pitchFamily="18" charset="0"/>
              </a:rPr>
              <a:t>НОРМАТИВ 100 % РАСПРЕДЕЛЯЕТСЯ</a:t>
            </a:r>
            <a:endParaRPr lang="ru-RU" sz="1400" b="1" dirty="0">
              <a:latin typeface="Times New Roman" pitchFamily="18" charset="0"/>
              <a:cs typeface="Times New Roman" pitchFamily="18" charset="0"/>
            </a:endParaRPr>
          </a:p>
        </p:txBody>
      </p:sp>
      <p:sp>
        <p:nvSpPr>
          <p:cNvPr id="26" name="Багетная рамка 25"/>
          <p:cNvSpPr/>
          <p:nvPr/>
        </p:nvSpPr>
        <p:spPr>
          <a:xfrm>
            <a:off x="2051720" y="4725144"/>
            <a:ext cx="2240065" cy="648072"/>
          </a:xfrm>
          <a:prstGeom prst="bevel">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latin typeface="Times New Roman" pitchFamily="18" charset="0"/>
                <a:cs typeface="Times New Roman" pitchFamily="18" charset="0"/>
              </a:rPr>
              <a:t>26%*</a:t>
            </a:r>
          </a:p>
          <a:p>
            <a:pPr algn="ctr"/>
            <a:r>
              <a:rPr lang="ru-RU" b="1" dirty="0" smtClean="0">
                <a:latin typeface="Times New Roman" pitchFamily="18" charset="0"/>
                <a:cs typeface="Times New Roman" pitchFamily="18" charset="0"/>
              </a:rPr>
              <a:t> </a:t>
            </a:r>
            <a:r>
              <a:rPr lang="ru-RU" sz="1250" b="1" dirty="0" smtClean="0">
                <a:solidFill>
                  <a:schemeClr val="bg1"/>
                </a:solidFill>
                <a:latin typeface="Times New Roman" pitchFamily="18" charset="0"/>
                <a:cs typeface="Times New Roman" pitchFamily="18" charset="0"/>
              </a:rPr>
              <a:t>муниципальный район</a:t>
            </a:r>
            <a:endParaRPr lang="ru-RU" sz="1250" b="1" dirty="0">
              <a:solidFill>
                <a:schemeClr val="bg1"/>
              </a:solidFill>
              <a:latin typeface="Times New Roman" pitchFamily="18" charset="0"/>
              <a:cs typeface="Times New Roman" pitchFamily="18" charset="0"/>
            </a:endParaRPr>
          </a:p>
        </p:txBody>
      </p:sp>
      <p:cxnSp>
        <p:nvCxnSpPr>
          <p:cNvPr id="27" name="Прямая со стрелкой 26"/>
          <p:cNvCxnSpPr/>
          <p:nvPr/>
        </p:nvCxnSpPr>
        <p:spPr>
          <a:xfrm>
            <a:off x="2305270" y="3619524"/>
            <a:ext cx="506736" cy="18696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9" name="Прямая со стрелкой 28"/>
          <p:cNvCxnSpPr/>
          <p:nvPr/>
        </p:nvCxnSpPr>
        <p:spPr>
          <a:xfrm flipH="1">
            <a:off x="1928139" y="4501464"/>
            <a:ext cx="678860" cy="22368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0" name="Прямая со стрелкой 39"/>
          <p:cNvCxnSpPr/>
          <p:nvPr/>
        </p:nvCxnSpPr>
        <p:spPr>
          <a:xfrm>
            <a:off x="2499477" y="4590954"/>
            <a:ext cx="128307" cy="13419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1" name="Прямая со стрелкой 40"/>
          <p:cNvCxnSpPr/>
          <p:nvPr/>
        </p:nvCxnSpPr>
        <p:spPr>
          <a:xfrm>
            <a:off x="2291025" y="2852936"/>
            <a:ext cx="0" cy="21111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6" name="Стрелка вниз 55"/>
          <p:cNvSpPr/>
          <p:nvPr/>
        </p:nvSpPr>
        <p:spPr>
          <a:xfrm>
            <a:off x="6481902" y="5190810"/>
            <a:ext cx="388763" cy="149254"/>
          </a:xfrm>
          <a:prstGeom prst="downArrow">
            <a:avLst/>
          </a:prstGeom>
          <a:ln>
            <a:solidFill>
              <a:srgbClr val="92D050"/>
            </a:solidFill>
          </a:ln>
        </p:spPr>
        <p:style>
          <a:lnRef idx="1">
            <a:schemeClr val="accent3"/>
          </a:lnRef>
          <a:fillRef idx="3">
            <a:schemeClr val="accent3"/>
          </a:fillRef>
          <a:effectRef idx="2">
            <a:schemeClr val="accent3"/>
          </a:effectRef>
          <a:fontRef idx="minor">
            <a:schemeClr val="lt1"/>
          </a:fontRef>
        </p:style>
        <p:txBody>
          <a:bodyPr rtlCol="0" anchor="ctr"/>
          <a:lstStyle/>
          <a:p>
            <a:pPr algn="ctr"/>
            <a:endParaRPr lang="ru-RU">
              <a:solidFill>
                <a:srgbClr val="FFC000"/>
              </a:solidFill>
            </a:endParaRPr>
          </a:p>
        </p:txBody>
      </p:sp>
      <p:sp>
        <p:nvSpPr>
          <p:cNvPr id="110" name="Багетная рамка 109"/>
          <p:cNvSpPr/>
          <p:nvPr/>
        </p:nvSpPr>
        <p:spPr>
          <a:xfrm>
            <a:off x="262843" y="5464036"/>
            <a:ext cx="4014696" cy="1277331"/>
          </a:xfrm>
          <a:prstGeom prst="bevel">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200" b="1" dirty="0" smtClean="0">
                <a:latin typeface="Century Gothic"/>
              </a:rPr>
              <a:t>* </a:t>
            </a:r>
            <a:r>
              <a:rPr lang="ru-RU" sz="1200" dirty="0">
                <a:latin typeface="Arial"/>
              </a:rPr>
              <a:t>норматив с учетом передачи доходов краевого бюджета от НДФЛ в бюджеты муниципальных районов и городских округов по нормативу 15 % в соответствии с Законом Красноярского края от 10.07.2007 № 2-317 «О межбюджетных отношениях в Красноярском крае» </a:t>
            </a:r>
            <a:endParaRPr lang="ru-RU" sz="1200" b="1" dirty="0">
              <a:latin typeface="Times New Roman" pitchFamily="18" charset="0"/>
              <a:cs typeface="Times New Roman" pitchFamily="18" charset="0"/>
            </a:endParaRPr>
          </a:p>
        </p:txBody>
      </p:sp>
    </p:spTree>
    <p:extLst>
      <p:ext uri="{BB962C8B-B14F-4D97-AF65-F5344CB8AC3E}">
        <p14:creationId xmlns:p14="http://schemas.microsoft.com/office/powerpoint/2010/main" val="353786843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57224" y="142852"/>
            <a:ext cx="7800972" cy="1125908"/>
          </a:xfrm>
        </p:spPr>
        <p:txBody>
          <a:bodyPr>
            <a:normAutofit fontScale="90000"/>
          </a:bodyPr>
          <a:lstStyle/>
          <a:p>
            <a:r>
              <a:rPr lang="ru-RU" sz="2800" dirty="0" smtClean="0">
                <a:latin typeface="Times New Roman" pitchFamily="18" charset="0"/>
                <a:cs typeface="Times New Roman" pitchFamily="18" charset="0"/>
              </a:rPr>
              <a:t>Структура налога на доходы физических лиц бюджета Северо-Енисейского района в 2021 году, </a:t>
            </a:r>
            <a:br>
              <a:rPr lang="ru-RU" sz="2800" dirty="0" smtClean="0">
                <a:latin typeface="Times New Roman" pitchFamily="18" charset="0"/>
                <a:cs typeface="Times New Roman" pitchFamily="18" charset="0"/>
              </a:rPr>
            </a:br>
            <a:r>
              <a:rPr lang="ru-RU" sz="2800" dirty="0" smtClean="0">
                <a:solidFill>
                  <a:schemeClr val="accent4">
                    <a:lumMod val="75000"/>
                  </a:schemeClr>
                </a:solidFill>
                <a:latin typeface="Times New Roman" pitchFamily="18" charset="0"/>
                <a:cs typeface="Times New Roman" pitchFamily="18" charset="0"/>
              </a:rPr>
              <a:t>ВСЕГО НДФЛ - 700 350,0 тыс.руб.</a:t>
            </a:r>
            <a:endParaRPr lang="ru-RU" sz="2800" dirty="0">
              <a:solidFill>
                <a:schemeClr val="accent4">
                  <a:lumMod val="75000"/>
                </a:schemeClr>
              </a:solidFill>
              <a:latin typeface="Times New Roman" pitchFamily="18" charset="0"/>
              <a:cs typeface="Times New Roman" pitchFamily="18" charset="0"/>
            </a:endParaRPr>
          </a:p>
        </p:txBody>
      </p:sp>
      <p:graphicFrame>
        <p:nvGraphicFramePr>
          <p:cNvPr id="4" name="Содержимое 3"/>
          <p:cNvGraphicFramePr>
            <a:graphicFrameLocks noGrp="1"/>
          </p:cNvGraphicFramePr>
          <p:nvPr>
            <p:ph idx="4294967295"/>
            <p:extLst>
              <p:ext uri="{D42A27DB-BD31-4B8C-83A1-F6EECF244321}">
                <p14:modId xmlns:p14="http://schemas.microsoft.com/office/powerpoint/2010/main" val="327484907"/>
              </p:ext>
            </p:extLst>
          </p:nvPr>
        </p:nvGraphicFramePr>
        <p:xfrm>
          <a:off x="323528" y="1340768"/>
          <a:ext cx="8534400" cy="5344416"/>
        </p:xfrm>
        <a:graphic>
          <a:graphicData uri="http://schemas.openxmlformats.org/drawingml/2006/chart">
            <c:chart xmlns:c="http://schemas.openxmlformats.org/drawingml/2006/chart" xmlns:r="http://schemas.openxmlformats.org/officeDocument/2006/relationships" r:id="rId2"/>
          </a:graphicData>
        </a:graphic>
      </p:graphicFrame>
      <p:sp>
        <p:nvSpPr>
          <p:cNvPr id="5" name="Нашивка 4"/>
          <p:cNvSpPr/>
          <p:nvPr/>
        </p:nvSpPr>
        <p:spPr>
          <a:xfrm>
            <a:off x="142844" y="142852"/>
            <a:ext cx="642942" cy="1000132"/>
          </a:xfrm>
          <a:prstGeom prst="chevron">
            <a:avLst>
              <a:gd name="adj" fmla="val 5439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Tree>
    <p:extLst>
      <p:ext uri="{BB962C8B-B14F-4D97-AF65-F5344CB8AC3E}">
        <p14:creationId xmlns:p14="http://schemas.microsoft.com/office/powerpoint/2010/main" val="402286411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57224" y="142852"/>
            <a:ext cx="7800972" cy="765868"/>
          </a:xfrm>
        </p:spPr>
        <p:txBody>
          <a:bodyPr>
            <a:normAutofit fontScale="90000"/>
          </a:bodyPr>
          <a:lstStyle/>
          <a:p>
            <a:r>
              <a:rPr lang="ru-RU" sz="2800" dirty="0" smtClean="0">
                <a:latin typeface="Times New Roman" pitchFamily="18" charset="0"/>
                <a:cs typeface="Times New Roman" pitchFamily="18" charset="0"/>
              </a:rPr>
              <a:t>Структура неналоговых доходов бюджета Северо-Енисейского района в 2021 году, (тыс. рублей)</a:t>
            </a:r>
            <a:endParaRPr lang="ru-RU" sz="2800" dirty="0">
              <a:latin typeface="Times New Roman" pitchFamily="18" charset="0"/>
              <a:cs typeface="Times New Roman" pitchFamily="18" charset="0"/>
            </a:endParaRPr>
          </a:p>
        </p:txBody>
      </p:sp>
      <p:graphicFrame>
        <p:nvGraphicFramePr>
          <p:cNvPr id="4" name="Содержимое 3"/>
          <p:cNvGraphicFramePr>
            <a:graphicFrameLocks noGrp="1"/>
          </p:cNvGraphicFramePr>
          <p:nvPr>
            <p:ph idx="4294967295"/>
            <p:extLst>
              <p:ext uri="{D42A27DB-BD31-4B8C-83A1-F6EECF244321}">
                <p14:modId xmlns:p14="http://schemas.microsoft.com/office/powerpoint/2010/main" val="4213864642"/>
              </p:ext>
            </p:extLst>
          </p:nvPr>
        </p:nvGraphicFramePr>
        <p:xfrm>
          <a:off x="323528" y="1340768"/>
          <a:ext cx="8534400" cy="5344416"/>
        </p:xfrm>
        <a:graphic>
          <a:graphicData uri="http://schemas.openxmlformats.org/drawingml/2006/chart">
            <c:chart xmlns:c="http://schemas.openxmlformats.org/drawingml/2006/chart" xmlns:r="http://schemas.openxmlformats.org/officeDocument/2006/relationships" r:id="rId2"/>
          </a:graphicData>
        </a:graphic>
      </p:graphicFrame>
      <p:sp>
        <p:nvSpPr>
          <p:cNvPr id="5" name="Нашивка 4"/>
          <p:cNvSpPr/>
          <p:nvPr/>
        </p:nvSpPr>
        <p:spPr>
          <a:xfrm>
            <a:off x="142844" y="142852"/>
            <a:ext cx="642942" cy="1000132"/>
          </a:xfrm>
          <a:prstGeom prst="chevron">
            <a:avLst>
              <a:gd name="adj" fmla="val 5439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Tree>
    <p:extLst>
      <p:ext uri="{BB962C8B-B14F-4D97-AF65-F5344CB8AC3E}">
        <p14:creationId xmlns:p14="http://schemas.microsoft.com/office/powerpoint/2010/main" val="82886315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538876"/>
          </a:xfrm>
          <a:solidFill>
            <a:schemeClr val="accent4">
              <a:lumMod val="40000"/>
              <a:lumOff val="60000"/>
            </a:schemeClr>
          </a:solidFill>
        </p:spPr>
        <p:style>
          <a:lnRef idx="1">
            <a:schemeClr val="accent4"/>
          </a:lnRef>
          <a:fillRef idx="2">
            <a:schemeClr val="accent4"/>
          </a:fillRef>
          <a:effectRef idx="1">
            <a:schemeClr val="accent4"/>
          </a:effectRef>
          <a:fontRef idx="minor">
            <a:schemeClr val="dk1"/>
          </a:fontRef>
        </p:style>
        <p:txBody>
          <a:bodyPr>
            <a:noAutofit/>
          </a:bodyPr>
          <a:lstStyle/>
          <a:p>
            <a:r>
              <a:rPr lang="ru-RU" sz="1400" b="1" dirty="0" smtClean="0">
                <a:solidFill>
                  <a:srgbClr val="7030A0"/>
                </a:solidFill>
                <a:latin typeface="Times New Roman" pitchFamily="18" charset="0"/>
                <a:cs typeface="Times New Roman" pitchFamily="18" charset="0"/>
              </a:rPr>
              <a:t>ДИНАМИКА ПОСТУПЛЕНИЙ ПО ДОХОДАМ ОТ ИСПОЛЬЗОВАНИЯ ИМУЩЕСТВА, НАХОДЯЩЕГОСЯ В МУНИЦИПАЛЬНОЙ СОБСТВЕННОСТИ (тыс. рублей)</a:t>
            </a:r>
            <a:endParaRPr lang="ru-RU" sz="1400" b="1" dirty="0">
              <a:solidFill>
                <a:srgbClr val="7030A0"/>
              </a:solidFill>
              <a:latin typeface="Times New Roman" pitchFamily="18" charset="0"/>
              <a:cs typeface="Times New Roman" pitchFamily="18" charset="0"/>
            </a:endParaRPr>
          </a:p>
        </p:txBody>
      </p:sp>
      <p:graphicFrame>
        <p:nvGraphicFramePr>
          <p:cNvPr id="9" name="Объект 3"/>
          <p:cNvGraphicFramePr>
            <a:graphicFrameLocks/>
          </p:cNvGraphicFramePr>
          <p:nvPr>
            <p:extLst>
              <p:ext uri="{D42A27DB-BD31-4B8C-83A1-F6EECF244321}">
                <p14:modId xmlns:p14="http://schemas.microsoft.com/office/powerpoint/2010/main" val="3949400257"/>
              </p:ext>
            </p:extLst>
          </p:nvPr>
        </p:nvGraphicFramePr>
        <p:xfrm>
          <a:off x="2627784" y="1700808"/>
          <a:ext cx="3528392" cy="3057203"/>
        </p:xfrm>
        <a:graphic>
          <a:graphicData uri="http://schemas.openxmlformats.org/drawingml/2006/chart">
            <c:chart xmlns:c="http://schemas.openxmlformats.org/drawingml/2006/chart" xmlns:r="http://schemas.openxmlformats.org/officeDocument/2006/relationships" r:id="rId2"/>
          </a:graphicData>
        </a:graphic>
      </p:graphicFrame>
      <p:sp>
        <p:nvSpPr>
          <p:cNvPr id="19" name="Багетная рамка 18"/>
          <p:cNvSpPr/>
          <p:nvPr/>
        </p:nvSpPr>
        <p:spPr>
          <a:xfrm>
            <a:off x="-8466" y="593749"/>
            <a:ext cx="9108504" cy="6237312"/>
          </a:xfrm>
          <a:prstGeom prst="bevel">
            <a:avLst/>
          </a:prstGeom>
          <a:ln/>
        </p:spPr>
        <p:style>
          <a:lnRef idx="1">
            <a:schemeClr val="dk1"/>
          </a:lnRef>
          <a:fillRef idx="2">
            <a:schemeClr val="dk1"/>
          </a:fillRef>
          <a:effectRef idx="1">
            <a:schemeClr val="dk1"/>
          </a:effectRef>
          <a:fontRef idx="minor">
            <a:schemeClr val="dk1"/>
          </a:fontRef>
        </p:style>
        <p:txBody>
          <a:bodyPr rtlCol="0" anchor="ctr"/>
          <a:lstStyle/>
          <a:p>
            <a:pPr algn="ctr"/>
            <a:endParaRPr lang="ru-RU" b="1" dirty="0">
              <a:solidFill>
                <a:prstClr val="white"/>
              </a:solidFill>
              <a:latin typeface="Times New Roman" pitchFamily="18" charset="0"/>
              <a:cs typeface="Times New Roman" pitchFamily="18" charset="0"/>
            </a:endParaRPr>
          </a:p>
        </p:txBody>
      </p:sp>
      <p:graphicFrame>
        <p:nvGraphicFramePr>
          <p:cNvPr id="18" name="Таблица 17"/>
          <p:cNvGraphicFramePr>
            <a:graphicFrameLocks noGrp="1"/>
          </p:cNvGraphicFramePr>
          <p:nvPr>
            <p:extLst>
              <p:ext uri="{D42A27DB-BD31-4B8C-83A1-F6EECF244321}">
                <p14:modId xmlns:p14="http://schemas.microsoft.com/office/powerpoint/2010/main" val="3029532104"/>
              </p:ext>
            </p:extLst>
          </p:nvPr>
        </p:nvGraphicFramePr>
        <p:xfrm>
          <a:off x="755576" y="1556793"/>
          <a:ext cx="7560841" cy="4464493"/>
        </p:xfrm>
        <a:graphic>
          <a:graphicData uri="http://schemas.openxmlformats.org/drawingml/2006/table">
            <a:tbl>
              <a:tblPr>
                <a:effectLst>
                  <a:outerShdw blurRad="50800" dist="38100" dir="10800000" algn="r" rotWithShape="0">
                    <a:prstClr val="black">
                      <a:alpha val="40000"/>
                    </a:prstClr>
                  </a:outerShdw>
                </a:effectLst>
                <a:tableStyleId>{5C22544A-7EE6-4342-B048-85BDC9FD1C3A}</a:tableStyleId>
              </a:tblPr>
              <a:tblGrid>
                <a:gridCol w="3305020"/>
                <a:gridCol w="893486"/>
                <a:gridCol w="928757"/>
                <a:gridCol w="799436"/>
                <a:gridCol w="811193"/>
                <a:gridCol w="822949"/>
              </a:tblGrid>
              <a:tr h="297633">
                <a:tc>
                  <a:txBody>
                    <a:bodyPr/>
                    <a:lstStyle/>
                    <a:p>
                      <a:pPr algn="ctr" fontAlgn="ctr"/>
                      <a:r>
                        <a:rPr lang="ru-RU" sz="1200" b="1" u="none" strike="noStrike" dirty="0">
                          <a:solidFill>
                            <a:srgbClr val="7030A0"/>
                          </a:solidFill>
                          <a:effectLst/>
                        </a:rPr>
                        <a:t>ВСЕГО</a:t>
                      </a:r>
                      <a:endParaRPr lang="ru-RU" sz="1200" b="1" i="0" u="none" strike="noStrike" dirty="0">
                        <a:solidFill>
                          <a:srgbClr val="7030A0"/>
                        </a:solidFill>
                        <a:effectLst/>
                        <a:latin typeface="Times New Roman"/>
                      </a:endParaRPr>
                    </a:p>
                  </a:txBody>
                  <a:tcPr marL="9143" marR="9143" marT="9143" marB="0" anchor="ctr">
                    <a:solidFill>
                      <a:schemeClr val="bg1">
                        <a:lumMod val="75000"/>
                      </a:schemeClr>
                    </a:solidFill>
                  </a:tcPr>
                </a:tc>
                <a:tc>
                  <a:txBody>
                    <a:bodyPr/>
                    <a:lstStyle/>
                    <a:p>
                      <a:pPr algn="ctr" fontAlgn="ctr"/>
                      <a:r>
                        <a:rPr lang="ru-RU" sz="1400" b="1" u="none" strike="noStrike" dirty="0">
                          <a:solidFill>
                            <a:srgbClr val="7030A0"/>
                          </a:solidFill>
                          <a:effectLst/>
                        </a:rPr>
                        <a:t>61 603,9</a:t>
                      </a:r>
                      <a:endParaRPr lang="ru-RU" sz="1400" b="1" i="0" u="none" strike="noStrike" dirty="0">
                        <a:solidFill>
                          <a:srgbClr val="7030A0"/>
                        </a:solidFill>
                        <a:effectLst/>
                        <a:latin typeface="Times New Roman"/>
                      </a:endParaRPr>
                    </a:p>
                  </a:txBody>
                  <a:tcPr marL="9143" marR="9143" marT="9143" marB="0" anchor="ctr">
                    <a:solidFill>
                      <a:schemeClr val="bg1">
                        <a:lumMod val="75000"/>
                      </a:schemeClr>
                    </a:solidFill>
                  </a:tcPr>
                </a:tc>
                <a:tc>
                  <a:txBody>
                    <a:bodyPr/>
                    <a:lstStyle/>
                    <a:p>
                      <a:pPr algn="ctr" fontAlgn="ctr"/>
                      <a:r>
                        <a:rPr lang="ru-RU" sz="1400" b="1" u="none" strike="noStrike" dirty="0">
                          <a:solidFill>
                            <a:srgbClr val="7030A0"/>
                          </a:solidFill>
                          <a:effectLst/>
                        </a:rPr>
                        <a:t>52 528,3</a:t>
                      </a:r>
                      <a:endParaRPr lang="ru-RU" sz="1400" b="1" i="0" u="none" strike="noStrike" dirty="0">
                        <a:solidFill>
                          <a:srgbClr val="7030A0"/>
                        </a:solidFill>
                        <a:effectLst/>
                        <a:latin typeface="Times New Roman"/>
                      </a:endParaRPr>
                    </a:p>
                  </a:txBody>
                  <a:tcPr marL="9143" marR="9143" marT="9143" marB="0" anchor="ctr">
                    <a:solidFill>
                      <a:schemeClr val="bg1">
                        <a:lumMod val="75000"/>
                      </a:schemeClr>
                    </a:solidFill>
                  </a:tcPr>
                </a:tc>
                <a:tc>
                  <a:txBody>
                    <a:bodyPr/>
                    <a:lstStyle/>
                    <a:p>
                      <a:pPr algn="ctr" fontAlgn="ctr"/>
                      <a:r>
                        <a:rPr lang="ru-RU" sz="1400" b="1" u="none" strike="noStrike" dirty="0">
                          <a:solidFill>
                            <a:srgbClr val="7030A0"/>
                          </a:solidFill>
                          <a:effectLst/>
                        </a:rPr>
                        <a:t>53 434,6</a:t>
                      </a:r>
                      <a:endParaRPr lang="ru-RU" sz="1400" b="1" i="0" u="none" strike="noStrike" dirty="0">
                        <a:solidFill>
                          <a:srgbClr val="7030A0"/>
                        </a:solidFill>
                        <a:effectLst/>
                        <a:latin typeface="Times New Roman"/>
                      </a:endParaRPr>
                    </a:p>
                  </a:txBody>
                  <a:tcPr marL="9143" marR="9143" marT="9143" marB="0" anchor="ctr">
                    <a:solidFill>
                      <a:schemeClr val="bg1">
                        <a:lumMod val="75000"/>
                      </a:schemeClr>
                    </a:solidFill>
                  </a:tcPr>
                </a:tc>
                <a:tc>
                  <a:txBody>
                    <a:bodyPr/>
                    <a:lstStyle/>
                    <a:p>
                      <a:pPr algn="ctr" fontAlgn="ctr"/>
                      <a:r>
                        <a:rPr lang="ru-RU" sz="1400" b="1" u="none" strike="noStrike">
                          <a:solidFill>
                            <a:srgbClr val="7030A0"/>
                          </a:solidFill>
                          <a:effectLst/>
                        </a:rPr>
                        <a:t>55 053,7</a:t>
                      </a:r>
                      <a:endParaRPr lang="ru-RU" sz="1400" b="1" i="0" u="none" strike="noStrike">
                        <a:solidFill>
                          <a:srgbClr val="7030A0"/>
                        </a:solidFill>
                        <a:effectLst/>
                        <a:latin typeface="Times New Roman"/>
                      </a:endParaRPr>
                    </a:p>
                  </a:txBody>
                  <a:tcPr marL="9143" marR="9143" marT="9143" marB="0" anchor="ctr">
                    <a:solidFill>
                      <a:schemeClr val="bg1">
                        <a:lumMod val="75000"/>
                      </a:schemeClr>
                    </a:solidFill>
                  </a:tcPr>
                </a:tc>
                <a:tc>
                  <a:txBody>
                    <a:bodyPr/>
                    <a:lstStyle/>
                    <a:p>
                      <a:pPr algn="ctr" fontAlgn="ctr"/>
                      <a:r>
                        <a:rPr lang="ru-RU" sz="1400" b="1" u="none" strike="noStrike" dirty="0">
                          <a:solidFill>
                            <a:srgbClr val="7030A0"/>
                          </a:solidFill>
                          <a:effectLst/>
                        </a:rPr>
                        <a:t>56 438,2</a:t>
                      </a:r>
                      <a:endParaRPr lang="ru-RU" sz="1400" b="1" i="0" u="none" strike="noStrike" dirty="0">
                        <a:solidFill>
                          <a:srgbClr val="7030A0"/>
                        </a:solidFill>
                        <a:effectLst/>
                        <a:latin typeface="Times New Roman"/>
                      </a:endParaRPr>
                    </a:p>
                  </a:txBody>
                  <a:tcPr marL="9143" marR="9143" marT="9143" marB="0" anchor="ctr">
                    <a:solidFill>
                      <a:schemeClr val="bg1">
                        <a:lumMod val="75000"/>
                      </a:schemeClr>
                    </a:solidFill>
                  </a:tcPr>
                </a:tc>
              </a:tr>
              <a:tr h="757611">
                <a:tc>
                  <a:txBody>
                    <a:bodyPr/>
                    <a:lstStyle/>
                    <a:p>
                      <a:pPr algn="l" fontAlgn="ctr"/>
                      <a:r>
                        <a:rPr lang="ru-RU" sz="1200" b="1" u="none" strike="noStrike" dirty="0">
                          <a:solidFill>
                            <a:srgbClr val="7030A0"/>
                          </a:solidFill>
                          <a:effectLst/>
                        </a:rPr>
                        <a:t>Доходы, получаемые в виде арендной платы за земельные участки, государственная собственность на которые не разграничена </a:t>
                      </a:r>
                      <a:endParaRPr lang="ru-RU" sz="1200" b="1" i="0" u="none" strike="noStrike" dirty="0">
                        <a:solidFill>
                          <a:srgbClr val="7030A0"/>
                        </a:solidFill>
                        <a:effectLst/>
                        <a:latin typeface="Times New Roman"/>
                      </a:endParaRPr>
                    </a:p>
                  </a:txBody>
                  <a:tcPr marL="9143" marR="9143" marT="9143" marB="0" anchor="ctr">
                    <a:solidFill>
                      <a:schemeClr val="bg1">
                        <a:lumMod val="75000"/>
                      </a:schemeClr>
                    </a:solidFill>
                  </a:tcPr>
                </a:tc>
                <a:tc>
                  <a:txBody>
                    <a:bodyPr/>
                    <a:lstStyle/>
                    <a:p>
                      <a:pPr algn="ctr" fontAlgn="ctr"/>
                      <a:r>
                        <a:rPr lang="ru-RU" sz="1400" b="1" u="none" strike="noStrike" dirty="0">
                          <a:solidFill>
                            <a:srgbClr val="7030A0"/>
                          </a:solidFill>
                          <a:effectLst/>
                        </a:rPr>
                        <a:t>25 851,7</a:t>
                      </a:r>
                      <a:endParaRPr lang="ru-RU" sz="1400" b="1" i="0" u="none" strike="noStrike" dirty="0">
                        <a:solidFill>
                          <a:srgbClr val="7030A0"/>
                        </a:solidFill>
                        <a:effectLst/>
                        <a:latin typeface="Times New Roman"/>
                      </a:endParaRPr>
                    </a:p>
                  </a:txBody>
                  <a:tcPr marL="9143" marR="9143" marT="9143" marB="0" anchor="ctr">
                    <a:solidFill>
                      <a:schemeClr val="bg1">
                        <a:lumMod val="75000"/>
                      </a:schemeClr>
                    </a:solidFill>
                  </a:tcPr>
                </a:tc>
                <a:tc>
                  <a:txBody>
                    <a:bodyPr/>
                    <a:lstStyle/>
                    <a:p>
                      <a:pPr algn="ctr" fontAlgn="ctr"/>
                      <a:r>
                        <a:rPr lang="ru-RU" sz="1400" b="1" u="none" strike="noStrike" dirty="0">
                          <a:solidFill>
                            <a:srgbClr val="7030A0"/>
                          </a:solidFill>
                          <a:effectLst/>
                        </a:rPr>
                        <a:t>26 020,0</a:t>
                      </a:r>
                      <a:endParaRPr lang="ru-RU" sz="1400" b="1" i="0" u="none" strike="noStrike" dirty="0">
                        <a:solidFill>
                          <a:srgbClr val="7030A0"/>
                        </a:solidFill>
                        <a:effectLst/>
                        <a:latin typeface="Times New Roman"/>
                      </a:endParaRPr>
                    </a:p>
                  </a:txBody>
                  <a:tcPr marL="9143" marR="9143" marT="9143" marB="0" anchor="ctr">
                    <a:solidFill>
                      <a:schemeClr val="bg1">
                        <a:lumMod val="75000"/>
                      </a:schemeClr>
                    </a:solidFill>
                  </a:tcPr>
                </a:tc>
                <a:tc>
                  <a:txBody>
                    <a:bodyPr/>
                    <a:lstStyle/>
                    <a:p>
                      <a:pPr algn="ctr" fontAlgn="ctr"/>
                      <a:r>
                        <a:rPr lang="ru-RU" sz="1400" b="1" u="none" strike="noStrike" dirty="0">
                          <a:solidFill>
                            <a:srgbClr val="7030A0"/>
                          </a:solidFill>
                          <a:effectLst/>
                        </a:rPr>
                        <a:t>26 504,7</a:t>
                      </a:r>
                      <a:endParaRPr lang="ru-RU" sz="1400" b="1" i="0" u="none" strike="noStrike" dirty="0">
                        <a:solidFill>
                          <a:srgbClr val="7030A0"/>
                        </a:solidFill>
                        <a:effectLst/>
                        <a:latin typeface="Times New Roman"/>
                      </a:endParaRPr>
                    </a:p>
                  </a:txBody>
                  <a:tcPr marL="9143" marR="9143" marT="9143" marB="0" anchor="ctr">
                    <a:solidFill>
                      <a:schemeClr val="bg1">
                        <a:lumMod val="75000"/>
                      </a:schemeClr>
                    </a:solidFill>
                  </a:tcPr>
                </a:tc>
                <a:tc>
                  <a:txBody>
                    <a:bodyPr/>
                    <a:lstStyle/>
                    <a:p>
                      <a:pPr algn="ctr" fontAlgn="ctr"/>
                      <a:r>
                        <a:rPr lang="ru-RU" sz="1400" b="1" u="none" strike="noStrike" dirty="0">
                          <a:solidFill>
                            <a:srgbClr val="7030A0"/>
                          </a:solidFill>
                          <a:effectLst/>
                        </a:rPr>
                        <a:t>27 263,2</a:t>
                      </a:r>
                      <a:endParaRPr lang="ru-RU" sz="1400" b="1" i="0" u="none" strike="noStrike" dirty="0">
                        <a:solidFill>
                          <a:srgbClr val="7030A0"/>
                        </a:solidFill>
                        <a:effectLst/>
                        <a:latin typeface="Times New Roman"/>
                      </a:endParaRPr>
                    </a:p>
                  </a:txBody>
                  <a:tcPr marL="9143" marR="9143" marT="9143" marB="0" anchor="ctr">
                    <a:solidFill>
                      <a:schemeClr val="bg1">
                        <a:lumMod val="75000"/>
                      </a:schemeClr>
                    </a:solidFill>
                  </a:tcPr>
                </a:tc>
                <a:tc>
                  <a:txBody>
                    <a:bodyPr/>
                    <a:lstStyle/>
                    <a:p>
                      <a:pPr algn="ctr" fontAlgn="ctr"/>
                      <a:r>
                        <a:rPr lang="ru-RU" sz="1400" b="1" u="none" strike="noStrike" dirty="0">
                          <a:solidFill>
                            <a:srgbClr val="7030A0"/>
                          </a:solidFill>
                          <a:effectLst/>
                        </a:rPr>
                        <a:t>27 263,2</a:t>
                      </a:r>
                      <a:endParaRPr lang="ru-RU" sz="1400" b="1" i="0" u="none" strike="noStrike" dirty="0">
                        <a:solidFill>
                          <a:srgbClr val="7030A0"/>
                        </a:solidFill>
                        <a:effectLst/>
                        <a:latin typeface="Times New Roman"/>
                      </a:endParaRPr>
                    </a:p>
                  </a:txBody>
                  <a:tcPr marL="9143" marR="9143" marT="9143" marB="0" anchor="ctr">
                    <a:solidFill>
                      <a:schemeClr val="bg1">
                        <a:lumMod val="75000"/>
                      </a:schemeClr>
                    </a:solidFill>
                  </a:tcPr>
                </a:tc>
              </a:tr>
              <a:tr h="568208">
                <a:tc>
                  <a:txBody>
                    <a:bodyPr/>
                    <a:lstStyle/>
                    <a:p>
                      <a:pPr algn="l" fontAlgn="ctr"/>
                      <a:r>
                        <a:rPr lang="ru-RU" sz="1200" b="1" u="none" strike="noStrike" dirty="0">
                          <a:solidFill>
                            <a:srgbClr val="7030A0"/>
                          </a:solidFill>
                          <a:effectLst/>
                        </a:rPr>
                        <a:t>Доходы, получаемые в виде арендной платы за земли, находящиеся в муниципальной собственности</a:t>
                      </a:r>
                      <a:endParaRPr lang="ru-RU" sz="1200" b="1" i="0" u="none" strike="noStrike" dirty="0">
                        <a:solidFill>
                          <a:srgbClr val="7030A0"/>
                        </a:solidFill>
                        <a:effectLst/>
                        <a:latin typeface="Times New Roman"/>
                      </a:endParaRPr>
                    </a:p>
                  </a:txBody>
                  <a:tcPr marL="9143" marR="9143" marT="9143" marB="0" anchor="ctr">
                    <a:solidFill>
                      <a:schemeClr val="bg1">
                        <a:lumMod val="75000"/>
                      </a:schemeClr>
                    </a:solidFill>
                  </a:tcPr>
                </a:tc>
                <a:tc>
                  <a:txBody>
                    <a:bodyPr/>
                    <a:lstStyle/>
                    <a:p>
                      <a:pPr algn="ctr" fontAlgn="ctr"/>
                      <a:r>
                        <a:rPr lang="ru-RU" sz="1400" b="1" u="none" strike="noStrike" dirty="0">
                          <a:solidFill>
                            <a:srgbClr val="7030A0"/>
                          </a:solidFill>
                          <a:effectLst/>
                        </a:rPr>
                        <a:t>11 240,4</a:t>
                      </a:r>
                      <a:endParaRPr lang="ru-RU" sz="1400" b="1" i="0" u="none" strike="noStrike" dirty="0">
                        <a:solidFill>
                          <a:srgbClr val="7030A0"/>
                        </a:solidFill>
                        <a:effectLst/>
                        <a:latin typeface="Times New Roman"/>
                      </a:endParaRPr>
                    </a:p>
                  </a:txBody>
                  <a:tcPr marL="9143" marR="9143" marT="9143" marB="0" anchor="ctr">
                    <a:solidFill>
                      <a:schemeClr val="bg1">
                        <a:lumMod val="75000"/>
                      </a:schemeClr>
                    </a:solidFill>
                  </a:tcPr>
                </a:tc>
                <a:tc>
                  <a:txBody>
                    <a:bodyPr/>
                    <a:lstStyle/>
                    <a:p>
                      <a:pPr algn="ctr" fontAlgn="ctr"/>
                      <a:r>
                        <a:rPr lang="ru-RU" sz="1400" b="1" u="none" strike="noStrike" dirty="0">
                          <a:solidFill>
                            <a:srgbClr val="7030A0"/>
                          </a:solidFill>
                          <a:effectLst/>
                        </a:rPr>
                        <a:t>2 300,0</a:t>
                      </a:r>
                      <a:endParaRPr lang="ru-RU" sz="1400" b="1" i="0" u="none" strike="noStrike" dirty="0">
                        <a:solidFill>
                          <a:srgbClr val="7030A0"/>
                        </a:solidFill>
                        <a:effectLst/>
                        <a:latin typeface="Times New Roman"/>
                      </a:endParaRPr>
                    </a:p>
                  </a:txBody>
                  <a:tcPr marL="9143" marR="9143" marT="9143" marB="0" anchor="ctr">
                    <a:solidFill>
                      <a:schemeClr val="bg1">
                        <a:lumMod val="75000"/>
                      </a:schemeClr>
                    </a:solidFill>
                  </a:tcPr>
                </a:tc>
                <a:tc>
                  <a:txBody>
                    <a:bodyPr/>
                    <a:lstStyle/>
                    <a:p>
                      <a:pPr algn="ctr" fontAlgn="ctr"/>
                      <a:r>
                        <a:rPr lang="ru-RU" sz="1400" b="1" u="none" strike="noStrike" dirty="0">
                          <a:solidFill>
                            <a:srgbClr val="7030A0"/>
                          </a:solidFill>
                          <a:effectLst/>
                        </a:rPr>
                        <a:t>2 060,9</a:t>
                      </a:r>
                      <a:endParaRPr lang="ru-RU" sz="1400" b="1" i="0" u="none" strike="noStrike" dirty="0">
                        <a:solidFill>
                          <a:srgbClr val="7030A0"/>
                        </a:solidFill>
                        <a:effectLst/>
                        <a:latin typeface="Times New Roman"/>
                      </a:endParaRPr>
                    </a:p>
                  </a:txBody>
                  <a:tcPr marL="9143" marR="9143" marT="9143" marB="0" anchor="ctr">
                    <a:solidFill>
                      <a:schemeClr val="bg1">
                        <a:lumMod val="75000"/>
                      </a:schemeClr>
                    </a:solidFill>
                  </a:tcPr>
                </a:tc>
                <a:tc>
                  <a:txBody>
                    <a:bodyPr/>
                    <a:lstStyle/>
                    <a:p>
                      <a:pPr algn="ctr" fontAlgn="ctr"/>
                      <a:r>
                        <a:rPr lang="ru-RU" sz="1400" b="1" u="none" strike="noStrike" dirty="0">
                          <a:solidFill>
                            <a:srgbClr val="7030A0"/>
                          </a:solidFill>
                          <a:effectLst/>
                        </a:rPr>
                        <a:t>2 443,1</a:t>
                      </a:r>
                      <a:endParaRPr lang="ru-RU" sz="1400" b="1" i="0" u="none" strike="noStrike" dirty="0">
                        <a:solidFill>
                          <a:srgbClr val="7030A0"/>
                        </a:solidFill>
                        <a:effectLst/>
                        <a:latin typeface="Times New Roman"/>
                      </a:endParaRPr>
                    </a:p>
                  </a:txBody>
                  <a:tcPr marL="9143" marR="9143" marT="9143" marB="0" anchor="ctr">
                    <a:solidFill>
                      <a:schemeClr val="bg1">
                        <a:lumMod val="75000"/>
                      </a:schemeClr>
                    </a:solidFill>
                  </a:tcPr>
                </a:tc>
                <a:tc>
                  <a:txBody>
                    <a:bodyPr/>
                    <a:lstStyle/>
                    <a:p>
                      <a:pPr algn="ctr" fontAlgn="ctr"/>
                      <a:r>
                        <a:rPr lang="ru-RU" sz="1400" b="1" u="none" strike="noStrike" dirty="0">
                          <a:solidFill>
                            <a:srgbClr val="7030A0"/>
                          </a:solidFill>
                          <a:effectLst/>
                        </a:rPr>
                        <a:t>2 443,1</a:t>
                      </a:r>
                      <a:endParaRPr lang="ru-RU" sz="1400" b="1" i="0" u="none" strike="noStrike" dirty="0">
                        <a:solidFill>
                          <a:srgbClr val="7030A0"/>
                        </a:solidFill>
                        <a:effectLst/>
                        <a:latin typeface="Times New Roman"/>
                      </a:endParaRPr>
                    </a:p>
                  </a:txBody>
                  <a:tcPr marL="9143" marR="9143" marT="9143" marB="0" anchor="ctr">
                    <a:solidFill>
                      <a:schemeClr val="bg1">
                        <a:lumMod val="75000"/>
                      </a:schemeClr>
                    </a:solidFill>
                  </a:tcPr>
                </a:tc>
              </a:tr>
              <a:tr h="757611">
                <a:tc>
                  <a:txBody>
                    <a:bodyPr/>
                    <a:lstStyle/>
                    <a:p>
                      <a:pPr algn="l" fontAlgn="ctr"/>
                      <a:r>
                        <a:rPr lang="ru-RU" sz="1200" b="1" u="none" strike="noStrike" dirty="0">
                          <a:solidFill>
                            <a:srgbClr val="7030A0"/>
                          </a:solidFill>
                          <a:effectLst/>
                        </a:rPr>
                        <a:t>Доходы от сдачи в аренду имущества, находящегося в оперативном управлении  органов местного самоуправления</a:t>
                      </a:r>
                      <a:endParaRPr lang="ru-RU" sz="1200" b="1" i="0" u="none" strike="noStrike" dirty="0">
                        <a:solidFill>
                          <a:srgbClr val="7030A0"/>
                        </a:solidFill>
                        <a:effectLst/>
                        <a:latin typeface="Times New Roman"/>
                      </a:endParaRPr>
                    </a:p>
                  </a:txBody>
                  <a:tcPr marL="9143" marR="9143" marT="9143" marB="0" anchor="ctr">
                    <a:solidFill>
                      <a:schemeClr val="bg1">
                        <a:lumMod val="75000"/>
                      </a:schemeClr>
                    </a:solidFill>
                  </a:tcPr>
                </a:tc>
                <a:tc>
                  <a:txBody>
                    <a:bodyPr/>
                    <a:lstStyle/>
                    <a:p>
                      <a:pPr algn="ctr" fontAlgn="ctr"/>
                      <a:r>
                        <a:rPr lang="ru-RU" sz="1400" b="1" u="none" strike="noStrike" dirty="0">
                          <a:solidFill>
                            <a:srgbClr val="7030A0"/>
                          </a:solidFill>
                          <a:effectLst/>
                        </a:rPr>
                        <a:t>0,0</a:t>
                      </a:r>
                      <a:endParaRPr lang="ru-RU" sz="1400" b="1" i="0" u="none" strike="noStrike" dirty="0">
                        <a:solidFill>
                          <a:srgbClr val="7030A0"/>
                        </a:solidFill>
                        <a:effectLst/>
                        <a:latin typeface="Times New Roman"/>
                      </a:endParaRPr>
                    </a:p>
                  </a:txBody>
                  <a:tcPr marL="9143" marR="9143" marT="9143" marB="0" anchor="ctr">
                    <a:solidFill>
                      <a:schemeClr val="bg1">
                        <a:lumMod val="75000"/>
                      </a:schemeClr>
                    </a:solidFill>
                  </a:tcPr>
                </a:tc>
                <a:tc>
                  <a:txBody>
                    <a:bodyPr/>
                    <a:lstStyle/>
                    <a:p>
                      <a:pPr algn="ctr" fontAlgn="ctr"/>
                      <a:r>
                        <a:rPr lang="ru-RU" sz="1400" b="1" u="none" strike="noStrike" dirty="0">
                          <a:solidFill>
                            <a:srgbClr val="7030A0"/>
                          </a:solidFill>
                          <a:effectLst/>
                        </a:rPr>
                        <a:t>0,0</a:t>
                      </a:r>
                      <a:endParaRPr lang="ru-RU" sz="1400" b="1" i="0" u="none" strike="noStrike" dirty="0">
                        <a:solidFill>
                          <a:srgbClr val="7030A0"/>
                        </a:solidFill>
                        <a:effectLst/>
                        <a:latin typeface="Times New Roman"/>
                      </a:endParaRPr>
                    </a:p>
                  </a:txBody>
                  <a:tcPr marL="9143" marR="9143" marT="9143" marB="0" anchor="ctr">
                    <a:solidFill>
                      <a:schemeClr val="bg1">
                        <a:lumMod val="75000"/>
                      </a:schemeClr>
                    </a:solidFill>
                  </a:tcPr>
                </a:tc>
                <a:tc>
                  <a:txBody>
                    <a:bodyPr/>
                    <a:lstStyle/>
                    <a:p>
                      <a:pPr algn="ctr" fontAlgn="ctr"/>
                      <a:r>
                        <a:rPr lang="ru-RU" sz="1400" b="1" u="none" strike="noStrike">
                          <a:solidFill>
                            <a:srgbClr val="7030A0"/>
                          </a:solidFill>
                          <a:effectLst/>
                        </a:rPr>
                        <a:t>400,5</a:t>
                      </a:r>
                      <a:endParaRPr lang="ru-RU" sz="1400" b="1" i="0" u="none" strike="noStrike">
                        <a:solidFill>
                          <a:srgbClr val="7030A0"/>
                        </a:solidFill>
                        <a:effectLst/>
                        <a:latin typeface="Times New Roman"/>
                      </a:endParaRPr>
                    </a:p>
                  </a:txBody>
                  <a:tcPr marL="9143" marR="9143" marT="9143" marB="0" anchor="ctr">
                    <a:solidFill>
                      <a:schemeClr val="bg1">
                        <a:lumMod val="75000"/>
                      </a:schemeClr>
                    </a:solidFill>
                  </a:tcPr>
                </a:tc>
                <a:tc>
                  <a:txBody>
                    <a:bodyPr/>
                    <a:lstStyle/>
                    <a:p>
                      <a:pPr algn="ctr" fontAlgn="ctr"/>
                      <a:r>
                        <a:rPr lang="ru-RU" sz="1400" b="1" u="none" strike="noStrike" dirty="0">
                          <a:solidFill>
                            <a:srgbClr val="7030A0"/>
                          </a:solidFill>
                          <a:effectLst/>
                        </a:rPr>
                        <a:t>400,5</a:t>
                      </a:r>
                      <a:endParaRPr lang="ru-RU" sz="1400" b="1" i="0" u="none" strike="noStrike" dirty="0">
                        <a:solidFill>
                          <a:srgbClr val="7030A0"/>
                        </a:solidFill>
                        <a:effectLst/>
                        <a:latin typeface="Times New Roman"/>
                      </a:endParaRPr>
                    </a:p>
                  </a:txBody>
                  <a:tcPr marL="9143" marR="9143" marT="9143" marB="0" anchor="ctr">
                    <a:solidFill>
                      <a:schemeClr val="bg1">
                        <a:lumMod val="75000"/>
                      </a:schemeClr>
                    </a:solidFill>
                  </a:tcPr>
                </a:tc>
                <a:tc>
                  <a:txBody>
                    <a:bodyPr/>
                    <a:lstStyle/>
                    <a:p>
                      <a:pPr algn="ctr" fontAlgn="ctr"/>
                      <a:r>
                        <a:rPr lang="ru-RU" sz="1400" b="1" u="none" strike="noStrike" dirty="0">
                          <a:solidFill>
                            <a:srgbClr val="7030A0"/>
                          </a:solidFill>
                          <a:effectLst/>
                        </a:rPr>
                        <a:t>400,5</a:t>
                      </a:r>
                      <a:endParaRPr lang="ru-RU" sz="1400" b="1" i="0" u="none" strike="noStrike" dirty="0">
                        <a:solidFill>
                          <a:srgbClr val="7030A0"/>
                        </a:solidFill>
                        <a:effectLst/>
                        <a:latin typeface="Times New Roman"/>
                      </a:endParaRPr>
                    </a:p>
                  </a:txBody>
                  <a:tcPr marL="9143" marR="9143" marT="9143" marB="0" anchor="ctr">
                    <a:solidFill>
                      <a:schemeClr val="bg1">
                        <a:lumMod val="75000"/>
                      </a:schemeClr>
                    </a:solidFill>
                  </a:tcPr>
                </a:tc>
              </a:tr>
              <a:tr h="757611">
                <a:tc>
                  <a:txBody>
                    <a:bodyPr/>
                    <a:lstStyle/>
                    <a:p>
                      <a:pPr algn="l" fontAlgn="ctr"/>
                      <a:r>
                        <a:rPr lang="ru-RU" sz="1200" b="1" u="none" strike="noStrike" dirty="0">
                          <a:solidFill>
                            <a:srgbClr val="7030A0"/>
                          </a:solidFill>
                          <a:effectLst/>
                        </a:rPr>
                        <a:t>Доходы от сдачи в аренду </a:t>
                      </a:r>
                      <a:r>
                        <a:rPr lang="ru-RU" sz="1200" b="1" u="none" strike="noStrike" dirty="0" smtClean="0">
                          <a:solidFill>
                            <a:srgbClr val="7030A0"/>
                          </a:solidFill>
                          <a:effectLst/>
                        </a:rPr>
                        <a:t>имущества, составляющего </a:t>
                      </a:r>
                      <a:r>
                        <a:rPr lang="ru-RU" sz="1200" b="1" u="none" strike="noStrike" dirty="0">
                          <a:solidFill>
                            <a:srgbClr val="7030A0"/>
                          </a:solidFill>
                          <a:effectLst/>
                        </a:rPr>
                        <a:t>казну муниципальных районов (за </a:t>
                      </a:r>
                      <a:r>
                        <a:rPr lang="ru-RU" sz="1200" b="1" u="none" strike="noStrike" dirty="0" smtClean="0">
                          <a:solidFill>
                            <a:srgbClr val="7030A0"/>
                          </a:solidFill>
                          <a:effectLst/>
                        </a:rPr>
                        <a:t>исключением </a:t>
                      </a:r>
                      <a:r>
                        <a:rPr lang="ru-RU" sz="1200" b="1" u="none" strike="noStrike" dirty="0">
                          <a:solidFill>
                            <a:srgbClr val="7030A0"/>
                          </a:solidFill>
                          <a:effectLst/>
                        </a:rPr>
                        <a:t>земельных участков)</a:t>
                      </a:r>
                      <a:endParaRPr lang="ru-RU" sz="1200" b="1" i="0" u="none" strike="noStrike" dirty="0">
                        <a:solidFill>
                          <a:srgbClr val="7030A0"/>
                        </a:solidFill>
                        <a:effectLst/>
                        <a:latin typeface="Times New Roman"/>
                      </a:endParaRPr>
                    </a:p>
                  </a:txBody>
                  <a:tcPr marL="9143" marR="9143" marT="9143" marB="0" anchor="ctr">
                    <a:solidFill>
                      <a:schemeClr val="bg1">
                        <a:lumMod val="75000"/>
                      </a:schemeClr>
                    </a:solidFill>
                  </a:tcPr>
                </a:tc>
                <a:tc>
                  <a:txBody>
                    <a:bodyPr/>
                    <a:lstStyle/>
                    <a:p>
                      <a:pPr algn="ctr" fontAlgn="ctr"/>
                      <a:r>
                        <a:rPr lang="ru-RU" sz="1400" b="1" u="none" strike="noStrike">
                          <a:solidFill>
                            <a:srgbClr val="7030A0"/>
                          </a:solidFill>
                          <a:effectLst/>
                        </a:rPr>
                        <a:t>24 189,5</a:t>
                      </a:r>
                      <a:endParaRPr lang="ru-RU" sz="1400" b="1" i="0" u="none" strike="noStrike">
                        <a:solidFill>
                          <a:srgbClr val="7030A0"/>
                        </a:solidFill>
                        <a:effectLst/>
                        <a:latin typeface="Times New Roman"/>
                      </a:endParaRPr>
                    </a:p>
                  </a:txBody>
                  <a:tcPr marL="9143" marR="9143" marT="9143" marB="0" anchor="ctr">
                    <a:solidFill>
                      <a:schemeClr val="bg1">
                        <a:lumMod val="75000"/>
                      </a:schemeClr>
                    </a:solidFill>
                  </a:tcPr>
                </a:tc>
                <a:tc>
                  <a:txBody>
                    <a:bodyPr/>
                    <a:lstStyle/>
                    <a:p>
                      <a:pPr algn="ctr" fontAlgn="ctr"/>
                      <a:r>
                        <a:rPr lang="ru-RU" sz="1400" b="1" u="none" strike="noStrike">
                          <a:solidFill>
                            <a:srgbClr val="7030A0"/>
                          </a:solidFill>
                          <a:effectLst/>
                        </a:rPr>
                        <a:t>24 021,4</a:t>
                      </a:r>
                      <a:endParaRPr lang="ru-RU" sz="1400" b="1" i="0" u="none" strike="noStrike">
                        <a:solidFill>
                          <a:srgbClr val="7030A0"/>
                        </a:solidFill>
                        <a:effectLst/>
                        <a:latin typeface="Times New Roman"/>
                      </a:endParaRPr>
                    </a:p>
                  </a:txBody>
                  <a:tcPr marL="9143" marR="9143" marT="9143" marB="0" anchor="ctr">
                    <a:solidFill>
                      <a:schemeClr val="bg1">
                        <a:lumMod val="75000"/>
                      </a:schemeClr>
                    </a:solidFill>
                  </a:tcPr>
                </a:tc>
                <a:tc>
                  <a:txBody>
                    <a:bodyPr/>
                    <a:lstStyle/>
                    <a:p>
                      <a:pPr algn="ctr" fontAlgn="ctr"/>
                      <a:r>
                        <a:rPr lang="ru-RU" sz="1400" b="1" u="none" strike="noStrike" dirty="0">
                          <a:solidFill>
                            <a:srgbClr val="7030A0"/>
                          </a:solidFill>
                          <a:effectLst/>
                        </a:rPr>
                        <a:t>2 294,4</a:t>
                      </a:r>
                      <a:endParaRPr lang="ru-RU" sz="1400" b="1" i="0" u="none" strike="noStrike" dirty="0">
                        <a:solidFill>
                          <a:srgbClr val="7030A0"/>
                        </a:solidFill>
                        <a:effectLst/>
                        <a:latin typeface="Times New Roman"/>
                      </a:endParaRPr>
                    </a:p>
                  </a:txBody>
                  <a:tcPr marL="9143" marR="9143" marT="9143" marB="0" anchor="ctr">
                    <a:solidFill>
                      <a:schemeClr val="bg1">
                        <a:lumMod val="75000"/>
                      </a:schemeClr>
                    </a:solidFill>
                  </a:tcPr>
                </a:tc>
                <a:tc>
                  <a:txBody>
                    <a:bodyPr/>
                    <a:lstStyle/>
                    <a:p>
                      <a:pPr algn="ctr" fontAlgn="ctr"/>
                      <a:r>
                        <a:rPr lang="ru-RU" sz="1400" b="1" u="none" strike="noStrike" dirty="0">
                          <a:solidFill>
                            <a:srgbClr val="7030A0"/>
                          </a:solidFill>
                          <a:effectLst/>
                        </a:rPr>
                        <a:t>1 873,1</a:t>
                      </a:r>
                      <a:endParaRPr lang="ru-RU" sz="1400" b="1" i="0" u="none" strike="noStrike" dirty="0">
                        <a:solidFill>
                          <a:srgbClr val="7030A0"/>
                        </a:solidFill>
                        <a:effectLst/>
                        <a:latin typeface="Times New Roman"/>
                      </a:endParaRPr>
                    </a:p>
                  </a:txBody>
                  <a:tcPr marL="9143" marR="9143" marT="9143" marB="0" anchor="ctr">
                    <a:solidFill>
                      <a:schemeClr val="bg1">
                        <a:lumMod val="75000"/>
                      </a:schemeClr>
                    </a:solidFill>
                  </a:tcPr>
                </a:tc>
                <a:tc>
                  <a:txBody>
                    <a:bodyPr/>
                    <a:lstStyle/>
                    <a:p>
                      <a:pPr algn="ctr" fontAlgn="ctr"/>
                      <a:r>
                        <a:rPr lang="ru-RU" sz="1400" b="1" u="none" strike="noStrike" dirty="0">
                          <a:solidFill>
                            <a:srgbClr val="7030A0"/>
                          </a:solidFill>
                          <a:effectLst/>
                        </a:rPr>
                        <a:t>1 873,1</a:t>
                      </a:r>
                      <a:endParaRPr lang="ru-RU" sz="1400" b="1" i="0" u="none" strike="noStrike" dirty="0">
                        <a:solidFill>
                          <a:srgbClr val="7030A0"/>
                        </a:solidFill>
                        <a:effectLst/>
                        <a:latin typeface="Times New Roman"/>
                      </a:endParaRPr>
                    </a:p>
                  </a:txBody>
                  <a:tcPr marL="9143" marR="9143" marT="9143" marB="0" anchor="ctr">
                    <a:solidFill>
                      <a:schemeClr val="bg1">
                        <a:lumMod val="75000"/>
                      </a:schemeClr>
                    </a:solidFill>
                  </a:tcPr>
                </a:tc>
              </a:tr>
              <a:tr h="568208">
                <a:tc>
                  <a:txBody>
                    <a:bodyPr/>
                    <a:lstStyle/>
                    <a:p>
                      <a:pPr algn="l" fontAlgn="ctr"/>
                      <a:r>
                        <a:rPr lang="ru-RU" sz="1200" b="1" u="none" strike="noStrike" dirty="0">
                          <a:solidFill>
                            <a:srgbClr val="7030A0"/>
                          </a:solidFill>
                          <a:effectLst/>
                        </a:rPr>
                        <a:t>Доходы от перечисления части прибыли, остающейся после уплаты налогов и иных обязательных платежей </a:t>
                      </a:r>
                      <a:endParaRPr lang="ru-RU" sz="1200" b="1" i="0" u="none" strike="noStrike" dirty="0">
                        <a:solidFill>
                          <a:srgbClr val="7030A0"/>
                        </a:solidFill>
                        <a:effectLst/>
                        <a:latin typeface="Times New Roman"/>
                      </a:endParaRPr>
                    </a:p>
                  </a:txBody>
                  <a:tcPr marL="9143" marR="9143" marT="9143" marB="0" anchor="ctr">
                    <a:solidFill>
                      <a:schemeClr val="bg1">
                        <a:lumMod val="75000"/>
                      </a:schemeClr>
                    </a:solidFill>
                  </a:tcPr>
                </a:tc>
                <a:tc>
                  <a:txBody>
                    <a:bodyPr/>
                    <a:lstStyle/>
                    <a:p>
                      <a:pPr algn="ctr" fontAlgn="ctr"/>
                      <a:r>
                        <a:rPr lang="ru-RU" sz="1400" b="1" u="none" strike="noStrike" dirty="0">
                          <a:solidFill>
                            <a:srgbClr val="7030A0"/>
                          </a:solidFill>
                          <a:effectLst/>
                        </a:rPr>
                        <a:t>9,1</a:t>
                      </a:r>
                      <a:endParaRPr lang="ru-RU" sz="1400" b="1" i="0" u="none" strike="noStrike" dirty="0">
                        <a:solidFill>
                          <a:srgbClr val="7030A0"/>
                        </a:solidFill>
                        <a:effectLst/>
                        <a:latin typeface="Times New Roman"/>
                      </a:endParaRPr>
                    </a:p>
                  </a:txBody>
                  <a:tcPr marL="9143" marR="9143" marT="9143" marB="0" anchor="ctr">
                    <a:solidFill>
                      <a:schemeClr val="bg1">
                        <a:lumMod val="75000"/>
                      </a:schemeClr>
                    </a:solidFill>
                  </a:tcPr>
                </a:tc>
                <a:tc>
                  <a:txBody>
                    <a:bodyPr/>
                    <a:lstStyle/>
                    <a:p>
                      <a:pPr algn="ctr" fontAlgn="ctr"/>
                      <a:r>
                        <a:rPr lang="ru-RU" sz="1400" b="1" u="none" strike="noStrike">
                          <a:solidFill>
                            <a:srgbClr val="7030A0"/>
                          </a:solidFill>
                          <a:effectLst/>
                        </a:rPr>
                        <a:t>0,2</a:t>
                      </a:r>
                      <a:endParaRPr lang="ru-RU" sz="1400" b="1" i="0" u="none" strike="noStrike">
                        <a:solidFill>
                          <a:srgbClr val="7030A0"/>
                        </a:solidFill>
                        <a:effectLst/>
                        <a:latin typeface="Times New Roman"/>
                      </a:endParaRPr>
                    </a:p>
                  </a:txBody>
                  <a:tcPr marL="9143" marR="9143" marT="9143" marB="0" anchor="ctr">
                    <a:solidFill>
                      <a:schemeClr val="bg1">
                        <a:lumMod val="75000"/>
                      </a:schemeClr>
                    </a:solidFill>
                  </a:tcPr>
                </a:tc>
                <a:tc>
                  <a:txBody>
                    <a:bodyPr/>
                    <a:lstStyle/>
                    <a:p>
                      <a:pPr algn="ctr" fontAlgn="ctr"/>
                      <a:r>
                        <a:rPr lang="ru-RU" sz="1400" b="1" u="none" strike="noStrike">
                          <a:solidFill>
                            <a:srgbClr val="7030A0"/>
                          </a:solidFill>
                          <a:effectLst/>
                        </a:rPr>
                        <a:t>0,2</a:t>
                      </a:r>
                      <a:endParaRPr lang="ru-RU" sz="1400" b="1" i="0" u="none" strike="noStrike">
                        <a:solidFill>
                          <a:srgbClr val="7030A0"/>
                        </a:solidFill>
                        <a:effectLst/>
                        <a:latin typeface="Times New Roman"/>
                      </a:endParaRPr>
                    </a:p>
                  </a:txBody>
                  <a:tcPr marL="9143" marR="9143" marT="9143" marB="0" anchor="ctr">
                    <a:solidFill>
                      <a:schemeClr val="bg1">
                        <a:lumMod val="75000"/>
                      </a:schemeClr>
                    </a:solidFill>
                  </a:tcPr>
                </a:tc>
                <a:tc>
                  <a:txBody>
                    <a:bodyPr/>
                    <a:lstStyle/>
                    <a:p>
                      <a:pPr algn="ctr" fontAlgn="ctr"/>
                      <a:r>
                        <a:rPr lang="ru-RU" sz="1400" b="1" u="none" strike="noStrike">
                          <a:solidFill>
                            <a:srgbClr val="7030A0"/>
                          </a:solidFill>
                          <a:effectLst/>
                        </a:rPr>
                        <a:t>9,1</a:t>
                      </a:r>
                      <a:endParaRPr lang="ru-RU" sz="1400" b="1" i="0" u="none" strike="noStrike">
                        <a:solidFill>
                          <a:srgbClr val="7030A0"/>
                        </a:solidFill>
                        <a:effectLst/>
                        <a:latin typeface="Times New Roman"/>
                      </a:endParaRPr>
                    </a:p>
                  </a:txBody>
                  <a:tcPr marL="9143" marR="9143" marT="9143" marB="0" anchor="ctr">
                    <a:solidFill>
                      <a:schemeClr val="bg1">
                        <a:lumMod val="75000"/>
                      </a:schemeClr>
                    </a:solidFill>
                  </a:tcPr>
                </a:tc>
                <a:tc>
                  <a:txBody>
                    <a:bodyPr/>
                    <a:lstStyle/>
                    <a:p>
                      <a:pPr algn="ctr" fontAlgn="ctr"/>
                      <a:r>
                        <a:rPr lang="ru-RU" sz="1400" b="1" u="none" strike="noStrike" dirty="0">
                          <a:solidFill>
                            <a:srgbClr val="7030A0"/>
                          </a:solidFill>
                          <a:effectLst/>
                        </a:rPr>
                        <a:t>9,1</a:t>
                      </a:r>
                      <a:endParaRPr lang="ru-RU" sz="1400" b="1" i="0" u="none" strike="noStrike" dirty="0">
                        <a:solidFill>
                          <a:srgbClr val="7030A0"/>
                        </a:solidFill>
                        <a:effectLst/>
                        <a:latin typeface="Times New Roman"/>
                      </a:endParaRPr>
                    </a:p>
                  </a:txBody>
                  <a:tcPr marL="9143" marR="9143" marT="9143" marB="0" anchor="ctr">
                    <a:solidFill>
                      <a:schemeClr val="bg1">
                        <a:lumMod val="75000"/>
                      </a:schemeClr>
                    </a:solidFill>
                  </a:tcPr>
                </a:tc>
              </a:tr>
              <a:tr h="757611">
                <a:tc>
                  <a:txBody>
                    <a:bodyPr/>
                    <a:lstStyle/>
                    <a:p>
                      <a:pPr algn="l" fontAlgn="ctr"/>
                      <a:r>
                        <a:rPr lang="ru-RU" sz="1200" b="1" u="none" strike="noStrike">
                          <a:solidFill>
                            <a:srgbClr val="7030A0"/>
                          </a:solidFill>
                          <a:effectLst/>
                        </a:rPr>
                        <a:t>Прочие поступления от использования имущества, находящегося в собственности муниципальных районов </a:t>
                      </a:r>
                      <a:endParaRPr lang="ru-RU" sz="1200" b="1" i="0" u="none" strike="noStrike">
                        <a:solidFill>
                          <a:srgbClr val="7030A0"/>
                        </a:solidFill>
                        <a:effectLst/>
                        <a:latin typeface="Times New Roman"/>
                      </a:endParaRPr>
                    </a:p>
                  </a:txBody>
                  <a:tcPr marL="9143" marR="9143" marT="9143" marB="0" anchor="ctr">
                    <a:solidFill>
                      <a:schemeClr val="bg1">
                        <a:lumMod val="75000"/>
                      </a:schemeClr>
                    </a:solidFill>
                  </a:tcPr>
                </a:tc>
                <a:tc>
                  <a:txBody>
                    <a:bodyPr/>
                    <a:lstStyle/>
                    <a:p>
                      <a:pPr algn="ctr" fontAlgn="ctr"/>
                      <a:r>
                        <a:rPr lang="ru-RU" sz="1400" b="1" u="none" strike="noStrike" dirty="0">
                          <a:solidFill>
                            <a:srgbClr val="7030A0"/>
                          </a:solidFill>
                          <a:effectLst/>
                        </a:rPr>
                        <a:t>313,2</a:t>
                      </a:r>
                      <a:endParaRPr lang="ru-RU" sz="1400" b="1" i="0" u="none" strike="noStrike" dirty="0">
                        <a:solidFill>
                          <a:srgbClr val="7030A0"/>
                        </a:solidFill>
                        <a:effectLst/>
                        <a:latin typeface="Times New Roman"/>
                      </a:endParaRPr>
                    </a:p>
                  </a:txBody>
                  <a:tcPr marL="9143" marR="9143" marT="9143" marB="0" anchor="ctr">
                    <a:solidFill>
                      <a:schemeClr val="bg1">
                        <a:lumMod val="75000"/>
                      </a:schemeClr>
                    </a:solidFill>
                  </a:tcPr>
                </a:tc>
                <a:tc>
                  <a:txBody>
                    <a:bodyPr/>
                    <a:lstStyle/>
                    <a:p>
                      <a:pPr algn="ctr" fontAlgn="ctr"/>
                      <a:r>
                        <a:rPr lang="ru-RU" sz="1400" b="1" u="none" strike="noStrike">
                          <a:solidFill>
                            <a:srgbClr val="7030A0"/>
                          </a:solidFill>
                          <a:effectLst/>
                        </a:rPr>
                        <a:t>186,7</a:t>
                      </a:r>
                      <a:endParaRPr lang="ru-RU" sz="1400" b="1" i="0" u="none" strike="noStrike">
                        <a:solidFill>
                          <a:srgbClr val="7030A0"/>
                        </a:solidFill>
                        <a:effectLst/>
                        <a:latin typeface="Times New Roman"/>
                      </a:endParaRPr>
                    </a:p>
                  </a:txBody>
                  <a:tcPr marL="9143" marR="9143" marT="9143" marB="0" anchor="ctr">
                    <a:solidFill>
                      <a:schemeClr val="bg1">
                        <a:lumMod val="75000"/>
                      </a:schemeClr>
                    </a:solidFill>
                  </a:tcPr>
                </a:tc>
                <a:tc>
                  <a:txBody>
                    <a:bodyPr/>
                    <a:lstStyle/>
                    <a:p>
                      <a:pPr algn="ctr" fontAlgn="ctr"/>
                      <a:r>
                        <a:rPr lang="ru-RU" sz="1400" b="1" u="none" strike="noStrike">
                          <a:solidFill>
                            <a:srgbClr val="7030A0"/>
                          </a:solidFill>
                          <a:effectLst/>
                        </a:rPr>
                        <a:t>22 173,9</a:t>
                      </a:r>
                      <a:endParaRPr lang="ru-RU" sz="1400" b="1" i="0" u="none" strike="noStrike">
                        <a:solidFill>
                          <a:srgbClr val="7030A0"/>
                        </a:solidFill>
                        <a:effectLst/>
                        <a:latin typeface="Times New Roman"/>
                      </a:endParaRPr>
                    </a:p>
                  </a:txBody>
                  <a:tcPr marL="9143" marR="9143" marT="9143" marB="0" anchor="ctr">
                    <a:solidFill>
                      <a:schemeClr val="bg1">
                        <a:lumMod val="75000"/>
                      </a:schemeClr>
                    </a:solidFill>
                  </a:tcPr>
                </a:tc>
                <a:tc>
                  <a:txBody>
                    <a:bodyPr/>
                    <a:lstStyle/>
                    <a:p>
                      <a:pPr algn="ctr" fontAlgn="ctr"/>
                      <a:r>
                        <a:rPr lang="ru-RU" sz="1400" b="1" u="none" strike="noStrike">
                          <a:solidFill>
                            <a:srgbClr val="7030A0"/>
                          </a:solidFill>
                          <a:effectLst/>
                        </a:rPr>
                        <a:t>23 073,6</a:t>
                      </a:r>
                      <a:endParaRPr lang="ru-RU" sz="1400" b="1" i="0" u="none" strike="noStrike">
                        <a:solidFill>
                          <a:srgbClr val="7030A0"/>
                        </a:solidFill>
                        <a:effectLst/>
                        <a:latin typeface="Times New Roman"/>
                      </a:endParaRPr>
                    </a:p>
                  </a:txBody>
                  <a:tcPr marL="9143" marR="9143" marT="9143" marB="0" anchor="ctr">
                    <a:solidFill>
                      <a:schemeClr val="bg1">
                        <a:lumMod val="75000"/>
                      </a:schemeClr>
                    </a:solidFill>
                  </a:tcPr>
                </a:tc>
                <a:tc>
                  <a:txBody>
                    <a:bodyPr/>
                    <a:lstStyle/>
                    <a:p>
                      <a:pPr algn="ctr" fontAlgn="ctr"/>
                      <a:r>
                        <a:rPr lang="ru-RU" sz="1400" b="1" u="none" strike="noStrike" dirty="0">
                          <a:solidFill>
                            <a:srgbClr val="7030A0"/>
                          </a:solidFill>
                          <a:effectLst/>
                        </a:rPr>
                        <a:t>24 458,1</a:t>
                      </a:r>
                      <a:endParaRPr lang="ru-RU" sz="1400" b="1" i="0" u="none" strike="noStrike" dirty="0">
                        <a:solidFill>
                          <a:srgbClr val="7030A0"/>
                        </a:solidFill>
                        <a:effectLst/>
                        <a:latin typeface="Times New Roman"/>
                      </a:endParaRPr>
                    </a:p>
                  </a:txBody>
                  <a:tcPr marL="9143" marR="9143" marT="9143" marB="0" anchor="ctr">
                    <a:solidFill>
                      <a:schemeClr val="bg1">
                        <a:lumMod val="75000"/>
                      </a:schemeClr>
                    </a:solidFill>
                  </a:tcPr>
                </a:tc>
              </a:tr>
            </a:tbl>
          </a:graphicData>
        </a:graphic>
      </p:graphicFrame>
      <p:graphicFrame>
        <p:nvGraphicFramePr>
          <p:cNvPr id="23" name="Таблица 22"/>
          <p:cNvGraphicFramePr>
            <a:graphicFrameLocks noGrp="1"/>
          </p:cNvGraphicFramePr>
          <p:nvPr>
            <p:extLst>
              <p:ext uri="{D42A27DB-BD31-4B8C-83A1-F6EECF244321}">
                <p14:modId xmlns:p14="http://schemas.microsoft.com/office/powerpoint/2010/main" val="2073394082"/>
              </p:ext>
            </p:extLst>
          </p:nvPr>
        </p:nvGraphicFramePr>
        <p:xfrm>
          <a:off x="755577" y="836712"/>
          <a:ext cx="7560839" cy="648072"/>
        </p:xfrm>
        <a:graphic>
          <a:graphicData uri="http://schemas.openxmlformats.org/drawingml/2006/table">
            <a:tbl>
              <a:tblPr>
                <a:effectLst>
                  <a:outerShdw blurRad="50800" dist="38100" dir="10800000" algn="r" rotWithShape="0">
                    <a:prstClr val="black">
                      <a:alpha val="40000"/>
                    </a:prstClr>
                  </a:outerShdw>
                </a:effectLst>
                <a:tableStyleId>{5C22544A-7EE6-4342-B048-85BDC9FD1C3A}</a:tableStyleId>
              </a:tblPr>
              <a:tblGrid>
                <a:gridCol w="3312367"/>
                <a:gridCol w="864096"/>
                <a:gridCol w="936104"/>
                <a:gridCol w="792088"/>
                <a:gridCol w="792088"/>
                <a:gridCol w="864096"/>
              </a:tblGrid>
              <a:tr h="648072">
                <a:tc>
                  <a:txBody>
                    <a:bodyPr/>
                    <a:lstStyle/>
                    <a:p>
                      <a:pPr algn="ctr" fontAlgn="ctr"/>
                      <a:r>
                        <a:rPr lang="ru-RU" sz="1400" b="1" u="none" strike="noStrike" dirty="0">
                          <a:solidFill>
                            <a:srgbClr val="7030A0"/>
                          </a:solidFill>
                          <a:effectLst/>
                          <a:latin typeface="Times New Roman" pitchFamily="18" charset="0"/>
                          <a:cs typeface="Times New Roman" pitchFamily="18" charset="0"/>
                        </a:rPr>
                        <a:t>Наименование кода доходов</a:t>
                      </a:r>
                      <a:endParaRPr lang="ru-RU" sz="1400" b="1" i="0" u="none" strike="noStrike" dirty="0">
                        <a:solidFill>
                          <a:srgbClr val="7030A0"/>
                        </a:solidFill>
                        <a:effectLst/>
                        <a:latin typeface="Times New Roman" pitchFamily="18" charset="0"/>
                        <a:cs typeface="Times New Roman" pitchFamily="18" charset="0"/>
                      </a:endParaRPr>
                    </a:p>
                  </a:txBody>
                  <a:tcPr marL="9525" marR="9525" marT="9525" marB="0" anchor="ctr">
                    <a:solidFill>
                      <a:schemeClr val="accent4">
                        <a:lumMod val="40000"/>
                        <a:lumOff val="60000"/>
                      </a:schemeClr>
                    </a:solidFill>
                  </a:tcPr>
                </a:tc>
                <a:tc>
                  <a:txBody>
                    <a:bodyPr/>
                    <a:lstStyle/>
                    <a:p>
                      <a:pPr algn="ctr" fontAlgn="ctr"/>
                      <a:r>
                        <a:rPr lang="ru-RU" sz="1400" b="1" u="none" strike="noStrike" dirty="0" smtClean="0">
                          <a:solidFill>
                            <a:srgbClr val="7030A0"/>
                          </a:solidFill>
                          <a:effectLst/>
                          <a:latin typeface="Times New Roman" pitchFamily="18" charset="0"/>
                          <a:cs typeface="Times New Roman" pitchFamily="18" charset="0"/>
                        </a:rPr>
                        <a:t>2019</a:t>
                      </a:r>
                      <a:endParaRPr lang="ru-RU" sz="1200" b="1" i="0" u="none" strike="noStrike" dirty="0">
                        <a:solidFill>
                          <a:srgbClr val="7030A0"/>
                        </a:solidFill>
                        <a:effectLst/>
                        <a:latin typeface="Times New Roman" pitchFamily="18" charset="0"/>
                        <a:cs typeface="Times New Roman" pitchFamily="18" charset="0"/>
                      </a:endParaRPr>
                    </a:p>
                  </a:txBody>
                  <a:tcPr marL="9525" marR="9525" marT="9525" marB="0" anchor="ctr">
                    <a:solidFill>
                      <a:schemeClr val="accent4">
                        <a:lumMod val="40000"/>
                        <a:lumOff val="60000"/>
                      </a:schemeClr>
                    </a:solidFill>
                  </a:tcPr>
                </a:tc>
                <a:tc>
                  <a:txBody>
                    <a:bodyPr/>
                    <a:lstStyle/>
                    <a:p>
                      <a:pPr algn="ctr" fontAlgn="ctr"/>
                      <a:r>
                        <a:rPr lang="ru-RU" sz="1400" b="1" u="none" strike="noStrike" dirty="0" smtClean="0">
                          <a:solidFill>
                            <a:srgbClr val="7030A0"/>
                          </a:solidFill>
                          <a:effectLst/>
                          <a:latin typeface="Times New Roman" pitchFamily="18" charset="0"/>
                          <a:cs typeface="Times New Roman" pitchFamily="18" charset="0"/>
                        </a:rPr>
                        <a:t>2020</a:t>
                      </a:r>
                      <a:endParaRPr lang="ru-RU" sz="1200" b="1" i="0" u="none" strike="noStrike" dirty="0">
                        <a:solidFill>
                          <a:srgbClr val="7030A0"/>
                        </a:solidFill>
                        <a:effectLst/>
                        <a:latin typeface="Times New Roman" pitchFamily="18" charset="0"/>
                        <a:cs typeface="Times New Roman" pitchFamily="18" charset="0"/>
                      </a:endParaRPr>
                    </a:p>
                  </a:txBody>
                  <a:tcPr marL="9525" marR="9525" marT="9525" marB="0" anchor="ctr">
                    <a:solidFill>
                      <a:schemeClr val="accent4">
                        <a:lumMod val="40000"/>
                        <a:lumOff val="60000"/>
                      </a:schemeClr>
                    </a:solidFill>
                  </a:tcPr>
                </a:tc>
                <a:tc>
                  <a:txBody>
                    <a:bodyPr/>
                    <a:lstStyle/>
                    <a:p>
                      <a:pPr algn="ctr" fontAlgn="ctr"/>
                      <a:r>
                        <a:rPr lang="ru-RU" sz="1400" b="1" u="none" strike="noStrike" dirty="0" smtClean="0">
                          <a:solidFill>
                            <a:srgbClr val="7030A0"/>
                          </a:solidFill>
                          <a:effectLst/>
                          <a:latin typeface="Times New Roman" pitchFamily="18" charset="0"/>
                          <a:cs typeface="Times New Roman" pitchFamily="18" charset="0"/>
                        </a:rPr>
                        <a:t>2021</a:t>
                      </a:r>
                      <a:endParaRPr lang="ru-RU" sz="1400" b="1" i="0" u="none" strike="noStrike" dirty="0">
                        <a:solidFill>
                          <a:srgbClr val="7030A0"/>
                        </a:solidFill>
                        <a:effectLst/>
                        <a:latin typeface="Times New Roman" pitchFamily="18" charset="0"/>
                        <a:cs typeface="Times New Roman" pitchFamily="18" charset="0"/>
                      </a:endParaRPr>
                    </a:p>
                  </a:txBody>
                  <a:tcPr marL="9525" marR="9525" marT="9525" marB="0" anchor="ctr">
                    <a:solidFill>
                      <a:schemeClr val="accent4">
                        <a:lumMod val="40000"/>
                        <a:lumOff val="60000"/>
                      </a:schemeClr>
                    </a:solidFill>
                  </a:tcPr>
                </a:tc>
                <a:tc>
                  <a:txBody>
                    <a:bodyPr/>
                    <a:lstStyle/>
                    <a:p>
                      <a:pPr algn="ctr" fontAlgn="ctr"/>
                      <a:r>
                        <a:rPr lang="ru-RU" sz="1400" b="1" u="none" strike="noStrike" dirty="0" smtClean="0">
                          <a:solidFill>
                            <a:srgbClr val="7030A0"/>
                          </a:solidFill>
                          <a:effectLst/>
                          <a:latin typeface="Times New Roman" pitchFamily="18" charset="0"/>
                          <a:cs typeface="Times New Roman" pitchFamily="18" charset="0"/>
                        </a:rPr>
                        <a:t>2022</a:t>
                      </a:r>
                      <a:endParaRPr lang="ru-RU" sz="1400" b="1" i="0" u="none" strike="noStrike" dirty="0">
                        <a:solidFill>
                          <a:srgbClr val="7030A0"/>
                        </a:solidFill>
                        <a:effectLst/>
                        <a:latin typeface="Times New Roman" pitchFamily="18" charset="0"/>
                        <a:cs typeface="Times New Roman" pitchFamily="18" charset="0"/>
                      </a:endParaRPr>
                    </a:p>
                  </a:txBody>
                  <a:tcPr marL="9525" marR="9525" marT="9525" marB="0" anchor="ctr">
                    <a:solidFill>
                      <a:schemeClr val="accent4">
                        <a:lumMod val="40000"/>
                        <a:lumOff val="60000"/>
                      </a:schemeClr>
                    </a:solidFill>
                  </a:tcPr>
                </a:tc>
                <a:tc>
                  <a:txBody>
                    <a:bodyPr/>
                    <a:lstStyle/>
                    <a:p>
                      <a:pPr algn="ctr" fontAlgn="ctr"/>
                      <a:r>
                        <a:rPr lang="ru-RU" sz="1400" b="1" u="none" strike="noStrike" dirty="0" smtClean="0">
                          <a:solidFill>
                            <a:srgbClr val="7030A0"/>
                          </a:solidFill>
                          <a:effectLst/>
                          <a:latin typeface="Times New Roman" pitchFamily="18" charset="0"/>
                          <a:cs typeface="Times New Roman" pitchFamily="18" charset="0"/>
                        </a:rPr>
                        <a:t>2023</a:t>
                      </a:r>
                      <a:endParaRPr lang="ru-RU" sz="1400" b="1" i="0" u="none" strike="noStrike" dirty="0">
                        <a:solidFill>
                          <a:srgbClr val="7030A0"/>
                        </a:solidFill>
                        <a:effectLst/>
                        <a:latin typeface="Times New Roman" pitchFamily="18" charset="0"/>
                        <a:cs typeface="Times New Roman" pitchFamily="18" charset="0"/>
                      </a:endParaRPr>
                    </a:p>
                  </a:txBody>
                  <a:tcPr marL="9525" marR="9525" marT="9525" marB="0" anchor="ctr">
                    <a:solidFill>
                      <a:schemeClr val="accent4">
                        <a:lumMod val="40000"/>
                        <a:lumOff val="60000"/>
                      </a:schemeClr>
                    </a:solidFill>
                  </a:tcPr>
                </a:tc>
              </a:tr>
            </a:tbl>
          </a:graphicData>
        </a:graphic>
      </p:graphicFrame>
    </p:spTree>
    <p:extLst>
      <p:ext uri="{BB962C8B-B14F-4D97-AF65-F5344CB8AC3E}">
        <p14:creationId xmlns:p14="http://schemas.microsoft.com/office/powerpoint/2010/main" val="73019399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57224" y="274638"/>
            <a:ext cx="7829576" cy="1143000"/>
          </a:xfrm>
        </p:spPr>
        <p:txBody>
          <a:bodyPr>
            <a:normAutofit/>
          </a:bodyPr>
          <a:lstStyle/>
          <a:p>
            <a:r>
              <a:rPr lang="ru-RU" sz="2800" dirty="0" smtClean="0">
                <a:latin typeface="Times New Roman" pitchFamily="18" charset="0"/>
                <a:cs typeface="Times New Roman" pitchFamily="18" charset="0"/>
              </a:rPr>
              <a:t>Динамика налоговых доходов бюджета Северо-Енисейского района, (тыс. рублей)</a:t>
            </a:r>
            <a:endParaRPr lang="ru-RU" sz="2800" dirty="0">
              <a:latin typeface="Times New Roman" pitchFamily="18" charset="0"/>
              <a:cs typeface="Times New Roman" pitchFamily="18" charset="0"/>
            </a:endParaRPr>
          </a:p>
        </p:txBody>
      </p:sp>
      <p:graphicFrame>
        <p:nvGraphicFramePr>
          <p:cNvPr id="4" name="Содержимое 3"/>
          <p:cNvGraphicFramePr>
            <a:graphicFrameLocks noGrp="1"/>
          </p:cNvGraphicFramePr>
          <p:nvPr>
            <p:ph idx="4294967295"/>
            <p:extLst>
              <p:ext uri="{D42A27DB-BD31-4B8C-83A1-F6EECF244321}">
                <p14:modId xmlns:p14="http://schemas.microsoft.com/office/powerpoint/2010/main" val="3323552354"/>
              </p:ext>
            </p:extLst>
          </p:nvPr>
        </p:nvGraphicFramePr>
        <p:xfrm>
          <a:off x="9492" y="1285860"/>
          <a:ext cx="9134508" cy="5572140"/>
        </p:xfrm>
        <a:graphic>
          <a:graphicData uri="http://schemas.openxmlformats.org/drawingml/2006/chart">
            <c:chart xmlns:c="http://schemas.openxmlformats.org/drawingml/2006/chart" xmlns:r="http://schemas.openxmlformats.org/officeDocument/2006/relationships" r:id="rId2"/>
          </a:graphicData>
        </a:graphic>
      </p:graphicFrame>
      <p:sp>
        <p:nvSpPr>
          <p:cNvPr id="5" name="Нашивка 4"/>
          <p:cNvSpPr/>
          <p:nvPr/>
        </p:nvSpPr>
        <p:spPr>
          <a:xfrm>
            <a:off x="142844" y="142852"/>
            <a:ext cx="642942" cy="1071570"/>
          </a:xfrm>
          <a:prstGeom prst="chevron">
            <a:avLst>
              <a:gd name="adj" fmla="val 5586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000000"/>
              </a:solidFill>
            </a:endParaRPr>
          </a:p>
        </p:txBody>
      </p:sp>
    </p:spTree>
    <p:extLst>
      <p:ext uri="{BB962C8B-B14F-4D97-AF65-F5344CB8AC3E}">
        <p14:creationId xmlns:p14="http://schemas.microsoft.com/office/powerpoint/2010/main" val="201293161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57224" y="274638"/>
            <a:ext cx="7829576" cy="1143000"/>
          </a:xfrm>
        </p:spPr>
        <p:txBody>
          <a:bodyPr>
            <a:normAutofit/>
          </a:bodyPr>
          <a:lstStyle/>
          <a:p>
            <a:r>
              <a:rPr lang="ru-RU" sz="2800" dirty="0" smtClean="0">
                <a:latin typeface="Times New Roman" pitchFamily="18" charset="0"/>
                <a:cs typeface="Times New Roman" pitchFamily="18" charset="0"/>
              </a:rPr>
              <a:t>Динамика неналоговых доходов бюджета Северо-Енисейского района, (тыс. рублей)</a:t>
            </a:r>
            <a:endParaRPr lang="ru-RU" sz="2800" dirty="0">
              <a:latin typeface="Times New Roman" pitchFamily="18" charset="0"/>
              <a:cs typeface="Times New Roman" pitchFamily="18" charset="0"/>
            </a:endParaRPr>
          </a:p>
        </p:txBody>
      </p:sp>
      <p:graphicFrame>
        <p:nvGraphicFramePr>
          <p:cNvPr id="4" name="Содержимое 3"/>
          <p:cNvGraphicFramePr>
            <a:graphicFrameLocks noGrp="1"/>
          </p:cNvGraphicFramePr>
          <p:nvPr>
            <p:ph idx="4294967295"/>
            <p:extLst>
              <p:ext uri="{D42A27DB-BD31-4B8C-83A1-F6EECF244321}">
                <p14:modId xmlns:p14="http://schemas.microsoft.com/office/powerpoint/2010/main" val="728239384"/>
              </p:ext>
            </p:extLst>
          </p:nvPr>
        </p:nvGraphicFramePr>
        <p:xfrm>
          <a:off x="152400" y="1295400"/>
          <a:ext cx="8892000" cy="5580000"/>
        </p:xfrm>
        <a:graphic>
          <a:graphicData uri="http://schemas.openxmlformats.org/drawingml/2006/chart">
            <c:chart xmlns:c="http://schemas.openxmlformats.org/drawingml/2006/chart" xmlns:r="http://schemas.openxmlformats.org/officeDocument/2006/relationships" r:id="rId3"/>
          </a:graphicData>
        </a:graphic>
      </p:graphicFrame>
      <p:sp>
        <p:nvSpPr>
          <p:cNvPr id="5" name="Нашивка 4"/>
          <p:cNvSpPr/>
          <p:nvPr/>
        </p:nvSpPr>
        <p:spPr>
          <a:xfrm>
            <a:off x="142844" y="142852"/>
            <a:ext cx="642942" cy="1071570"/>
          </a:xfrm>
          <a:prstGeom prst="chevron">
            <a:avLst>
              <a:gd name="adj" fmla="val 5586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000000"/>
              </a:solidFill>
            </a:endParaRPr>
          </a:p>
        </p:txBody>
      </p:sp>
    </p:spTree>
    <p:extLst>
      <p:ext uri="{BB962C8B-B14F-4D97-AF65-F5344CB8AC3E}">
        <p14:creationId xmlns:p14="http://schemas.microsoft.com/office/powerpoint/2010/main" val="382877177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3608" y="12794"/>
            <a:ext cx="7239000" cy="1020762"/>
          </a:xfrm>
        </p:spPr>
        <p:txBody>
          <a:bodyPr>
            <a:normAutofit/>
          </a:bodyPr>
          <a:lstStyle/>
          <a:p>
            <a:r>
              <a:rPr lang="ru-RU" sz="2800" dirty="0" smtClean="0">
                <a:latin typeface="Times New Roman" pitchFamily="18" charset="0"/>
                <a:cs typeface="Times New Roman" pitchFamily="18" charset="0"/>
              </a:rPr>
              <a:t>Отраслевая структура расходов в 2021 году (тыс. рублей)</a:t>
            </a:r>
            <a:endParaRPr lang="ru-RU" sz="2800" dirty="0">
              <a:latin typeface="Times New Roman" pitchFamily="18" charset="0"/>
              <a:cs typeface="Times New Roman" pitchFamily="18" charset="0"/>
            </a:endParaRPr>
          </a:p>
        </p:txBody>
      </p:sp>
      <p:graphicFrame>
        <p:nvGraphicFramePr>
          <p:cNvPr id="4" name="Содержимое 3"/>
          <p:cNvGraphicFramePr>
            <a:graphicFrameLocks noGrp="1"/>
          </p:cNvGraphicFramePr>
          <p:nvPr>
            <p:ph idx="4294967295"/>
            <p:extLst>
              <p:ext uri="{D42A27DB-BD31-4B8C-83A1-F6EECF244321}">
                <p14:modId xmlns:p14="http://schemas.microsoft.com/office/powerpoint/2010/main" val="3672638525"/>
              </p:ext>
            </p:extLst>
          </p:nvPr>
        </p:nvGraphicFramePr>
        <p:xfrm>
          <a:off x="8792" y="1187624"/>
          <a:ext cx="9170376" cy="5553744"/>
        </p:xfrm>
        <a:graphic>
          <a:graphicData uri="http://schemas.openxmlformats.org/drawingml/2006/chart">
            <c:chart xmlns:c="http://schemas.openxmlformats.org/drawingml/2006/chart" xmlns:r="http://schemas.openxmlformats.org/officeDocument/2006/relationships" r:id="rId2"/>
          </a:graphicData>
        </a:graphic>
      </p:graphicFrame>
      <p:sp>
        <p:nvSpPr>
          <p:cNvPr id="5" name="Нашивка 4"/>
          <p:cNvSpPr/>
          <p:nvPr/>
        </p:nvSpPr>
        <p:spPr>
          <a:xfrm>
            <a:off x="35496" y="44624"/>
            <a:ext cx="838200" cy="1143000"/>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black"/>
              </a:solidFill>
            </a:endParaRPr>
          </a:p>
        </p:txBody>
      </p:sp>
    </p:spTree>
    <p:extLst>
      <p:ext uri="{BB962C8B-B14F-4D97-AF65-F5344CB8AC3E}">
        <p14:creationId xmlns:p14="http://schemas.microsoft.com/office/powerpoint/2010/main" val="87684377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71601" y="-1141"/>
            <a:ext cx="3819627" cy="1408462"/>
          </a:xfrm>
        </p:spPr>
        <p:txBody>
          <a:bodyPr>
            <a:normAutofit/>
          </a:bodyPr>
          <a:lstStyle/>
          <a:p>
            <a:pPr algn="l"/>
            <a:r>
              <a:rPr lang="ru-RU" sz="2000" dirty="0">
                <a:latin typeface="Times New Roman" pitchFamily="18" charset="0"/>
                <a:cs typeface="Times New Roman" pitchFamily="18" charset="0"/>
              </a:rPr>
              <a:t>Структура расходов </a:t>
            </a:r>
            <a:r>
              <a:rPr lang="ru-RU" sz="2000" dirty="0" smtClean="0">
                <a:latin typeface="Times New Roman" pitchFamily="18" charset="0"/>
                <a:cs typeface="Times New Roman" pitchFamily="18" charset="0"/>
              </a:rPr>
              <a:t>бюджета района </a:t>
            </a:r>
            <a:r>
              <a:rPr lang="ru-RU" sz="2000" dirty="0">
                <a:latin typeface="Times New Roman" pitchFamily="18" charset="0"/>
                <a:cs typeface="Times New Roman" pitchFamily="18" charset="0"/>
              </a:rPr>
              <a:t>на </a:t>
            </a:r>
            <a:r>
              <a:rPr lang="ru-RU" sz="2000" dirty="0" smtClean="0">
                <a:latin typeface="Times New Roman" pitchFamily="18" charset="0"/>
                <a:cs typeface="Times New Roman" pitchFamily="18" charset="0"/>
              </a:rPr>
              <a:t>2019–2023 </a:t>
            </a:r>
            <a:r>
              <a:rPr lang="ru-RU" sz="2000" dirty="0">
                <a:latin typeface="Times New Roman" pitchFamily="18" charset="0"/>
                <a:cs typeface="Times New Roman" pitchFamily="18" charset="0"/>
              </a:rPr>
              <a:t>годы</a:t>
            </a:r>
          </a:p>
        </p:txBody>
      </p:sp>
      <p:pic>
        <p:nvPicPr>
          <p:cNvPr id="5" name="Объект 4"/>
          <p:cNvPicPr>
            <a:picLocks noGrp="1" noChangeAspect="1"/>
          </p:cNvPicPr>
          <p:nvPr>
            <p:ph sz="quarter" idx="4294967295"/>
          </p:nvPr>
        </p:nvPicPr>
        <p:blipFill>
          <a:blip r:embed="rId3" cstate="print">
            <a:extLst>
              <a:ext uri="{28A0092B-C50C-407E-A947-70E740481C1C}">
                <a14:useLocalDpi xmlns:a14="http://schemas.microsoft.com/office/drawing/2010/main" val="0"/>
              </a:ext>
            </a:extLst>
          </a:blip>
          <a:stretch>
            <a:fillRect/>
          </a:stretch>
        </p:blipFill>
        <p:spPr>
          <a:xfrm>
            <a:off x="285219" y="357594"/>
            <a:ext cx="750719" cy="750718"/>
          </a:xfrm>
          <a:prstGeom prst="rect">
            <a:avLst/>
          </a:prstGeom>
        </p:spPr>
      </p:pic>
      <p:graphicFrame>
        <p:nvGraphicFramePr>
          <p:cNvPr id="20" name="Объект 19"/>
          <p:cNvGraphicFramePr>
            <a:graphicFrameLocks noGrp="1"/>
          </p:cNvGraphicFramePr>
          <p:nvPr>
            <p:ph sz="quarter" idx="4294967295"/>
            <p:extLst>
              <p:ext uri="{D42A27DB-BD31-4B8C-83A1-F6EECF244321}">
                <p14:modId xmlns:p14="http://schemas.microsoft.com/office/powerpoint/2010/main" val="426428143"/>
              </p:ext>
            </p:extLst>
          </p:nvPr>
        </p:nvGraphicFramePr>
        <p:xfrm>
          <a:off x="395536" y="1254682"/>
          <a:ext cx="3888432" cy="5291951"/>
        </p:xfrm>
        <a:graphic>
          <a:graphicData uri="http://schemas.openxmlformats.org/drawingml/2006/table">
            <a:tbl>
              <a:tblPr>
                <a:tableStyleId>{5DA37D80-6434-44D0-A028-1B22A696006F}</a:tableStyleId>
              </a:tblPr>
              <a:tblGrid>
                <a:gridCol w="2044810"/>
                <a:gridCol w="403462"/>
                <a:gridCol w="360040"/>
                <a:gridCol w="360040"/>
                <a:gridCol w="360040"/>
                <a:gridCol w="360040"/>
              </a:tblGrid>
              <a:tr h="241249">
                <a:tc>
                  <a:txBody>
                    <a:bodyPr/>
                    <a:lstStyle/>
                    <a:p>
                      <a:pPr algn="ctr" fontAlgn="ctr"/>
                      <a:r>
                        <a:rPr lang="ru-RU" sz="800" b="1" i="1" u="none" strike="noStrike" dirty="0">
                          <a:effectLst/>
                          <a:latin typeface="Calibri" pitchFamily="34" charset="0"/>
                        </a:rPr>
                        <a:t>Наименование</a:t>
                      </a:r>
                      <a:endParaRPr lang="ru-RU" sz="800" b="1" i="1" u="none" strike="noStrike" dirty="0">
                        <a:solidFill>
                          <a:schemeClr val="tx2">
                            <a:lumMod val="50000"/>
                          </a:schemeClr>
                        </a:solidFill>
                        <a:effectLst/>
                        <a:latin typeface="Calibri" pitchFamily="34" charset="0"/>
                      </a:endParaRPr>
                    </a:p>
                  </a:txBody>
                  <a:tcPr marL="5360" marR="5360" marT="5360" marB="0" anchor="ctr"/>
                </a:tc>
                <a:tc>
                  <a:txBody>
                    <a:bodyPr/>
                    <a:lstStyle/>
                    <a:p>
                      <a:pPr algn="ctr" fontAlgn="ctr"/>
                      <a:r>
                        <a:rPr lang="ru-RU" sz="800" b="1" i="1" u="none" strike="noStrike" dirty="0" smtClean="0">
                          <a:effectLst/>
                          <a:latin typeface="Calibri" pitchFamily="34" charset="0"/>
                        </a:rPr>
                        <a:t>2019*</a:t>
                      </a:r>
                      <a:endParaRPr lang="ru-RU" sz="800" b="1" i="1" u="none" strike="noStrike" dirty="0">
                        <a:solidFill>
                          <a:schemeClr val="tx2">
                            <a:lumMod val="50000"/>
                          </a:schemeClr>
                        </a:solidFill>
                        <a:effectLst/>
                        <a:latin typeface="Calibri" pitchFamily="34" charset="0"/>
                      </a:endParaRPr>
                    </a:p>
                  </a:txBody>
                  <a:tcPr marL="5360" marR="5360" marT="5360" marB="0" anchor="ctr">
                    <a:solidFill>
                      <a:schemeClr val="bg2">
                        <a:lumMod val="75000"/>
                      </a:schemeClr>
                    </a:solidFill>
                  </a:tcPr>
                </a:tc>
                <a:tc>
                  <a:txBody>
                    <a:bodyPr/>
                    <a:lstStyle/>
                    <a:p>
                      <a:pPr algn="ctr" fontAlgn="ctr"/>
                      <a:r>
                        <a:rPr lang="ru-RU" sz="800" b="1" i="1" u="none" strike="noStrike" dirty="0" smtClean="0">
                          <a:effectLst/>
                          <a:latin typeface="Calibri" pitchFamily="34" charset="0"/>
                        </a:rPr>
                        <a:t>2020**</a:t>
                      </a:r>
                      <a:endParaRPr lang="ru-RU" sz="800" b="1" i="1" u="none" strike="noStrike" dirty="0">
                        <a:solidFill>
                          <a:schemeClr val="tx2">
                            <a:lumMod val="50000"/>
                          </a:schemeClr>
                        </a:solidFill>
                        <a:effectLst/>
                        <a:latin typeface="Calibri" pitchFamily="34" charset="0"/>
                      </a:endParaRPr>
                    </a:p>
                  </a:txBody>
                  <a:tcPr marL="5360" marR="5360" marT="5360" marB="0" anchor="ctr">
                    <a:solidFill>
                      <a:schemeClr val="bg2">
                        <a:lumMod val="75000"/>
                      </a:schemeClr>
                    </a:solidFill>
                  </a:tcPr>
                </a:tc>
                <a:tc>
                  <a:txBody>
                    <a:bodyPr/>
                    <a:lstStyle/>
                    <a:p>
                      <a:pPr algn="ctr" fontAlgn="ctr"/>
                      <a:r>
                        <a:rPr lang="ru-RU" sz="800" b="1" i="1" u="none" strike="noStrike" dirty="0" smtClean="0">
                          <a:effectLst/>
                          <a:latin typeface="Calibri" pitchFamily="34" charset="0"/>
                        </a:rPr>
                        <a:t>2021</a:t>
                      </a:r>
                      <a:endParaRPr lang="ru-RU" sz="800" b="1" i="1" u="none" strike="noStrike" dirty="0">
                        <a:solidFill>
                          <a:schemeClr val="tx2">
                            <a:lumMod val="50000"/>
                          </a:schemeClr>
                        </a:solidFill>
                        <a:effectLst/>
                        <a:latin typeface="Calibri" pitchFamily="34" charset="0"/>
                      </a:endParaRPr>
                    </a:p>
                  </a:txBody>
                  <a:tcPr marL="5360" marR="5360" marT="5360" marB="0" anchor="ctr"/>
                </a:tc>
                <a:tc>
                  <a:txBody>
                    <a:bodyPr/>
                    <a:lstStyle/>
                    <a:p>
                      <a:pPr algn="ctr" fontAlgn="ctr"/>
                      <a:r>
                        <a:rPr lang="ru-RU" sz="800" b="1" i="1" u="none" strike="noStrike" dirty="0" smtClean="0">
                          <a:effectLst/>
                          <a:latin typeface="Calibri" pitchFamily="34" charset="0"/>
                        </a:rPr>
                        <a:t>2022</a:t>
                      </a:r>
                      <a:endParaRPr lang="ru-RU" sz="800" b="1" i="1" u="none" strike="noStrike" dirty="0">
                        <a:solidFill>
                          <a:schemeClr val="tx2">
                            <a:lumMod val="50000"/>
                          </a:schemeClr>
                        </a:solidFill>
                        <a:effectLst/>
                        <a:latin typeface="Calibri" pitchFamily="34" charset="0"/>
                      </a:endParaRPr>
                    </a:p>
                  </a:txBody>
                  <a:tcPr marL="5360" marR="5360" marT="5360" marB="0" anchor="ctr"/>
                </a:tc>
                <a:tc>
                  <a:txBody>
                    <a:bodyPr/>
                    <a:lstStyle/>
                    <a:p>
                      <a:pPr algn="ctr" fontAlgn="ctr"/>
                      <a:r>
                        <a:rPr lang="ru-RU" sz="800" b="1" i="1" u="none" strike="noStrike" dirty="0" smtClean="0">
                          <a:effectLst/>
                          <a:latin typeface="Calibri" pitchFamily="34" charset="0"/>
                        </a:rPr>
                        <a:t>2023</a:t>
                      </a:r>
                      <a:endParaRPr lang="ru-RU" sz="800" b="1" i="1" u="none" strike="noStrike" dirty="0">
                        <a:solidFill>
                          <a:schemeClr val="tx2">
                            <a:lumMod val="50000"/>
                          </a:schemeClr>
                        </a:solidFill>
                        <a:effectLst/>
                        <a:latin typeface="Calibri" pitchFamily="34" charset="0"/>
                      </a:endParaRPr>
                    </a:p>
                  </a:txBody>
                  <a:tcPr marL="5360" marR="5360" marT="5360" marB="0" anchor="ctr"/>
                </a:tc>
              </a:tr>
              <a:tr h="122949">
                <a:tc>
                  <a:txBody>
                    <a:bodyPr/>
                    <a:lstStyle/>
                    <a:p>
                      <a:pPr algn="l" fontAlgn="t"/>
                      <a:r>
                        <a:rPr lang="ru-RU" sz="800" b="1" u="none" strike="noStrike" dirty="0">
                          <a:effectLst/>
                          <a:latin typeface="Calibri" pitchFamily="34" charset="0"/>
                        </a:rPr>
                        <a:t>Всего</a:t>
                      </a:r>
                      <a:endParaRPr lang="ru-RU" sz="800" b="1" i="0" u="none" strike="noStrike" dirty="0">
                        <a:solidFill>
                          <a:schemeClr val="tx2">
                            <a:lumMod val="50000"/>
                          </a:schemeClr>
                        </a:solidFill>
                        <a:effectLst/>
                        <a:latin typeface="Calibri" pitchFamily="34" charset="0"/>
                      </a:endParaRPr>
                    </a:p>
                  </a:txBody>
                  <a:tcPr marL="5360" marR="5360" marT="5360" marB="0"/>
                </a:tc>
                <a:tc>
                  <a:txBody>
                    <a:bodyPr/>
                    <a:lstStyle/>
                    <a:p>
                      <a:pPr algn="r" fontAlgn="ctr"/>
                      <a:r>
                        <a:rPr lang="ru-RU" sz="800" b="1" u="none" strike="noStrike" dirty="0">
                          <a:effectLst/>
                          <a:latin typeface="Calibri" pitchFamily="34" charset="0"/>
                        </a:rPr>
                        <a:t>2 </a:t>
                      </a:r>
                      <a:r>
                        <a:rPr lang="ru-RU" sz="800" b="1" u="none" strike="noStrike" dirty="0" smtClean="0">
                          <a:effectLst/>
                          <a:latin typeface="Calibri" pitchFamily="34" charset="0"/>
                        </a:rPr>
                        <a:t>092,0  </a:t>
                      </a:r>
                      <a:endParaRPr lang="ru-RU" sz="800" b="1" i="0" u="none" strike="noStrike" dirty="0">
                        <a:solidFill>
                          <a:schemeClr val="tx2">
                            <a:lumMod val="50000"/>
                          </a:schemeClr>
                        </a:solidFill>
                        <a:effectLst/>
                        <a:latin typeface="Calibri" pitchFamily="34" charset="0"/>
                      </a:endParaRPr>
                    </a:p>
                  </a:txBody>
                  <a:tcPr marL="5360" marR="5360" marT="5360" marB="0" anchor="ctr">
                    <a:solidFill>
                      <a:schemeClr val="bg2">
                        <a:lumMod val="75000"/>
                      </a:schemeClr>
                    </a:solidFill>
                  </a:tcPr>
                </a:tc>
                <a:tc>
                  <a:txBody>
                    <a:bodyPr/>
                    <a:lstStyle/>
                    <a:p>
                      <a:pPr algn="r" fontAlgn="ctr"/>
                      <a:r>
                        <a:rPr lang="ru-RU" sz="800" b="1" i="0" u="none" strike="noStrike" dirty="0" smtClean="0">
                          <a:solidFill>
                            <a:schemeClr val="tx1"/>
                          </a:solidFill>
                          <a:effectLst/>
                          <a:latin typeface="Calibri" pitchFamily="34" charset="0"/>
                        </a:rPr>
                        <a:t>2 307,7</a:t>
                      </a:r>
                      <a:endParaRPr lang="ru-RU" sz="800" b="1" i="0" u="none" strike="noStrike" dirty="0">
                        <a:solidFill>
                          <a:schemeClr val="tx2">
                            <a:lumMod val="50000"/>
                          </a:schemeClr>
                        </a:solidFill>
                        <a:effectLst/>
                        <a:latin typeface="Calibri" pitchFamily="34" charset="0"/>
                      </a:endParaRPr>
                    </a:p>
                  </a:txBody>
                  <a:tcPr marL="5360" marR="5360" marT="5360" marB="0" anchor="ctr">
                    <a:solidFill>
                      <a:schemeClr val="bg2">
                        <a:lumMod val="75000"/>
                      </a:schemeClr>
                    </a:solidFill>
                  </a:tcPr>
                </a:tc>
                <a:tc>
                  <a:txBody>
                    <a:bodyPr/>
                    <a:lstStyle/>
                    <a:p>
                      <a:pPr algn="r" fontAlgn="ctr"/>
                      <a:r>
                        <a:rPr lang="ru-RU" sz="800" b="1" i="0" u="none" strike="noStrike" dirty="0" smtClean="0">
                          <a:solidFill>
                            <a:schemeClr val="tx2">
                              <a:lumMod val="50000"/>
                            </a:schemeClr>
                          </a:solidFill>
                          <a:effectLst/>
                          <a:latin typeface="Calibri" pitchFamily="34" charset="0"/>
                        </a:rPr>
                        <a:t>2</a:t>
                      </a:r>
                      <a:r>
                        <a:rPr lang="ru-RU" sz="800" b="1" i="0" u="none" strike="noStrike" baseline="0" dirty="0" smtClean="0">
                          <a:solidFill>
                            <a:schemeClr val="tx2">
                              <a:lumMod val="50000"/>
                            </a:schemeClr>
                          </a:solidFill>
                          <a:effectLst/>
                          <a:latin typeface="Calibri" pitchFamily="34" charset="0"/>
                        </a:rPr>
                        <a:t> 514,1</a:t>
                      </a:r>
                      <a:endParaRPr lang="ru-RU" sz="800" b="1" i="0" u="none" strike="noStrike" dirty="0">
                        <a:solidFill>
                          <a:schemeClr val="tx2">
                            <a:lumMod val="50000"/>
                          </a:schemeClr>
                        </a:solidFill>
                        <a:effectLst/>
                        <a:latin typeface="Calibri" pitchFamily="34" charset="0"/>
                      </a:endParaRPr>
                    </a:p>
                  </a:txBody>
                  <a:tcPr marL="5360" marR="5360" marT="5360" marB="0" anchor="ctr"/>
                </a:tc>
                <a:tc>
                  <a:txBody>
                    <a:bodyPr/>
                    <a:lstStyle/>
                    <a:p>
                      <a:pPr algn="r" fontAlgn="ctr"/>
                      <a:r>
                        <a:rPr lang="ru-RU" sz="800" b="1" i="0" u="none" strike="noStrike" dirty="0" smtClean="0">
                          <a:solidFill>
                            <a:schemeClr val="tx2">
                              <a:lumMod val="50000"/>
                            </a:schemeClr>
                          </a:solidFill>
                          <a:effectLst/>
                          <a:latin typeface="Calibri" pitchFamily="34" charset="0"/>
                        </a:rPr>
                        <a:t>2 510,3</a:t>
                      </a:r>
                      <a:endParaRPr lang="ru-RU" sz="800" b="1" i="0" u="none" strike="noStrike" dirty="0">
                        <a:solidFill>
                          <a:schemeClr val="tx2">
                            <a:lumMod val="50000"/>
                          </a:schemeClr>
                        </a:solidFill>
                        <a:effectLst/>
                        <a:latin typeface="Calibri" pitchFamily="34" charset="0"/>
                      </a:endParaRPr>
                    </a:p>
                  </a:txBody>
                  <a:tcPr marL="5360" marR="5360" marT="5360" marB="0" anchor="ctr"/>
                </a:tc>
                <a:tc>
                  <a:txBody>
                    <a:bodyPr/>
                    <a:lstStyle/>
                    <a:p>
                      <a:pPr algn="r" fontAlgn="ctr"/>
                      <a:r>
                        <a:rPr lang="ru-RU" sz="800" b="1" i="0" u="none" strike="noStrike" dirty="0" smtClean="0">
                          <a:solidFill>
                            <a:schemeClr val="tx2">
                              <a:lumMod val="50000"/>
                            </a:schemeClr>
                          </a:solidFill>
                          <a:effectLst/>
                          <a:latin typeface="Calibri" pitchFamily="34" charset="0"/>
                        </a:rPr>
                        <a:t>2 531,7</a:t>
                      </a:r>
                      <a:endParaRPr lang="ru-RU" sz="800" b="1" i="0" u="none" strike="noStrike" dirty="0">
                        <a:solidFill>
                          <a:schemeClr val="tx2">
                            <a:lumMod val="50000"/>
                          </a:schemeClr>
                        </a:solidFill>
                        <a:effectLst/>
                        <a:latin typeface="Calibri" pitchFamily="34" charset="0"/>
                      </a:endParaRPr>
                    </a:p>
                  </a:txBody>
                  <a:tcPr marL="5360" marR="5360" marT="5360" marB="0" anchor="ctr"/>
                </a:tc>
              </a:tr>
              <a:tr h="174553">
                <a:tc>
                  <a:txBody>
                    <a:bodyPr/>
                    <a:lstStyle/>
                    <a:p>
                      <a:pPr algn="l" fontAlgn="t"/>
                      <a:r>
                        <a:rPr lang="ru-RU" sz="800" b="1" u="none" strike="noStrike" dirty="0">
                          <a:effectLst/>
                          <a:latin typeface="Calibri" pitchFamily="34" charset="0"/>
                        </a:rPr>
                        <a:t>Общегосударственные вопросы</a:t>
                      </a:r>
                      <a:endParaRPr lang="ru-RU" sz="800" b="1" i="0" u="none" strike="noStrike" dirty="0">
                        <a:solidFill>
                          <a:schemeClr val="tx2">
                            <a:lumMod val="50000"/>
                          </a:schemeClr>
                        </a:solidFill>
                        <a:effectLst/>
                        <a:latin typeface="Calibri" pitchFamily="34" charset="0"/>
                      </a:endParaRPr>
                    </a:p>
                  </a:txBody>
                  <a:tcPr marL="5360" marR="5360" marT="5360" marB="0"/>
                </a:tc>
                <a:tc>
                  <a:txBody>
                    <a:bodyPr/>
                    <a:lstStyle/>
                    <a:p>
                      <a:pPr algn="r" fontAlgn="ctr"/>
                      <a:r>
                        <a:rPr lang="ru-RU" sz="800" b="1" u="none" strike="noStrike" dirty="0" smtClean="0">
                          <a:effectLst/>
                          <a:latin typeface="Calibri" pitchFamily="34" charset="0"/>
                        </a:rPr>
                        <a:t>240,1  </a:t>
                      </a:r>
                      <a:endParaRPr lang="ru-RU" sz="800" b="1" i="0" u="none" strike="noStrike" dirty="0">
                        <a:solidFill>
                          <a:schemeClr val="tx2">
                            <a:lumMod val="50000"/>
                          </a:schemeClr>
                        </a:solidFill>
                        <a:effectLst/>
                        <a:latin typeface="Calibri" pitchFamily="34" charset="0"/>
                      </a:endParaRPr>
                    </a:p>
                  </a:txBody>
                  <a:tcPr marL="5360" marR="5360" marT="5360" marB="0" anchor="ctr">
                    <a:solidFill>
                      <a:schemeClr val="bg2">
                        <a:lumMod val="75000"/>
                      </a:schemeClr>
                    </a:solidFill>
                  </a:tcPr>
                </a:tc>
                <a:tc>
                  <a:txBody>
                    <a:bodyPr/>
                    <a:lstStyle/>
                    <a:p>
                      <a:pPr algn="r" fontAlgn="t"/>
                      <a:r>
                        <a:rPr lang="ru-RU" sz="800" b="1" i="0" u="none" strike="noStrike" dirty="0" smtClean="0">
                          <a:effectLst/>
                          <a:latin typeface="Calibri" pitchFamily="34" charset="0"/>
                        </a:rPr>
                        <a:t>322,5</a:t>
                      </a:r>
                      <a:endParaRPr lang="ru-RU" sz="800" b="1" i="0" u="none" strike="noStrike" dirty="0">
                        <a:effectLst/>
                        <a:latin typeface="Calibri" pitchFamily="34" charset="0"/>
                      </a:endParaRPr>
                    </a:p>
                  </a:txBody>
                  <a:tcPr marL="9525" marR="9525" marT="9525" marB="0" anchor="ctr">
                    <a:solidFill>
                      <a:schemeClr val="bg2">
                        <a:lumMod val="75000"/>
                      </a:schemeClr>
                    </a:solidFill>
                  </a:tcPr>
                </a:tc>
                <a:tc>
                  <a:txBody>
                    <a:bodyPr/>
                    <a:lstStyle/>
                    <a:p>
                      <a:pPr algn="r" fontAlgn="ctr"/>
                      <a:r>
                        <a:rPr lang="ru-RU" sz="800" b="1" i="0" u="none" strike="noStrike" dirty="0" smtClean="0">
                          <a:solidFill>
                            <a:schemeClr val="tx2">
                              <a:lumMod val="50000"/>
                            </a:schemeClr>
                          </a:solidFill>
                          <a:effectLst/>
                          <a:latin typeface="Calibri" pitchFamily="34" charset="0"/>
                        </a:rPr>
                        <a:t>286,5</a:t>
                      </a:r>
                      <a:endParaRPr lang="ru-RU" sz="800" b="1" i="0" u="none" strike="noStrike" dirty="0">
                        <a:solidFill>
                          <a:schemeClr val="tx2">
                            <a:lumMod val="50000"/>
                          </a:schemeClr>
                        </a:solidFill>
                        <a:effectLst/>
                        <a:latin typeface="Calibri" pitchFamily="34" charset="0"/>
                      </a:endParaRPr>
                    </a:p>
                  </a:txBody>
                  <a:tcPr marL="5360" marR="5360" marT="5360" marB="0" anchor="ctr"/>
                </a:tc>
                <a:tc>
                  <a:txBody>
                    <a:bodyPr/>
                    <a:lstStyle/>
                    <a:p>
                      <a:pPr algn="r" fontAlgn="ctr"/>
                      <a:r>
                        <a:rPr lang="ru-RU" sz="800" b="1" i="0" u="none" strike="noStrike" dirty="0" smtClean="0">
                          <a:solidFill>
                            <a:schemeClr val="tx2">
                              <a:lumMod val="50000"/>
                            </a:schemeClr>
                          </a:solidFill>
                          <a:effectLst/>
                          <a:latin typeface="Calibri" pitchFamily="34" charset="0"/>
                        </a:rPr>
                        <a:t>283,6</a:t>
                      </a:r>
                      <a:endParaRPr lang="ru-RU" sz="800" b="1" i="0" u="none" strike="noStrike" dirty="0">
                        <a:solidFill>
                          <a:schemeClr val="tx2">
                            <a:lumMod val="50000"/>
                          </a:schemeClr>
                        </a:solidFill>
                        <a:effectLst/>
                        <a:latin typeface="Calibri" pitchFamily="34" charset="0"/>
                      </a:endParaRPr>
                    </a:p>
                  </a:txBody>
                  <a:tcPr marL="5360" marR="5360" marT="5360" marB="0" anchor="ctr"/>
                </a:tc>
                <a:tc>
                  <a:txBody>
                    <a:bodyPr/>
                    <a:lstStyle/>
                    <a:p>
                      <a:pPr algn="r" fontAlgn="ctr"/>
                      <a:r>
                        <a:rPr lang="ru-RU" sz="800" b="1" i="0" u="none" strike="noStrike" dirty="0" smtClean="0">
                          <a:solidFill>
                            <a:schemeClr val="tx2">
                              <a:lumMod val="50000"/>
                            </a:schemeClr>
                          </a:solidFill>
                          <a:effectLst/>
                          <a:latin typeface="Calibri" pitchFamily="34" charset="0"/>
                        </a:rPr>
                        <a:t>283,6</a:t>
                      </a:r>
                      <a:endParaRPr lang="ru-RU" sz="800" b="1" i="0" u="none" strike="noStrike" dirty="0">
                        <a:solidFill>
                          <a:schemeClr val="tx2">
                            <a:lumMod val="50000"/>
                          </a:schemeClr>
                        </a:solidFill>
                        <a:effectLst/>
                        <a:latin typeface="Calibri" pitchFamily="34" charset="0"/>
                      </a:endParaRPr>
                    </a:p>
                  </a:txBody>
                  <a:tcPr marL="5360" marR="5360" marT="5360" marB="0" anchor="ctr"/>
                </a:tc>
              </a:tr>
              <a:tr h="358491">
                <a:tc>
                  <a:txBody>
                    <a:bodyPr/>
                    <a:lstStyle/>
                    <a:p>
                      <a:pPr algn="l" fontAlgn="t"/>
                      <a:r>
                        <a:rPr lang="ru-RU" sz="800" u="none" strike="noStrike" dirty="0">
                          <a:effectLst/>
                          <a:latin typeface="Calibri" pitchFamily="34" charset="0"/>
                        </a:rPr>
                        <a:t>Функционирование высшего должностного лица субъекта РФ и </a:t>
                      </a:r>
                      <a:r>
                        <a:rPr lang="ru-RU" sz="800" u="none" strike="noStrike" dirty="0" smtClean="0">
                          <a:effectLst/>
                          <a:latin typeface="Calibri" pitchFamily="34" charset="0"/>
                        </a:rPr>
                        <a:t>муниципального </a:t>
                      </a:r>
                      <a:r>
                        <a:rPr lang="ru-RU" sz="800" u="none" strike="noStrike" dirty="0">
                          <a:effectLst/>
                          <a:latin typeface="Calibri" pitchFamily="34" charset="0"/>
                        </a:rPr>
                        <a:t>образования</a:t>
                      </a:r>
                      <a:endParaRPr lang="ru-RU" sz="800" b="0" i="0" u="none" strike="noStrike" dirty="0">
                        <a:solidFill>
                          <a:schemeClr val="tx2">
                            <a:lumMod val="50000"/>
                          </a:schemeClr>
                        </a:solidFill>
                        <a:effectLst/>
                        <a:latin typeface="Calibri" pitchFamily="34" charset="0"/>
                      </a:endParaRPr>
                    </a:p>
                  </a:txBody>
                  <a:tcPr marL="5360" marR="5360" marT="5360" marB="0"/>
                </a:tc>
                <a:tc>
                  <a:txBody>
                    <a:bodyPr/>
                    <a:lstStyle/>
                    <a:p>
                      <a:pPr algn="r" fontAlgn="t"/>
                      <a:r>
                        <a:rPr lang="ru-RU" sz="800" u="none" strike="noStrike" dirty="0" smtClean="0">
                          <a:effectLst/>
                          <a:latin typeface="Calibri" pitchFamily="34" charset="0"/>
                        </a:rPr>
                        <a:t>13,2  </a:t>
                      </a:r>
                      <a:endParaRPr lang="ru-RU" sz="800" b="0" i="0" u="none" strike="noStrike" dirty="0">
                        <a:solidFill>
                          <a:schemeClr val="tx2">
                            <a:lumMod val="50000"/>
                          </a:schemeClr>
                        </a:solidFill>
                        <a:effectLst/>
                        <a:latin typeface="Calibri" pitchFamily="34" charset="0"/>
                      </a:endParaRPr>
                    </a:p>
                  </a:txBody>
                  <a:tcPr marL="5360" marR="5360" marT="5360" marB="0">
                    <a:solidFill>
                      <a:schemeClr val="bg2">
                        <a:lumMod val="75000"/>
                      </a:schemeClr>
                    </a:solidFill>
                  </a:tcPr>
                </a:tc>
                <a:tc>
                  <a:txBody>
                    <a:bodyPr/>
                    <a:lstStyle/>
                    <a:p>
                      <a:pPr algn="r" fontAlgn="t"/>
                      <a:r>
                        <a:rPr lang="ru-RU" sz="800" b="0" i="0" u="none" strike="noStrike" dirty="0" smtClean="0">
                          <a:effectLst/>
                          <a:latin typeface="Calibri" pitchFamily="34" charset="0"/>
                        </a:rPr>
                        <a:t>12,6</a:t>
                      </a:r>
                      <a:endParaRPr lang="ru-RU" sz="800" b="0" i="0" u="none" strike="noStrike" dirty="0">
                        <a:effectLst/>
                        <a:latin typeface="Calibri" pitchFamily="34" charset="0"/>
                      </a:endParaRPr>
                    </a:p>
                  </a:txBody>
                  <a:tcPr marL="9525" marR="9525" marT="9525" marB="0">
                    <a:solidFill>
                      <a:schemeClr val="bg2">
                        <a:lumMod val="75000"/>
                      </a:schemeClr>
                    </a:solidFill>
                  </a:tcPr>
                </a:tc>
                <a:tc>
                  <a:txBody>
                    <a:bodyPr/>
                    <a:lstStyle/>
                    <a:p>
                      <a:pPr algn="r" fontAlgn="t"/>
                      <a:r>
                        <a:rPr lang="ru-RU" sz="800" b="0" i="0" u="none" strike="noStrike" dirty="0" smtClean="0">
                          <a:solidFill>
                            <a:schemeClr val="tx2">
                              <a:lumMod val="50000"/>
                            </a:schemeClr>
                          </a:solidFill>
                          <a:effectLst/>
                          <a:latin typeface="Calibri" pitchFamily="34" charset="0"/>
                        </a:rPr>
                        <a:t>15,1</a:t>
                      </a:r>
                      <a:endParaRPr lang="ru-RU" sz="800" b="0" i="0" u="none" strike="noStrike" dirty="0">
                        <a:solidFill>
                          <a:schemeClr val="tx2">
                            <a:lumMod val="50000"/>
                          </a:schemeClr>
                        </a:solidFill>
                        <a:effectLst/>
                        <a:latin typeface="Calibri" pitchFamily="34" charset="0"/>
                      </a:endParaRPr>
                    </a:p>
                  </a:txBody>
                  <a:tcPr marL="5360" marR="5360" marT="5360" marB="0"/>
                </a:tc>
                <a:tc>
                  <a:txBody>
                    <a:bodyPr/>
                    <a:lstStyle/>
                    <a:p>
                      <a:pPr algn="r" fontAlgn="t"/>
                      <a:r>
                        <a:rPr lang="ru-RU" sz="800" b="0" i="0" u="none" strike="noStrike" dirty="0" smtClean="0">
                          <a:solidFill>
                            <a:schemeClr val="tx2">
                              <a:lumMod val="50000"/>
                            </a:schemeClr>
                          </a:solidFill>
                          <a:effectLst/>
                          <a:latin typeface="Calibri" pitchFamily="34" charset="0"/>
                        </a:rPr>
                        <a:t>15,0</a:t>
                      </a:r>
                      <a:endParaRPr lang="ru-RU" sz="800" b="0" i="0" u="none" strike="noStrike" dirty="0">
                        <a:solidFill>
                          <a:schemeClr val="tx2">
                            <a:lumMod val="50000"/>
                          </a:schemeClr>
                        </a:solidFill>
                        <a:effectLst/>
                        <a:latin typeface="Calibri" pitchFamily="34" charset="0"/>
                      </a:endParaRPr>
                    </a:p>
                  </a:txBody>
                  <a:tcPr marL="5360" marR="5360" marT="5360" marB="0"/>
                </a:tc>
                <a:tc>
                  <a:txBody>
                    <a:bodyPr/>
                    <a:lstStyle/>
                    <a:p>
                      <a:pPr algn="r" fontAlgn="t"/>
                      <a:r>
                        <a:rPr lang="ru-RU" sz="800" b="0" i="0" u="none" strike="noStrike" dirty="0" smtClean="0">
                          <a:solidFill>
                            <a:schemeClr val="tx2">
                              <a:lumMod val="50000"/>
                            </a:schemeClr>
                          </a:solidFill>
                          <a:effectLst/>
                          <a:latin typeface="Calibri" pitchFamily="34" charset="0"/>
                        </a:rPr>
                        <a:t>15,1</a:t>
                      </a:r>
                      <a:endParaRPr lang="ru-RU" sz="800" b="0" i="0" u="none" strike="noStrike" dirty="0">
                        <a:solidFill>
                          <a:schemeClr val="tx2">
                            <a:lumMod val="50000"/>
                          </a:schemeClr>
                        </a:solidFill>
                        <a:effectLst/>
                        <a:latin typeface="Calibri" pitchFamily="34" charset="0"/>
                      </a:endParaRPr>
                    </a:p>
                  </a:txBody>
                  <a:tcPr marL="5360" marR="5360" marT="5360" marB="0"/>
                </a:tc>
              </a:tr>
              <a:tr h="477243">
                <a:tc>
                  <a:txBody>
                    <a:bodyPr/>
                    <a:lstStyle/>
                    <a:p>
                      <a:pPr algn="l" fontAlgn="t"/>
                      <a:r>
                        <a:rPr lang="ru-RU" sz="800" u="none" strike="noStrike" dirty="0">
                          <a:effectLst/>
                          <a:latin typeface="Calibri" pitchFamily="34" charset="0"/>
                        </a:rPr>
                        <a:t>Функционирование законодательных (представительных) органов государственной власти и представительных органов </a:t>
                      </a:r>
                      <a:r>
                        <a:rPr lang="ru-RU" sz="800" u="none" strike="noStrike" dirty="0" smtClean="0">
                          <a:effectLst/>
                          <a:latin typeface="Calibri" pitchFamily="34" charset="0"/>
                        </a:rPr>
                        <a:t>муниципальных </a:t>
                      </a:r>
                      <a:r>
                        <a:rPr lang="ru-RU" sz="800" u="none" strike="noStrike" dirty="0">
                          <a:effectLst/>
                          <a:latin typeface="Calibri" pitchFamily="34" charset="0"/>
                        </a:rPr>
                        <a:t>образований</a:t>
                      </a:r>
                      <a:endParaRPr lang="ru-RU" sz="800" b="0" i="0" u="none" strike="noStrike" dirty="0">
                        <a:solidFill>
                          <a:schemeClr val="tx2">
                            <a:lumMod val="50000"/>
                          </a:schemeClr>
                        </a:solidFill>
                        <a:effectLst/>
                        <a:latin typeface="Calibri" pitchFamily="34" charset="0"/>
                      </a:endParaRPr>
                    </a:p>
                  </a:txBody>
                  <a:tcPr marL="5360" marR="5360" marT="5360" marB="0"/>
                </a:tc>
                <a:tc>
                  <a:txBody>
                    <a:bodyPr/>
                    <a:lstStyle/>
                    <a:p>
                      <a:pPr algn="r" fontAlgn="t"/>
                      <a:r>
                        <a:rPr lang="ru-RU" sz="800" u="none" strike="noStrike" dirty="0" smtClean="0">
                          <a:effectLst/>
                          <a:latin typeface="Calibri" pitchFamily="34" charset="0"/>
                        </a:rPr>
                        <a:t>5,3  </a:t>
                      </a:r>
                      <a:endParaRPr lang="ru-RU" sz="800" b="0" i="0" u="none" strike="noStrike" dirty="0">
                        <a:solidFill>
                          <a:schemeClr val="tx2">
                            <a:lumMod val="50000"/>
                          </a:schemeClr>
                        </a:solidFill>
                        <a:effectLst/>
                        <a:latin typeface="Calibri" pitchFamily="34" charset="0"/>
                      </a:endParaRPr>
                    </a:p>
                  </a:txBody>
                  <a:tcPr marL="5360" marR="5360" marT="5360" marB="0">
                    <a:solidFill>
                      <a:schemeClr val="bg2">
                        <a:lumMod val="75000"/>
                      </a:schemeClr>
                    </a:solidFill>
                  </a:tcPr>
                </a:tc>
                <a:tc>
                  <a:txBody>
                    <a:bodyPr/>
                    <a:lstStyle/>
                    <a:p>
                      <a:pPr algn="r" fontAlgn="t"/>
                      <a:r>
                        <a:rPr lang="ru-RU" sz="800" b="0" i="0" u="none" strike="noStrike" dirty="0" smtClean="0">
                          <a:effectLst/>
                          <a:latin typeface="Calibri" pitchFamily="34" charset="0"/>
                        </a:rPr>
                        <a:t>8,3</a:t>
                      </a:r>
                      <a:endParaRPr lang="ru-RU" sz="800" b="0" i="0" u="none" strike="noStrike" dirty="0">
                        <a:effectLst/>
                        <a:latin typeface="Calibri" pitchFamily="34" charset="0"/>
                      </a:endParaRPr>
                    </a:p>
                  </a:txBody>
                  <a:tcPr marL="9525" marR="9525" marT="9525" marB="0">
                    <a:solidFill>
                      <a:schemeClr val="bg2">
                        <a:lumMod val="75000"/>
                      </a:schemeClr>
                    </a:solidFill>
                  </a:tcPr>
                </a:tc>
                <a:tc>
                  <a:txBody>
                    <a:bodyPr/>
                    <a:lstStyle/>
                    <a:p>
                      <a:pPr algn="r" fontAlgn="t"/>
                      <a:r>
                        <a:rPr lang="ru-RU" sz="800" b="0" i="0" u="none" strike="noStrike" dirty="0" smtClean="0">
                          <a:solidFill>
                            <a:schemeClr val="tx2">
                              <a:lumMod val="50000"/>
                            </a:schemeClr>
                          </a:solidFill>
                          <a:effectLst/>
                          <a:latin typeface="Calibri" pitchFamily="34" charset="0"/>
                        </a:rPr>
                        <a:t>7,2</a:t>
                      </a:r>
                      <a:endParaRPr lang="ru-RU" sz="800" b="0" i="0" u="none" strike="noStrike" dirty="0">
                        <a:solidFill>
                          <a:schemeClr val="tx2">
                            <a:lumMod val="50000"/>
                          </a:schemeClr>
                        </a:solidFill>
                        <a:effectLst/>
                        <a:latin typeface="Calibri" pitchFamily="34" charset="0"/>
                      </a:endParaRPr>
                    </a:p>
                  </a:txBody>
                  <a:tcPr marL="5360" marR="5360" marT="5360" marB="0"/>
                </a:tc>
                <a:tc>
                  <a:txBody>
                    <a:bodyPr/>
                    <a:lstStyle/>
                    <a:p>
                      <a:pPr algn="r" fontAlgn="t"/>
                      <a:r>
                        <a:rPr lang="ru-RU" sz="800" b="0" i="0" u="none" strike="noStrike" dirty="0" smtClean="0">
                          <a:solidFill>
                            <a:schemeClr val="tx2">
                              <a:lumMod val="50000"/>
                            </a:schemeClr>
                          </a:solidFill>
                          <a:effectLst/>
                          <a:latin typeface="Calibri" pitchFamily="34" charset="0"/>
                        </a:rPr>
                        <a:t>7,1</a:t>
                      </a:r>
                      <a:endParaRPr lang="ru-RU" sz="800" b="0" i="0" u="none" strike="noStrike" dirty="0">
                        <a:solidFill>
                          <a:schemeClr val="tx2">
                            <a:lumMod val="50000"/>
                          </a:schemeClr>
                        </a:solidFill>
                        <a:effectLst/>
                        <a:latin typeface="Calibri" pitchFamily="34" charset="0"/>
                      </a:endParaRPr>
                    </a:p>
                  </a:txBody>
                  <a:tcPr marL="5360" marR="5360" marT="5360" marB="0"/>
                </a:tc>
                <a:tc>
                  <a:txBody>
                    <a:bodyPr/>
                    <a:lstStyle/>
                    <a:p>
                      <a:pPr algn="r" fontAlgn="t"/>
                      <a:r>
                        <a:rPr lang="ru-RU" sz="800" b="0" i="0" u="none" strike="noStrike" dirty="0" smtClean="0">
                          <a:solidFill>
                            <a:schemeClr val="tx2">
                              <a:lumMod val="50000"/>
                            </a:schemeClr>
                          </a:solidFill>
                          <a:effectLst/>
                          <a:latin typeface="Calibri" pitchFamily="34" charset="0"/>
                        </a:rPr>
                        <a:t>7,2</a:t>
                      </a:r>
                      <a:endParaRPr lang="ru-RU" sz="800" b="0" i="0" u="none" strike="noStrike" dirty="0">
                        <a:solidFill>
                          <a:schemeClr val="tx2">
                            <a:lumMod val="50000"/>
                          </a:schemeClr>
                        </a:solidFill>
                        <a:effectLst/>
                        <a:latin typeface="Calibri" pitchFamily="34" charset="0"/>
                      </a:endParaRPr>
                    </a:p>
                  </a:txBody>
                  <a:tcPr marL="5360" marR="5360" marT="5360" marB="0"/>
                </a:tc>
              </a:tr>
              <a:tr h="382928">
                <a:tc>
                  <a:txBody>
                    <a:bodyPr/>
                    <a:lstStyle/>
                    <a:p>
                      <a:pPr algn="l" fontAlgn="t"/>
                      <a:r>
                        <a:rPr lang="ru-RU" sz="800" u="none" strike="noStrike" dirty="0">
                          <a:effectLst/>
                          <a:latin typeface="Calibri" pitchFamily="34" charset="0"/>
                        </a:rPr>
                        <a:t>Функционирование высших исполнительных органов государственной власти местных администраций</a:t>
                      </a:r>
                      <a:endParaRPr lang="ru-RU" sz="800" b="0" i="0" u="none" strike="noStrike" dirty="0">
                        <a:solidFill>
                          <a:schemeClr val="tx2">
                            <a:lumMod val="50000"/>
                          </a:schemeClr>
                        </a:solidFill>
                        <a:effectLst/>
                        <a:latin typeface="Calibri" pitchFamily="34" charset="0"/>
                      </a:endParaRPr>
                    </a:p>
                  </a:txBody>
                  <a:tcPr marL="5360" marR="5360" marT="5360" marB="0"/>
                </a:tc>
                <a:tc>
                  <a:txBody>
                    <a:bodyPr/>
                    <a:lstStyle/>
                    <a:p>
                      <a:pPr algn="r" fontAlgn="t"/>
                      <a:r>
                        <a:rPr lang="ru-RU" sz="800" u="none" strike="noStrike" dirty="0" smtClean="0">
                          <a:effectLst/>
                          <a:latin typeface="Calibri" pitchFamily="34" charset="0"/>
                        </a:rPr>
                        <a:t>176,3  </a:t>
                      </a:r>
                      <a:endParaRPr lang="ru-RU" sz="800" b="0" i="0" u="none" strike="noStrike" dirty="0">
                        <a:solidFill>
                          <a:schemeClr val="tx2">
                            <a:lumMod val="50000"/>
                          </a:schemeClr>
                        </a:solidFill>
                        <a:effectLst/>
                        <a:latin typeface="Calibri" pitchFamily="34" charset="0"/>
                      </a:endParaRPr>
                    </a:p>
                  </a:txBody>
                  <a:tcPr marL="5360" marR="5360" marT="5360" marB="0">
                    <a:solidFill>
                      <a:schemeClr val="bg2">
                        <a:lumMod val="75000"/>
                      </a:schemeClr>
                    </a:solidFill>
                  </a:tcPr>
                </a:tc>
                <a:tc>
                  <a:txBody>
                    <a:bodyPr/>
                    <a:lstStyle/>
                    <a:p>
                      <a:pPr algn="r" fontAlgn="t"/>
                      <a:r>
                        <a:rPr lang="ru-RU" sz="800" b="0" i="0" u="none" strike="noStrike" dirty="0" smtClean="0">
                          <a:effectLst/>
                          <a:latin typeface="Calibri" pitchFamily="34" charset="0"/>
                        </a:rPr>
                        <a:t>221,8</a:t>
                      </a:r>
                      <a:endParaRPr lang="ru-RU" sz="800" b="0" i="0" u="none" strike="noStrike" dirty="0">
                        <a:effectLst/>
                        <a:latin typeface="Calibri" pitchFamily="34" charset="0"/>
                      </a:endParaRPr>
                    </a:p>
                  </a:txBody>
                  <a:tcPr marL="9525" marR="9525" marT="9525" marB="0">
                    <a:solidFill>
                      <a:schemeClr val="bg2">
                        <a:lumMod val="75000"/>
                      </a:schemeClr>
                    </a:solidFill>
                  </a:tcPr>
                </a:tc>
                <a:tc>
                  <a:txBody>
                    <a:bodyPr/>
                    <a:lstStyle/>
                    <a:p>
                      <a:pPr algn="r" fontAlgn="t"/>
                      <a:r>
                        <a:rPr lang="ru-RU" sz="800" b="0" i="0" u="none" strike="noStrike" dirty="0" smtClean="0">
                          <a:solidFill>
                            <a:schemeClr val="tx2">
                              <a:lumMod val="50000"/>
                            </a:schemeClr>
                          </a:solidFill>
                          <a:effectLst/>
                          <a:latin typeface="Calibri" pitchFamily="34" charset="0"/>
                        </a:rPr>
                        <a:t>207,3</a:t>
                      </a:r>
                      <a:endParaRPr lang="ru-RU" sz="800" b="0" i="0" u="none" strike="noStrike" dirty="0">
                        <a:solidFill>
                          <a:schemeClr val="tx2">
                            <a:lumMod val="50000"/>
                          </a:schemeClr>
                        </a:solidFill>
                        <a:effectLst/>
                        <a:latin typeface="Calibri" pitchFamily="34" charset="0"/>
                      </a:endParaRPr>
                    </a:p>
                  </a:txBody>
                  <a:tcPr marL="5360" marR="5360" marT="5360" marB="0"/>
                </a:tc>
                <a:tc>
                  <a:txBody>
                    <a:bodyPr/>
                    <a:lstStyle/>
                    <a:p>
                      <a:pPr algn="r" fontAlgn="t"/>
                      <a:r>
                        <a:rPr lang="ru-RU" sz="800" b="0" i="0" u="none" strike="noStrike" dirty="0" smtClean="0">
                          <a:solidFill>
                            <a:schemeClr val="tx2">
                              <a:lumMod val="50000"/>
                            </a:schemeClr>
                          </a:solidFill>
                          <a:effectLst/>
                          <a:latin typeface="Calibri" pitchFamily="34" charset="0"/>
                        </a:rPr>
                        <a:t>206,0</a:t>
                      </a:r>
                      <a:endParaRPr lang="ru-RU" sz="800" b="0" i="0" u="none" strike="noStrike" dirty="0">
                        <a:solidFill>
                          <a:schemeClr val="tx2">
                            <a:lumMod val="50000"/>
                          </a:schemeClr>
                        </a:solidFill>
                        <a:effectLst/>
                        <a:latin typeface="Calibri" pitchFamily="34" charset="0"/>
                      </a:endParaRPr>
                    </a:p>
                  </a:txBody>
                  <a:tcPr marL="5360" marR="5360" marT="5360" marB="0"/>
                </a:tc>
                <a:tc>
                  <a:txBody>
                    <a:bodyPr/>
                    <a:lstStyle/>
                    <a:p>
                      <a:pPr algn="r" fontAlgn="t"/>
                      <a:r>
                        <a:rPr lang="ru-RU" sz="800" b="0" i="0" u="none" strike="noStrike" dirty="0" smtClean="0">
                          <a:solidFill>
                            <a:schemeClr val="tx2">
                              <a:lumMod val="50000"/>
                            </a:schemeClr>
                          </a:solidFill>
                          <a:effectLst/>
                          <a:latin typeface="Calibri" pitchFamily="34" charset="0"/>
                        </a:rPr>
                        <a:t>206,1</a:t>
                      </a:r>
                      <a:endParaRPr lang="ru-RU" sz="800" b="0" i="0" u="none" strike="noStrike" dirty="0">
                        <a:solidFill>
                          <a:schemeClr val="tx2">
                            <a:lumMod val="50000"/>
                          </a:schemeClr>
                        </a:solidFill>
                        <a:effectLst/>
                        <a:latin typeface="Calibri" pitchFamily="34" charset="0"/>
                      </a:endParaRPr>
                    </a:p>
                  </a:txBody>
                  <a:tcPr marL="5360" marR="5360" marT="5360" marB="0"/>
                </a:tc>
              </a:tr>
              <a:tr h="145633">
                <a:tc>
                  <a:txBody>
                    <a:bodyPr/>
                    <a:lstStyle/>
                    <a:p>
                      <a:pPr algn="l" fontAlgn="t"/>
                      <a:r>
                        <a:rPr lang="ru-RU" sz="800" u="none" strike="noStrike" dirty="0">
                          <a:effectLst/>
                          <a:latin typeface="Calibri" pitchFamily="34" charset="0"/>
                        </a:rPr>
                        <a:t>Судебная система</a:t>
                      </a:r>
                      <a:endParaRPr lang="ru-RU" sz="800" b="0" i="0" u="none" strike="noStrike" dirty="0">
                        <a:solidFill>
                          <a:schemeClr val="tx2">
                            <a:lumMod val="50000"/>
                          </a:schemeClr>
                        </a:solidFill>
                        <a:effectLst/>
                        <a:latin typeface="Calibri" pitchFamily="34" charset="0"/>
                      </a:endParaRPr>
                    </a:p>
                  </a:txBody>
                  <a:tcPr marL="5360" marR="5360" marT="5360" marB="0"/>
                </a:tc>
                <a:tc>
                  <a:txBody>
                    <a:bodyPr/>
                    <a:lstStyle/>
                    <a:p>
                      <a:pPr algn="r" fontAlgn="t"/>
                      <a:r>
                        <a:rPr lang="ru-RU" sz="800" u="none" strike="noStrike" dirty="0" smtClean="0">
                          <a:effectLst/>
                          <a:latin typeface="Calibri" pitchFamily="34" charset="0"/>
                        </a:rPr>
                        <a:t>0,009  </a:t>
                      </a:r>
                      <a:endParaRPr lang="ru-RU" sz="800" b="0" i="0" u="none" strike="noStrike" dirty="0">
                        <a:solidFill>
                          <a:schemeClr val="tx2">
                            <a:lumMod val="50000"/>
                          </a:schemeClr>
                        </a:solidFill>
                        <a:effectLst/>
                        <a:latin typeface="Calibri" pitchFamily="34" charset="0"/>
                      </a:endParaRPr>
                    </a:p>
                  </a:txBody>
                  <a:tcPr marL="5360" marR="5360" marT="5360" marB="0">
                    <a:solidFill>
                      <a:schemeClr val="bg2">
                        <a:lumMod val="75000"/>
                      </a:schemeClr>
                    </a:solidFill>
                  </a:tcPr>
                </a:tc>
                <a:tc>
                  <a:txBody>
                    <a:bodyPr/>
                    <a:lstStyle/>
                    <a:p>
                      <a:pPr algn="r" fontAlgn="t"/>
                      <a:r>
                        <a:rPr lang="ru-RU" sz="800" b="0" i="0" u="none" strike="noStrike" dirty="0" smtClean="0">
                          <a:effectLst/>
                          <a:latin typeface="Calibri" pitchFamily="34" charset="0"/>
                          <a:cs typeface="Calibri" pitchFamily="34" charset="0"/>
                        </a:rPr>
                        <a:t>0,009</a:t>
                      </a:r>
                      <a:endParaRPr lang="ru-RU" sz="800" b="0" i="0" u="none" strike="noStrike" dirty="0">
                        <a:effectLst/>
                        <a:latin typeface="Calibri" pitchFamily="34" charset="0"/>
                        <a:cs typeface="Calibri" pitchFamily="34" charset="0"/>
                      </a:endParaRPr>
                    </a:p>
                  </a:txBody>
                  <a:tcPr marL="9525" marR="9525" marT="9525" marB="0">
                    <a:solidFill>
                      <a:schemeClr val="bg2">
                        <a:lumMod val="75000"/>
                      </a:schemeClr>
                    </a:solidFill>
                  </a:tcPr>
                </a:tc>
                <a:tc>
                  <a:txBody>
                    <a:bodyPr/>
                    <a:lstStyle/>
                    <a:p>
                      <a:pPr algn="r" fontAlgn="t"/>
                      <a:r>
                        <a:rPr lang="ru-RU" sz="800" b="0" i="0" u="none" strike="noStrike" dirty="0" smtClean="0">
                          <a:solidFill>
                            <a:schemeClr val="tx2">
                              <a:lumMod val="50000"/>
                            </a:schemeClr>
                          </a:solidFill>
                          <a:effectLst/>
                          <a:latin typeface="Calibri" pitchFamily="34" charset="0"/>
                        </a:rPr>
                        <a:t>0,009</a:t>
                      </a:r>
                      <a:endParaRPr lang="ru-RU" sz="800" b="0" i="0" u="none" strike="noStrike" dirty="0">
                        <a:solidFill>
                          <a:schemeClr val="tx2">
                            <a:lumMod val="50000"/>
                          </a:schemeClr>
                        </a:solidFill>
                        <a:effectLst/>
                        <a:latin typeface="Calibri" pitchFamily="34" charset="0"/>
                      </a:endParaRPr>
                    </a:p>
                  </a:txBody>
                  <a:tcPr marL="5360" marR="5360" marT="5360" marB="0"/>
                </a:tc>
                <a:tc>
                  <a:txBody>
                    <a:bodyPr/>
                    <a:lstStyle/>
                    <a:p>
                      <a:pPr algn="r" fontAlgn="t"/>
                      <a:r>
                        <a:rPr lang="ru-RU" sz="800" b="0" i="0" u="none" strike="noStrike" dirty="0" smtClean="0">
                          <a:solidFill>
                            <a:schemeClr val="tx2">
                              <a:lumMod val="50000"/>
                            </a:schemeClr>
                          </a:solidFill>
                          <a:effectLst/>
                          <a:latin typeface="Calibri" pitchFamily="34" charset="0"/>
                        </a:rPr>
                        <a:t>0,076</a:t>
                      </a:r>
                      <a:endParaRPr lang="ru-RU" sz="800" b="0" i="0" u="none" strike="noStrike" dirty="0">
                        <a:solidFill>
                          <a:schemeClr val="tx2">
                            <a:lumMod val="50000"/>
                          </a:schemeClr>
                        </a:solidFill>
                        <a:effectLst/>
                        <a:latin typeface="Calibri" pitchFamily="34" charset="0"/>
                      </a:endParaRPr>
                    </a:p>
                  </a:txBody>
                  <a:tcPr marL="5360" marR="5360" marT="5360" marB="0"/>
                </a:tc>
                <a:tc>
                  <a:txBody>
                    <a:bodyPr/>
                    <a:lstStyle/>
                    <a:p>
                      <a:pPr algn="r" fontAlgn="t"/>
                      <a:r>
                        <a:rPr lang="ru-RU" sz="800" b="0" i="0" u="none" strike="noStrike" dirty="0" smtClean="0">
                          <a:solidFill>
                            <a:schemeClr val="tx2">
                              <a:lumMod val="50000"/>
                            </a:schemeClr>
                          </a:solidFill>
                          <a:effectLst/>
                          <a:latin typeface="Calibri" pitchFamily="34" charset="0"/>
                        </a:rPr>
                        <a:t>0,0</a:t>
                      </a:r>
                      <a:endParaRPr lang="ru-RU" sz="800" b="0" i="0" u="none" strike="noStrike" dirty="0">
                        <a:solidFill>
                          <a:schemeClr val="tx2">
                            <a:lumMod val="50000"/>
                          </a:schemeClr>
                        </a:solidFill>
                        <a:effectLst/>
                        <a:latin typeface="Calibri" pitchFamily="34" charset="0"/>
                      </a:endParaRPr>
                    </a:p>
                  </a:txBody>
                  <a:tcPr marL="5360" marR="5360" marT="5360" marB="0"/>
                </a:tc>
              </a:tr>
              <a:tr h="476262">
                <a:tc>
                  <a:txBody>
                    <a:bodyPr/>
                    <a:lstStyle/>
                    <a:p>
                      <a:pPr algn="l" fontAlgn="t"/>
                      <a:r>
                        <a:rPr lang="ru-RU" sz="800" u="none" strike="noStrike" dirty="0">
                          <a:effectLst/>
                          <a:latin typeface="Calibri" pitchFamily="34" charset="0"/>
                        </a:rPr>
                        <a:t>Обеспечение деятельности финансовых, налоговых и таможенных органов и органов финансового (финансово-бюджетного) надзора</a:t>
                      </a:r>
                      <a:endParaRPr lang="ru-RU" sz="800" b="0" i="0" u="none" strike="noStrike" dirty="0">
                        <a:solidFill>
                          <a:schemeClr val="tx2">
                            <a:lumMod val="50000"/>
                          </a:schemeClr>
                        </a:solidFill>
                        <a:effectLst/>
                        <a:latin typeface="Calibri" pitchFamily="34" charset="0"/>
                      </a:endParaRPr>
                    </a:p>
                  </a:txBody>
                  <a:tcPr marL="5360" marR="5360" marT="5360" marB="0"/>
                </a:tc>
                <a:tc>
                  <a:txBody>
                    <a:bodyPr/>
                    <a:lstStyle/>
                    <a:p>
                      <a:pPr algn="r" fontAlgn="t"/>
                      <a:r>
                        <a:rPr lang="ru-RU" sz="800" u="none" strike="noStrike" dirty="0" smtClean="0">
                          <a:effectLst/>
                          <a:latin typeface="Calibri" pitchFamily="34" charset="0"/>
                        </a:rPr>
                        <a:t>30,8  </a:t>
                      </a:r>
                      <a:endParaRPr lang="ru-RU" sz="800" b="0" i="0" u="none" strike="noStrike" dirty="0">
                        <a:solidFill>
                          <a:schemeClr val="tx2">
                            <a:lumMod val="50000"/>
                          </a:schemeClr>
                        </a:solidFill>
                        <a:effectLst/>
                        <a:latin typeface="Calibri" pitchFamily="34" charset="0"/>
                      </a:endParaRPr>
                    </a:p>
                  </a:txBody>
                  <a:tcPr marL="5360" marR="5360" marT="5360" marB="0">
                    <a:solidFill>
                      <a:schemeClr val="bg2">
                        <a:lumMod val="75000"/>
                      </a:schemeClr>
                    </a:solidFill>
                  </a:tcPr>
                </a:tc>
                <a:tc>
                  <a:txBody>
                    <a:bodyPr/>
                    <a:lstStyle/>
                    <a:p>
                      <a:pPr algn="r" fontAlgn="t"/>
                      <a:r>
                        <a:rPr lang="ru-RU" sz="800" b="0" i="0" u="none" strike="noStrike" dirty="0" smtClean="0">
                          <a:effectLst/>
                          <a:latin typeface="Calibri" pitchFamily="34" charset="0"/>
                        </a:rPr>
                        <a:t>34,4</a:t>
                      </a:r>
                    </a:p>
                  </a:txBody>
                  <a:tcPr marL="9525" marR="9525" marT="9525" marB="0">
                    <a:solidFill>
                      <a:schemeClr val="bg2">
                        <a:lumMod val="75000"/>
                      </a:schemeClr>
                    </a:solidFill>
                  </a:tcPr>
                </a:tc>
                <a:tc>
                  <a:txBody>
                    <a:bodyPr/>
                    <a:lstStyle/>
                    <a:p>
                      <a:pPr algn="r" fontAlgn="t"/>
                      <a:r>
                        <a:rPr lang="ru-RU" sz="800" b="0" i="0" u="none" strike="noStrike" dirty="0" smtClean="0">
                          <a:solidFill>
                            <a:schemeClr val="tx2">
                              <a:lumMod val="50000"/>
                            </a:schemeClr>
                          </a:solidFill>
                          <a:effectLst/>
                          <a:latin typeface="Calibri" pitchFamily="34" charset="0"/>
                        </a:rPr>
                        <a:t>36,7</a:t>
                      </a:r>
                      <a:endParaRPr lang="ru-RU" sz="800" b="0" i="0" u="none" strike="noStrike" dirty="0">
                        <a:solidFill>
                          <a:schemeClr val="tx2">
                            <a:lumMod val="50000"/>
                          </a:schemeClr>
                        </a:solidFill>
                        <a:effectLst/>
                        <a:latin typeface="Calibri" pitchFamily="34" charset="0"/>
                      </a:endParaRPr>
                    </a:p>
                  </a:txBody>
                  <a:tcPr marL="5360" marR="5360" marT="5360" marB="0"/>
                </a:tc>
                <a:tc>
                  <a:txBody>
                    <a:bodyPr/>
                    <a:lstStyle/>
                    <a:p>
                      <a:pPr algn="r" fontAlgn="t"/>
                      <a:r>
                        <a:rPr lang="ru-RU" sz="800" b="0" i="0" u="none" strike="noStrike" dirty="0" smtClean="0">
                          <a:solidFill>
                            <a:schemeClr val="tx2">
                              <a:lumMod val="50000"/>
                            </a:schemeClr>
                          </a:solidFill>
                          <a:effectLst/>
                          <a:latin typeface="Calibri" pitchFamily="34" charset="0"/>
                        </a:rPr>
                        <a:t>36,6</a:t>
                      </a:r>
                      <a:endParaRPr lang="ru-RU" sz="800" b="0" i="0" u="none" strike="noStrike" dirty="0">
                        <a:solidFill>
                          <a:schemeClr val="tx2">
                            <a:lumMod val="50000"/>
                          </a:schemeClr>
                        </a:solidFill>
                        <a:effectLst/>
                        <a:latin typeface="Calibri" pitchFamily="34" charset="0"/>
                      </a:endParaRPr>
                    </a:p>
                  </a:txBody>
                  <a:tcPr marL="5360" marR="5360" marT="5360" marB="0"/>
                </a:tc>
                <a:tc>
                  <a:txBody>
                    <a:bodyPr/>
                    <a:lstStyle/>
                    <a:p>
                      <a:pPr algn="r" fontAlgn="t"/>
                      <a:r>
                        <a:rPr lang="ru-RU" sz="800" b="0" i="0" u="none" strike="noStrike" dirty="0" smtClean="0">
                          <a:solidFill>
                            <a:schemeClr val="tx2">
                              <a:lumMod val="50000"/>
                            </a:schemeClr>
                          </a:solidFill>
                          <a:effectLst/>
                          <a:latin typeface="Calibri" pitchFamily="34" charset="0"/>
                        </a:rPr>
                        <a:t>36,7</a:t>
                      </a:r>
                      <a:endParaRPr lang="ru-RU" sz="800" b="0" i="0" u="none" strike="noStrike" dirty="0">
                        <a:solidFill>
                          <a:schemeClr val="tx2">
                            <a:lumMod val="50000"/>
                          </a:schemeClr>
                        </a:solidFill>
                        <a:effectLst/>
                        <a:latin typeface="Calibri" pitchFamily="34" charset="0"/>
                      </a:endParaRPr>
                    </a:p>
                  </a:txBody>
                  <a:tcPr marL="5360" marR="5360" marT="5360" marB="0"/>
                </a:tc>
              </a:tr>
              <a:tr h="285772">
                <a:tc>
                  <a:txBody>
                    <a:bodyPr/>
                    <a:lstStyle/>
                    <a:p>
                      <a:pPr algn="l" fontAlgn="t"/>
                      <a:r>
                        <a:rPr lang="ru-RU" sz="800" b="0" i="0" u="none" strike="noStrike" dirty="0" smtClean="0">
                          <a:solidFill>
                            <a:schemeClr val="tx2">
                              <a:lumMod val="50000"/>
                            </a:schemeClr>
                          </a:solidFill>
                          <a:effectLst/>
                          <a:latin typeface="Calibri" pitchFamily="34" charset="0"/>
                        </a:rPr>
                        <a:t>Обеспечение проведения выборов и референдумов</a:t>
                      </a:r>
                      <a:endParaRPr lang="ru-RU" sz="800" b="0" i="0" u="none" strike="noStrike" dirty="0">
                        <a:solidFill>
                          <a:schemeClr val="tx2">
                            <a:lumMod val="50000"/>
                          </a:schemeClr>
                        </a:solidFill>
                        <a:effectLst/>
                        <a:latin typeface="Calibri" pitchFamily="34" charset="0"/>
                      </a:endParaRPr>
                    </a:p>
                  </a:txBody>
                  <a:tcPr marL="5360" marR="5360" marT="5360" marB="0"/>
                </a:tc>
                <a:tc>
                  <a:txBody>
                    <a:bodyPr/>
                    <a:lstStyle/>
                    <a:p>
                      <a:pPr algn="r" fontAlgn="t"/>
                      <a:r>
                        <a:rPr lang="ru-RU" sz="800" b="0" i="0" u="none" strike="noStrike" dirty="0" smtClean="0">
                          <a:solidFill>
                            <a:schemeClr val="tx2">
                              <a:lumMod val="50000"/>
                            </a:schemeClr>
                          </a:solidFill>
                          <a:effectLst/>
                          <a:latin typeface="Calibri" pitchFamily="34" charset="0"/>
                        </a:rPr>
                        <a:t>0,8</a:t>
                      </a:r>
                      <a:endParaRPr lang="ru-RU" sz="800" b="0" i="0" u="none" strike="noStrike" dirty="0">
                        <a:solidFill>
                          <a:schemeClr val="tx2">
                            <a:lumMod val="50000"/>
                          </a:schemeClr>
                        </a:solidFill>
                        <a:effectLst/>
                        <a:latin typeface="Calibri" pitchFamily="34" charset="0"/>
                      </a:endParaRPr>
                    </a:p>
                  </a:txBody>
                  <a:tcPr marL="5360" marR="5360" marT="5360" marB="0">
                    <a:solidFill>
                      <a:schemeClr val="bg2">
                        <a:lumMod val="75000"/>
                      </a:schemeClr>
                    </a:solidFill>
                  </a:tcPr>
                </a:tc>
                <a:tc>
                  <a:txBody>
                    <a:bodyPr/>
                    <a:lstStyle/>
                    <a:p>
                      <a:pPr algn="r" fontAlgn="t"/>
                      <a:r>
                        <a:rPr lang="ru-RU" sz="800" b="0" i="0" u="none" strike="noStrike" dirty="0" smtClean="0">
                          <a:effectLst/>
                          <a:latin typeface="Calibri" pitchFamily="34" charset="0"/>
                        </a:rPr>
                        <a:t>2,4</a:t>
                      </a:r>
                      <a:endParaRPr lang="ru-RU" sz="800" b="0" i="0" u="none" strike="noStrike" dirty="0">
                        <a:effectLst/>
                        <a:latin typeface="Calibri" pitchFamily="34" charset="0"/>
                      </a:endParaRPr>
                    </a:p>
                  </a:txBody>
                  <a:tcPr marL="9525" marR="9525" marT="9525" marB="0">
                    <a:solidFill>
                      <a:schemeClr val="bg2">
                        <a:lumMod val="75000"/>
                      </a:schemeClr>
                    </a:solidFill>
                  </a:tcPr>
                </a:tc>
                <a:tc>
                  <a:txBody>
                    <a:bodyPr/>
                    <a:lstStyle/>
                    <a:p>
                      <a:pPr marL="0" marR="0" indent="0" algn="r" defTabSz="914400" rtl="0" eaLnBrk="1" fontAlgn="t" latinLnBrk="0" hangingPunct="1">
                        <a:lnSpc>
                          <a:spcPct val="100000"/>
                        </a:lnSpc>
                        <a:spcBef>
                          <a:spcPts val="0"/>
                        </a:spcBef>
                        <a:spcAft>
                          <a:spcPts val="0"/>
                        </a:spcAft>
                        <a:buClrTx/>
                        <a:buSzTx/>
                        <a:buFontTx/>
                        <a:buNone/>
                        <a:tabLst/>
                        <a:defRPr/>
                      </a:pPr>
                      <a:r>
                        <a:rPr lang="ru-RU" sz="800" b="1" i="0" u="none" strike="noStrike" dirty="0" smtClean="0">
                          <a:solidFill>
                            <a:schemeClr val="tx2">
                              <a:lumMod val="50000"/>
                            </a:schemeClr>
                          </a:solidFill>
                          <a:effectLst/>
                          <a:latin typeface="Calibri" pitchFamily="34" charset="0"/>
                        </a:rPr>
                        <a:t>0,0</a:t>
                      </a:r>
                    </a:p>
                    <a:p>
                      <a:pPr algn="r" fontAlgn="t"/>
                      <a:endParaRPr lang="ru-RU" sz="800" b="0" i="0" u="none" strike="noStrike" dirty="0">
                        <a:solidFill>
                          <a:schemeClr val="tx2">
                            <a:lumMod val="50000"/>
                          </a:schemeClr>
                        </a:solidFill>
                        <a:effectLst/>
                        <a:latin typeface="Calibri" pitchFamily="34" charset="0"/>
                      </a:endParaRPr>
                    </a:p>
                  </a:txBody>
                  <a:tcPr marL="5360" marR="5360" marT="5360" marB="0"/>
                </a:tc>
                <a:tc>
                  <a:txBody>
                    <a:bodyPr/>
                    <a:lstStyle/>
                    <a:p>
                      <a:pPr marL="0" marR="0" indent="0" algn="r" defTabSz="914400" rtl="0" eaLnBrk="1" fontAlgn="t" latinLnBrk="0" hangingPunct="1">
                        <a:lnSpc>
                          <a:spcPct val="100000"/>
                        </a:lnSpc>
                        <a:spcBef>
                          <a:spcPts val="0"/>
                        </a:spcBef>
                        <a:spcAft>
                          <a:spcPts val="0"/>
                        </a:spcAft>
                        <a:buClrTx/>
                        <a:buSzTx/>
                        <a:buFontTx/>
                        <a:buNone/>
                        <a:tabLst/>
                        <a:defRPr/>
                      </a:pPr>
                      <a:r>
                        <a:rPr lang="ru-RU" sz="800" b="1" i="0" u="none" strike="noStrike" dirty="0" smtClean="0">
                          <a:solidFill>
                            <a:schemeClr val="tx2">
                              <a:lumMod val="50000"/>
                            </a:schemeClr>
                          </a:solidFill>
                          <a:effectLst/>
                          <a:latin typeface="Calibri" pitchFamily="34" charset="0"/>
                        </a:rPr>
                        <a:t>0,0</a:t>
                      </a:r>
                    </a:p>
                    <a:p>
                      <a:pPr algn="r" fontAlgn="t"/>
                      <a:endParaRPr lang="ru-RU" sz="800" b="0" i="0" u="none" strike="noStrike" dirty="0">
                        <a:solidFill>
                          <a:schemeClr val="tx2">
                            <a:lumMod val="50000"/>
                          </a:schemeClr>
                        </a:solidFill>
                        <a:effectLst/>
                        <a:latin typeface="Calibri" pitchFamily="34" charset="0"/>
                      </a:endParaRPr>
                    </a:p>
                  </a:txBody>
                  <a:tcPr marL="5360" marR="5360" marT="5360" marB="0"/>
                </a:tc>
                <a:tc>
                  <a:txBody>
                    <a:bodyPr/>
                    <a:lstStyle/>
                    <a:p>
                      <a:pPr marL="0" marR="0" indent="0" algn="r" defTabSz="914400" rtl="0" eaLnBrk="1" fontAlgn="t" latinLnBrk="0" hangingPunct="1">
                        <a:lnSpc>
                          <a:spcPct val="100000"/>
                        </a:lnSpc>
                        <a:spcBef>
                          <a:spcPts val="0"/>
                        </a:spcBef>
                        <a:spcAft>
                          <a:spcPts val="0"/>
                        </a:spcAft>
                        <a:buClrTx/>
                        <a:buSzTx/>
                        <a:buFontTx/>
                        <a:buNone/>
                        <a:tabLst/>
                        <a:defRPr/>
                      </a:pPr>
                      <a:r>
                        <a:rPr lang="ru-RU" sz="800" b="0" i="0" u="none" strike="noStrike" dirty="0" smtClean="0">
                          <a:solidFill>
                            <a:schemeClr val="tx2">
                              <a:lumMod val="50000"/>
                            </a:schemeClr>
                          </a:solidFill>
                          <a:effectLst/>
                          <a:latin typeface="Calibri" pitchFamily="34" charset="0"/>
                        </a:rPr>
                        <a:t>0</a:t>
                      </a:r>
                      <a:r>
                        <a:rPr lang="ru-RU" sz="800" b="1" i="0" u="none" strike="noStrike" dirty="0" smtClean="0">
                          <a:solidFill>
                            <a:schemeClr val="tx2">
                              <a:lumMod val="50000"/>
                            </a:schemeClr>
                          </a:solidFill>
                          <a:effectLst/>
                          <a:latin typeface="Calibri" pitchFamily="34" charset="0"/>
                        </a:rPr>
                        <a:t>,0</a:t>
                      </a:r>
                    </a:p>
                    <a:p>
                      <a:pPr algn="r" fontAlgn="t"/>
                      <a:endParaRPr lang="ru-RU" sz="800" b="0" i="0" u="none" strike="noStrike" dirty="0">
                        <a:solidFill>
                          <a:schemeClr val="tx2">
                            <a:lumMod val="50000"/>
                          </a:schemeClr>
                        </a:solidFill>
                        <a:effectLst/>
                        <a:latin typeface="Calibri" pitchFamily="34" charset="0"/>
                      </a:endParaRPr>
                    </a:p>
                  </a:txBody>
                  <a:tcPr marL="5360" marR="5360" marT="5360" marB="0"/>
                </a:tc>
              </a:tr>
              <a:tr h="127054">
                <a:tc>
                  <a:txBody>
                    <a:bodyPr/>
                    <a:lstStyle/>
                    <a:p>
                      <a:pPr algn="l" fontAlgn="t"/>
                      <a:r>
                        <a:rPr lang="ru-RU" sz="800" u="none" strike="noStrike" dirty="0">
                          <a:effectLst/>
                          <a:latin typeface="Calibri" pitchFamily="34" charset="0"/>
                        </a:rPr>
                        <a:t>Резервные фонды</a:t>
                      </a:r>
                      <a:endParaRPr lang="ru-RU" sz="800" b="0" i="0" u="none" strike="noStrike" dirty="0">
                        <a:solidFill>
                          <a:schemeClr val="tx2">
                            <a:lumMod val="50000"/>
                          </a:schemeClr>
                        </a:solidFill>
                        <a:effectLst/>
                        <a:latin typeface="Calibri" pitchFamily="34" charset="0"/>
                      </a:endParaRPr>
                    </a:p>
                  </a:txBody>
                  <a:tcPr marL="5360" marR="5360" marT="5360" marB="0"/>
                </a:tc>
                <a:tc>
                  <a:txBody>
                    <a:bodyPr/>
                    <a:lstStyle/>
                    <a:p>
                      <a:pPr algn="r" fontAlgn="t"/>
                      <a:r>
                        <a:rPr lang="ru-RU" sz="800" u="none" strike="noStrike" dirty="0" smtClean="0">
                          <a:effectLst/>
                          <a:latin typeface="Calibri" pitchFamily="34" charset="0"/>
                        </a:rPr>
                        <a:t>0,0  </a:t>
                      </a:r>
                      <a:endParaRPr lang="ru-RU" sz="800" b="0" i="0" u="none" strike="noStrike" dirty="0">
                        <a:solidFill>
                          <a:schemeClr val="tx2">
                            <a:lumMod val="50000"/>
                          </a:schemeClr>
                        </a:solidFill>
                        <a:effectLst/>
                        <a:latin typeface="Calibri" pitchFamily="34" charset="0"/>
                      </a:endParaRPr>
                    </a:p>
                  </a:txBody>
                  <a:tcPr marL="5360" marR="5360" marT="5360" marB="0">
                    <a:solidFill>
                      <a:schemeClr val="bg2">
                        <a:lumMod val="75000"/>
                      </a:schemeClr>
                    </a:solidFill>
                  </a:tcPr>
                </a:tc>
                <a:tc>
                  <a:txBody>
                    <a:bodyPr/>
                    <a:lstStyle/>
                    <a:p>
                      <a:pPr algn="r" fontAlgn="t"/>
                      <a:r>
                        <a:rPr lang="ru-RU" sz="800" b="0" i="0" u="none" strike="noStrike" dirty="0" smtClean="0">
                          <a:effectLst/>
                          <a:latin typeface="Calibri" pitchFamily="34" charset="0"/>
                        </a:rPr>
                        <a:t>3,3</a:t>
                      </a:r>
                      <a:endParaRPr lang="ru-RU" sz="800" b="0" i="0" u="none" strike="noStrike" dirty="0">
                        <a:effectLst/>
                        <a:latin typeface="Calibri" pitchFamily="34" charset="0"/>
                      </a:endParaRPr>
                    </a:p>
                  </a:txBody>
                  <a:tcPr marL="9525" marR="9525" marT="9525" marB="0">
                    <a:solidFill>
                      <a:schemeClr val="bg2">
                        <a:lumMod val="75000"/>
                      </a:schemeClr>
                    </a:solidFill>
                  </a:tcPr>
                </a:tc>
                <a:tc>
                  <a:txBody>
                    <a:bodyPr/>
                    <a:lstStyle/>
                    <a:p>
                      <a:pPr algn="r" fontAlgn="t"/>
                      <a:r>
                        <a:rPr lang="ru-RU" sz="800" b="0" i="0" u="none" strike="noStrike" dirty="0" smtClean="0">
                          <a:solidFill>
                            <a:schemeClr val="tx2">
                              <a:lumMod val="50000"/>
                            </a:schemeClr>
                          </a:solidFill>
                          <a:effectLst/>
                          <a:latin typeface="Calibri" pitchFamily="34" charset="0"/>
                        </a:rPr>
                        <a:t>6,2</a:t>
                      </a:r>
                      <a:endParaRPr lang="ru-RU" sz="800" b="0" i="0" u="none" strike="noStrike" dirty="0">
                        <a:solidFill>
                          <a:schemeClr val="tx2">
                            <a:lumMod val="50000"/>
                          </a:schemeClr>
                        </a:solidFill>
                        <a:effectLst/>
                        <a:latin typeface="Calibri" pitchFamily="34" charset="0"/>
                      </a:endParaRPr>
                    </a:p>
                  </a:txBody>
                  <a:tcPr marL="5360" marR="5360" marT="5360" marB="0"/>
                </a:tc>
                <a:tc>
                  <a:txBody>
                    <a:bodyPr/>
                    <a:lstStyle/>
                    <a:p>
                      <a:pPr algn="r" fontAlgn="t"/>
                      <a:r>
                        <a:rPr lang="ru-RU" sz="800" b="0" i="0" u="none" strike="noStrike" dirty="0" smtClean="0">
                          <a:solidFill>
                            <a:schemeClr val="tx2">
                              <a:lumMod val="50000"/>
                            </a:schemeClr>
                          </a:solidFill>
                          <a:effectLst/>
                          <a:latin typeface="Calibri" pitchFamily="34" charset="0"/>
                        </a:rPr>
                        <a:t>5,0</a:t>
                      </a:r>
                      <a:endParaRPr lang="ru-RU" sz="800" b="0" i="0" u="none" strike="noStrike" dirty="0">
                        <a:solidFill>
                          <a:schemeClr val="tx2">
                            <a:lumMod val="50000"/>
                          </a:schemeClr>
                        </a:solidFill>
                        <a:effectLst/>
                        <a:latin typeface="Calibri" pitchFamily="34" charset="0"/>
                      </a:endParaRPr>
                    </a:p>
                  </a:txBody>
                  <a:tcPr marL="5360" marR="5360" marT="5360" marB="0"/>
                </a:tc>
                <a:tc>
                  <a:txBody>
                    <a:bodyPr/>
                    <a:lstStyle/>
                    <a:p>
                      <a:pPr algn="r" fontAlgn="t"/>
                      <a:r>
                        <a:rPr lang="ru-RU" sz="800" b="0" i="0" u="none" strike="noStrike" dirty="0" smtClean="0">
                          <a:solidFill>
                            <a:schemeClr val="tx2">
                              <a:lumMod val="50000"/>
                            </a:schemeClr>
                          </a:solidFill>
                          <a:effectLst/>
                          <a:latin typeface="Calibri" pitchFamily="34" charset="0"/>
                        </a:rPr>
                        <a:t>5,0</a:t>
                      </a:r>
                      <a:endParaRPr lang="ru-RU" sz="800" b="0" i="0" u="none" strike="noStrike" dirty="0">
                        <a:solidFill>
                          <a:schemeClr val="tx2">
                            <a:lumMod val="50000"/>
                          </a:schemeClr>
                        </a:solidFill>
                        <a:effectLst/>
                        <a:latin typeface="Calibri" pitchFamily="34" charset="0"/>
                      </a:endParaRPr>
                    </a:p>
                  </a:txBody>
                  <a:tcPr marL="5360" marR="5360" marT="5360" marB="0"/>
                </a:tc>
              </a:tr>
              <a:tr h="143514">
                <a:tc>
                  <a:txBody>
                    <a:bodyPr/>
                    <a:lstStyle/>
                    <a:p>
                      <a:pPr algn="l" fontAlgn="t"/>
                      <a:r>
                        <a:rPr lang="ru-RU" sz="800" u="none" strike="noStrike">
                          <a:effectLst/>
                          <a:latin typeface="Calibri" pitchFamily="34" charset="0"/>
                        </a:rPr>
                        <a:t>Другие общегосударственные вопросы</a:t>
                      </a:r>
                      <a:endParaRPr lang="ru-RU" sz="800" b="0" i="0" u="none" strike="noStrike">
                        <a:solidFill>
                          <a:schemeClr val="tx2">
                            <a:lumMod val="50000"/>
                          </a:schemeClr>
                        </a:solidFill>
                        <a:effectLst/>
                        <a:latin typeface="Calibri" pitchFamily="34" charset="0"/>
                      </a:endParaRPr>
                    </a:p>
                  </a:txBody>
                  <a:tcPr marL="5360" marR="5360" marT="5360" marB="0"/>
                </a:tc>
                <a:tc>
                  <a:txBody>
                    <a:bodyPr/>
                    <a:lstStyle/>
                    <a:p>
                      <a:pPr algn="r" fontAlgn="t"/>
                      <a:r>
                        <a:rPr lang="ru-RU" sz="800" u="none" strike="noStrike" dirty="0" smtClean="0">
                          <a:effectLst/>
                          <a:latin typeface="Calibri" pitchFamily="34" charset="0"/>
                        </a:rPr>
                        <a:t>13,7  </a:t>
                      </a:r>
                      <a:endParaRPr lang="ru-RU" sz="800" b="0" i="0" u="none" strike="noStrike" dirty="0">
                        <a:solidFill>
                          <a:schemeClr val="tx2">
                            <a:lumMod val="50000"/>
                          </a:schemeClr>
                        </a:solidFill>
                        <a:effectLst/>
                        <a:latin typeface="Calibri" pitchFamily="34" charset="0"/>
                      </a:endParaRPr>
                    </a:p>
                  </a:txBody>
                  <a:tcPr marL="5360" marR="5360" marT="5360" marB="0">
                    <a:solidFill>
                      <a:schemeClr val="bg2">
                        <a:lumMod val="75000"/>
                      </a:schemeClr>
                    </a:solidFill>
                  </a:tcPr>
                </a:tc>
                <a:tc>
                  <a:txBody>
                    <a:bodyPr/>
                    <a:lstStyle/>
                    <a:p>
                      <a:pPr algn="r" fontAlgn="t"/>
                      <a:r>
                        <a:rPr lang="ru-RU" sz="800" b="0" i="0" u="none" strike="noStrike" dirty="0" smtClean="0">
                          <a:effectLst/>
                          <a:latin typeface="Calibri" pitchFamily="34" charset="0"/>
                        </a:rPr>
                        <a:t>39,7</a:t>
                      </a:r>
                      <a:endParaRPr lang="ru-RU" sz="800" b="0" i="0" u="none" strike="noStrike" dirty="0">
                        <a:effectLst/>
                        <a:latin typeface="Calibri" pitchFamily="34" charset="0"/>
                      </a:endParaRPr>
                    </a:p>
                  </a:txBody>
                  <a:tcPr marL="9525" marR="9525" marT="9525" marB="0">
                    <a:solidFill>
                      <a:schemeClr val="bg2">
                        <a:lumMod val="75000"/>
                      </a:schemeClr>
                    </a:solidFill>
                  </a:tcPr>
                </a:tc>
                <a:tc>
                  <a:txBody>
                    <a:bodyPr/>
                    <a:lstStyle/>
                    <a:p>
                      <a:pPr algn="r" fontAlgn="t"/>
                      <a:r>
                        <a:rPr lang="ru-RU" sz="800" b="0" i="0" u="none" strike="noStrike" dirty="0" smtClean="0">
                          <a:solidFill>
                            <a:schemeClr val="tx2">
                              <a:lumMod val="50000"/>
                            </a:schemeClr>
                          </a:solidFill>
                          <a:effectLst/>
                          <a:latin typeface="Calibri" pitchFamily="34" charset="0"/>
                        </a:rPr>
                        <a:t>14,0</a:t>
                      </a:r>
                      <a:endParaRPr lang="ru-RU" sz="800" b="0" i="0" u="none" strike="noStrike" dirty="0">
                        <a:solidFill>
                          <a:schemeClr val="tx2">
                            <a:lumMod val="50000"/>
                          </a:schemeClr>
                        </a:solidFill>
                        <a:effectLst/>
                        <a:latin typeface="Calibri" pitchFamily="34" charset="0"/>
                      </a:endParaRPr>
                    </a:p>
                  </a:txBody>
                  <a:tcPr marL="5360" marR="5360" marT="5360" marB="0"/>
                </a:tc>
                <a:tc>
                  <a:txBody>
                    <a:bodyPr/>
                    <a:lstStyle/>
                    <a:p>
                      <a:pPr algn="r" fontAlgn="t"/>
                      <a:r>
                        <a:rPr lang="ru-RU" sz="800" b="0" i="0" u="none" strike="noStrike" dirty="0" smtClean="0">
                          <a:solidFill>
                            <a:schemeClr val="tx2">
                              <a:lumMod val="50000"/>
                            </a:schemeClr>
                          </a:solidFill>
                          <a:effectLst/>
                          <a:latin typeface="Calibri" pitchFamily="34" charset="0"/>
                        </a:rPr>
                        <a:t>13,7</a:t>
                      </a:r>
                      <a:endParaRPr lang="ru-RU" sz="800" b="0" i="0" u="none" strike="noStrike" dirty="0">
                        <a:solidFill>
                          <a:schemeClr val="tx2">
                            <a:lumMod val="50000"/>
                          </a:schemeClr>
                        </a:solidFill>
                        <a:effectLst/>
                        <a:latin typeface="Calibri" pitchFamily="34" charset="0"/>
                      </a:endParaRPr>
                    </a:p>
                  </a:txBody>
                  <a:tcPr marL="5360" marR="5360" marT="5360" marB="0"/>
                </a:tc>
                <a:tc>
                  <a:txBody>
                    <a:bodyPr/>
                    <a:lstStyle/>
                    <a:p>
                      <a:pPr algn="r" fontAlgn="t"/>
                      <a:r>
                        <a:rPr lang="ru-RU" sz="800" b="0" i="0" u="none" strike="noStrike" dirty="0" smtClean="0">
                          <a:solidFill>
                            <a:schemeClr val="tx2">
                              <a:lumMod val="50000"/>
                            </a:schemeClr>
                          </a:solidFill>
                          <a:effectLst/>
                          <a:latin typeface="Calibri" pitchFamily="34" charset="0"/>
                        </a:rPr>
                        <a:t>13,7</a:t>
                      </a:r>
                      <a:endParaRPr lang="ru-RU" sz="800" b="0" i="0" u="none" strike="noStrike" dirty="0">
                        <a:solidFill>
                          <a:schemeClr val="tx2">
                            <a:lumMod val="50000"/>
                          </a:schemeClr>
                        </a:solidFill>
                        <a:effectLst/>
                        <a:latin typeface="Calibri" pitchFamily="34" charset="0"/>
                      </a:endParaRPr>
                    </a:p>
                  </a:txBody>
                  <a:tcPr marL="5360" marR="5360" marT="5360" marB="0"/>
                </a:tc>
              </a:tr>
              <a:tr h="126972">
                <a:tc>
                  <a:txBody>
                    <a:bodyPr/>
                    <a:lstStyle/>
                    <a:p>
                      <a:pPr algn="l" fontAlgn="t"/>
                      <a:r>
                        <a:rPr lang="ru-RU" sz="800" b="1" u="none" strike="noStrike" dirty="0">
                          <a:effectLst/>
                          <a:latin typeface="Calibri" pitchFamily="34" charset="0"/>
                        </a:rPr>
                        <a:t>Национальная оборона</a:t>
                      </a:r>
                      <a:endParaRPr lang="ru-RU" sz="800" b="1" i="0" u="none" strike="noStrike" dirty="0">
                        <a:solidFill>
                          <a:schemeClr val="tx2">
                            <a:lumMod val="50000"/>
                          </a:schemeClr>
                        </a:solidFill>
                        <a:effectLst/>
                        <a:latin typeface="Calibri" pitchFamily="34" charset="0"/>
                      </a:endParaRPr>
                    </a:p>
                  </a:txBody>
                  <a:tcPr marL="5360" marR="5360" marT="5360" marB="0"/>
                </a:tc>
                <a:tc>
                  <a:txBody>
                    <a:bodyPr/>
                    <a:lstStyle/>
                    <a:p>
                      <a:pPr algn="r" fontAlgn="t"/>
                      <a:r>
                        <a:rPr lang="ru-RU" sz="800" b="1" u="none" strike="noStrike" dirty="0">
                          <a:effectLst/>
                          <a:latin typeface="Calibri" pitchFamily="34" charset="0"/>
                        </a:rPr>
                        <a:t>0,5  </a:t>
                      </a:r>
                      <a:endParaRPr lang="ru-RU" sz="800" b="1" i="0" u="none" strike="noStrike" dirty="0">
                        <a:solidFill>
                          <a:schemeClr val="tx2">
                            <a:lumMod val="50000"/>
                          </a:schemeClr>
                        </a:solidFill>
                        <a:effectLst/>
                        <a:latin typeface="Calibri" pitchFamily="34" charset="0"/>
                      </a:endParaRPr>
                    </a:p>
                  </a:txBody>
                  <a:tcPr marL="5360" marR="5360" marT="5360" marB="0">
                    <a:solidFill>
                      <a:schemeClr val="bg2">
                        <a:lumMod val="75000"/>
                      </a:schemeClr>
                    </a:solidFill>
                  </a:tcPr>
                </a:tc>
                <a:tc>
                  <a:txBody>
                    <a:bodyPr/>
                    <a:lstStyle/>
                    <a:p>
                      <a:pPr algn="r" fontAlgn="t"/>
                      <a:r>
                        <a:rPr lang="ru-RU" sz="800" b="1" i="0" u="none" strike="noStrike" dirty="0" smtClean="0">
                          <a:effectLst/>
                          <a:latin typeface="Calibri" pitchFamily="34" charset="0"/>
                        </a:rPr>
                        <a:t>0,6</a:t>
                      </a:r>
                      <a:endParaRPr lang="ru-RU" sz="800" b="1" i="0" u="none" strike="noStrike" dirty="0">
                        <a:effectLst/>
                        <a:latin typeface="Calibri" pitchFamily="34" charset="0"/>
                      </a:endParaRPr>
                    </a:p>
                  </a:txBody>
                  <a:tcPr marL="9525" marR="9525" marT="9525" marB="0">
                    <a:solidFill>
                      <a:schemeClr val="bg2">
                        <a:lumMod val="75000"/>
                      </a:schemeClr>
                    </a:solidFill>
                  </a:tcPr>
                </a:tc>
                <a:tc>
                  <a:txBody>
                    <a:bodyPr/>
                    <a:lstStyle/>
                    <a:p>
                      <a:pPr algn="r" fontAlgn="t"/>
                      <a:r>
                        <a:rPr lang="ru-RU" sz="800" b="1" i="0" u="none" strike="noStrike" dirty="0" smtClean="0">
                          <a:solidFill>
                            <a:schemeClr val="tx2">
                              <a:lumMod val="50000"/>
                            </a:schemeClr>
                          </a:solidFill>
                          <a:effectLst/>
                          <a:latin typeface="Calibri" pitchFamily="34" charset="0"/>
                        </a:rPr>
                        <a:t>0,6</a:t>
                      </a:r>
                      <a:endParaRPr lang="ru-RU" sz="800" b="1" i="0" u="none" strike="noStrike" dirty="0">
                        <a:solidFill>
                          <a:schemeClr val="tx2">
                            <a:lumMod val="50000"/>
                          </a:schemeClr>
                        </a:solidFill>
                        <a:effectLst/>
                        <a:latin typeface="Calibri" pitchFamily="34" charset="0"/>
                      </a:endParaRPr>
                    </a:p>
                  </a:txBody>
                  <a:tcPr marL="5360" marR="5360" marT="5360" marB="0"/>
                </a:tc>
                <a:tc>
                  <a:txBody>
                    <a:bodyPr/>
                    <a:lstStyle/>
                    <a:p>
                      <a:pPr algn="r" fontAlgn="t"/>
                      <a:r>
                        <a:rPr lang="ru-RU" sz="800" b="1" i="0" u="none" strike="noStrike" dirty="0" smtClean="0">
                          <a:solidFill>
                            <a:schemeClr val="tx2">
                              <a:lumMod val="50000"/>
                            </a:schemeClr>
                          </a:solidFill>
                          <a:effectLst/>
                          <a:latin typeface="Calibri" pitchFamily="34" charset="0"/>
                        </a:rPr>
                        <a:t>0,6</a:t>
                      </a:r>
                      <a:endParaRPr lang="ru-RU" sz="800" b="1" i="0" u="none" strike="noStrike" dirty="0">
                        <a:solidFill>
                          <a:schemeClr val="tx2">
                            <a:lumMod val="50000"/>
                          </a:schemeClr>
                        </a:solidFill>
                        <a:effectLst/>
                        <a:latin typeface="Calibri" pitchFamily="34" charset="0"/>
                      </a:endParaRPr>
                    </a:p>
                  </a:txBody>
                  <a:tcPr marL="5360" marR="5360" marT="5360" marB="0"/>
                </a:tc>
                <a:tc>
                  <a:txBody>
                    <a:bodyPr/>
                    <a:lstStyle/>
                    <a:p>
                      <a:pPr algn="r" fontAlgn="t"/>
                      <a:r>
                        <a:rPr lang="ru-RU" sz="800" b="1" i="0" u="none" strike="noStrike" dirty="0" smtClean="0">
                          <a:solidFill>
                            <a:schemeClr val="tx2">
                              <a:lumMod val="50000"/>
                            </a:schemeClr>
                          </a:solidFill>
                          <a:effectLst/>
                          <a:latin typeface="Calibri" pitchFamily="34" charset="0"/>
                        </a:rPr>
                        <a:t>0,0</a:t>
                      </a:r>
                      <a:endParaRPr lang="ru-RU" sz="800" b="1" i="0" u="none" strike="noStrike" dirty="0">
                        <a:solidFill>
                          <a:schemeClr val="tx2">
                            <a:lumMod val="50000"/>
                          </a:schemeClr>
                        </a:solidFill>
                        <a:effectLst/>
                        <a:latin typeface="Calibri" pitchFamily="34" charset="0"/>
                      </a:endParaRPr>
                    </a:p>
                  </a:txBody>
                  <a:tcPr marL="5360" marR="5360" marT="5360" marB="0"/>
                </a:tc>
              </a:tr>
              <a:tr h="240720">
                <a:tc>
                  <a:txBody>
                    <a:bodyPr/>
                    <a:lstStyle/>
                    <a:p>
                      <a:pPr algn="l" fontAlgn="t"/>
                      <a:r>
                        <a:rPr lang="ru-RU" sz="800" b="1" u="none" strike="noStrike" dirty="0">
                          <a:effectLst/>
                          <a:latin typeface="Calibri" pitchFamily="34" charset="0"/>
                        </a:rPr>
                        <a:t>Национальная безопасность и правоохранительная деятельность</a:t>
                      </a:r>
                      <a:endParaRPr lang="ru-RU" sz="800" b="1" i="0" u="none" strike="noStrike" dirty="0">
                        <a:solidFill>
                          <a:schemeClr val="tx2">
                            <a:lumMod val="50000"/>
                          </a:schemeClr>
                        </a:solidFill>
                        <a:effectLst/>
                        <a:latin typeface="Calibri" pitchFamily="34" charset="0"/>
                      </a:endParaRPr>
                    </a:p>
                  </a:txBody>
                  <a:tcPr marL="5360" marR="5360" marT="5360" marB="0"/>
                </a:tc>
                <a:tc>
                  <a:txBody>
                    <a:bodyPr/>
                    <a:lstStyle/>
                    <a:p>
                      <a:pPr algn="r" fontAlgn="t"/>
                      <a:r>
                        <a:rPr lang="ru-RU" sz="800" b="1" u="none" strike="noStrike" dirty="0" smtClean="0">
                          <a:effectLst/>
                          <a:latin typeface="Calibri" pitchFamily="34" charset="0"/>
                        </a:rPr>
                        <a:t>29,6  </a:t>
                      </a:r>
                      <a:endParaRPr lang="ru-RU" sz="800" b="1" i="0" u="none" strike="noStrike" dirty="0">
                        <a:solidFill>
                          <a:schemeClr val="tx2">
                            <a:lumMod val="50000"/>
                          </a:schemeClr>
                        </a:solidFill>
                        <a:effectLst/>
                        <a:latin typeface="Calibri" pitchFamily="34" charset="0"/>
                      </a:endParaRPr>
                    </a:p>
                  </a:txBody>
                  <a:tcPr marL="5360" marR="5360" marT="5360" marB="0">
                    <a:solidFill>
                      <a:schemeClr val="bg2">
                        <a:lumMod val="75000"/>
                      </a:schemeClr>
                    </a:solidFill>
                  </a:tcPr>
                </a:tc>
                <a:tc>
                  <a:txBody>
                    <a:bodyPr/>
                    <a:lstStyle/>
                    <a:p>
                      <a:pPr algn="r" fontAlgn="t"/>
                      <a:r>
                        <a:rPr lang="ru-RU" sz="800" b="1" i="0" u="none" strike="noStrike" dirty="0" smtClean="0">
                          <a:effectLst/>
                          <a:latin typeface="Calibri" pitchFamily="34" charset="0"/>
                        </a:rPr>
                        <a:t>49,9</a:t>
                      </a:r>
                      <a:endParaRPr lang="ru-RU" sz="800" b="1" i="0" u="none" strike="noStrike" dirty="0">
                        <a:effectLst/>
                        <a:latin typeface="Calibri" pitchFamily="34" charset="0"/>
                      </a:endParaRPr>
                    </a:p>
                  </a:txBody>
                  <a:tcPr marL="9525" marR="9525" marT="9525" marB="0">
                    <a:solidFill>
                      <a:schemeClr val="bg2">
                        <a:lumMod val="75000"/>
                      </a:schemeClr>
                    </a:solidFill>
                  </a:tcPr>
                </a:tc>
                <a:tc>
                  <a:txBody>
                    <a:bodyPr/>
                    <a:lstStyle/>
                    <a:p>
                      <a:pPr algn="r" fontAlgn="t"/>
                      <a:r>
                        <a:rPr lang="ru-RU" sz="800" b="1" i="0" u="none" strike="noStrike" dirty="0" smtClean="0">
                          <a:solidFill>
                            <a:schemeClr val="tx2">
                              <a:lumMod val="50000"/>
                            </a:schemeClr>
                          </a:solidFill>
                          <a:effectLst/>
                          <a:latin typeface="Calibri" pitchFamily="34" charset="0"/>
                        </a:rPr>
                        <a:t>40,1</a:t>
                      </a:r>
                      <a:endParaRPr lang="ru-RU" sz="800" b="1" i="0" u="none" strike="noStrike" dirty="0">
                        <a:solidFill>
                          <a:schemeClr val="tx2">
                            <a:lumMod val="50000"/>
                          </a:schemeClr>
                        </a:solidFill>
                        <a:effectLst/>
                        <a:latin typeface="Calibri" pitchFamily="34" charset="0"/>
                      </a:endParaRPr>
                    </a:p>
                  </a:txBody>
                  <a:tcPr marL="5360" marR="5360" marT="5360" marB="0"/>
                </a:tc>
                <a:tc>
                  <a:txBody>
                    <a:bodyPr/>
                    <a:lstStyle/>
                    <a:p>
                      <a:pPr algn="r" fontAlgn="t"/>
                      <a:r>
                        <a:rPr lang="ru-RU" sz="800" b="1" i="0" u="none" strike="noStrike" dirty="0" smtClean="0">
                          <a:solidFill>
                            <a:schemeClr val="tx2">
                              <a:lumMod val="50000"/>
                            </a:schemeClr>
                          </a:solidFill>
                          <a:effectLst/>
                          <a:latin typeface="Calibri" pitchFamily="34" charset="0"/>
                        </a:rPr>
                        <a:t>40,0</a:t>
                      </a:r>
                      <a:endParaRPr lang="ru-RU" sz="800" b="1" i="0" u="none" strike="noStrike" dirty="0">
                        <a:solidFill>
                          <a:schemeClr val="tx2">
                            <a:lumMod val="50000"/>
                          </a:schemeClr>
                        </a:solidFill>
                        <a:effectLst/>
                        <a:latin typeface="Calibri" pitchFamily="34" charset="0"/>
                      </a:endParaRPr>
                    </a:p>
                  </a:txBody>
                  <a:tcPr marL="5360" marR="5360" marT="5360" marB="0"/>
                </a:tc>
                <a:tc>
                  <a:txBody>
                    <a:bodyPr/>
                    <a:lstStyle/>
                    <a:p>
                      <a:pPr algn="r" fontAlgn="t"/>
                      <a:r>
                        <a:rPr lang="ru-RU" sz="800" b="1" i="0" u="none" strike="noStrike" dirty="0" smtClean="0">
                          <a:solidFill>
                            <a:schemeClr val="tx2">
                              <a:lumMod val="50000"/>
                            </a:schemeClr>
                          </a:solidFill>
                          <a:effectLst/>
                          <a:latin typeface="Calibri" pitchFamily="34" charset="0"/>
                        </a:rPr>
                        <a:t>40,0</a:t>
                      </a:r>
                      <a:endParaRPr lang="ru-RU" sz="800" b="1" i="0" u="none" strike="noStrike" dirty="0">
                        <a:solidFill>
                          <a:schemeClr val="tx2">
                            <a:lumMod val="50000"/>
                          </a:schemeClr>
                        </a:solidFill>
                        <a:effectLst/>
                        <a:latin typeface="Calibri" pitchFamily="34" charset="0"/>
                      </a:endParaRPr>
                    </a:p>
                  </a:txBody>
                  <a:tcPr marL="5360" marR="5360" marT="5360" marB="0"/>
                </a:tc>
              </a:tr>
              <a:tr h="366375">
                <a:tc>
                  <a:txBody>
                    <a:bodyPr/>
                    <a:lstStyle/>
                    <a:p>
                      <a:pPr algn="l" fontAlgn="t"/>
                      <a:r>
                        <a:rPr lang="ru-RU" sz="800" u="none" strike="noStrike">
                          <a:effectLst/>
                          <a:latin typeface="Calibri" pitchFamily="34" charset="0"/>
                        </a:rPr>
                        <a:t>Предупреждение и ликвидация последствий чс природного и техногенного характера, гражданская оборона</a:t>
                      </a:r>
                      <a:endParaRPr lang="ru-RU" sz="800" b="0" i="0" u="none" strike="noStrike">
                        <a:solidFill>
                          <a:schemeClr val="tx2">
                            <a:lumMod val="50000"/>
                          </a:schemeClr>
                        </a:solidFill>
                        <a:effectLst/>
                        <a:latin typeface="Calibri" pitchFamily="34" charset="0"/>
                      </a:endParaRPr>
                    </a:p>
                  </a:txBody>
                  <a:tcPr marL="5360" marR="5360" marT="5360" marB="0"/>
                </a:tc>
                <a:tc>
                  <a:txBody>
                    <a:bodyPr/>
                    <a:lstStyle/>
                    <a:p>
                      <a:pPr algn="r" fontAlgn="t"/>
                      <a:r>
                        <a:rPr lang="ru-RU" sz="800" u="none" strike="noStrike" dirty="0" smtClean="0">
                          <a:effectLst/>
                          <a:latin typeface="Calibri" pitchFamily="34" charset="0"/>
                        </a:rPr>
                        <a:t>27,8  </a:t>
                      </a:r>
                      <a:endParaRPr lang="ru-RU" sz="800" b="0" i="0" u="none" strike="noStrike" dirty="0">
                        <a:solidFill>
                          <a:schemeClr val="tx2">
                            <a:lumMod val="50000"/>
                          </a:schemeClr>
                        </a:solidFill>
                        <a:effectLst/>
                        <a:latin typeface="Calibri" pitchFamily="34" charset="0"/>
                      </a:endParaRPr>
                    </a:p>
                  </a:txBody>
                  <a:tcPr marL="5360" marR="5360" marT="5360" marB="0">
                    <a:solidFill>
                      <a:schemeClr val="bg2">
                        <a:lumMod val="75000"/>
                      </a:schemeClr>
                    </a:solidFill>
                  </a:tcPr>
                </a:tc>
                <a:tc>
                  <a:txBody>
                    <a:bodyPr/>
                    <a:lstStyle/>
                    <a:p>
                      <a:pPr algn="r" fontAlgn="t"/>
                      <a:r>
                        <a:rPr lang="ru-RU" sz="800" b="0" i="0" u="none" strike="noStrike" dirty="0" smtClean="0">
                          <a:effectLst/>
                          <a:latin typeface="Calibri" pitchFamily="34" charset="0"/>
                        </a:rPr>
                        <a:t>47,3</a:t>
                      </a:r>
                      <a:endParaRPr lang="ru-RU" sz="800" b="0" i="0" u="none" strike="noStrike" dirty="0">
                        <a:effectLst/>
                        <a:latin typeface="Calibri" pitchFamily="34" charset="0"/>
                      </a:endParaRPr>
                    </a:p>
                  </a:txBody>
                  <a:tcPr marL="9525" marR="9525" marT="9525" marB="0">
                    <a:solidFill>
                      <a:schemeClr val="bg2">
                        <a:lumMod val="75000"/>
                      </a:schemeClr>
                    </a:solidFill>
                  </a:tcPr>
                </a:tc>
                <a:tc>
                  <a:txBody>
                    <a:bodyPr/>
                    <a:lstStyle/>
                    <a:p>
                      <a:pPr algn="r" fontAlgn="t"/>
                      <a:r>
                        <a:rPr lang="ru-RU" sz="800" b="0" i="0" u="none" strike="noStrike" dirty="0" smtClean="0">
                          <a:solidFill>
                            <a:schemeClr val="tx2">
                              <a:lumMod val="50000"/>
                            </a:schemeClr>
                          </a:solidFill>
                          <a:effectLst/>
                          <a:latin typeface="Calibri" pitchFamily="34" charset="0"/>
                        </a:rPr>
                        <a:t>37,1</a:t>
                      </a:r>
                      <a:endParaRPr lang="ru-RU" sz="800" b="0" i="0" u="none" strike="noStrike" dirty="0">
                        <a:solidFill>
                          <a:schemeClr val="tx2">
                            <a:lumMod val="50000"/>
                          </a:schemeClr>
                        </a:solidFill>
                        <a:effectLst/>
                        <a:latin typeface="Calibri" pitchFamily="34" charset="0"/>
                      </a:endParaRPr>
                    </a:p>
                  </a:txBody>
                  <a:tcPr marL="5360" marR="5360" marT="5360" marB="0"/>
                </a:tc>
                <a:tc>
                  <a:txBody>
                    <a:bodyPr/>
                    <a:lstStyle/>
                    <a:p>
                      <a:pPr algn="r" fontAlgn="t"/>
                      <a:r>
                        <a:rPr lang="ru-RU" sz="800" b="0" i="0" u="none" strike="noStrike" dirty="0" smtClean="0">
                          <a:solidFill>
                            <a:schemeClr val="tx2">
                              <a:lumMod val="50000"/>
                            </a:schemeClr>
                          </a:solidFill>
                          <a:effectLst/>
                          <a:latin typeface="Calibri" pitchFamily="34" charset="0"/>
                        </a:rPr>
                        <a:t>37,2</a:t>
                      </a:r>
                      <a:endParaRPr lang="ru-RU" sz="800" b="0" i="0" u="none" strike="noStrike" dirty="0">
                        <a:solidFill>
                          <a:schemeClr val="tx2">
                            <a:lumMod val="50000"/>
                          </a:schemeClr>
                        </a:solidFill>
                        <a:effectLst/>
                        <a:latin typeface="Calibri" pitchFamily="34" charset="0"/>
                      </a:endParaRPr>
                    </a:p>
                  </a:txBody>
                  <a:tcPr marL="5360" marR="5360" marT="5360" marB="0"/>
                </a:tc>
                <a:tc>
                  <a:txBody>
                    <a:bodyPr/>
                    <a:lstStyle/>
                    <a:p>
                      <a:pPr algn="r" fontAlgn="t"/>
                      <a:r>
                        <a:rPr lang="ru-RU" sz="800" b="0" i="0" u="none" strike="noStrike" dirty="0" smtClean="0">
                          <a:solidFill>
                            <a:schemeClr val="tx2">
                              <a:lumMod val="50000"/>
                            </a:schemeClr>
                          </a:solidFill>
                          <a:effectLst/>
                          <a:latin typeface="Calibri" pitchFamily="34" charset="0"/>
                        </a:rPr>
                        <a:t>37,2</a:t>
                      </a:r>
                      <a:endParaRPr lang="ru-RU" sz="800" b="0" i="0" u="none" strike="noStrike" dirty="0">
                        <a:solidFill>
                          <a:schemeClr val="tx2">
                            <a:lumMod val="50000"/>
                          </a:schemeClr>
                        </a:solidFill>
                        <a:effectLst/>
                        <a:latin typeface="Calibri" pitchFamily="34" charset="0"/>
                      </a:endParaRPr>
                    </a:p>
                  </a:txBody>
                  <a:tcPr marL="5360" marR="5360" marT="5360" marB="0"/>
                </a:tc>
              </a:tr>
              <a:tr h="135284">
                <a:tc>
                  <a:txBody>
                    <a:bodyPr/>
                    <a:lstStyle/>
                    <a:p>
                      <a:pPr algn="l" fontAlgn="t"/>
                      <a:r>
                        <a:rPr lang="ru-RU" sz="800" u="none" strike="noStrike">
                          <a:effectLst/>
                          <a:latin typeface="Calibri" pitchFamily="34" charset="0"/>
                        </a:rPr>
                        <a:t>Обеспечение пожарной безопасности</a:t>
                      </a:r>
                      <a:endParaRPr lang="ru-RU" sz="800" b="0" i="0" u="none" strike="noStrike">
                        <a:solidFill>
                          <a:schemeClr val="tx2">
                            <a:lumMod val="50000"/>
                          </a:schemeClr>
                        </a:solidFill>
                        <a:effectLst/>
                        <a:latin typeface="Calibri" pitchFamily="34" charset="0"/>
                      </a:endParaRPr>
                    </a:p>
                  </a:txBody>
                  <a:tcPr marL="5360" marR="5360" marT="5360" marB="0"/>
                </a:tc>
                <a:tc>
                  <a:txBody>
                    <a:bodyPr/>
                    <a:lstStyle/>
                    <a:p>
                      <a:pPr algn="r" fontAlgn="t"/>
                      <a:r>
                        <a:rPr lang="ru-RU" sz="800" u="none" strike="noStrike" dirty="0" smtClean="0">
                          <a:effectLst/>
                          <a:latin typeface="Calibri" pitchFamily="34" charset="0"/>
                        </a:rPr>
                        <a:t>1,2  </a:t>
                      </a:r>
                      <a:endParaRPr lang="ru-RU" sz="800" b="0" i="0" u="none" strike="noStrike" dirty="0">
                        <a:solidFill>
                          <a:schemeClr val="tx2">
                            <a:lumMod val="50000"/>
                          </a:schemeClr>
                        </a:solidFill>
                        <a:effectLst/>
                        <a:latin typeface="Calibri" pitchFamily="34" charset="0"/>
                      </a:endParaRPr>
                    </a:p>
                  </a:txBody>
                  <a:tcPr marL="5360" marR="5360" marT="5360" marB="0">
                    <a:solidFill>
                      <a:schemeClr val="bg2">
                        <a:lumMod val="75000"/>
                      </a:schemeClr>
                    </a:solidFill>
                  </a:tcPr>
                </a:tc>
                <a:tc>
                  <a:txBody>
                    <a:bodyPr/>
                    <a:lstStyle/>
                    <a:p>
                      <a:pPr algn="r" fontAlgn="t"/>
                      <a:r>
                        <a:rPr lang="ru-RU" sz="800" b="0" i="0" u="none" strike="noStrike" dirty="0" smtClean="0">
                          <a:effectLst/>
                          <a:latin typeface="Calibri" pitchFamily="34" charset="0"/>
                        </a:rPr>
                        <a:t>1,7</a:t>
                      </a:r>
                      <a:endParaRPr lang="ru-RU" sz="800" b="0" i="0" u="none" strike="noStrike" dirty="0">
                        <a:effectLst/>
                        <a:latin typeface="Calibri" pitchFamily="34" charset="0"/>
                      </a:endParaRPr>
                    </a:p>
                  </a:txBody>
                  <a:tcPr marL="9525" marR="9525" marT="9525" marB="0">
                    <a:solidFill>
                      <a:schemeClr val="bg2">
                        <a:lumMod val="75000"/>
                      </a:schemeClr>
                    </a:solidFill>
                  </a:tcPr>
                </a:tc>
                <a:tc>
                  <a:txBody>
                    <a:bodyPr/>
                    <a:lstStyle/>
                    <a:p>
                      <a:pPr algn="r" fontAlgn="t"/>
                      <a:r>
                        <a:rPr lang="ru-RU" sz="800" b="0" i="0" u="none" strike="noStrike" dirty="0" smtClean="0">
                          <a:solidFill>
                            <a:schemeClr val="tx2">
                              <a:lumMod val="50000"/>
                            </a:schemeClr>
                          </a:solidFill>
                          <a:effectLst/>
                          <a:latin typeface="Calibri" pitchFamily="34" charset="0"/>
                        </a:rPr>
                        <a:t>2,7</a:t>
                      </a:r>
                      <a:endParaRPr lang="ru-RU" sz="800" b="0" i="0" u="none" strike="noStrike" dirty="0">
                        <a:solidFill>
                          <a:schemeClr val="tx2">
                            <a:lumMod val="50000"/>
                          </a:schemeClr>
                        </a:solidFill>
                        <a:effectLst/>
                        <a:latin typeface="Calibri" pitchFamily="34" charset="0"/>
                      </a:endParaRPr>
                    </a:p>
                  </a:txBody>
                  <a:tcPr marL="5360" marR="5360" marT="5360" marB="0"/>
                </a:tc>
                <a:tc>
                  <a:txBody>
                    <a:bodyPr/>
                    <a:lstStyle/>
                    <a:p>
                      <a:pPr algn="r" fontAlgn="t"/>
                      <a:r>
                        <a:rPr lang="ru-RU" sz="800" b="0" i="0" u="none" strike="noStrike" dirty="0" smtClean="0">
                          <a:solidFill>
                            <a:schemeClr val="tx2">
                              <a:lumMod val="50000"/>
                            </a:schemeClr>
                          </a:solidFill>
                          <a:effectLst/>
                          <a:latin typeface="Calibri" pitchFamily="34" charset="0"/>
                        </a:rPr>
                        <a:t>2,5</a:t>
                      </a:r>
                      <a:endParaRPr lang="ru-RU" sz="800" b="0" i="0" u="none" strike="noStrike" dirty="0">
                        <a:solidFill>
                          <a:schemeClr val="tx2">
                            <a:lumMod val="50000"/>
                          </a:schemeClr>
                        </a:solidFill>
                        <a:effectLst/>
                        <a:latin typeface="Calibri" pitchFamily="34" charset="0"/>
                      </a:endParaRPr>
                    </a:p>
                  </a:txBody>
                  <a:tcPr marL="5360" marR="5360" marT="5360" marB="0"/>
                </a:tc>
                <a:tc>
                  <a:txBody>
                    <a:bodyPr/>
                    <a:lstStyle/>
                    <a:p>
                      <a:pPr algn="r" fontAlgn="t"/>
                      <a:r>
                        <a:rPr lang="ru-RU" sz="800" b="0" i="0" u="none" strike="noStrike" dirty="0" smtClean="0">
                          <a:solidFill>
                            <a:schemeClr val="tx2">
                              <a:lumMod val="50000"/>
                            </a:schemeClr>
                          </a:solidFill>
                          <a:effectLst/>
                          <a:latin typeface="Calibri" pitchFamily="34" charset="0"/>
                        </a:rPr>
                        <a:t>2,5</a:t>
                      </a:r>
                      <a:endParaRPr lang="ru-RU" sz="800" b="0" i="0" u="none" strike="noStrike" dirty="0">
                        <a:solidFill>
                          <a:schemeClr val="tx2">
                            <a:lumMod val="50000"/>
                          </a:schemeClr>
                        </a:solidFill>
                        <a:effectLst/>
                        <a:latin typeface="Calibri" pitchFamily="34" charset="0"/>
                      </a:endParaRPr>
                    </a:p>
                  </a:txBody>
                  <a:tcPr marL="5360" marR="5360" marT="5360" marB="0"/>
                </a:tc>
              </a:tr>
              <a:tr h="358491">
                <a:tc>
                  <a:txBody>
                    <a:bodyPr/>
                    <a:lstStyle/>
                    <a:p>
                      <a:pPr algn="l" fontAlgn="t"/>
                      <a:r>
                        <a:rPr lang="ru-RU" sz="800" u="none" strike="noStrike">
                          <a:effectLst/>
                          <a:latin typeface="Calibri" pitchFamily="34" charset="0"/>
                        </a:rPr>
                        <a:t>Другие вопросы в области национальной безопасности и правоохранительной деятельности</a:t>
                      </a:r>
                      <a:endParaRPr lang="ru-RU" sz="800" b="0" i="0" u="none" strike="noStrike">
                        <a:solidFill>
                          <a:schemeClr val="tx2">
                            <a:lumMod val="50000"/>
                          </a:schemeClr>
                        </a:solidFill>
                        <a:effectLst/>
                        <a:latin typeface="Calibri" pitchFamily="34" charset="0"/>
                      </a:endParaRPr>
                    </a:p>
                  </a:txBody>
                  <a:tcPr marL="5360" marR="5360" marT="5360" marB="0"/>
                </a:tc>
                <a:tc>
                  <a:txBody>
                    <a:bodyPr/>
                    <a:lstStyle/>
                    <a:p>
                      <a:pPr algn="r" fontAlgn="t"/>
                      <a:r>
                        <a:rPr lang="ru-RU" sz="800" u="none" strike="noStrike" dirty="0" smtClean="0">
                          <a:effectLst/>
                          <a:latin typeface="Calibri" pitchFamily="34" charset="0"/>
                        </a:rPr>
                        <a:t>0,6  </a:t>
                      </a:r>
                      <a:endParaRPr lang="ru-RU" sz="800" b="0" i="0" u="none" strike="noStrike" dirty="0">
                        <a:solidFill>
                          <a:schemeClr val="tx2">
                            <a:lumMod val="50000"/>
                          </a:schemeClr>
                        </a:solidFill>
                        <a:effectLst/>
                        <a:latin typeface="Calibri" pitchFamily="34" charset="0"/>
                      </a:endParaRPr>
                    </a:p>
                  </a:txBody>
                  <a:tcPr marL="5360" marR="5360" marT="5360" marB="0">
                    <a:solidFill>
                      <a:schemeClr val="bg2">
                        <a:lumMod val="75000"/>
                      </a:schemeClr>
                    </a:solidFill>
                  </a:tcPr>
                </a:tc>
                <a:tc>
                  <a:txBody>
                    <a:bodyPr/>
                    <a:lstStyle/>
                    <a:p>
                      <a:pPr algn="r" fontAlgn="t"/>
                      <a:r>
                        <a:rPr lang="ru-RU" sz="800" b="0" i="0" u="none" strike="noStrike" dirty="0" smtClean="0">
                          <a:effectLst/>
                          <a:latin typeface="Calibri" pitchFamily="34" charset="0"/>
                        </a:rPr>
                        <a:t>1,0</a:t>
                      </a:r>
                      <a:endParaRPr lang="ru-RU" sz="800" b="0" i="0" u="none" strike="noStrike" dirty="0">
                        <a:effectLst/>
                        <a:latin typeface="Calibri" pitchFamily="34" charset="0"/>
                      </a:endParaRPr>
                    </a:p>
                  </a:txBody>
                  <a:tcPr marL="9525" marR="9525" marT="9525" marB="0">
                    <a:solidFill>
                      <a:schemeClr val="bg2">
                        <a:lumMod val="75000"/>
                      </a:schemeClr>
                    </a:solidFill>
                  </a:tcPr>
                </a:tc>
                <a:tc>
                  <a:txBody>
                    <a:bodyPr/>
                    <a:lstStyle/>
                    <a:p>
                      <a:pPr algn="r" fontAlgn="t"/>
                      <a:r>
                        <a:rPr lang="ru-RU" sz="800" b="0" i="0" u="none" strike="noStrike" dirty="0" smtClean="0">
                          <a:solidFill>
                            <a:schemeClr val="tx2">
                              <a:lumMod val="50000"/>
                            </a:schemeClr>
                          </a:solidFill>
                          <a:effectLst/>
                          <a:latin typeface="Calibri" pitchFamily="34" charset="0"/>
                        </a:rPr>
                        <a:t>0,4</a:t>
                      </a:r>
                      <a:endParaRPr lang="ru-RU" sz="800" b="0" i="0" u="none" strike="noStrike" dirty="0">
                        <a:solidFill>
                          <a:schemeClr val="tx2">
                            <a:lumMod val="50000"/>
                          </a:schemeClr>
                        </a:solidFill>
                        <a:effectLst/>
                        <a:latin typeface="Calibri" pitchFamily="34" charset="0"/>
                      </a:endParaRPr>
                    </a:p>
                  </a:txBody>
                  <a:tcPr marL="5360" marR="5360" marT="5360" marB="0"/>
                </a:tc>
                <a:tc>
                  <a:txBody>
                    <a:bodyPr/>
                    <a:lstStyle/>
                    <a:p>
                      <a:pPr algn="r" fontAlgn="t"/>
                      <a:r>
                        <a:rPr lang="ru-RU" sz="800" b="0" i="0" u="none" strike="noStrike" dirty="0" smtClean="0">
                          <a:solidFill>
                            <a:schemeClr val="tx2">
                              <a:lumMod val="50000"/>
                            </a:schemeClr>
                          </a:solidFill>
                          <a:effectLst/>
                          <a:latin typeface="Calibri" pitchFamily="34" charset="0"/>
                        </a:rPr>
                        <a:t>0,4</a:t>
                      </a:r>
                      <a:endParaRPr lang="ru-RU" sz="800" b="0" i="0" u="none" strike="noStrike" dirty="0">
                        <a:solidFill>
                          <a:schemeClr val="tx2">
                            <a:lumMod val="50000"/>
                          </a:schemeClr>
                        </a:solidFill>
                        <a:effectLst/>
                        <a:latin typeface="Calibri" pitchFamily="34" charset="0"/>
                      </a:endParaRPr>
                    </a:p>
                  </a:txBody>
                  <a:tcPr marL="5360" marR="5360" marT="5360" marB="0"/>
                </a:tc>
                <a:tc>
                  <a:txBody>
                    <a:bodyPr/>
                    <a:lstStyle/>
                    <a:p>
                      <a:pPr algn="r" fontAlgn="t"/>
                      <a:r>
                        <a:rPr lang="ru-RU" sz="800" b="0" i="0" u="none" strike="noStrike" dirty="0" smtClean="0">
                          <a:solidFill>
                            <a:schemeClr val="tx2">
                              <a:lumMod val="50000"/>
                            </a:schemeClr>
                          </a:solidFill>
                          <a:effectLst/>
                          <a:latin typeface="Calibri" pitchFamily="34" charset="0"/>
                        </a:rPr>
                        <a:t>0,4</a:t>
                      </a:r>
                      <a:endParaRPr lang="ru-RU" sz="800" b="0" i="0" u="none" strike="noStrike" dirty="0">
                        <a:solidFill>
                          <a:schemeClr val="tx2">
                            <a:lumMod val="50000"/>
                          </a:schemeClr>
                        </a:solidFill>
                        <a:effectLst/>
                        <a:latin typeface="Calibri" pitchFamily="34" charset="0"/>
                      </a:endParaRPr>
                    </a:p>
                  </a:txBody>
                  <a:tcPr marL="5360" marR="5360" marT="5360" marB="0"/>
                </a:tc>
              </a:tr>
              <a:tr h="126972">
                <a:tc>
                  <a:txBody>
                    <a:bodyPr/>
                    <a:lstStyle/>
                    <a:p>
                      <a:pPr algn="l" fontAlgn="t"/>
                      <a:r>
                        <a:rPr lang="ru-RU" sz="800" b="1" u="none" strike="noStrike" dirty="0">
                          <a:effectLst/>
                          <a:latin typeface="Calibri" pitchFamily="34" charset="0"/>
                        </a:rPr>
                        <a:t>Национальная экономика</a:t>
                      </a:r>
                      <a:endParaRPr lang="ru-RU" sz="800" b="1" i="0" u="none" strike="noStrike" dirty="0">
                        <a:solidFill>
                          <a:schemeClr val="tx2">
                            <a:lumMod val="50000"/>
                          </a:schemeClr>
                        </a:solidFill>
                        <a:effectLst/>
                        <a:latin typeface="Calibri" pitchFamily="34" charset="0"/>
                      </a:endParaRPr>
                    </a:p>
                  </a:txBody>
                  <a:tcPr marL="5360" marR="5360" marT="5360" marB="0"/>
                </a:tc>
                <a:tc>
                  <a:txBody>
                    <a:bodyPr/>
                    <a:lstStyle/>
                    <a:p>
                      <a:pPr algn="r" fontAlgn="t"/>
                      <a:r>
                        <a:rPr lang="ru-RU" sz="800" b="1" u="none" strike="noStrike" dirty="0" smtClean="0">
                          <a:effectLst/>
                          <a:latin typeface="Calibri" pitchFamily="34" charset="0"/>
                        </a:rPr>
                        <a:t>169,8  </a:t>
                      </a:r>
                      <a:endParaRPr lang="ru-RU" sz="800" b="1" i="0" u="none" strike="noStrike" dirty="0">
                        <a:solidFill>
                          <a:schemeClr val="tx2">
                            <a:lumMod val="50000"/>
                          </a:schemeClr>
                        </a:solidFill>
                        <a:effectLst/>
                        <a:latin typeface="Calibri" pitchFamily="34" charset="0"/>
                      </a:endParaRPr>
                    </a:p>
                  </a:txBody>
                  <a:tcPr marL="5360" marR="5360" marT="5360" marB="0">
                    <a:solidFill>
                      <a:schemeClr val="bg2">
                        <a:lumMod val="75000"/>
                      </a:schemeClr>
                    </a:solidFill>
                  </a:tcPr>
                </a:tc>
                <a:tc>
                  <a:txBody>
                    <a:bodyPr/>
                    <a:lstStyle/>
                    <a:p>
                      <a:pPr algn="r" fontAlgn="t"/>
                      <a:r>
                        <a:rPr lang="ru-RU" sz="800" b="1" i="0" u="none" strike="noStrike" dirty="0" smtClean="0">
                          <a:effectLst/>
                          <a:latin typeface="Calibri" pitchFamily="34" charset="0"/>
                        </a:rPr>
                        <a:t>172,3</a:t>
                      </a:r>
                      <a:endParaRPr lang="ru-RU" sz="800" b="1" i="0" u="none" strike="noStrike" dirty="0">
                        <a:effectLst/>
                        <a:latin typeface="Calibri" pitchFamily="34" charset="0"/>
                      </a:endParaRPr>
                    </a:p>
                  </a:txBody>
                  <a:tcPr marL="9525" marR="9525" marT="9525" marB="0">
                    <a:solidFill>
                      <a:schemeClr val="bg2">
                        <a:lumMod val="75000"/>
                      </a:schemeClr>
                    </a:solidFill>
                  </a:tcPr>
                </a:tc>
                <a:tc>
                  <a:txBody>
                    <a:bodyPr/>
                    <a:lstStyle/>
                    <a:p>
                      <a:pPr algn="r" fontAlgn="t"/>
                      <a:r>
                        <a:rPr lang="ru-RU" sz="800" b="1" i="0" u="none" strike="noStrike" dirty="0" smtClean="0">
                          <a:solidFill>
                            <a:schemeClr val="tx2">
                              <a:lumMod val="50000"/>
                            </a:schemeClr>
                          </a:solidFill>
                          <a:effectLst/>
                          <a:latin typeface="Calibri" pitchFamily="34" charset="0"/>
                        </a:rPr>
                        <a:t>152,3</a:t>
                      </a:r>
                      <a:endParaRPr lang="ru-RU" sz="800" b="1" i="0" u="none" strike="noStrike" dirty="0">
                        <a:solidFill>
                          <a:schemeClr val="tx2">
                            <a:lumMod val="50000"/>
                          </a:schemeClr>
                        </a:solidFill>
                        <a:effectLst/>
                        <a:latin typeface="Calibri" pitchFamily="34" charset="0"/>
                      </a:endParaRPr>
                    </a:p>
                  </a:txBody>
                  <a:tcPr marL="5360" marR="5360" marT="5360" marB="0"/>
                </a:tc>
                <a:tc>
                  <a:txBody>
                    <a:bodyPr/>
                    <a:lstStyle/>
                    <a:p>
                      <a:pPr algn="r" fontAlgn="t"/>
                      <a:r>
                        <a:rPr lang="ru-RU" sz="800" b="1" i="0" u="none" strike="noStrike" dirty="0" smtClean="0">
                          <a:solidFill>
                            <a:schemeClr val="tx2">
                              <a:lumMod val="50000"/>
                            </a:schemeClr>
                          </a:solidFill>
                          <a:effectLst/>
                          <a:latin typeface="Calibri" pitchFamily="34" charset="0"/>
                        </a:rPr>
                        <a:t>111,4</a:t>
                      </a:r>
                      <a:endParaRPr lang="ru-RU" sz="800" b="1" i="0" u="none" strike="noStrike" dirty="0">
                        <a:solidFill>
                          <a:schemeClr val="tx2">
                            <a:lumMod val="50000"/>
                          </a:schemeClr>
                        </a:solidFill>
                        <a:effectLst/>
                        <a:latin typeface="Calibri" pitchFamily="34" charset="0"/>
                      </a:endParaRPr>
                    </a:p>
                  </a:txBody>
                  <a:tcPr marL="5360" marR="5360" marT="5360" marB="0"/>
                </a:tc>
                <a:tc>
                  <a:txBody>
                    <a:bodyPr/>
                    <a:lstStyle/>
                    <a:p>
                      <a:pPr algn="r" fontAlgn="t"/>
                      <a:r>
                        <a:rPr lang="ru-RU" sz="800" b="1" i="0" u="none" strike="noStrike" dirty="0" smtClean="0">
                          <a:solidFill>
                            <a:schemeClr val="tx2">
                              <a:lumMod val="50000"/>
                            </a:schemeClr>
                          </a:solidFill>
                          <a:effectLst/>
                          <a:latin typeface="Calibri" pitchFamily="34" charset="0"/>
                        </a:rPr>
                        <a:t>110,5</a:t>
                      </a:r>
                      <a:endParaRPr lang="ru-RU" sz="800" b="1" i="0" u="none" strike="noStrike" dirty="0">
                        <a:solidFill>
                          <a:schemeClr val="tx2">
                            <a:lumMod val="50000"/>
                          </a:schemeClr>
                        </a:solidFill>
                        <a:effectLst/>
                        <a:latin typeface="Calibri" pitchFamily="34" charset="0"/>
                      </a:endParaRPr>
                    </a:p>
                  </a:txBody>
                  <a:tcPr marL="5360" marR="5360" marT="5360" marB="0"/>
                </a:tc>
              </a:tr>
              <a:tr h="135284">
                <a:tc>
                  <a:txBody>
                    <a:bodyPr/>
                    <a:lstStyle/>
                    <a:p>
                      <a:pPr algn="l" fontAlgn="t"/>
                      <a:r>
                        <a:rPr lang="ru-RU" sz="800" u="none" strike="noStrike">
                          <a:effectLst/>
                          <a:latin typeface="Calibri" pitchFamily="34" charset="0"/>
                        </a:rPr>
                        <a:t>Сельское хозяйство и рыболовство</a:t>
                      </a:r>
                      <a:endParaRPr lang="ru-RU" sz="800" b="0" i="0" u="none" strike="noStrike">
                        <a:solidFill>
                          <a:schemeClr val="tx2">
                            <a:lumMod val="50000"/>
                          </a:schemeClr>
                        </a:solidFill>
                        <a:effectLst/>
                        <a:latin typeface="Calibri" pitchFamily="34" charset="0"/>
                      </a:endParaRPr>
                    </a:p>
                  </a:txBody>
                  <a:tcPr marL="5360" marR="5360" marT="5360" marB="0"/>
                </a:tc>
                <a:tc>
                  <a:txBody>
                    <a:bodyPr/>
                    <a:lstStyle/>
                    <a:p>
                      <a:pPr algn="r" fontAlgn="t"/>
                      <a:r>
                        <a:rPr lang="ru-RU" sz="800" u="none" strike="noStrike" dirty="0" smtClean="0">
                          <a:effectLst/>
                          <a:latin typeface="Calibri" pitchFamily="34" charset="0"/>
                        </a:rPr>
                        <a:t>0,9  </a:t>
                      </a:r>
                      <a:endParaRPr lang="ru-RU" sz="800" b="0" i="0" u="none" strike="noStrike" dirty="0">
                        <a:solidFill>
                          <a:schemeClr val="tx2">
                            <a:lumMod val="50000"/>
                          </a:schemeClr>
                        </a:solidFill>
                        <a:effectLst/>
                        <a:latin typeface="Calibri" pitchFamily="34" charset="0"/>
                      </a:endParaRPr>
                    </a:p>
                  </a:txBody>
                  <a:tcPr marL="5360" marR="5360" marT="5360" marB="0">
                    <a:solidFill>
                      <a:schemeClr val="bg2">
                        <a:lumMod val="75000"/>
                      </a:schemeClr>
                    </a:solidFill>
                  </a:tcPr>
                </a:tc>
                <a:tc>
                  <a:txBody>
                    <a:bodyPr/>
                    <a:lstStyle/>
                    <a:p>
                      <a:pPr algn="r" fontAlgn="t"/>
                      <a:r>
                        <a:rPr lang="ru-RU" sz="800" b="0" i="0" u="none" strike="noStrike" dirty="0" smtClean="0">
                          <a:effectLst/>
                          <a:latin typeface="Calibri" pitchFamily="34" charset="0"/>
                        </a:rPr>
                        <a:t>0,9</a:t>
                      </a:r>
                      <a:endParaRPr lang="ru-RU" sz="800" b="0" i="0" u="none" strike="noStrike" dirty="0">
                        <a:effectLst/>
                        <a:latin typeface="Calibri" pitchFamily="34" charset="0"/>
                      </a:endParaRPr>
                    </a:p>
                  </a:txBody>
                  <a:tcPr marL="9525" marR="9525" marT="9525" marB="0">
                    <a:solidFill>
                      <a:schemeClr val="bg2">
                        <a:lumMod val="75000"/>
                      </a:schemeClr>
                    </a:solidFill>
                  </a:tcPr>
                </a:tc>
                <a:tc>
                  <a:txBody>
                    <a:bodyPr/>
                    <a:lstStyle/>
                    <a:p>
                      <a:pPr algn="r" fontAlgn="t"/>
                      <a:r>
                        <a:rPr lang="ru-RU" sz="800" b="0" i="0" u="none" strike="noStrike" dirty="0" smtClean="0">
                          <a:solidFill>
                            <a:schemeClr val="tx2">
                              <a:lumMod val="50000"/>
                            </a:schemeClr>
                          </a:solidFill>
                          <a:effectLst/>
                          <a:latin typeface="Calibri" pitchFamily="34" charset="0"/>
                        </a:rPr>
                        <a:t>0,9</a:t>
                      </a:r>
                      <a:endParaRPr lang="ru-RU" sz="800" b="0" i="0" u="none" strike="noStrike" dirty="0">
                        <a:solidFill>
                          <a:schemeClr val="tx2">
                            <a:lumMod val="50000"/>
                          </a:schemeClr>
                        </a:solidFill>
                        <a:effectLst/>
                        <a:latin typeface="Calibri" pitchFamily="34" charset="0"/>
                      </a:endParaRPr>
                    </a:p>
                  </a:txBody>
                  <a:tcPr marL="5360" marR="5360" marT="5360" marB="0"/>
                </a:tc>
                <a:tc>
                  <a:txBody>
                    <a:bodyPr/>
                    <a:lstStyle/>
                    <a:p>
                      <a:pPr algn="r" fontAlgn="t"/>
                      <a:r>
                        <a:rPr lang="ru-RU" sz="800" b="0" i="0" u="none" strike="noStrike" dirty="0" smtClean="0">
                          <a:solidFill>
                            <a:schemeClr val="tx2">
                              <a:lumMod val="50000"/>
                            </a:schemeClr>
                          </a:solidFill>
                          <a:effectLst/>
                          <a:latin typeface="Calibri" pitchFamily="34" charset="0"/>
                        </a:rPr>
                        <a:t>0,9</a:t>
                      </a:r>
                      <a:endParaRPr lang="ru-RU" sz="800" b="0" i="0" u="none" strike="noStrike" dirty="0">
                        <a:solidFill>
                          <a:schemeClr val="tx2">
                            <a:lumMod val="50000"/>
                          </a:schemeClr>
                        </a:solidFill>
                        <a:effectLst/>
                        <a:latin typeface="Calibri" pitchFamily="34" charset="0"/>
                      </a:endParaRPr>
                    </a:p>
                  </a:txBody>
                  <a:tcPr marL="5360" marR="5360" marT="5360" marB="0"/>
                </a:tc>
                <a:tc>
                  <a:txBody>
                    <a:bodyPr/>
                    <a:lstStyle/>
                    <a:p>
                      <a:pPr algn="r" fontAlgn="t"/>
                      <a:r>
                        <a:rPr lang="ru-RU" sz="800" b="0" i="0" u="none" strike="noStrike" dirty="0" smtClean="0">
                          <a:solidFill>
                            <a:schemeClr val="tx2">
                              <a:lumMod val="50000"/>
                            </a:schemeClr>
                          </a:solidFill>
                          <a:effectLst/>
                          <a:latin typeface="Calibri" pitchFamily="34" charset="0"/>
                        </a:rPr>
                        <a:t>0,9</a:t>
                      </a:r>
                      <a:endParaRPr lang="ru-RU" sz="800" b="0" i="0" u="none" strike="noStrike" dirty="0">
                        <a:solidFill>
                          <a:schemeClr val="tx2">
                            <a:lumMod val="50000"/>
                          </a:schemeClr>
                        </a:solidFill>
                        <a:effectLst/>
                        <a:latin typeface="Calibri" pitchFamily="34" charset="0"/>
                      </a:endParaRPr>
                    </a:p>
                  </a:txBody>
                  <a:tcPr marL="5360" marR="5360" marT="5360" marB="0"/>
                </a:tc>
              </a:tr>
              <a:tr h="127054">
                <a:tc>
                  <a:txBody>
                    <a:bodyPr/>
                    <a:lstStyle/>
                    <a:p>
                      <a:pPr algn="l" fontAlgn="t"/>
                      <a:r>
                        <a:rPr lang="ru-RU" sz="800" u="none" strike="noStrike">
                          <a:effectLst/>
                          <a:latin typeface="Calibri" pitchFamily="34" charset="0"/>
                        </a:rPr>
                        <a:t>Транспорт</a:t>
                      </a:r>
                      <a:endParaRPr lang="ru-RU" sz="800" b="0" i="0" u="none" strike="noStrike">
                        <a:solidFill>
                          <a:schemeClr val="tx2">
                            <a:lumMod val="50000"/>
                          </a:schemeClr>
                        </a:solidFill>
                        <a:effectLst/>
                        <a:latin typeface="Calibri" pitchFamily="34" charset="0"/>
                      </a:endParaRPr>
                    </a:p>
                  </a:txBody>
                  <a:tcPr marL="5360" marR="5360" marT="5360" marB="0"/>
                </a:tc>
                <a:tc>
                  <a:txBody>
                    <a:bodyPr/>
                    <a:lstStyle/>
                    <a:p>
                      <a:pPr algn="r" fontAlgn="t"/>
                      <a:r>
                        <a:rPr lang="ru-RU" sz="800" u="none" strike="noStrike" dirty="0" smtClean="0">
                          <a:effectLst/>
                          <a:latin typeface="Calibri" pitchFamily="34" charset="0"/>
                        </a:rPr>
                        <a:t>23,6  </a:t>
                      </a:r>
                      <a:endParaRPr lang="ru-RU" sz="800" b="0" i="0" u="none" strike="noStrike" dirty="0">
                        <a:solidFill>
                          <a:schemeClr val="tx2">
                            <a:lumMod val="50000"/>
                          </a:schemeClr>
                        </a:solidFill>
                        <a:effectLst/>
                        <a:latin typeface="Calibri" pitchFamily="34" charset="0"/>
                      </a:endParaRPr>
                    </a:p>
                  </a:txBody>
                  <a:tcPr marL="5360" marR="5360" marT="5360" marB="0">
                    <a:solidFill>
                      <a:schemeClr val="bg2">
                        <a:lumMod val="75000"/>
                      </a:schemeClr>
                    </a:solidFill>
                  </a:tcPr>
                </a:tc>
                <a:tc>
                  <a:txBody>
                    <a:bodyPr/>
                    <a:lstStyle/>
                    <a:p>
                      <a:pPr algn="r" fontAlgn="t"/>
                      <a:r>
                        <a:rPr lang="ru-RU" sz="800" b="0" i="0" u="none" strike="noStrike" dirty="0" smtClean="0">
                          <a:effectLst/>
                          <a:latin typeface="Calibri" pitchFamily="34" charset="0"/>
                        </a:rPr>
                        <a:t>17,8</a:t>
                      </a:r>
                      <a:endParaRPr lang="ru-RU" sz="800" b="0" i="0" u="none" strike="noStrike" dirty="0">
                        <a:effectLst/>
                        <a:latin typeface="Calibri" pitchFamily="34" charset="0"/>
                      </a:endParaRPr>
                    </a:p>
                  </a:txBody>
                  <a:tcPr marL="9525" marR="9525" marT="9525" marB="0">
                    <a:solidFill>
                      <a:schemeClr val="bg2">
                        <a:lumMod val="75000"/>
                      </a:schemeClr>
                    </a:solidFill>
                  </a:tcPr>
                </a:tc>
                <a:tc>
                  <a:txBody>
                    <a:bodyPr/>
                    <a:lstStyle/>
                    <a:p>
                      <a:pPr algn="r" fontAlgn="t"/>
                      <a:r>
                        <a:rPr lang="ru-RU" sz="800" b="0" i="0" u="none" strike="noStrike" dirty="0" smtClean="0">
                          <a:solidFill>
                            <a:schemeClr val="tx2">
                              <a:lumMod val="50000"/>
                            </a:schemeClr>
                          </a:solidFill>
                          <a:effectLst/>
                          <a:latin typeface="Calibri" pitchFamily="34" charset="0"/>
                        </a:rPr>
                        <a:t>25,5</a:t>
                      </a:r>
                      <a:endParaRPr lang="ru-RU" sz="800" b="0" i="0" u="none" strike="noStrike" dirty="0">
                        <a:solidFill>
                          <a:schemeClr val="tx2">
                            <a:lumMod val="50000"/>
                          </a:schemeClr>
                        </a:solidFill>
                        <a:effectLst/>
                        <a:latin typeface="Calibri" pitchFamily="34" charset="0"/>
                      </a:endParaRPr>
                    </a:p>
                  </a:txBody>
                  <a:tcPr marL="5360" marR="5360" marT="5360" marB="0"/>
                </a:tc>
                <a:tc>
                  <a:txBody>
                    <a:bodyPr/>
                    <a:lstStyle/>
                    <a:p>
                      <a:pPr algn="r" fontAlgn="t"/>
                      <a:r>
                        <a:rPr lang="ru-RU" sz="800" b="0" i="0" u="none" strike="noStrike" dirty="0" smtClean="0">
                          <a:solidFill>
                            <a:schemeClr val="tx2">
                              <a:lumMod val="50000"/>
                            </a:schemeClr>
                          </a:solidFill>
                          <a:effectLst/>
                          <a:latin typeface="Calibri" pitchFamily="34" charset="0"/>
                        </a:rPr>
                        <a:t>25,5</a:t>
                      </a:r>
                      <a:endParaRPr lang="ru-RU" sz="800" b="0" i="0" u="none" strike="noStrike" dirty="0">
                        <a:solidFill>
                          <a:schemeClr val="tx2">
                            <a:lumMod val="50000"/>
                          </a:schemeClr>
                        </a:solidFill>
                        <a:effectLst/>
                        <a:latin typeface="Calibri" pitchFamily="34" charset="0"/>
                      </a:endParaRPr>
                    </a:p>
                  </a:txBody>
                  <a:tcPr marL="5360" marR="5360" marT="5360" marB="0"/>
                </a:tc>
                <a:tc>
                  <a:txBody>
                    <a:bodyPr/>
                    <a:lstStyle/>
                    <a:p>
                      <a:pPr algn="r" fontAlgn="t"/>
                      <a:r>
                        <a:rPr lang="ru-RU" sz="800" b="0" i="0" u="none" strike="noStrike" dirty="0" smtClean="0">
                          <a:solidFill>
                            <a:schemeClr val="tx2">
                              <a:lumMod val="50000"/>
                            </a:schemeClr>
                          </a:solidFill>
                          <a:effectLst/>
                          <a:latin typeface="Calibri" pitchFamily="34" charset="0"/>
                        </a:rPr>
                        <a:t>25,5</a:t>
                      </a:r>
                      <a:endParaRPr lang="ru-RU" sz="800" b="0" i="0" u="none" strike="noStrike" dirty="0">
                        <a:solidFill>
                          <a:schemeClr val="tx2">
                            <a:lumMod val="50000"/>
                          </a:schemeClr>
                        </a:solidFill>
                        <a:effectLst/>
                        <a:latin typeface="Calibri" pitchFamily="34" charset="0"/>
                      </a:endParaRPr>
                    </a:p>
                  </a:txBody>
                  <a:tcPr marL="5360" marR="5360" marT="5360" marB="0"/>
                </a:tc>
              </a:tr>
              <a:tr h="168571">
                <a:tc>
                  <a:txBody>
                    <a:bodyPr/>
                    <a:lstStyle/>
                    <a:p>
                      <a:pPr algn="l" fontAlgn="t"/>
                      <a:r>
                        <a:rPr lang="ru-RU" sz="800" u="none" strike="noStrike">
                          <a:effectLst/>
                          <a:latin typeface="Calibri" pitchFamily="34" charset="0"/>
                        </a:rPr>
                        <a:t>Дорожное хозяйство</a:t>
                      </a:r>
                      <a:endParaRPr lang="ru-RU" sz="800" b="0" i="0" u="none" strike="noStrike">
                        <a:solidFill>
                          <a:schemeClr val="tx2">
                            <a:lumMod val="50000"/>
                          </a:schemeClr>
                        </a:solidFill>
                        <a:effectLst/>
                        <a:latin typeface="Calibri" pitchFamily="34" charset="0"/>
                      </a:endParaRPr>
                    </a:p>
                  </a:txBody>
                  <a:tcPr marL="5360" marR="5360" marT="5360" marB="0"/>
                </a:tc>
                <a:tc>
                  <a:txBody>
                    <a:bodyPr/>
                    <a:lstStyle/>
                    <a:p>
                      <a:pPr algn="r" fontAlgn="t"/>
                      <a:r>
                        <a:rPr lang="ru-RU" sz="800" b="0" i="0" u="none" strike="noStrike" dirty="0" smtClean="0">
                          <a:effectLst/>
                          <a:latin typeface="Times New Roman"/>
                        </a:rPr>
                        <a:t>72,0</a:t>
                      </a:r>
                      <a:endParaRPr lang="ru-RU" sz="800" b="0" i="0" u="none" strike="noStrike" dirty="0">
                        <a:effectLst/>
                        <a:latin typeface="Times New Roman"/>
                      </a:endParaRPr>
                    </a:p>
                  </a:txBody>
                  <a:tcPr marL="9525" marR="9525" marT="9525" marB="0">
                    <a:solidFill>
                      <a:schemeClr val="bg2">
                        <a:lumMod val="75000"/>
                      </a:schemeClr>
                    </a:solidFill>
                  </a:tcPr>
                </a:tc>
                <a:tc>
                  <a:txBody>
                    <a:bodyPr/>
                    <a:lstStyle/>
                    <a:p>
                      <a:pPr algn="r" fontAlgn="t"/>
                      <a:r>
                        <a:rPr lang="ru-RU" sz="800" b="0" i="0" u="none" strike="noStrike" dirty="0" smtClean="0">
                          <a:effectLst/>
                          <a:latin typeface="Calibri" pitchFamily="34" charset="0"/>
                        </a:rPr>
                        <a:t>81,9</a:t>
                      </a:r>
                      <a:endParaRPr lang="ru-RU" sz="800" b="0" i="0" u="none" strike="noStrike" dirty="0">
                        <a:effectLst/>
                        <a:latin typeface="Calibri" pitchFamily="34" charset="0"/>
                      </a:endParaRPr>
                    </a:p>
                  </a:txBody>
                  <a:tcPr marL="9525" marR="9525" marT="9525" marB="0">
                    <a:solidFill>
                      <a:schemeClr val="bg2">
                        <a:lumMod val="75000"/>
                      </a:schemeClr>
                    </a:solidFill>
                  </a:tcPr>
                </a:tc>
                <a:tc>
                  <a:txBody>
                    <a:bodyPr/>
                    <a:lstStyle/>
                    <a:p>
                      <a:pPr algn="r" fontAlgn="t"/>
                      <a:r>
                        <a:rPr lang="ru-RU" sz="800" b="0" i="0" u="none" strike="noStrike" dirty="0" smtClean="0">
                          <a:solidFill>
                            <a:schemeClr val="tx2">
                              <a:lumMod val="50000"/>
                            </a:schemeClr>
                          </a:solidFill>
                          <a:effectLst/>
                          <a:latin typeface="Calibri" pitchFamily="34" charset="0"/>
                        </a:rPr>
                        <a:t>96,8</a:t>
                      </a:r>
                      <a:endParaRPr lang="ru-RU" sz="800" b="0" i="0" u="none" strike="noStrike" dirty="0">
                        <a:solidFill>
                          <a:schemeClr val="tx2">
                            <a:lumMod val="50000"/>
                          </a:schemeClr>
                        </a:solidFill>
                        <a:effectLst/>
                        <a:latin typeface="Calibri" pitchFamily="34" charset="0"/>
                      </a:endParaRPr>
                    </a:p>
                  </a:txBody>
                  <a:tcPr marL="5360" marR="5360" marT="5360" marB="0"/>
                </a:tc>
                <a:tc>
                  <a:txBody>
                    <a:bodyPr/>
                    <a:lstStyle/>
                    <a:p>
                      <a:pPr algn="r" fontAlgn="t"/>
                      <a:r>
                        <a:rPr lang="ru-RU" sz="800" b="0" i="0" u="none" strike="noStrike" dirty="0" smtClean="0">
                          <a:solidFill>
                            <a:schemeClr val="tx2">
                              <a:lumMod val="50000"/>
                            </a:schemeClr>
                          </a:solidFill>
                          <a:effectLst/>
                          <a:latin typeface="Calibri" pitchFamily="34" charset="0"/>
                        </a:rPr>
                        <a:t>56,7</a:t>
                      </a:r>
                      <a:endParaRPr lang="ru-RU" sz="800" b="0" i="0" u="none" strike="noStrike" dirty="0">
                        <a:solidFill>
                          <a:schemeClr val="tx2">
                            <a:lumMod val="50000"/>
                          </a:schemeClr>
                        </a:solidFill>
                        <a:effectLst/>
                        <a:latin typeface="Calibri" pitchFamily="34" charset="0"/>
                      </a:endParaRPr>
                    </a:p>
                  </a:txBody>
                  <a:tcPr marL="5360" marR="5360" marT="5360" marB="0"/>
                </a:tc>
                <a:tc>
                  <a:txBody>
                    <a:bodyPr/>
                    <a:lstStyle/>
                    <a:p>
                      <a:pPr algn="r" fontAlgn="t"/>
                      <a:r>
                        <a:rPr lang="ru-RU" sz="800" b="0" i="0" u="none" strike="noStrike" dirty="0" smtClean="0">
                          <a:solidFill>
                            <a:schemeClr val="tx2">
                              <a:lumMod val="50000"/>
                            </a:schemeClr>
                          </a:solidFill>
                          <a:effectLst/>
                          <a:latin typeface="Calibri" pitchFamily="34" charset="0"/>
                        </a:rPr>
                        <a:t>55,9</a:t>
                      </a:r>
                      <a:endParaRPr lang="ru-RU" sz="800" b="0" i="0" u="none" strike="noStrike" dirty="0">
                        <a:solidFill>
                          <a:schemeClr val="tx2">
                            <a:lumMod val="50000"/>
                          </a:schemeClr>
                        </a:solidFill>
                        <a:effectLst/>
                        <a:latin typeface="Calibri" pitchFamily="34" charset="0"/>
                      </a:endParaRPr>
                    </a:p>
                  </a:txBody>
                  <a:tcPr marL="5360" marR="5360" marT="5360" marB="0"/>
                </a:tc>
              </a:tr>
              <a:tr h="477463">
                <a:tc>
                  <a:txBody>
                    <a:bodyPr/>
                    <a:lstStyle/>
                    <a:p>
                      <a:pPr algn="l" fontAlgn="t"/>
                      <a:r>
                        <a:rPr lang="ru-RU" sz="800" u="none" strike="noStrike" dirty="0">
                          <a:effectLst/>
                          <a:latin typeface="Calibri" pitchFamily="34" charset="0"/>
                        </a:rPr>
                        <a:t>Другие вопросы в области национальной экономики</a:t>
                      </a:r>
                      <a:endParaRPr lang="ru-RU" sz="800" b="0" i="0" u="none" strike="noStrike" dirty="0">
                        <a:solidFill>
                          <a:schemeClr val="tx2">
                            <a:lumMod val="50000"/>
                          </a:schemeClr>
                        </a:solidFill>
                        <a:effectLst/>
                        <a:latin typeface="Calibri" pitchFamily="34" charset="0"/>
                      </a:endParaRPr>
                    </a:p>
                  </a:txBody>
                  <a:tcPr marL="5360" marR="5360" marT="5360" marB="0"/>
                </a:tc>
                <a:tc>
                  <a:txBody>
                    <a:bodyPr/>
                    <a:lstStyle/>
                    <a:p>
                      <a:pPr algn="r" fontAlgn="t"/>
                      <a:r>
                        <a:rPr lang="ru-RU" sz="800" b="0" i="0" u="none" strike="noStrike" dirty="0" smtClean="0">
                          <a:effectLst/>
                          <a:latin typeface="Times New Roman"/>
                        </a:rPr>
                        <a:t>73,3</a:t>
                      </a:r>
                      <a:endParaRPr lang="ru-RU" sz="800" b="0" i="0" u="none" strike="noStrike" dirty="0">
                        <a:effectLst/>
                        <a:latin typeface="Times New Roman"/>
                      </a:endParaRPr>
                    </a:p>
                  </a:txBody>
                  <a:tcPr marL="9525" marR="9525" marT="9525" marB="0">
                    <a:solidFill>
                      <a:schemeClr val="bg2">
                        <a:lumMod val="75000"/>
                      </a:schemeClr>
                    </a:solidFill>
                  </a:tcPr>
                </a:tc>
                <a:tc>
                  <a:txBody>
                    <a:bodyPr/>
                    <a:lstStyle/>
                    <a:p>
                      <a:pPr algn="r" fontAlgn="t"/>
                      <a:r>
                        <a:rPr lang="ru-RU" sz="800" b="0" i="0" u="none" strike="noStrike" dirty="0" smtClean="0">
                          <a:effectLst/>
                          <a:latin typeface="Calibri" pitchFamily="34" charset="0"/>
                        </a:rPr>
                        <a:t>71,7</a:t>
                      </a:r>
                      <a:endParaRPr lang="ru-RU" sz="800" b="0" i="0" u="none" strike="noStrike" dirty="0">
                        <a:effectLst/>
                        <a:latin typeface="Calibri" pitchFamily="34" charset="0"/>
                      </a:endParaRPr>
                    </a:p>
                  </a:txBody>
                  <a:tcPr marL="9525" marR="9525" marT="9525" marB="0">
                    <a:solidFill>
                      <a:schemeClr val="bg2">
                        <a:lumMod val="75000"/>
                      </a:schemeClr>
                    </a:solidFill>
                  </a:tcPr>
                </a:tc>
                <a:tc>
                  <a:txBody>
                    <a:bodyPr/>
                    <a:lstStyle/>
                    <a:p>
                      <a:pPr algn="r" fontAlgn="t"/>
                      <a:r>
                        <a:rPr lang="ru-RU" sz="800" b="0" i="0" u="none" strike="noStrike" dirty="0" smtClean="0">
                          <a:solidFill>
                            <a:schemeClr val="tx2">
                              <a:lumMod val="50000"/>
                            </a:schemeClr>
                          </a:solidFill>
                          <a:effectLst/>
                          <a:latin typeface="Calibri" pitchFamily="34" charset="0"/>
                        </a:rPr>
                        <a:t>29,0</a:t>
                      </a:r>
                      <a:endParaRPr lang="ru-RU" sz="800" b="0" i="0" u="none" strike="noStrike" dirty="0">
                        <a:solidFill>
                          <a:schemeClr val="tx2">
                            <a:lumMod val="50000"/>
                          </a:schemeClr>
                        </a:solidFill>
                        <a:effectLst/>
                        <a:latin typeface="Calibri" pitchFamily="34" charset="0"/>
                      </a:endParaRPr>
                    </a:p>
                  </a:txBody>
                  <a:tcPr marL="5360" marR="5360" marT="5360" marB="0"/>
                </a:tc>
                <a:tc>
                  <a:txBody>
                    <a:bodyPr/>
                    <a:lstStyle/>
                    <a:p>
                      <a:pPr algn="r" fontAlgn="t"/>
                      <a:r>
                        <a:rPr lang="ru-RU" sz="800" b="0" i="0" u="none" strike="noStrike" dirty="0" smtClean="0">
                          <a:solidFill>
                            <a:schemeClr val="tx2">
                              <a:lumMod val="50000"/>
                            </a:schemeClr>
                          </a:solidFill>
                          <a:effectLst/>
                          <a:latin typeface="Calibri" pitchFamily="34" charset="0"/>
                        </a:rPr>
                        <a:t>28,2</a:t>
                      </a:r>
                      <a:endParaRPr lang="ru-RU" sz="800" b="0" i="0" u="none" strike="noStrike" dirty="0">
                        <a:solidFill>
                          <a:schemeClr val="tx2">
                            <a:lumMod val="50000"/>
                          </a:schemeClr>
                        </a:solidFill>
                        <a:effectLst/>
                        <a:latin typeface="Calibri" pitchFamily="34" charset="0"/>
                      </a:endParaRPr>
                    </a:p>
                  </a:txBody>
                  <a:tcPr marL="5360" marR="5360" marT="5360" marB="0"/>
                </a:tc>
                <a:tc>
                  <a:txBody>
                    <a:bodyPr/>
                    <a:lstStyle/>
                    <a:p>
                      <a:pPr algn="r" fontAlgn="t"/>
                      <a:r>
                        <a:rPr lang="ru-RU" sz="800" b="0" i="0" u="none" strike="noStrike" dirty="0" smtClean="0">
                          <a:solidFill>
                            <a:schemeClr val="tx2">
                              <a:lumMod val="50000"/>
                            </a:schemeClr>
                          </a:solidFill>
                          <a:effectLst/>
                          <a:latin typeface="Calibri" pitchFamily="34" charset="0"/>
                        </a:rPr>
                        <a:t>28,2</a:t>
                      </a:r>
                      <a:endParaRPr lang="ru-RU" sz="800" b="0" i="0" u="none" strike="noStrike" dirty="0">
                        <a:solidFill>
                          <a:schemeClr val="tx2">
                            <a:lumMod val="50000"/>
                          </a:schemeClr>
                        </a:solidFill>
                        <a:effectLst/>
                        <a:latin typeface="Calibri" pitchFamily="34" charset="0"/>
                      </a:endParaRPr>
                    </a:p>
                  </a:txBody>
                  <a:tcPr marL="5360" marR="5360" marT="5360" marB="0"/>
                </a:tc>
              </a:tr>
            </a:tbl>
          </a:graphicData>
        </a:graphic>
      </p:graphicFrame>
      <p:pic>
        <p:nvPicPr>
          <p:cNvPr id="6" name="Рисунок 5"/>
          <p:cNvPicPr>
            <a:picLocks noChangeAspect="1"/>
          </p:cNvPicPr>
          <p:nvPr/>
        </p:nvPicPr>
        <p:blipFill>
          <a:blip r:embed="rId4" cstate="print">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4608409" y="1499401"/>
            <a:ext cx="432047" cy="432047"/>
          </a:xfrm>
          <a:prstGeom prst="rect">
            <a:avLst/>
          </a:prstGeom>
        </p:spPr>
      </p:pic>
      <p:pic>
        <p:nvPicPr>
          <p:cNvPr id="7" name="Рисунок 6"/>
          <p:cNvPicPr>
            <a:picLocks noChangeAspect="1"/>
          </p:cNvPicPr>
          <p:nvPr/>
        </p:nvPicPr>
        <p:blipFill>
          <a:blip r:embed="rId6" cstate="print">
            <a:extLst>
              <a:ext uri="{BEBA8EAE-BF5A-486C-A8C5-ECC9F3942E4B}">
                <a14:imgProps xmlns:a14="http://schemas.microsoft.com/office/drawing/2010/main">
                  <a14:imgLayer r:embed="rId7">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4601189" y="548680"/>
            <a:ext cx="429283" cy="429282"/>
          </a:xfrm>
          <a:prstGeom prst="rect">
            <a:avLst/>
          </a:prstGeom>
        </p:spPr>
      </p:pic>
      <p:pic>
        <p:nvPicPr>
          <p:cNvPr id="8" name="Рисунок 7"/>
          <p:cNvPicPr>
            <a:picLocks noChangeAspect="1"/>
          </p:cNvPicPr>
          <p:nvPr/>
        </p:nvPicPr>
        <p:blipFill>
          <a:blip r:embed="rId8" cstate="print">
            <a:extLst>
              <a:ext uri="{BEBA8EAE-BF5A-486C-A8C5-ECC9F3942E4B}">
                <a14:imgProps xmlns:a14="http://schemas.microsoft.com/office/drawing/2010/main">
                  <a14:imgLayer r:embed="rId9">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24247" y="1499399"/>
            <a:ext cx="388251" cy="388251"/>
          </a:xfrm>
          <a:prstGeom prst="rect">
            <a:avLst/>
          </a:prstGeom>
        </p:spPr>
      </p:pic>
      <p:pic>
        <p:nvPicPr>
          <p:cNvPr id="9" name="Рисунок 8"/>
          <p:cNvPicPr>
            <a:picLocks noChangeAspect="1"/>
          </p:cNvPicPr>
          <p:nvPr/>
        </p:nvPicPr>
        <p:blipFill>
          <a:blip r:embed="rId10" cstate="print">
            <a:extLst>
              <a:ext uri="{BEBA8EAE-BF5A-486C-A8C5-ECC9F3942E4B}">
                <a14:imgProps xmlns:a14="http://schemas.microsoft.com/office/drawing/2010/main">
                  <a14:imgLayer r:embed="rId11">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4588013" y="4158840"/>
            <a:ext cx="413567" cy="413566"/>
          </a:xfrm>
          <a:prstGeom prst="rect">
            <a:avLst/>
          </a:prstGeom>
        </p:spPr>
      </p:pic>
      <p:pic>
        <p:nvPicPr>
          <p:cNvPr id="10" name="Рисунок 9"/>
          <p:cNvPicPr>
            <a:picLocks noChangeAspect="1"/>
          </p:cNvPicPr>
          <p:nvPr/>
        </p:nvPicPr>
        <p:blipFill>
          <a:blip r:embed="rId12" cstate="print">
            <a:extLst>
              <a:ext uri="{BEBA8EAE-BF5A-486C-A8C5-ECC9F3942E4B}">
                <a14:imgProps xmlns:a14="http://schemas.microsoft.com/office/drawing/2010/main">
                  <a14:imgLayer r:embed="rId13">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4608915" y="3140970"/>
            <a:ext cx="438652" cy="438652"/>
          </a:xfrm>
          <a:prstGeom prst="rect">
            <a:avLst/>
          </a:prstGeom>
        </p:spPr>
      </p:pic>
      <p:pic>
        <p:nvPicPr>
          <p:cNvPr id="11" name="Рисунок 10"/>
          <p:cNvPicPr>
            <a:picLocks noChangeAspect="1"/>
          </p:cNvPicPr>
          <p:nvPr/>
        </p:nvPicPr>
        <p:blipFill>
          <a:blip r:embed="rId14" cstate="print">
            <a:extLst>
              <a:ext uri="{BEBA8EAE-BF5A-486C-A8C5-ECC9F3942E4B}">
                <a14:imgProps xmlns:a14="http://schemas.microsoft.com/office/drawing/2010/main">
                  <a14:imgLayer r:embed="rId15">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4616601" y="2492898"/>
            <a:ext cx="423131" cy="423130"/>
          </a:xfrm>
          <a:prstGeom prst="rect">
            <a:avLst/>
          </a:prstGeom>
        </p:spPr>
      </p:pic>
      <p:pic>
        <p:nvPicPr>
          <p:cNvPr id="12" name="Рисунок 11"/>
          <p:cNvPicPr>
            <a:picLocks noChangeAspect="1"/>
          </p:cNvPicPr>
          <p:nvPr/>
        </p:nvPicPr>
        <p:blipFill>
          <a:blip r:embed="rId16" cstate="print">
            <a:extLst>
              <a:ext uri="{BEBA8EAE-BF5A-486C-A8C5-ECC9F3942E4B}">
                <a14:imgProps xmlns:a14="http://schemas.microsoft.com/office/drawing/2010/main">
                  <a14:imgLayer r:embed="rId17">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1" y="5466919"/>
            <a:ext cx="352515" cy="352514"/>
          </a:xfrm>
          <a:prstGeom prst="rect">
            <a:avLst/>
          </a:prstGeom>
        </p:spPr>
      </p:pic>
      <p:pic>
        <p:nvPicPr>
          <p:cNvPr id="13" name="Рисунок 12"/>
          <p:cNvPicPr>
            <a:picLocks noChangeAspect="1"/>
          </p:cNvPicPr>
          <p:nvPr/>
        </p:nvPicPr>
        <p:blipFill>
          <a:blip r:embed="rId18" cstate="print">
            <a:extLst>
              <a:ext uri="{BEBA8EAE-BF5A-486C-A8C5-ECC9F3942E4B}">
                <a14:imgProps xmlns:a14="http://schemas.microsoft.com/office/drawing/2010/main">
                  <a14:imgLayer r:embed="rId19">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4609140" y="4725147"/>
            <a:ext cx="413381" cy="413381"/>
          </a:xfrm>
          <a:prstGeom prst="rect">
            <a:avLst/>
          </a:prstGeom>
        </p:spPr>
      </p:pic>
      <p:pic>
        <p:nvPicPr>
          <p:cNvPr id="14" name="Рисунок 13"/>
          <p:cNvPicPr>
            <a:picLocks noChangeAspect="1"/>
          </p:cNvPicPr>
          <p:nvPr/>
        </p:nvPicPr>
        <p:blipFill>
          <a:blip r:embed="rId20" cstate="print">
            <a:extLst>
              <a:ext uri="{BEBA8EAE-BF5A-486C-A8C5-ECC9F3942E4B}">
                <a14:imgProps xmlns:a14="http://schemas.microsoft.com/office/drawing/2010/main">
                  <a14:imgLayer r:embed="rId21">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24245" y="4020585"/>
            <a:ext cx="344521" cy="344521"/>
          </a:xfrm>
          <a:prstGeom prst="rect">
            <a:avLst/>
          </a:prstGeom>
        </p:spPr>
      </p:pic>
      <p:graphicFrame>
        <p:nvGraphicFramePr>
          <p:cNvPr id="21" name="Таблица 20"/>
          <p:cNvGraphicFramePr>
            <a:graphicFrameLocks noGrp="1"/>
          </p:cNvGraphicFramePr>
          <p:nvPr>
            <p:extLst>
              <p:ext uri="{D42A27DB-BD31-4B8C-83A1-F6EECF244321}">
                <p14:modId xmlns:p14="http://schemas.microsoft.com/office/powerpoint/2010/main" val="1072309034"/>
              </p:ext>
            </p:extLst>
          </p:nvPr>
        </p:nvGraphicFramePr>
        <p:xfrm>
          <a:off x="5004049" y="475115"/>
          <a:ext cx="3888431" cy="5618181"/>
        </p:xfrm>
        <a:graphic>
          <a:graphicData uri="http://schemas.openxmlformats.org/drawingml/2006/table">
            <a:tbl>
              <a:tblPr>
                <a:tableStyleId>{5DA37D80-6434-44D0-A028-1B22A696006F}</a:tableStyleId>
              </a:tblPr>
              <a:tblGrid>
                <a:gridCol w="2000617"/>
                <a:gridCol w="375646"/>
                <a:gridCol w="360040"/>
                <a:gridCol w="360040"/>
                <a:gridCol w="432048"/>
                <a:gridCol w="360040"/>
              </a:tblGrid>
              <a:tr h="505613">
                <a:tc>
                  <a:txBody>
                    <a:bodyPr/>
                    <a:lstStyle/>
                    <a:p>
                      <a:pPr algn="ctr" fontAlgn="ctr"/>
                      <a:r>
                        <a:rPr lang="ru-RU" sz="800" b="1" u="none" strike="noStrike" dirty="0">
                          <a:effectLst/>
                          <a:latin typeface="Calibri" pitchFamily="34" charset="0"/>
                        </a:rPr>
                        <a:t>Наименование</a:t>
                      </a:r>
                      <a:endParaRPr lang="ru-RU" sz="800" b="1" i="0" u="none" strike="noStrike" dirty="0">
                        <a:effectLst/>
                        <a:latin typeface="Calibri" pitchFamily="34" charset="0"/>
                      </a:endParaRPr>
                    </a:p>
                  </a:txBody>
                  <a:tcPr marL="5859" marR="5859" marT="5859" marB="0" anchor="ctr"/>
                </a:tc>
                <a:tc>
                  <a:txBody>
                    <a:bodyPr/>
                    <a:lstStyle/>
                    <a:p>
                      <a:pPr algn="ctr" fontAlgn="ctr"/>
                      <a:r>
                        <a:rPr lang="ru-RU" sz="800" b="1" u="none" strike="noStrike" dirty="0" smtClean="0">
                          <a:effectLst/>
                          <a:latin typeface="Calibri" pitchFamily="34" charset="0"/>
                        </a:rPr>
                        <a:t>2019*</a:t>
                      </a:r>
                      <a:endParaRPr lang="ru-RU" sz="800" b="1" i="0" u="none" strike="noStrike" dirty="0">
                        <a:effectLst/>
                        <a:latin typeface="Calibri" pitchFamily="34" charset="0"/>
                      </a:endParaRPr>
                    </a:p>
                  </a:txBody>
                  <a:tcPr marL="5859" marR="5859" marT="5859" marB="0" anchor="ctr">
                    <a:solidFill>
                      <a:schemeClr val="bg2">
                        <a:lumMod val="75000"/>
                      </a:schemeClr>
                    </a:solidFill>
                  </a:tcPr>
                </a:tc>
                <a:tc>
                  <a:txBody>
                    <a:bodyPr/>
                    <a:lstStyle/>
                    <a:p>
                      <a:pPr algn="ctr" fontAlgn="ctr"/>
                      <a:r>
                        <a:rPr lang="ru-RU" sz="800" b="1" u="none" strike="noStrike" dirty="0" smtClean="0">
                          <a:effectLst/>
                          <a:latin typeface="Calibri" pitchFamily="34" charset="0"/>
                        </a:rPr>
                        <a:t>2020**</a:t>
                      </a:r>
                      <a:endParaRPr lang="ru-RU" sz="800" b="1" i="0" u="none" strike="noStrike" dirty="0">
                        <a:effectLst/>
                        <a:latin typeface="Calibri" pitchFamily="34" charset="0"/>
                      </a:endParaRPr>
                    </a:p>
                  </a:txBody>
                  <a:tcPr marL="5859" marR="5859" marT="5859" marB="0" anchor="ctr">
                    <a:solidFill>
                      <a:schemeClr val="bg2">
                        <a:lumMod val="75000"/>
                      </a:schemeClr>
                    </a:solidFill>
                  </a:tcPr>
                </a:tc>
                <a:tc>
                  <a:txBody>
                    <a:bodyPr/>
                    <a:lstStyle/>
                    <a:p>
                      <a:pPr algn="ctr" fontAlgn="ctr"/>
                      <a:r>
                        <a:rPr lang="ru-RU" sz="800" b="1" u="none" strike="noStrike" dirty="0" smtClean="0">
                          <a:effectLst/>
                          <a:latin typeface="Calibri" pitchFamily="34" charset="0"/>
                        </a:rPr>
                        <a:t>2021</a:t>
                      </a:r>
                      <a:endParaRPr lang="ru-RU" sz="800" b="1" i="0" u="none" strike="noStrike" dirty="0">
                        <a:effectLst/>
                        <a:latin typeface="Calibri" pitchFamily="34" charset="0"/>
                      </a:endParaRPr>
                    </a:p>
                  </a:txBody>
                  <a:tcPr marL="5859" marR="5859" marT="5859" marB="0" anchor="ctr"/>
                </a:tc>
                <a:tc>
                  <a:txBody>
                    <a:bodyPr/>
                    <a:lstStyle/>
                    <a:p>
                      <a:pPr algn="ctr" fontAlgn="ctr"/>
                      <a:r>
                        <a:rPr lang="ru-RU" sz="800" b="1" u="none" strike="noStrike" dirty="0" smtClean="0">
                          <a:effectLst/>
                          <a:latin typeface="Calibri" pitchFamily="34" charset="0"/>
                        </a:rPr>
                        <a:t>2022</a:t>
                      </a:r>
                      <a:endParaRPr lang="ru-RU" sz="800" b="1" i="0" u="none" strike="noStrike" dirty="0">
                        <a:effectLst/>
                        <a:latin typeface="Calibri" pitchFamily="34" charset="0"/>
                      </a:endParaRPr>
                    </a:p>
                  </a:txBody>
                  <a:tcPr marL="5859" marR="5859" marT="5859" marB="0" anchor="ctr"/>
                </a:tc>
                <a:tc>
                  <a:txBody>
                    <a:bodyPr/>
                    <a:lstStyle/>
                    <a:p>
                      <a:pPr algn="ctr" fontAlgn="ctr"/>
                      <a:r>
                        <a:rPr lang="ru-RU" sz="800" b="1" u="none" strike="noStrike" dirty="0" smtClean="0">
                          <a:effectLst/>
                          <a:latin typeface="Calibri" pitchFamily="34" charset="0"/>
                        </a:rPr>
                        <a:t>2022</a:t>
                      </a:r>
                      <a:endParaRPr lang="ru-RU" sz="800" b="1" i="0" u="none" strike="noStrike" dirty="0">
                        <a:effectLst/>
                        <a:latin typeface="Calibri" pitchFamily="34" charset="0"/>
                      </a:endParaRPr>
                    </a:p>
                  </a:txBody>
                  <a:tcPr marL="5859" marR="5859" marT="5859" marB="0" anchor="ctr"/>
                </a:tc>
              </a:tr>
              <a:tr h="144016">
                <a:tc>
                  <a:txBody>
                    <a:bodyPr/>
                    <a:lstStyle/>
                    <a:p>
                      <a:pPr algn="l" fontAlgn="t"/>
                      <a:r>
                        <a:rPr lang="ru-RU" sz="800" b="1" u="none" strike="noStrike" dirty="0">
                          <a:effectLst/>
                          <a:latin typeface="Calibri" pitchFamily="34" charset="0"/>
                        </a:rPr>
                        <a:t>Жилищно-коммунальное хозяйство</a:t>
                      </a:r>
                      <a:endParaRPr lang="ru-RU" sz="800" b="1" i="0" u="none" strike="noStrike" dirty="0">
                        <a:effectLst/>
                        <a:latin typeface="Calibri" pitchFamily="34" charset="0"/>
                      </a:endParaRPr>
                    </a:p>
                  </a:txBody>
                  <a:tcPr marL="5859" marR="5859" marT="5859" marB="0"/>
                </a:tc>
                <a:tc>
                  <a:txBody>
                    <a:bodyPr/>
                    <a:lstStyle/>
                    <a:p>
                      <a:pPr algn="r" fontAlgn="t"/>
                      <a:r>
                        <a:rPr lang="ru-RU" sz="800" b="1" u="none" strike="noStrike" dirty="0" smtClean="0">
                          <a:effectLst/>
                          <a:latin typeface="Calibri" pitchFamily="34" charset="0"/>
                        </a:rPr>
                        <a:t>701,9  </a:t>
                      </a:r>
                      <a:endParaRPr lang="ru-RU" sz="800" b="1" i="0" u="none" strike="noStrike" dirty="0">
                        <a:effectLst/>
                        <a:latin typeface="Calibri" pitchFamily="34" charset="0"/>
                      </a:endParaRPr>
                    </a:p>
                  </a:txBody>
                  <a:tcPr marL="5859" marR="5859" marT="5859" marB="0">
                    <a:solidFill>
                      <a:schemeClr val="bg2">
                        <a:lumMod val="75000"/>
                      </a:schemeClr>
                    </a:solidFill>
                  </a:tcPr>
                </a:tc>
                <a:tc>
                  <a:txBody>
                    <a:bodyPr/>
                    <a:lstStyle/>
                    <a:p>
                      <a:pPr algn="r" fontAlgn="t"/>
                      <a:r>
                        <a:rPr lang="ru-RU" sz="800" b="1" u="none" strike="noStrike" dirty="0" smtClean="0">
                          <a:effectLst/>
                          <a:latin typeface="Calibri" pitchFamily="34" charset="0"/>
                        </a:rPr>
                        <a:t>814,8  </a:t>
                      </a:r>
                      <a:endParaRPr lang="ru-RU" sz="800" b="1" i="0" u="none" strike="noStrike" dirty="0">
                        <a:effectLst/>
                        <a:latin typeface="Calibri" pitchFamily="34" charset="0"/>
                      </a:endParaRPr>
                    </a:p>
                  </a:txBody>
                  <a:tcPr marL="5859" marR="5859" marT="5859" marB="0">
                    <a:solidFill>
                      <a:schemeClr val="bg2">
                        <a:lumMod val="75000"/>
                      </a:schemeClr>
                    </a:solidFill>
                  </a:tcPr>
                </a:tc>
                <a:tc>
                  <a:txBody>
                    <a:bodyPr/>
                    <a:lstStyle/>
                    <a:p>
                      <a:pPr algn="r" fontAlgn="t"/>
                      <a:r>
                        <a:rPr lang="ru-RU" sz="800" b="1" i="0" u="none" strike="noStrike" dirty="0" smtClean="0">
                          <a:effectLst/>
                          <a:latin typeface="Calibri" pitchFamily="34" charset="0"/>
                        </a:rPr>
                        <a:t>1 104,1</a:t>
                      </a:r>
                      <a:endParaRPr lang="ru-RU" sz="800" b="1" i="0" u="none" strike="noStrike" dirty="0">
                        <a:effectLst/>
                        <a:latin typeface="Calibri" pitchFamily="34" charset="0"/>
                      </a:endParaRPr>
                    </a:p>
                  </a:txBody>
                  <a:tcPr marL="5859" marR="5859" marT="5859" marB="0"/>
                </a:tc>
                <a:tc>
                  <a:txBody>
                    <a:bodyPr/>
                    <a:lstStyle/>
                    <a:p>
                      <a:pPr algn="r" fontAlgn="t"/>
                      <a:r>
                        <a:rPr lang="ru-RU" sz="800" b="1" i="0" u="none" strike="noStrike" dirty="0" smtClean="0">
                          <a:effectLst/>
                          <a:latin typeface="Calibri" pitchFamily="34" charset="0"/>
                        </a:rPr>
                        <a:t>749,6</a:t>
                      </a:r>
                      <a:endParaRPr lang="ru-RU" sz="800" b="1" i="0" u="none" strike="noStrike" dirty="0">
                        <a:effectLst/>
                        <a:latin typeface="Calibri" pitchFamily="34" charset="0"/>
                      </a:endParaRPr>
                    </a:p>
                  </a:txBody>
                  <a:tcPr marL="5859" marR="5859" marT="5859" marB="0"/>
                </a:tc>
                <a:tc>
                  <a:txBody>
                    <a:bodyPr/>
                    <a:lstStyle/>
                    <a:p>
                      <a:pPr algn="r" fontAlgn="t"/>
                      <a:r>
                        <a:rPr lang="ru-RU" sz="800" b="1" i="0" u="none" strike="noStrike" dirty="0" smtClean="0">
                          <a:effectLst/>
                          <a:latin typeface="Calibri" pitchFamily="34" charset="0"/>
                        </a:rPr>
                        <a:t>504,3</a:t>
                      </a:r>
                      <a:endParaRPr lang="ru-RU" sz="800" b="1" i="0" u="none" strike="noStrike" dirty="0">
                        <a:effectLst/>
                        <a:latin typeface="Calibri" pitchFamily="34" charset="0"/>
                      </a:endParaRPr>
                    </a:p>
                  </a:txBody>
                  <a:tcPr marL="5859" marR="5859" marT="5859" marB="0"/>
                </a:tc>
              </a:tr>
              <a:tr h="123361">
                <a:tc>
                  <a:txBody>
                    <a:bodyPr/>
                    <a:lstStyle/>
                    <a:p>
                      <a:pPr algn="l" fontAlgn="t"/>
                      <a:r>
                        <a:rPr lang="ru-RU" sz="800" u="none" strike="noStrike" dirty="0">
                          <a:effectLst/>
                          <a:latin typeface="Calibri" pitchFamily="34" charset="0"/>
                        </a:rPr>
                        <a:t>Жилищное хозяйство</a:t>
                      </a:r>
                      <a:endParaRPr lang="ru-RU" sz="800" b="0" i="0" u="none" strike="noStrike" dirty="0">
                        <a:effectLst/>
                        <a:latin typeface="Calibri" pitchFamily="34" charset="0"/>
                      </a:endParaRPr>
                    </a:p>
                  </a:txBody>
                  <a:tcPr marL="5859" marR="5859" marT="5859" marB="0"/>
                </a:tc>
                <a:tc>
                  <a:txBody>
                    <a:bodyPr/>
                    <a:lstStyle/>
                    <a:p>
                      <a:pPr algn="r" fontAlgn="t"/>
                      <a:r>
                        <a:rPr lang="ru-RU" sz="800" u="none" strike="noStrike" dirty="0" smtClean="0">
                          <a:effectLst/>
                          <a:latin typeface="Calibri" pitchFamily="34" charset="0"/>
                        </a:rPr>
                        <a:t>49,1</a:t>
                      </a:r>
                      <a:endParaRPr lang="ru-RU" sz="800" b="0" i="0" u="none" strike="noStrike" dirty="0">
                        <a:effectLst/>
                        <a:latin typeface="Calibri" pitchFamily="34" charset="0"/>
                      </a:endParaRPr>
                    </a:p>
                  </a:txBody>
                  <a:tcPr marL="5859" marR="5859" marT="5859" marB="0">
                    <a:solidFill>
                      <a:schemeClr val="bg2">
                        <a:lumMod val="75000"/>
                      </a:schemeClr>
                    </a:solidFill>
                  </a:tcPr>
                </a:tc>
                <a:tc>
                  <a:txBody>
                    <a:bodyPr/>
                    <a:lstStyle/>
                    <a:p>
                      <a:pPr algn="r" fontAlgn="t"/>
                      <a:r>
                        <a:rPr lang="ru-RU" sz="800" b="0" i="0" u="none" strike="noStrike" dirty="0" smtClean="0">
                          <a:effectLst/>
                          <a:latin typeface="Calibri" pitchFamily="34" charset="0"/>
                        </a:rPr>
                        <a:t>88,2</a:t>
                      </a:r>
                      <a:endParaRPr lang="ru-RU" sz="800" b="0" i="0" u="none" strike="noStrike" dirty="0">
                        <a:effectLst/>
                        <a:latin typeface="Calibri" pitchFamily="34" charset="0"/>
                      </a:endParaRPr>
                    </a:p>
                  </a:txBody>
                  <a:tcPr marL="5859" marR="5859" marT="5859" marB="0">
                    <a:solidFill>
                      <a:schemeClr val="bg2">
                        <a:lumMod val="75000"/>
                      </a:schemeClr>
                    </a:solidFill>
                  </a:tcPr>
                </a:tc>
                <a:tc>
                  <a:txBody>
                    <a:bodyPr/>
                    <a:lstStyle/>
                    <a:p>
                      <a:pPr algn="r" fontAlgn="t"/>
                      <a:r>
                        <a:rPr lang="ru-RU" sz="800" b="0" i="0" u="none" strike="noStrike" dirty="0" smtClean="0">
                          <a:effectLst/>
                          <a:latin typeface="Calibri" pitchFamily="34" charset="0"/>
                        </a:rPr>
                        <a:t>487,7</a:t>
                      </a:r>
                      <a:endParaRPr lang="ru-RU" sz="800" b="0" i="0" u="none" strike="noStrike" dirty="0">
                        <a:effectLst/>
                        <a:latin typeface="Calibri" pitchFamily="34" charset="0"/>
                      </a:endParaRPr>
                    </a:p>
                  </a:txBody>
                  <a:tcPr marL="5859" marR="5859" marT="5859" marB="0"/>
                </a:tc>
                <a:tc>
                  <a:txBody>
                    <a:bodyPr/>
                    <a:lstStyle/>
                    <a:p>
                      <a:pPr algn="r" fontAlgn="t"/>
                      <a:r>
                        <a:rPr lang="ru-RU" sz="800" b="0" i="0" u="none" strike="noStrike" dirty="0" smtClean="0">
                          <a:effectLst/>
                          <a:latin typeface="Calibri" pitchFamily="34" charset="0"/>
                        </a:rPr>
                        <a:t>250,1</a:t>
                      </a:r>
                      <a:endParaRPr lang="ru-RU" sz="800" b="0" i="0" u="none" strike="noStrike" dirty="0">
                        <a:effectLst/>
                        <a:latin typeface="Calibri" pitchFamily="34" charset="0"/>
                      </a:endParaRPr>
                    </a:p>
                  </a:txBody>
                  <a:tcPr marL="5859" marR="5859" marT="5859" marB="0"/>
                </a:tc>
                <a:tc>
                  <a:txBody>
                    <a:bodyPr/>
                    <a:lstStyle/>
                    <a:p>
                      <a:pPr algn="r" fontAlgn="t"/>
                      <a:r>
                        <a:rPr lang="ru-RU" sz="800" b="0" i="0" u="none" strike="noStrike" dirty="0" smtClean="0">
                          <a:effectLst/>
                          <a:latin typeface="Calibri" pitchFamily="34" charset="0"/>
                        </a:rPr>
                        <a:t>6,5</a:t>
                      </a:r>
                      <a:endParaRPr lang="ru-RU" sz="800" b="0" i="0" u="none" strike="noStrike" dirty="0">
                        <a:effectLst/>
                        <a:latin typeface="Calibri" pitchFamily="34" charset="0"/>
                      </a:endParaRPr>
                    </a:p>
                  </a:txBody>
                  <a:tcPr marL="5859" marR="5859" marT="5859" marB="0"/>
                </a:tc>
              </a:tr>
              <a:tr h="170387">
                <a:tc>
                  <a:txBody>
                    <a:bodyPr/>
                    <a:lstStyle/>
                    <a:p>
                      <a:pPr algn="l" fontAlgn="t"/>
                      <a:r>
                        <a:rPr lang="ru-RU" sz="800" u="none" strike="noStrike" dirty="0">
                          <a:effectLst/>
                          <a:latin typeface="Calibri" pitchFamily="34" charset="0"/>
                        </a:rPr>
                        <a:t>Коммунальное хозяйство</a:t>
                      </a:r>
                      <a:endParaRPr lang="ru-RU" sz="800" b="0" i="0" u="none" strike="noStrike" dirty="0">
                        <a:effectLst/>
                        <a:latin typeface="Calibri" pitchFamily="34" charset="0"/>
                      </a:endParaRPr>
                    </a:p>
                  </a:txBody>
                  <a:tcPr marL="5859" marR="5859" marT="5859" marB="0"/>
                </a:tc>
                <a:tc>
                  <a:txBody>
                    <a:bodyPr/>
                    <a:lstStyle/>
                    <a:p>
                      <a:pPr algn="r" fontAlgn="t"/>
                      <a:r>
                        <a:rPr lang="ru-RU" sz="800" b="0" i="0" u="none" strike="noStrike" dirty="0" smtClean="0">
                          <a:effectLst/>
                          <a:latin typeface="Calibri" pitchFamily="34" charset="0"/>
                        </a:rPr>
                        <a:t>590,2</a:t>
                      </a:r>
                      <a:endParaRPr lang="ru-RU" sz="800" b="0" i="0" u="none" strike="noStrike" dirty="0">
                        <a:effectLst/>
                        <a:latin typeface="Calibri" pitchFamily="34" charset="0"/>
                      </a:endParaRPr>
                    </a:p>
                  </a:txBody>
                  <a:tcPr marL="5859" marR="5859" marT="5859" marB="0">
                    <a:solidFill>
                      <a:schemeClr val="bg2">
                        <a:lumMod val="75000"/>
                      </a:schemeClr>
                    </a:solidFill>
                  </a:tcPr>
                </a:tc>
                <a:tc>
                  <a:txBody>
                    <a:bodyPr/>
                    <a:lstStyle/>
                    <a:p>
                      <a:pPr algn="r" fontAlgn="t"/>
                      <a:r>
                        <a:rPr lang="ru-RU" sz="800" b="0" i="0" u="none" strike="noStrike" dirty="0" smtClean="0">
                          <a:effectLst/>
                          <a:latin typeface="Calibri" pitchFamily="34" charset="0"/>
                        </a:rPr>
                        <a:t>632,5</a:t>
                      </a:r>
                      <a:endParaRPr lang="ru-RU" sz="800" b="0" i="0" u="none" strike="noStrike" dirty="0">
                        <a:effectLst/>
                        <a:latin typeface="Calibri" pitchFamily="34" charset="0"/>
                      </a:endParaRPr>
                    </a:p>
                  </a:txBody>
                  <a:tcPr marL="5859" marR="5859" marT="5859" marB="0">
                    <a:solidFill>
                      <a:schemeClr val="bg2">
                        <a:lumMod val="75000"/>
                      </a:schemeClr>
                    </a:solidFill>
                  </a:tcPr>
                </a:tc>
                <a:tc>
                  <a:txBody>
                    <a:bodyPr/>
                    <a:lstStyle/>
                    <a:p>
                      <a:pPr algn="r" fontAlgn="t"/>
                      <a:r>
                        <a:rPr lang="ru-RU" sz="800" b="0" i="0" u="none" strike="noStrike" dirty="0" smtClean="0">
                          <a:effectLst/>
                          <a:latin typeface="Calibri" pitchFamily="34" charset="0"/>
                        </a:rPr>
                        <a:t>475,1</a:t>
                      </a:r>
                      <a:endParaRPr lang="ru-RU" sz="800" b="0" i="0" u="none" strike="noStrike" dirty="0">
                        <a:effectLst/>
                        <a:latin typeface="Calibri" pitchFamily="34" charset="0"/>
                      </a:endParaRPr>
                    </a:p>
                  </a:txBody>
                  <a:tcPr marL="5859" marR="5859" marT="5859" marB="0"/>
                </a:tc>
                <a:tc>
                  <a:txBody>
                    <a:bodyPr/>
                    <a:lstStyle/>
                    <a:p>
                      <a:pPr algn="r" fontAlgn="t"/>
                      <a:r>
                        <a:rPr lang="ru-RU" sz="800" b="0" i="0" u="none" strike="noStrike" dirty="0" smtClean="0">
                          <a:effectLst/>
                          <a:latin typeface="Calibri" pitchFamily="34" charset="0"/>
                        </a:rPr>
                        <a:t>446,5</a:t>
                      </a:r>
                      <a:endParaRPr lang="ru-RU" sz="800" b="0" i="0" u="none" strike="noStrike" dirty="0">
                        <a:effectLst/>
                        <a:latin typeface="Calibri" pitchFamily="34" charset="0"/>
                      </a:endParaRPr>
                    </a:p>
                  </a:txBody>
                  <a:tcPr marL="5859" marR="5859" marT="5859" marB="0"/>
                </a:tc>
                <a:tc>
                  <a:txBody>
                    <a:bodyPr/>
                    <a:lstStyle/>
                    <a:p>
                      <a:pPr algn="r" fontAlgn="t"/>
                      <a:r>
                        <a:rPr lang="ru-RU" sz="800" b="0" i="0" u="none" strike="noStrike" dirty="0" smtClean="0">
                          <a:effectLst/>
                          <a:latin typeface="Calibri" pitchFamily="34" charset="0"/>
                        </a:rPr>
                        <a:t>446,5</a:t>
                      </a:r>
                      <a:endParaRPr lang="ru-RU" sz="800" b="0" i="0" u="none" strike="noStrike" dirty="0">
                        <a:effectLst/>
                        <a:latin typeface="Calibri" pitchFamily="34" charset="0"/>
                      </a:endParaRPr>
                    </a:p>
                  </a:txBody>
                  <a:tcPr marL="5859" marR="5859" marT="5859" marB="0"/>
                </a:tc>
              </a:tr>
              <a:tr h="140360">
                <a:tc>
                  <a:txBody>
                    <a:bodyPr/>
                    <a:lstStyle/>
                    <a:p>
                      <a:pPr algn="l" fontAlgn="t"/>
                      <a:r>
                        <a:rPr lang="ru-RU" sz="800" u="none" strike="noStrike" dirty="0">
                          <a:effectLst/>
                          <a:latin typeface="Calibri" pitchFamily="34" charset="0"/>
                        </a:rPr>
                        <a:t>Благоустройство</a:t>
                      </a:r>
                      <a:endParaRPr lang="ru-RU" sz="800" b="0" i="0" u="none" strike="noStrike" dirty="0">
                        <a:effectLst/>
                        <a:latin typeface="Calibri" pitchFamily="34" charset="0"/>
                      </a:endParaRPr>
                    </a:p>
                  </a:txBody>
                  <a:tcPr marL="5859" marR="5859" marT="5859" marB="0"/>
                </a:tc>
                <a:tc>
                  <a:txBody>
                    <a:bodyPr/>
                    <a:lstStyle/>
                    <a:p>
                      <a:pPr algn="r" fontAlgn="t"/>
                      <a:r>
                        <a:rPr lang="ru-RU" sz="800" b="0" i="0" u="none" strike="noStrike" dirty="0" smtClean="0">
                          <a:effectLst/>
                          <a:latin typeface="Calibri" pitchFamily="34" charset="0"/>
                        </a:rPr>
                        <a:t>39,2</a:t>
                      </a:r>
                      <a:endParaRPr lang="ru-RU" sz="800" b="0" i="0" u="none" strike="noStrike" dirty="0">
                        <a:effectLst/>
                        <a:latin typeface="Calibri" pitchFamily="34" charset="0"/>
                      </a:endParaRPr>
                    </a:p>
                  </a:txBody>
                  <a:tcPr marL="5859" marR="5859" marT="5859" marB="0">
                    <a:solidFill>
                      <a:schemeClr val="bg2">
                        <a:lumMod val="75000"/>
                      </a:schemeClr>
                    </a:solidFill>
                  </a:tcPr>
                </a:tc>
                <a:tc>
                  <a:txBody>
                    <a:bodyPr/>
                    <a:lstStyle/>
                    <a:p>
                      <a:pPr algn="r" fontAlgn="t"/>
                      <a:r>
                        <a:rPr lang="ru-RU" sz="800" b="0" i="0" u="none" strike="noStrike" dirty="0" smtClean="0">
                          <a:effectLst/>
                          <a:latin typeface="Calibri" pitchFamily="34" charset="0"/>
                        </a:rPr>
                        <a:t>58,5</a:t>
                      </a:r>
                      <a:endParaRPr lang="ru-RU" sz="800" b="0" i="0" u="none" strike="noStrike" dirty="0">
                        <a:effectLst/>
                        <a:latin typeface="Calibri" pitchFamily="34" charset="0"/>
                      </a:endParaRPr>
                    </a:p>
                  </a:txBody>
                  <a:tcPr marL="5859" marR="5859" marT="5859" marB="0">
                    <a:solidFill>
                      <a:schemeClr val="bg2">
                        <a:lumMod val="75000"/>
                      </a:schemeClr>
                    </a:solidFill>
                  </a:tcPr>
                </a:tc>
                <a:tc>
                  <a:txBody>
                    <a:bodyPr/>
                    <a:lstStyle/>
                    <a:p>
                      <a:pPr algn="r" fontAlgn="t"/>
                      <a:r>
                        <a:rPr lang="ru-RU" sz="800" b="0" i="0" u="none" strike="noStrike" dirty="0" smtClean="0">
                          <a:effectLst/>
                          <a:latin typeface="Calibri" pitchFamily="34" charset="0"/>
                        </a:rPr>
                        <a:t>115,7</a:t>
                      </a:r>
                      <a:endParaRPr lang="ru-RU" sz="800" b="0" i="0" u="none" strike="noStrike" dirty="0">
                        <a:effectLst/>
                        <a:latin typeface="Calibri" pitchFamily="34" charset="0"/>
                      </a:endParaRPr>
                    </a:p>
                  </a:txBody>
                  <a:tcPr marL="5859" marR="5859" marT="5859" marB="0"/>
                </a:tc>
                <a:tc>
                  <a:txBody>
                    <a:bodyPr/>
                    <a:lstStyle/>
                    <a:p>
                      <a:pPr algn="r" fontAlgn="t"/>
                      <a:r>
                        <a:rPr lang="ru-RU" sz="800" b="0" i="0" u="none" strike="noStrike" dirty="0" smtClean="0">
                          <a:effectLst/>
                          <a:latin typeface="Calibri" pitchFamily="34" charset="0"/>
                        </a:rPr>
                        <a:t>27,5</a:t>
                      </a:r>
                      <a:endParaRPr lang="ru-RU" sz="800" b="0" i="0" u="none" strike="noStrike" dirty="0">
                        <a:effectLst/>
                        <a:latin typeface="Calibri" pitchFamily="34" charset="0"/>
                      </a:endParaRPr>
                    </a:p>
                  </a:txBody>
                  <a:tcPr marL="5859" marR="5859" marT="5859" marB="0"/>
                </a:tc>
                <a:tc>
                  <a:txBody>
                    <a:bodyPr/>
                    <a:lstStyle/>
                    <a:p>
                      <a:pPr algn="r" fontAlgn="t"/>
                      <a:r>
                        <a:rPr lang="ru-RU" sz="800" b="0" i="0" u="none" strike="noStrike" dirty="0" smtClean="0">
                          <a:effectLst/>
                          <a:latin typeface="Calibri" pitchFamily="34" charset="0"/>
                        </a:rPr>
                        <a:t>25,7</a:t>
                      </a:r>
                      <a:endParaRPr lang="ru-RU" sz="800" b="0" i="0" u="none" strike="noStrike" dirty="0">
                        <a:effectLst/>
                        <a:latin typeface="Calibri" pitchFamily="34" charset="0"/>
                      </a:endParaRPr>
                    </a:p>
                  </a:txBody>
                  <a:tcPr marL="5859" marR="5859" marT="5859" marB="0"/>
                </a:tc>
              </a:tr>
              <a:tr h="276749">
                <a:tc>
                  <a:txBody>
                    <a:bodyPr/>
                    <a:lstStyle/>
                    <a:p>
                      <a:pPr algn="l" fontAlgn="t"/>
                      <a:r>
                        <a:rPr lang="ru-RU" sz="800" u="none" strike="noStrike" dirty="0">
                          <a:effectLst/>
                          <a:latin typeface="Calibri" pitchFamily="34" charset="0"/>
                        </a:rPr>
                        <a:t>Другие вопросы в области жилищно-коммунального хозяйства</a:t>
                      </a:r>
                      <a:endParaRPr lang="ru-RU" sz="800" b="0" i="0" u="none" strike="noStrike" dirty="0">
                        <a:effectLst/>
                        <a:latin typeface="Calibri" pitchFamily="34" charset="0"/>
                      </a:endParaRPr>
                    </a:p>
                  </a:txBody>
                  <a:tcPr marL="5859" marR="5859" marT="5859" marB="0"/>
                </a:tc>
                <a:tc>
                  <a:txBody>
                    <a:bodyPr/>
                    <a:lstStyle/>
                    <a:p>
                      <a:pPr algn="r" fontAlgn="t"/>
                      <a:r>
                        <a:rPr lang="ru-RU" sz="800" b="0" i="0" u="none" strike="noStrike" dirty="0" smtClean="0">
                          <a:effectLst/>
                          <a:latin typeface="Calibri" pitchFamily="34" charset="0"/>
                        </a:rPr>
                        <a:t>23,4</a:t>
                      </a:r>
                      <a:endParaRPr lang="ru-RU" sz="800" b="0" i="0" u="none" strike="noStrike" dirty="0">
                        <a:effectLst/>
                        <a:latin typeface="Calibri" pitchFamily="34" charset="0"/>
                      </a:endParaRPr>
                    </a:p>
                  </a:txBody>
                  <a:tcPr marL="5859" marR="5859" marT="5859" marB="0">
                    <a:solidFill>
                      <a:schemeClr val="bg2">
                        <a:lumMod val="75000"/>
                      </a:schemeClr>
                    </a:solidFill>
                  </a:tcPr>
                </a:tc>
                <a:tc>
                  <a:txBody>
                    <a:bodyPr/>
                    <a:lstStyle/>
                    <a:p>
                      <a:pPr algn="r" fontAlgn="t"/>
                      <a:r>
                        <a:rPr lang="ru-RU" sz="800" b="0" i="0" u="none" strike="noStrike" dirty="0" smtClean="0">
                          <a:effectLst/>
                          <a:latin typeface="Calibri" pitchFamily="34" charset="0"/>
                        </a:rPr>
                        <a:t>35,6</a:t>
                      </a:r>
                      <a:endParaRPr lang="ru-RU" sz="800" b="0" i="0" u="none" strike="noStrike" dirty="0">
                        <a:effectLst/>
                        <a:latin typeface="Calibri" pitchFamily="34" charset="0"/>
                      </a:endParaRPr>
                    </a:p>
                  </a:txBody>
                  <a:tcPr marL="5859" marR="5859" marT="5859" marB="0">
                    <a:solidFill>
                      <a:schemeClr val="bg2">
                        <a:lumMod val="75000"/>
                      </a:schemeClr>
                    </a:solidFill>
                  </a:tcPr>
                </a:tc>
                <a:tc>
                  <a:txBody>
                    <a:bodyPr/>
                    <a:lstStyle/>
                    <a:p>
                      <a:pPr algn="r" fontAlgn="t"/>
                      <a:r>
                        <a:rPr lang="ru-RU" sz="800" b="0" i="0" u="none" strike="noStrike" dirty="0" smtClean="0">
                          <a:effectLst/>
                          <a:latin typeface="Calibri" pitchFamily="34" charset="0"/>
                        </a:rPr>
                        <a:t>25,6</a:t>
                      </a:r>
                      <a:endParaRPr lang="ru-RU" sz="800" b="0" i="0" u="none" strike="noStrike" dirty="0">
                        <a:effectLst/>
                        <a:latin typeface="Calibri" pitchFamily="34" charset="0"/>
                      </a:endParaRPr>
                    </a:p>
                  </a:txBody>
                  <a:tcPr marL="5859" marR="5859" marT="5859" marB="0"/>
                </a:tc>
                <a:tc>
                  <a:txBody>
                    <a:bodyPr/>
                    <a:lstStyle/>
                    <a:p>
                      <a:pPr algn="r" fontAlgn="t"/>
                      <a:r>
                        <a:rPr lang="ru-RU" sz="800" b="0" i="0" u="none" strike="noStrike" dirty="0" smtClean="0">
                          <a:effectLst/>
                          <a:latin typeface="Calibri" pitchFamily="34" charset="0"/>
                        </a:rPr>
                        <a:t>25,6</a:t>
                      </a:r>
                      <a:endParaRPr lang="ru-RU" sz="800" b="0" i="0" u="none" strike="noStrike" dirty="0">
                        <a:effectLst/>
                        <a:latin typeface="Calibri" pitchFamily="34" charset="0"/>
                      </a:endParaRPr>
                    </a:p>
                  </a:txBody>
                  <a:tcPr marL="5859" marR="5859" marT="5859" marB="0"/>
                </a:tc>
                <a:tc>
                  <a:txBody>
                    <a:bodyPr/>
                    <a:lstStyle/>
                    <a:p>
                      <a:pPr algn="r" fontAlgn="t"/>
                      <a:r>
                        <a:rPr lang="ru-RU" sz="800" b="0" i="0" u="none" strike="noStrike" dirty="0" smtClean="0">
                          <a:effectLst/>
                          <a:latin typeface="Calibri" pitchFamily="34" charset="0"/>
                        </a:rPr>
                        <a:t>25,6</a:t>
                      </a:r>
                      <a:endParaRPr lang="ru-RU" sz="800" b="0" i="0" u="none" strike="noStrike" dirty="0">
                        <a:effectLst/>
                        <a:latin typeface="Calibri" pitchFamily="34" charset="0"/>
                      </a:endParaRPr>
                    </a:p>
                  </a:txBody>
                  <a:tcPr marL="5859" marR="5859" marT="5859" marB="0"/>
                </a:tc>
              </a:tr>
              <a:tr h="139036">
                <a:tc>
                  <a:txBody>
                    <a:bodyPr/>
                    <a:lstStyle/>
                    <a:p>
                      <a:pPr algn="l" fontAlgn="t"/>
                      <a:r>
                        <a:rPr lang="ru-RU" sz="800" b="1" i="0" u="none" strike="noStrike" dirty="0" smtClean="0">
                          <a:effectLst/>
                          <a:latin typeface="Calibri" pitchFamily="34" charset="0"/>
                        </a:rPr>
                        <a:t>Охрана окружающей среды</a:t>
                      </a:r>
                      <a:endParaRPr lang="ru-RU" sz="800" b="1" i="0" u="none" strike="noStrike" dirty="0">
                        <a:effectLst/>
                        <a:latin typeface="Calibri" pitchFamily="34" charset="0"/>
                      </a:endParaRPr>
                    </a:p>
                  </a:txBody>
                  <a:tcPr marL="5859" marR="5859" marT="5859" marB="0"/>
                </a:tc>
                <a:tc>
                  <a:txBody>
                    <a:bodyPr/>
                    <a:lstStyle/>
                    <a:p>
                      <a:pPr algn="r" fontAlgn="t"/>
                      <a:r>
                        <a:rPr lang="ru-RU" sz="800" b="1" i="0" u="none" strike="noStrike" dirty="0" smtClean="0">
                          <a:effectLst/>
                          <a:latin typeface="Calibri" pitchFamily="34" charset="0"/>
                        </a:rPr>
                        <a:t>0,5</a:t>
                      </a:r>
                      <a:endParaRPr lang="ru-RU" sz="800" b="1" i="0" u="none" strike="noStrike" dirty="0">
                        <a:effectLst/>
                        <a:latin typeface="Calibri" pitchFamily="34" charset="0"/>
                      </a:endParaRPr>
                    </a:p>
                  </a:txBody>
                  <a:tcPr marL="5859" marR="5859" marT="5859" marB="0">
                    <a:solidFill>
                      <a:schemeClr val="bg2">
                        <a:lumMod val="75000"/>
                      </a:schemeClr>
                    </a:solidFill>
                  </a:tcPr>
                </a:tc>
                <a:tc>
                  <a:txBody>
                    <a:bodyPr/>
                    <a:lstStyle/>
                    <a:p>
                      <a:pPr algn="r" fontAlgn="t"/>
                      <a:r>
                        <a:rPr lang="ru-RU" sz="800" b="1" i="0" u="none" strike="noStrike" dirty="0" smtClean="0">
                          <a:effectLst/>
                          <a:latin typeface="Calibri" pitchFamily="34" charset="0"/>
                        </a:rPr>
                        <a:t>1,7</a:t>
                      </a:r>
                      <a:endParaRPr lang="ru-RU" sz="800" b="1" i="0" u="none" strike="noStrike" dirty="0">
                        <a:effectLst/>
                        <a:latin typeface="Calibri" pitchFamily="34" charset="0"/>
                      </a:endParaRPr>
                    </a:p>
                  </a:txBody>
                  <a:tcPr marL="5859" marR="5859" marT="5859" marB="0">
                    <a:solidFill>
                      <a:schemeClr val="bg2">
                        <a:lumMod val="75000"/>
                      </a:schemeClr>
                    </a:solidFill>
                  </a:tcPr>
                </a:tc>
                <a:tc>
                  <a:txBody>
                    <a:bodyPr/>
                    <a:lstStyle/>
                    <a:p>
                      <a:pPr algn="r" fontAlgn="t"/>
                      <a:r>
                        <a:rPr lang="ru-RU" sz="800" b="1" i="0" u="none" strike="noStrike" dirty="0" smtClean="0">
                          <a:effectLst/>
                          <a:latin typeface="Calibri" pitchFamily="34" charset="0"/>
                        </a:rPr>
                        <a:t>1,7</a:t>
                      </a:r>
                      <a:endParaRPr lang="ru-RU" sz="800" b="1" i="0" u="none" strike="noStrike" dirty="0">
                        <a:effectLst/>
                        <a:latin typeface="Calibri" pitchFamily="34" charset="0"/>
                      </a:endParaRPr>
                    </a:p>
                  </a:txBody>
                  <a:tcPr marL="5859" marR="5859" marT="5859" marB="0"/>
                </a:tc>
                <a:tc>
                  <a:txBody>
                    <a:bodyPr/>
                    <a:lstStyle/>
                    <a:p>
                      <a:pPr algn="r" fontAlgn="t"/>
                      <a:r>
                        <a:rPr lang="ru-RU" sz="800" b="1" i="0" u="none" strike="noStrike" dirty="0" smtClean="0">
                          <a:effectLst/>
                          <a:latin typeface="Calibri" pitchFamily="34" charset="0"/>
                        </a:rPr>
                        <a:t>1,7</a:t>
                      </a:r>
                      <a:endParaRPr lang="ru-RU" sz="800" b="1" i="0" u="none" strike="noStrike" dirty="0">
                        <a:effectLst/>
                        <a:latin typeface="Calibri" pitchFamily="34" charset="0"/>
                      </a:endParaRPr>
                    </a:p>
                  </a:txBody>
                  <a:tcPr marL="5859" marR="5859" marT="5859" marB="0"/>
                </a:tc>
                <a:tc>
                  <a:txBody>
                    <a:bodyPr/>
                    <a:lstStyle/>
                    <a:p>
                      <a:pPr algn="r" fontAlgn="t"/>
                      <a:r>
                        <a:rPr lang="ru-RU" sz="800" b="1" i="0" u="none" strike="noStrike" dirty="0" smtClean="0">
                          <a:effectLst/>
                          <a:latin typeface="Calibri" pitchFamily="34" charset="0"/>
                        </a:rPr>
                        <a:t>1,7</a:t>
                      </a:r>
                      <a:endParaRPr lang="ru-RU" sz="800" b="1" i="0" u="none" strike="noStrike" dirty="0">
                        <a:effectLst/>
                        <a:latin typeface="Calibri" pitchFamily="34" charset="0"/>
                      </a:endParaRPr>
                    </a:p>
                  </a:txBody>
                  <a:tcPr marL="5859" marR="5859" marT="5859" marB="0"/>
                </a:tc>
              </a:tr>
              <a:tr h="139036">
                <a:tc>
                  <a:txBody>
                    <a:bodyPr/>
                    <a:lstStyle/>
                    <a:p>
                      <a:pPr algn="l" fontAlgn="t"/>
                      <a:r>
                        <a:rPr lang="ru-RU" sz="800" b="1" u="none" strike="noStrike" dirty="0">
                          <a:effectLst/>
                          <a:latin typeface="Calibri" pitchFamily="34" charset="0"/>
                        </a:rPr>
                        <a:t>Образование</a:t>
                      </a:r>
                      <a:endParaRPr lang="ru-RU" sz="800" b="1" i="0" u="none" strike="noStrike" dirty="0">
                        <a:effectLst/>
                        <a:latin typeface="Calibri" pitchFamily="34" charset="0"/>
                      </a:endParaRPr>
                    </a:p>
                  </a:txBody>
                  <a:tcPr marL="5859" marR="5859" marT="5859" marB="0"/>
                </a:tc>
                <a:tc>
                  <a:txBody>
                    <a:bodyPr/>
                    <a:lstStyle/>
                    <a:p>
                      <a:pPr algn="r" fontAlgn="t"/>
                      <a:r>
                        <a:rPr lang="ru-RU" sz="800" b="1" i="0" u="none" strike="noStrike" dirty="0" smtClean="0">
                          <a:effectLst/>
                          <a:latin typeface="Calibri" pitchFamily="34" charset="0"/>
                        </a:rPr>
                        <a:t>605,2</a:t>
                      </a:r>
                      <a:endParaRPr lang="ru-RU" sz="800" b="1" i="0" u="none" strike="noStrike" dirty="0">
                        <a:effectLst/>
                        <a:latin typeface="Calibri" pitchFamily="34" charset="0"/>
                      </a:endParaRPr>
                    </a:p>
                  </a:txBody>
                  <a:tcPr marL="5859" marR="5859" marT="5859" marB="0">
                    <a:solidFill>
                      <a:schemeClr val="bg2">
                        <a:lumMod val="75000"/>
                      </a:schemeClr>
                    </a:solidFill>
                  </a:tcPr>
                </a:tc>
                <a:tc>
                  <a:txBody>
                    <a:bodyPr/>
                    <a:lstStyle/>
                    <a:p>
                      <a:pPr algn="r" fontAlgn="t"/>
                      <a:r>
                        <a:rPr lang="ru-RU" sz="800" b="1" i="0" u="none" strike="noStrike" dirty="0" smtClean="0">
                          <a:effectLst/>
                          <a:latin typeface="Calibri" pitchFamily="34" charset="0"/>
                        </a:rPr>
                        <a:t>629,5</a:t>
                      </a:r>
                      <a:endParaRPr lang="ru-RU" sz="800" b="1" i="0" u="none" strike="noStrike" dirty="0">
                        <a:effectLst/>
                        <a:latin typeface="Calibri" pitchFamily="34" charset="0"/>
                      </a:endParaRPr>
                    </a:p>
                  </a:txBody>
                  <a:tcPr marL="5859" marR="5859" marT="5859" marB="0">
                    <a:solidFill>
                      <a:schemeClr val="bg2">
                        <a:lumMod val="75000"/>
                      </a:schemeClr>
                    </a:solidFill>
                  </a:tcPr>
                </a:tc>
                <a:tc>
                  <a:txBody>
                    <a:bodyPr/>
                    <a:lstStyle/>
                    <a:p>
                      <a:pPr algn="r" fontAlgn="t"/>
                      <a:r>
                        <a:rPr lang="ru-RU" sz="800" b="1" i="0" u="none" strike="noStrike" dirty="0" smtClean="0">
                          <a:effectLst/>
                          <a:latin typeface="Calibri" pitchFamily="34" charset="0"/>
                        </a:rPr>
                        <a:t>636,1</a:t>
                      </a:r>
                      <a:endParaRPr lang="ru-RU" sz="800" b="1" i="0" u="none" strike="noStrike" dirty="0">
                        <a:effectLst/>
                        <a:latin typeface="Calibri" pitchFamily="34" charset="0"/>
                      </a:endParaRPr>
                    </a:p>
                  </a:txBody>
                  <a:tcPr marL="5859" marR="5859" marT="5859" marB="0"/>
                </a:tc>
                <a:tc>
                  <a:txBody>
                    <a:bodyPr/>
                    <a:lstStyle/>
                    <a:p>
                      <a:pPr algn="r" fontAlgn="t"/>
                      <a:r>
                        <a:rPr lang="ru-RU" sz="800" b="1" i="0" u="none" strike="noStrike" dirty="0" smtClean="0">
                          <a:effectLst/>
                          <a:latin typeface="Calibri" pitchFamily="34" charset="0"/>
                        </a:rPr>
                        <a:t>612,6</a:t>
                      </a:r>
                      <a:endParaRPr lang="ru-RU" sz="800" b="1" i="0" u="none" strike="noStrike" dirty="0">
                        <a:effectLst/>
                        <a:latin typeface="Calibri" pitchFamily="34" charset="0"/>
                      </a:endParaRPr>
                    </a:p>
                  </a:txBody>
                  <a:tcPr marL="5859" marR="5859" marT="5859" marB="0"/>
                </a:tc>
                <a:tc>
                  <a:txBody>
                    <a:bodyPr/>
                    <a:lstStyle/>
                    <a:p>
                      <a:pPr algn="r" fontAlgn="t"/>
                      <a:r>
                        <a:rPr lang="ru-RU" sz="800" b="1" i="0" u="none" strike="noStrike" dirty="0" smtClean="0">
                          <a:effectLst/>
                          <a:latin typeface="Calibri" pitchFamily="34" charset="0"/>
                        </a:rPr>
                        <a:t>610,8</a:t>
                      </a:r>
                      <a:endParaRPr lang="ru-RU" sz="800" b="1" i="0" u="none" strike="noStrike" dirty="0">
                        <a:effectLst/>
                        <a:latin typeface="Calibri" pitchFamily="34" charset="0"/>
                      </a:endParaRPr>
                    </a:p>
                  </a:txBody>
                  <a:tcPr marL="5859" marR="5859" marT="5859" marB="0"/>
                </a:tc>
              </a:tr>
              <a:tr h="139036">
                <a:tc>
                  <a:txBody>
                    <a:bodyPr/>
                    <a:lstStyle/>
                    <a:p>
                      <a:pPr algn="l" fontAlgn="t"/>
                      <a:r>
                        <a:rPr lang="ru-RU" sz="800" u="none" strike="noStrike">
                          <a:effectLst/>
                          <a:latin typeface="Calibri" pitchFamily="34" charset="0"/>
                        </a:rPr>
                        <a:t>Дошкольное образование</a:t>
                      </a:r>
                      <a:endParaRPr lang="ru-RU" sz="800" b="0" i="0" u="none" strike="noStrike">
                        <a:effectLst/>
                        <a:latin typeface="Calibri" pitchFamily="34" charset="0"/>
                      </a:endParaRPr>
                    </a:p>
                  </a:txBody>
                  <a:tcPr marL="5859" marR="5859" marT="5859" marB="0"/>
                </a:tc>
                <a:tc>
                  <a:txBody>
                    <a:bodyPr/>
                    <a:lstStyle/>
                    <a:p>
                      <a:pPr algn="r" fontAlgn="t"/>
                      <a:r>
                        <a:rPr lang="ru-RU" sz="800" b="0" i="0" u="none" strike="noStrike" dirty="0" smtClean="0">
                          <a:effectLst/>
                          <a:latin typeface="Calibri" pitchFamily="34" charset="0"/>
                        </a:rPr>
                        <a:t>158,5</a:t>
                      </a:r>
                      <a:endParaRPr lang="ru-RU" sz="800" b="0" i="0" u="none" strike="noStrike" dirty="0">
                        <a:effectLst/>
                        <a:latin typeface="Calibri" pitchFamily="34" charset="0"/>
                      </a:endParaRPr>
                    </a:p>
                  </a:txBody>
                  <a:tcPr marL="5859" marR="5859" marT="5859" marB="0">
                    <a:solidFill>
                      <a:schemeClr val="bg2">
                        <a:lumMod val="75000"/>
                      </a:schemeClr>
                    </a:solidFill>
                  </a:tcPr>
                </a:tc>
                <a:tc>
                  <a:txBody>
                    <a:bodyPr/>
                    <a:lstStyle/>
                    <a:p>
                      <a:pPr algn="r" fontAlgn="t"/>
                      <a:r>
                        <a:rPr lang="ru-RU" sz="800" b="0" i="0" u="none" strike="noStrike" dirty="0" smtClean="0">
                          <a:effectLst/>
                          <a:latin typeface="Calibri" pitchFamily="34" charset="0"/>
                        </a:rPr>
                        <a:t>167,8</a:t>
                      </a:r>
                      <a:endParaRPr lang="ru-RU" sz="800" b="0" i="0" u="none" strike="noStrike" dirty="0">
                        <a:effectLst/>
                        <a:latin typeface="Calibri" pitchFamily="34" charset="0"/>
                      </a:endParaRPr>
                    </a:p>
                  </a:txBody>
                  <a:tcPr marL="5859" marR="5859" marT="5859" marB="0">
                    <a:solidFill>
                      <a:schemeClr val="bg2">
                        <a:lumMod val="75000"/>
                      </a:schemeClr>
                    </a:solidFill>
                  </a:tcPr>
                </a:tc>
                <a:tc>
                  <a:txBody>
                    <a:bodyPr/>
                    <a:lstStyle/>
                    <a:p>
                      <a:pPr algn="r" fontAlgn="t"/>
                      <a:r>
                        <a:rPr lang="ru-RU" sz="800" b="0" i="0" u="none" strike="noStrike" dirty="0" smtClean="0">
                          <a:effectLst/>
                          <a:latin typeface="Calibri" pitchFamily="34" charset="0"/>
                        </a:rPr>
                        <a:t>159,3</a:t>
                      </a:r>
                      <a:endParaRPr lang="ru-RU" sz="800" b="0" i="0" u="none" strike="noStrike" dirty="0">
                        <a:effectLst/>
                        <a:latin typeface="Calibri" pitchFamily="34" charset="0"/>
                      </a:endParaRPr>
                    </a:p>
                  </a:txBody>
                  <a:tcPr marL="5859" marR="5859" marT="5859" marB="0"/>
                </a:tc>
                <a:tc>
                  <a:txBody>
                    <a:bodyPr/>
                    <a:lstStyle/>
                    <a:p>
                      <a:pPr algn="r" fontAlgn="t"/>
                      <a:r>
                        <a:rPr lang="ru-RU" sz="800" b="0" i="0" u="none" strike="noStrike" dirty="0" smtClean="0">
                          <a:effectLst/>
                          <a:latin typeface="Calibri" pitchFamily="34" charset="0"/>
                        </a:rPr>
                        <a:t>159,3</a:t>
                      </a:r>
                      <a:endParaRPr lang="ru-RU" sz="800" b="0" i="0" u="none" strike="noStrike" dirty="0">
                        <a:effectLst/>
                        <a:latin typeface="Calibri" pitchFamily="34" charset="0"/>
                      </a:endParaRPr>
                    </a:p>
                  </a:txBody>
                  <a:tcPr marL="5859" marR="5859" marT="5859" marB="0"/>
                </a:tc>
                <a:tc>
                  <a:txBody>
                    <a:bodyPr/>
                    <a:lstStyle/>
                    <a:p>
                      <a:pPr algn="r" fontAlgn="t"/>
                      <a:r>
                        <a:rPr lang="ru-RU" sz="800" b="0" i="0" u="none" strike="noStrike" dirty="0" smtClean="0">
                          <a:effectLst/>
                          <a:latin typeface="Calibri" pitchFamily="34" charset="0"/>
                        </a:rPr>
                        <a:t>159,3</a:t>
                      </a:r>
                      <a:endParaRPr lang="ru-RU" sz="800" b="0" i="0" u="none" strike="noStrike" dirty="0">
                        <a:effectLst/>
                        <a:latin typeface="Calibri" pitchFamily="34" charset="0"/>
                      </a:endParaRPr>
                    </a:p>
                  </a:txBody>
                  <a:tcPr marL="5859" marR="5859" marT="5859" marB="0"/>
                </a:tc>
              </a:tr>
              <a:tr h="139036">
                <a:tc>
                  <a:txBody>
                    <a:bodyPr/>
                    <a:lstStyle/>
                    <a:p>
                      <a:pPr algn="l" fontAlgn="t"/>
                      <a:r>
                        <a:rPr lang="ru-RU" sz="800" u="none" strike="noStrike" dirty="0">
                          <a:effectLst/>
                          <a:latin typeface="Calibri" pitchFamily="34" charset="0"/>
                        </a:rPr>
                        <a:t>Общее образование</a:t>
                      </a:r>
                      <a:endParaRPr lang="ru-RU" sz="800" b="0" i="0" u="none" strike="noStrike" dirty="0">
                        <a:effectLst/>
                        <a:latin typeface="Calibri" pitchFamily="34" charset="0"/>
                      </a:endParaRPr>
                    </a:p>
                  </a:txBody>
                  <a:tcPr marL="5859" marR="5859" marT="5859" marB="0"/>
                </a:tc>
                <a:tc>
                  <a:txBody>
                    <a:bodyPr/>
                    <a:lstStyle/>
                    <a:p>
                      <a:pPr algn="r" fontAlgn="t"/>
                      <a:r>
                        <a:rPr lang="ru-RU" sz="800" u="none" strike="noStrike" dirty="0" smtClean="0">
                          <a:effectLst/>
                          <a:latin typeface="Calibri" pitchFamily="34" charset="0"/>
                        </a:rPr>
                        <a:t>270,3</a:t>
                      </a:r>
                      <a:endParaRPr lang="ru-RU" sz="800" b="0" i="0" u="none" strike="noStrike" dirty="0">
                        <a:effectLst/>
                        <a:latin typeface="Calibri" pitchFamily="34" charset="0"/>
                      </a:endParaRPr>
                    </a:p>
                  </a:txBody>
                  <a:tcPr marL="5859" marR="5859" marT="5859" marB="0">
                    <a:solidFill>
                      <a:schemeClr val="bg2">
                        <a:lumMod val="75000"/>
                      </a:schemeClr>
                    </a:solidFill>
                  </a:tcPr>
                </a:tc>
                <a:tc>
                  <a:txBody>
                    <a:bodyPr/>
                    <a:lstStyle/>
                    <a:p>
                      <a:pPr algn="r" fontAlgn="t"/>
                      <a:r>
                        <a:rPr lang="ru-RU" sz="800" u="none" strike="noStrike" dirty="0" smtClean="0">
                          <a:effectLst/>
                          <a:latin typeface="Calibri" pitchFamily="34" charset="0"/>
                        </a:rPr>
                        <a:t>290,3</a:t>
                      </a:r>
                      <a:endParaRPr lang="ru-RU" sz="800" b="0" i="0" u="none" strike="noStrike" dirty="0">
                        <a:effectLst/>
                        <a:latin typeface="Calibri" pitchFamily="34" charset="0"/>
                      </a:endParaRPr>
                    </a:p>
                  </a:txBody>
                  <a:tcPr marL="5859" marR="5859" marT="5859" marB="0">
                    <a:solidFill>
                      <a:schemeClr val="bg2">
                        <a:lumMod val="75000"/>
                      </a:schemeClr>
                    </a:solidFill>
                  </a:tcPr>
                </a:tc>
                <a:tc>
                  <a:txBody>
                    <a:bodyPr/>
                    <a:lstStyle/>
                    <a:p>
                      <a:pPr algn="r" fontAlgn="t"/>
                      <a:r>
                        <a:rPr lang="ru-RU" sz="800" b="0" i="0" u="none" strike="noStrike" dirty="0" smtClean="0">
                          <a:effectLst/>
                          <a:latin typeface="Calibri" pitchFamily="34" charset="0"/>
                        </a:rPr>
                        <a:t>296,4</a:t>
                      </a:r>
                      <a:endParaRPr lang="ru-RU" sz="800" b="0" i="0" u="none" strike="noStrike" dirty="0">
                        <a:effectLst/>
                        <a:latin typeface="Calibri" pitchFamily="34" charset="0"/>
                      </a:endParaRPr>
                    </a:p>
                  </a:txBody>
                  <a:tcPr marL="5859" marR="5859" marT="5859" marB="0"/>
                </a:tc>
                <a:tc>
                  <a:txBody>
                    <a:bodyPr/>
                    <a:lstStyle/>
                    <a:p>
                      <a:pPr algn="r" fontAlgn="t"/>
                      <a:r>
                        <a:rPr lang="ru-RU" sz="800" b="0" i="0" u="none" strike="noStrike" dirty="0" smtClean="0">
                          <a:effectLst/>
                          <a:latin typeface="Calibri" pitchFamily="34" charset="0"/>
                        </a:rPr>
                        <a:t>277,0</a:t>
                      </a:r>
                      <a:endParaRPr lang="ru-RU" sz="800" b="0" i="0" u="none" strike="noStrike" dirty="0">
                        <a:effectLst/>
                        <a:latin typeface="Calibri" pitchFamily="34" charset="0"/>
                      </a:endParaRPr>
                    </a:p>
                  </a:txBody>
                  <a:tcPr marL="5859" marR="5859" marT="5859" marB="0"/>
                </a:tc>
                <a:tc>
                  <a:txBody>
                    <a:bodyPr/>
                    <a:lstStyle/>
                    <a:p>
                      <a:pPr algn="r" fontAlgn="t"/>
                      <a:r>
                        <a:rPr lang="ru-RU" sz="800" b="0" i="0" u="none" strike="noStrike" dirty="0" smtClean="0">
                          <a:effectLst/>
                          <a:latin typeface="Calibri" pitchFamily="34" charset="0"/>
                        </a:rPr>
                        <a:t>275,2</a:t>
                      </a:r>
                      <a:endParaRPr lang="ru-RU" sz="800" b="0" i="0" u="none" strike="noStrike" dirty="0">
                        <a:effectLst/>
                        <a:latin typeface="Calibri" pitchFamily="34" charset="0"/>
                      </a:endParaRPr>
                    </a:p>
                  </a:txBody>
                  <a:tcPr marL="5859" marR="5859" marT="5859" marB="0"/>
                </a:tc>
              </a:tr>
              <a:tr h="139036">
                <a:tc>
                  <a:txBody>
                    <a:bodyPr/>
                    <a:lstStyle/>
                    <a:p>
                      <a:pPr algn="l" fontAlgn="t"/>
                      <a:r>
                        <a:rPr lang="ru-RU" sz="800" u="none" strike="noStrike">
                          <a:effectLst/>
                          <a:latin typeface="Calibri" pitchFamily="34" charset="0"/>
                        </a:rPr>
                        <a:t>Дополнительное образование детей</a:t>
                      </a:r>
                      <a:endParaRPr lang="ru-RU" sz="800" b="0" i="0" u="none" strike="noStrike">
                        <a:effectLst/>
                        <a:latin typeface="Calibri" pitchFamily="34" charset="0"/>
                      </a:endParaRPr>
                    </a:p>
                  </a:txBody>
                  <a:tcPr marL="5859" marR="5859" marT="5859" marB="0"/>
                </a:tc>
                <a:tc>
                  <a:txBody>
                    <a:bodyPr/>
                    <a:lstStyle/>
                    <a:p>
                      <a:pPr algn="r" fontAlgn="t"/>
                      <a:r>
                        <a:rPr lang="ru-RU" sz="800" b="0" i="0" u="none" strike="noStrike" dirty="0" smtClean="0">
                          <a:effectLst/>
                          <a:latin typeface="Calibri" pitchFamily="34" charset="0"/>
                        </a:rPr>
                        <a:t>99,7</a:t>
                      </a:r>
                      <a:endParaRPr lang="ru-RU" sz="800" b="0" i="0" u="none" strike="noStrike" dirty="0">
                        <a:effectLst/>
                        <a:latin typeface="Calibri" pitchFamily="34" charset="0"/>
                      </a:endParaRPr>
                    </a:p>
                  </a:txBody>
                  <a:tcPr marL="5859" marR="5859" marT="5859" marB="0">
                    <a:solidFill>
                      <a:schemeClr val="bg2">
                        <a:lumMod val="75000"/>
                      </a:schemeClr>
                    </a:solidFill>
                  </a:tcPr>
                </a:tc>
                <a:tc>
                  <a:txBody>
                    <a:bodyPr/>
                    <a:lstStyle/>
                    <a:p>
                      <a:pPr algn="r" fontAlgn="t"/>
                      <a:r>
                        <a:rPr lang="ru-RU" sz="800" b="0" i="0" u="none" strike="noStrike" dirty="0" smtClean="0">
                          <a:effectLst/>
                          <a:latin typeface="Calibri" pitchFamily="34" charset="0"/>
                        </a:rPr>
                        <a:t>100,7</a:t>
                      </a:r>
                      <a:endParaRPr lang="ru-RU" sz="800" b="0" i="0" u="none" strike="noStrike" dirty="0">
                        <a:effectLst/>
                        <a:latin typeface="Calibri" pitchFamily="34" charset="0"/>
                      </a:endParaRPr>
                    </a:p>
                  </a:txBody>
                  <a:tcPr marL="5859" marR="5859" marT="5859" marB="0">
                    <a:solidFill>
                      <a:schemeClr val="bg2">
                        <a:lumMod val="75000"/>
                      </a:schemeClr>
                    </a:solidFill>
                  </a:tcPr>
                </a:tc>
                <a:tc>
                  <a:txBody>
                    <a:bodyPr/>
                    <a:lstStyle/>
                    <a:p>
                      <a:pPr algn="r" fontAlgn="t"/>
                      <a:r>
                        <a:rPr lang="ru-RU" sz="800" b="0" i="0" u="none" strike="noStrike" dirty="0" smtClean="0">
                          <a:effectLst/>
                          <a:latin typeface="Calibri" pitchFamily="34" charset="0"/>
                        </a:rPr>
                        <a:t>97,8</a:t>
                      </a:r>
                      <a:endParaRPr lang="ru-RU" sz="800" b="0" i="0" u="none" strike="noStrike" dirty="0">
                        <a:effectLst/>
                        <a:latin typeface="Calibri" pitchFamily="34" charset="0"/>
                      </a:endParaRPr>
                    </a:p>
                  </a:txBody>
                  <a:tcPr marL="5859" marR="5859" marT="5859" marB="0"/>
                </a:tc>
                <a:tc>
                  <a:txBody>
                    <a:bodyPr/>
                    <a:lstStyle/>
                    <a:p>
                      <a:pPr algn="r" fontAlgn="t"/>
                      <a:r>
                        <a:rPr lang="ru-RU" sz="800" b="0" i="0" u="none" strike="noStrike" dirty="0" smtClean="0">
                          <a:effectLst/>
                          <a:latin typeface="Calibri" pitchFamily="34" charset="0"/>
                        </a:rPr>
                        <a:t>98,0</a:t>
                      </a:r>
                      <a:endParaRPr lang="ru-RU" sz="800" b="0" i="0" u="none" strike="noStrike" dirty="0">
                        <a:effectLst/>
                        <a:latin typeface="Calibri" pitchFamily="34" charset="0"/>
                      </a:endParaRPr>
                    </a:p>
                  </a:txBody>
                  <a:tcPr marL="5859" marR="5859" marT="5859" marB="0"/>
                </a:tc>
                <a:tc>
                  <a:txBody>
                    <a:bodyPr/>
                    <a:lstStyle/>
                    <a:p>
                      <a:pPr algn="r" fontAlgn="t"/>
                      <a:r>
                        <a:rPr lang="ru-RU" sz="800" b="0" i="0" u="none" strike="noStrike" dirty="0" smtClean="0">
                          <a:effectLst/>
                          <a:latin typeface="Calibri" pitchFamily="34" charset="0"/>
                        </a:rPr>
                        <a:t>98,1</a:t>
                      </a:r>
                      <a:endParaRPr lang="ru-RU" sz="800" b="0" i="0" u="none" strike="noStrike" dirty="0">
                        <a:effectLst/>
                        <a:latin typeface="Calibri" pitchFamily="34" charset="0"/>
                      </a:endParaRPr>
                    </a:p>
                  </a:txBody>
                  <a:tcPr marL="5859" marR="5859" marT="5859" marB="0"/>
                </a:tc>
              </a:tr>
              <a:tr h="261966">
                <a:tc>
                  <a:txBody>
                    <a:bodyPr/>
                    <a:lstStyle/>
                    <a:p>
                      <a:pPr algn="l" fontAlgn="t"/>
                      <a:r>
                        <a:rPr lang="ru-RU" sz="800" u="none" strike="noStrike">
                          <a:effectLst/>
                          <a:latin typeface="Calibri" pitchFamily="34" charset="0"/>
                        </a:rPr>
                        <a:t>Молодежная политика и оздоровление детей</a:t>
                      </a:r>
                      <a:endParaRPr lang="ru-RU" sz="800" b="0" i="0" u="none" strike="noStrike">
                        <a:effectLst/>
                        <a:latin typeface="Calibri" pitchFamily="34" charset="0"/>
                      </a:endParaRPr>
                    </a:p>
                  </a:txBody>
                  <a:tcPr marL="5859" marR="5859" marT="5859" marB="0"/>
                </a:tc>
                <a:tc>
                  <a:txBody>
                    <a:bodyPr/>
                    <a:lstStyle/>
                    <a:p>
                      <a:pPr algn="r" fontAlgn="t"/>
                      <a:r>
                        <a:rPr lang="ru-RU" sz="800" u="none" strike="noStrike" dirty="0" smtClean="0">
                          <a:effectLst/>
                          <a:latin typeface="Calibri" pitchFamily="34" charset="0"/>
                        </a:rPr>
                        <a:t>18,0</a:t>
                      </a:r>
                    </a:p>
                    <a:p>
                      <a:pPr algn="r" fontAlgn="t"/>
                      <a:r>
                        <a:rPr lang="ru-RU" sz="800" u="none" strike="noStrike" dirty="0" smtClean="0">
                          <a:effectLst/>
                          <a:latin typeface="Calibri" pitchFamily="34" charset="0"/>
                        </a:rPr>
                        <a:t> </a:t>
                      </a:r>
                      <a:endParaRPr lang="ru-RU" sz="800" b="0" i="0" u="none" strike="noStrike" dirty="0">
                        <a:effectLst/>
                        <a:latin typeface="Calibri" pitchFamily="34" charset="0"/>
                      </a:endParaRPr>
                    </a:p>
                  </a:txBody>
                  <a:tcPr marL="5859" marR="5859" marT="5859" marB="0">
                    <a:solidFill>
                      <a:schemeClr val="bg2">
                        <a:lumMod val="75000"/>
                      </a:schemeClr>
                    </a:solidFill>
                  </a:tcPr>
                </a:tc>
                <a:tc>
                  <a:txBody>
                    <a:bodyPr/>
                    <a:lstStyle/>
                    <a:p>
                      <a:pPr algn="r" fontAlgn="t"/>
                      <a:r>
                        <a:rPr lang="ru-RU" sz="800" u="none" strike="noStrike" dirty="0" smtClean="0">
                          <a:effectLst/>
                          <a:latin typeface="Calibri" pitchFamily="34" charset="0"/>
                        </a:rPr>
                        <a:t>12,0</a:t>
                      </a:r>
                    </a:p>
                    <a:p>
                      <a:pPr algn="r" fontAlgn="t"/>
                      <a:r>
                        <a:rPr lang="ru-RU" sz="800" u="none" strike="noStrike" dirty="0" smtClean="0">
                          <a:effectLst/>
                          <a:latin typeface="Calibri" pitchFamily="34" charset="0"/>
                        </a:rPr>
                        <a:t> </a:t>
                      </a:r>
                      <a:endParaRPr lang="ru-RU" sz="800" b="0" i="0" u="none" strike="noStrike" dirty="0">
                        <a:effectLst/>
                        <a:latin typeface="Calibri" pitchFamily="34" charset="0"/>
                      </a:endParaRPr>
                    </a:p>
                  </a:txBody>
                  <a:tcPr marL="5859" marR="5859" marT="5859" marB="0">
                    <a:solidFill>
                      <a:schemeClr val="bg2">
                        <a:lumMod val="75000"/>
                      </a:schemeClr>
                    </a:solidFill>
                  </a:tcPr>
                </a:tc>
                <a:tc>
                  <a:txBody>
                    <a:bodyPr/>
                    <a:lstStyle/>
                    <a:p>
                      <a:pPr algn="r" fontAlgn="t"/>
                      <a:r>
                        <a:rPr lang="ru-RU" sz="800" b="0" i="0" u="none" strike="noStrike" dirty="0" smtClean="0">
                          <a:effectLst/>
                          <a:latin typeface="Calibri" pitchFamily="34" charset="0"/>
                        </a:rPr>
                        <a:t>20,7</a:t>
                      </a:r>
                      <a:endParaRPr lang="ru-RU" sz="800" b="0" i="0" u="none" strike="noStrike" dirty="0">
                        <a:effectLst/>
                        <a:latin typeface="Calibri" pitchFamily="34" charset="0"/>
                      </a:endParaRPr>
                    </a:p>
                  </a:txBody>
                  <a:tcPr marL="5859" marR="5859" marT="5859" marB="0"/>
                </a:tc>
                <a:tc>
                  <a:txBody>
                    <a:bodyPr/>
                    <a:lstStyle/>
                    <a:p>
                      <a:pPr algn="r" fontAlgn="t"/>
                      <a:r>
                        <a:rPr lang="ru-RU" sz="800" b="0" i="0" u="none" strike="noStrike" dirty="0" smtClean="0">
                          <a:effectLst/>
                          <a:latin typeface="Calibri" pitchFamily="34" charset="0"/>
                        </a:rPr>
                        <a:t>18,2</a:t>
                      </a:r>
                      <a:endParaRPr lang="ru-RU" sz="800" b="0" i="0" u="none" strike="noStrike" dirty="0">
                        <a:effectLst/>
                        <a:latin typeface="Calibri" pitchFamily="34" charset="0"/>
                      </a:endParaRPr>
                    </a:p>
                  </a:txBody>
                  <a:tcPr marL="5859" marR="5859" marT="5859" marB="0"/>
                </a:tc>
                <a:tc>
                  <a:txBody>
                    <a:bodyPr/>
                    <a:lstStyle/>
                    <a:p>
                      <a:pPr algn="r" fontAlgn="t"/>
                      <a:r>
                        <a:rPr lang="ru-RU" sz="800" b="0" i="0" u="none" strike="noStrike" dirty="0" smtClean="0">
                          <a:effectLst/>
                          <a:latin typeface="Calibri" pitchFamily="34" charset="0"/>
                        </a:rPr>
                        <a:t>18,2</a:t>
                      </a:r>
                      <a:endParaRPr lang="ru-RU" sz="800" b="0" i="0" u="none" strike="noStrike" dirty="0">
                        <a:effectLst/>
                        <a:latin typeface="Calibri" pitchFamily="34" charset="0"/>
                      </a:endParaRPr>
                    </a:p>
                  </a:txBody>
                  <a:tcPr marL="5859" marR="5859" marT="5859" marB="0"/>
                </a:tc>
              </a:tr>
              <a:tr h="176044">
                <a:tc>
                  <a:txBody>
                    <a:bodyPr/>
                    <a:lstStyle/>
                    <a:p>
                      <a:pPr algn="l" fontAlgn="t"/>
                      <a:r>
                        <a:rPr lang="ru-RU" sz="800" u="none" strike="noStrike">
                          <a:effectLst/>
                          <a:latin typeface="Calibri" pitchFamily="34" charset="0"/>
                        </a:rPr>
                        <a:t>Другие вопросы в области образования</a:t>
                      </a:r>
                      <a:endParaRPr lang="ru-RU" sz="800" b="0" i="0" u="none" strike="noStrike">
                        <a:effectLst/>
                        <a:latin typeface="Calibri" pitchFamily="34" charset="0"/>
                      </a:endParaRPr>
                    </a:p>
                  </a:txBody>
                  <a:tcPr marL="5859" marR="5859" marT="5859" marB="0"/>
                </a:tc>
                <a:tc>
                  <a:txBody>
                    <a:bodyPr/>
                    <a:lstStyle/>
                    <a:p>
                      <a:pPr algn="r" fontAlgn="t"/>
                      <a:r>
                        <a:rPr lang="ru-RU" sz="800" b="0" i="0" u="none" strike="noStrike" dirty="0" smtClean="0">
                          <a:effectLst/>
                          <a:latin typeface="Calibri" pitchFamily="34" charset="0"/>
                        </a:rPr>
                        <a:t>58,7</a:t>
                      </a:r>
                      <a:endParaRPr lang="ru-RU" sz="800" b="0" i="0" u="none" strike="noStrike" dirty="0">
                        <a:effectLst/>
                        <a:latin typeface="Calibri" pitchFamily="34" charset="0"/>
                      </a:endParaRPr>
                    </a:p>
                  </a:txBody>
                  <a:tcPr marL="5859" marR="5859" marT="5859" marB="0">
                    <a:solidFill>
                      <a:schemeClr val="bg2">
                        <a:lumMod val="75000"/>
                      </a:schemeClr>
                    </a:solidFill>
                  </a:tcPr>
                </a:tc>
                <a:tc>
                  <a:txBody>
                    <a:bodyPr/>
                    <a:lstStyle/>
                    <a:p>
                      <a:pPr algn="r" fontAlgn="t"/>
                      <a:r>
                        <a:rPr lang="ru-RU" sz="800" b="0" i="0" u="none" strike="noStrike" dirty="0" smtClean="0">
                          <a:effectLst/>
                          <a:latin typeface="Calibri" pitchFamily="34" charset="0"/>
                        </a:rPr>
                        <a:t>58,6</a:t>
                      </a:r>
                      <a:endParaRPr lang="ru-RU" sz="800" b="0" i="0" u="none" strike="noStrike" dirty="0">
                        <a:effectLst/>
                        <a:latin typeface="Calibri" pitchFamily="34" charset="0"/>
                      </a:endParaRPr>
                    </a:p>
                  </a:txBody>
                  <a:tcPr marL="5859" marR="5859" marT="5859" marB="0">
                    <a:solidFill>
                      <a:schemeClr val="bg2">
                        <a:lumMod val="75000"/>
                      </a:schemeClr>
                    </a:solidFill>
                  </a:tcPr>
                </a:tc>
                <a:tc>
                  <a:txBody>
                    <a:bodyPr/>
                    <a:lstStyle/>
                    <a:p>
                      <a:pPr algn="r" fontAlgn="t"/>
                      <a:r>
                        <a:rPr lang="ru-RU" sz="800" b="0" i="0" u="none" strike="noStrike" dirty="0" smtClean="0">
                          <a:effectLst/>
                          <a:latin typeface="Calibri" pitchFamily="34" charset="0"/>
                        </a:rPr>
                        <a:t>61,9</a:t>
                      </a:r>
                      <a:endParaRPr lang="ru-RU" sz="800" b="0" i="0" u="none" strike="noStrike" dirty="0">
                        <a:effectLst/>
                        <a:latin typeface="Calibri" pitchFamily="34" charset="0"/>
                      </a:endParaRPr>
                    </a:p>
                  </a:txBody>
                  <a:tcPr marL="5859" marR="5859" marT="5859" marB="0"/>
                </a:tc>
                <a:tc>
                  <a:txBody>
                    <a:bodyPr/>
                    <a:lstStyle/>
                    <a:p>
                      <a:pPr algn="r" fontAlgn="t"/>
                      <a:r>
                        <a:rPr lang="ru-RU" sz="800" b="0" i="0" u="none" strike="noStrike" dirty="0" smtClean="0">
                          <a:effectLst/>
                          <a:latin typeface="Calibri" pitchFamily="34" charset="0"/>
                        </a:rPr>
                        <a:t>59,9</a:t>
                      </a:r>
                      <a:endParaRPr lang="ru-RU" sz="800" b="0" i="0" u="none" strike="noStrike" dirty="0">
                        <a:effectLst/>
                        <a:latin typeface="Calibri" pitchFamily="34" charset="0"/>
                      </a:endParaRPr>
                    </a:p>
                  </a:txBody>
                  <a:tcPr marL="5859" marR="5859" marT="5859" marB="0"/>
                </a:tc>
                <a:tc>
                  <a:txBody>
                    <a:bodyPr/>
                    <a:lstStyle/>
                    <a:p>
                      <a:pPr algn="r" fontAlgn="t"/>
                      <a:r>
                        <a:rPr lang="ru-RU" sz="800" b="0" i="0" u="none" strike="noStrike" dirty="0" smtClean="0">
                          <a:effectLst/>
                          <a:latin typeface="Calibri" pitchFamily="34" charset="0"/>
                        </a:rPr>
                        <a:t>59,9</a:t>
                      </a:r>
                      <a:endParaRPr lang="ru-RU" sz="800" b="0" i="0" u="none" strike="noStrike" dirty="0">
                        <a:effectLst/>
                        <a:latin typeface="Calibri" pitchFamily="34" charset="0"/>
                      </a:endParaRPr>
                    </a:p>
                  </a:txBody>
                  <a:tcPr marL="5859" marR="5859" marT="5859" marB="0"/>
                </a:tc>
              </a:tr>
              <a:tr h="139036">
                <a:tc>
                  <a:txBody>
                    <a:bodyPr/>
                    <a:lstStyle/>
                    <a:p>
                      <a:pPr algn="l" fontAlgn="t"/>
                      <a:r>
                        <a:rPr lang="ru-RU" sz="800" b="1" u="none" strike="noStrike" dirty="0">
                          <a:effectLst/>
                          <a:latin typeface="Calibri" pitchFamily="34" charset="0"/>
                        </a:rPr>
                        <a:t>Культура,  кинематография</a:t>
                      </a:r>
                      <a:endParaRPr lang="ru-RU" sz="800" b="1" i="0" u="none" strike="noStrike" dirty="0">
                        <a:effectLst/>
                        <a:latin typeface="Calibri" pitchFamily="34" charset="0"/>
                      </a:endParaRPr>
                    </a:p>
                  </a:txBody>
                  <a:tcPr marL="5859" marR="5859" marT="5859" marB="0"/>
                </a:tc>
                <a:tc>
                  <a:txBody>
                    <a:bodyPr/>
                    <a:lstStyle/>
                    <a:p>
                      <a:pPr algn="r" fontAlgn="t"/>
                      <a:r>
                        <a:rPr lang="ru-RU" sz="800" b="1" u="none" strike="noStrike" dirty="0" smtClean="0">
                          <a:effectLst/>
                          <a:latin typeface="Calibri" pitchFamily="34" charset="0"/>
                        </a:rPr>
                        <a:t>149,1</a:t>
                      </a:r>
                      <a:endParaRPr lang="ru-RU" sz="800" b="1" i="0" u="none" strike="noStrike" dirty="0">
                        <a:effectLst/>
                        <a:latin typeface="Calibri" pitchFamily="34" charset="0"/>
                      </a:endParaRPr>
                    </a:p>
                  </a:txBody>
                  <a:tcPr marL="5859" marR="5859" marT="5859" marB="0">
                    <a:solidFill>
                      <a:schemeClr val="bg2">
                        <a:lumMod val="75000"/>
                      </a:schemeClr>
                    </a:solidFill>
                  </a:tcPr>
                </a:tc>
                <a:tc>
                  <a:txBody>
                    <a:bodyPr/>
                    <a:lstStyle/>
                    <a:p>
                      <a:pPr algn="r" fontAlgn="t"/>
                      <a:r>
                        <a:rPr lang="ru-RU" sz="800" b="1" i="0" u="none" strike="noStrike" dirty="0" smtClean="0">
                          <a:effectLst/>
                          <a:latin typeface="Calibri" pitchFamily="34" charset="0"/>
                        </a:rPr>
                        <a:t>138,1</a:t>
                      </a:r>
                      <a:endParaRPr lang="ru-RU" sz="800" b="1" i="0" u="none" strike="noStrike" dirty="0">
                        <a:effectLst/>
                        <a:latin typeface="Calibri" pitchFamily="34" charset="0"/>
                      </a:endParaRPr>
                    </a:p>
                  </a:txBody>
                  <a:tcPr marL="5859" marR="5859" marT="5859" marB="0">
                    <a:solidFill>
                      <a:schemeClr val="bg2">
                        <a:lumMod val="75000"/>
                      </a:schemeClr>
                    </a:solidFill>
                  </a:tcPr>
                </a:tc>
                <a:tc>
                  <a:txBody>
                    <a:bodyPr/>
                    <a:lstStyle/>
                    <a:p>
                      <a:pPr algn="r" fontAlgn="t"/>
                      <a:r>
                        <a:rPr lang="ru-RU" sz="800" b="1" i="0" u="none" strike="noStrike" dirty="0" smtClean="0">
                          <a:effectLst/>
                          <a:latin typeface="Calibri" pitchFamily="34" charset="0"/>
                        </a:rPr>
                        <a:t>141,8</a:t>
                      </a:r>
                      <a:endParaRPr lang="ru-RU" sz="800" b="1" i="0" u="none" strike="noStrike" dirty="0">
                        <a:effectLst/>
                        <a:latin typeface="Calibri" pitchFamily="34" charset="0"/>
                      </a:endParaRPr>
                    </a:p>
                  </a:txBody>
                  <a:tcPr marL="5859" marR="5859" marT="5859" marB="0"/>
                </a:tc>
                <a:tc>
                  <a:txBody>
                    <a:bodyPr/>
                    <a:lstStyle/>
                    <a:p>
                      <a:pPr algn="r" fontAlgn="t"/>
                      <a:r>
                        <a:rPr lang="ru-RU" sz="800" b="1" i="0" u="none" strike="noStrike" dirty="0" smtClean="0">
                          <a:effectLst/>
                          <a:latin typeface="Calibri" pitchFamily="34" charset="0"/>
                        </a:rPr>
                        <a:t>135,1</a:t>
                      </a:r>
                      <a:endParaRPr lang="ru-RU" sz="800" b="1" i="0" u="none" strike="noStrike" dirty="0">
                        <a:effectLst/>
                        <a:latin typeface="Calibri" pitchFamily="34" charset="0"/>
                      </a:endParaRPr>
                    </a:p>
                  </a:txBody>
                  <a:tcPr marL="5859" marR="5859" marT="5859" marB="0"/>
                </a:tc>
                <a:tc>
                  <a:txBody>
                    <a:bodyPr/>
                    <a:lstStyle/>
                    <a:p>
                      <a:pPr algn="r" fontAlgn="t"/>
                      <a:r>
                        <a:rPr lang="ru-RU" sz="800" b="1" i="0" u="none" strike="noStrike" dirty="0" smtClean="0">
                          <a:effectLst/>
                          <a:latin typeface="Calibri" pitchFamily="34" charset="0"/>
                        </a:rPr>
                        <a:t>135,1</a:t>
                      </a:r>
                      <a:endParaRPr lang="ru-RU" sz="800" b="1" i="0" u="none" strike="noStrike" dirty="0">
                        <a:effectLst/>
                        <a:latin typeface="Calibri" pitchFamily="34" charset="0"/>
                      </a:endParaRPr>
                    </a:p>
                  </a:txBody>
                  <a:tcPr marL="5859" marR="5859" marT="5859" marB="0"/>
                </a:tc>
              </a:tr>
              <a:tr h="139036">
                <a:tc>
                  <a:txBody>
                    <a:bodyPr/>
                    <a:lstStyle/>
                    <a:p>
                      <a:pPr algn="l" fontAlgn="t"/>
                      <a:r>
                        <a:rPr lang="ru-RU" sz="800" u="none" strike="noStrike">
                          <a:effectLst/>
                          <a:latin typeface="Calibri" pitchFamily="34" charset="0"/>
                        </a:rPr>
                        <a:t>Культура</a:t>
                      </a:r>
                      <a:endParaRPr lang="ru-RU" sz="800" b="0" i="0" u="none" strike="noStrike">
                        <a:effectLst/>
                        <a:latin typeface="Calibri" pitchFamily="34" charset="0"/>
                      </a:endParaRPr>
                    </a:p>
                  </a:txBody>
                  <a:tcPr marL="5859" marR="5859" marT="5859" marB="0"/>
                </a:tc>
                <a:tc>
                  <a:txBody>
                    <a:bodyPr/>
                    <a:lstStyle/>
                    <a:p>
                      <a:pPr algn="r" fontAlgn="t"/>
                      <a:r>
                        <a:rPr lang="ru-RU" sz="800" b="0" i="0" u="none" strike="noStrike" dirty="0" smtClean="0">
                          <a:effectLst/>
                          <a:latin typeface="Calibri" pitchFamily="34" charset="0"/>
                        </a:rPr>
                        <a:t>100,7</a:t>
                      </a:r>
                      <a:endParaRPr lang="ru-RU" sz="800" b="0" i="0" u="none" strike="noStrike" dirty="0">
                        <a:effectLst/>
                        <a:latin typeface="Calibri" pitchFamily="34" charset="0"/>
                      </a:endParaRPr>
                    </a:p>
                  </a:txBody>
                  <a:tcPr marL="5859" marR="5859" marT="5859" marB="0">
                    <a:solidFill>
                      <a:schemeClr val="bg2">
                        <a:lumMod val="75000"/>
                      </a:schemeClr>
                    </a:solidFill>
                  </a:tcPr>
                </a:tc>
                <a:tc>
                  <a:txBody>
                    <a:bodyPr/>
                    <a:lstStyle/>
                    <a:p>
                      <a:pPr algn="r" fontAlgn="t"/>
                      <a:r>
                        <a:rPr lang="ru-RU" sz="800" b="0" i="0" u="none" strike="noStrike" dirty="0" smtClean="0">
                          <a:effectLst/>
                          <a:latin typeface="Calibri" pitchFamily="34" charset="0"/>
                        </a:rPr>
                        <a:t>85,7</a:t>
                      </a:r>
                      <a:endParaRPr lang="ru-RU" sz="800" b="0" i="0" u="none" strike="noStrike" dirty="0">
                        <a:effectLst/>
                        <a:latin typeface="Calibri" pitchFamily="34" charset="0"/>
                      </a:endParaRPr>
                    </a:p>
                  </a:txBody>
                  <a:tcPr marL="5859" marR="5859" marT="5859" marB="0">
                    <a:solidFill>
                      <a:schemeClr val="bg2">
                        <a:lumMod val="75000"/>
                      </a:schemeClr>
                    </a:solidFill>
                  </a:tcPr>
                </a:tc>
                <a:tc>
                  <a:txBody>
                    <a:bodyPr/>
                    <a:lstStyle/>
                    <a:p>
                      <a:pPr algn="r" fontAlgn="t"/>
                      <a:r>
                        <a:rPr lang="ru-RU" sz="800" b="0" i="0" u="none" strike="noStrike" dirty="0" smtClean="0">
                          <a:effectLst/>
                          <a:latin typeface="Calibri" pitchFamily="34" charset="0"/>
                        </a:rPr>
                        <a:t>88,7</a:t>
                      </a:r>
                      <a:endParaRPr lang="ru-RU" sz="800" b="0" i="0" u="none" strike="noStrike" dirty="0">
                        <a:effectLst/>
                        <a:latin typeface="Calibri" pitchFamily="34" charset="0"/>
                      </a:endParaRPr>
                    </a:p>
                  </a:txBody>
                  <a:tcPr marL="5859" marR="5859" marT="5859" marB="0"/>
                </a:tc>
                <a:tc>
                  <a:txBody>
                    <a:bodyPr/>
                    <a:lstStyle/>
                    <a:p>
                      <a:pPr algn="r" fontAlgn="t"/>
                      <a:r>
                        <a:rPr lang="ru-RU" sz="800" b="0" i="0" u="none" strike="noStrike" dirty="0" smtClean="0">
                          <a:effectLst/>
                          <a:latin typeface="Calibri" pitchFamily="34" charset="0"/>
                        </a:rPr>
                        <a:t>82,0</a:t>
                      </a:r>
                      <a:endParaRPr lang="ru-RU" sz="800" b="0" i="0" u="none" strike="noStrike" dirty="0">
                        <a:effectLst/>
                        <a:latin typeface="Calibri" pitchFamily="34" charset="0"/>
                      </a:endParaRPr>
                    </a:p>
                  </a:txBody>
                  <a:tcPr marL="5859" marR="5859" marT="5859" marB="0"/>
                </a:tc>
                <a:tc>
                  <a:txBody>
                    <a:bodyPr/>
                    <a:lstStyle/>
                    <a:p>
                      <a:pPr algn="r" fontAlgn="t"/>
                      <a:r>
                        <a:rPr lang="ru-RU" sz="800" b="0" i="0" u="none" strike="noStrike" dirty="0" smtClean="0">
                          <a:effectLst/>
                          <a:latin typeface="Calibri" pitchFamily="34" charset="0"/>
                        </a:rPr>
                        <a:t>82,0</a:t>
                      </a:r>
                      <a:endParaRPr lang="ru-RU" sz="800" b="0" i="0" u="none" strike="noStrike" dirty="0">
                        <a:effectLst/>
                        <a:latin typeface="Calibri" pitchFamily="34" charset="0"/>
                      </a:endParaRPr>
                    </a:p>
                  </a:txBody>
                  <a:tcPr marL="5859" marR="5859" marT="5859" marB="0"/>
                </a:tc>
              </a:tr>
              <a:tr h="278073">
                <a:tc>
                  <a:txBody>
                    <a:bodyPr/>
                    <a:lstStyle/>
                    <a:p>
                      <a:pPr algn="l" fontAlgn="t"/>
                      <a:r>
                        <a:rPr lang="ru-RU" sz="800" u="none" strike="noStrike" dirty="0">
                          <a:effectLst/>
                          <a:latin typeface="Calibri" pitchFamily="34" charset="0"/>
                        </a:rPr>
                        <a:t>Другие вопросы в области культуры, кинематографии</a:t>
                      </a:r>
                      <a:endParaRPr lang="ru-RU" sz="800" b="0" i="0" u="none" strike="noStrike" dirty="0">
                        <a:effectLst/>
                        <a:latin typeface="Calibri" pitchFamily="34" charset="0"/>
                      </a:endParaRPr>
                    </a:p>
                  </a:txBody>
                  <a:tcPr marL="5859" marR="5859" marT="5859" marB="0"/>
                </a:tc>
                <a:tc>
                  <a:txBody>
                    <a:bodyPr/>
                    <a:lstStyle/>
                    <a:p>
                      <a:pPr algn="r" fontAlgn="t"/>
                      <a:r>
                        <a:rPr lang="ru-RU" sz="800" u="none" strike="noStrike" dirty="0" smtClean="0">
                          <a:effectLst/>
                          <a:latin typeface="Calibri" pitchFamily="34" charset="0"/>
                        </a:rPr>
                        <a:t>48,4</a:t>
                      </a:r>
                      <a:endParaRPr lang="ru-RU" sz="800" b="0" i="0" u="none" strike="noStrike" dirty="0">
                        <a:effectLst/>
                        <a:latin typeface="Calibri" pitchFamily="34" charset="0"/>
                      </a:endParaRPr>
                    </a:p>
                  </a:txBody>
                  <a:tcPr marL="5859" marR="5859" marT="5859" marB="0">
                    <a:solidFill>
                      <a:schemeClr val="bg2">
                        <a:lumMod val="75000"/>
                      </a:schemeClr>
                    </a:solidFill>
                  </a:tcPr>
                </a:tc>
                <a:tc>
                  <a:txBody>
                    <a:bodyPr/>
                    <a:lstStyle/>
                    <a:p>
                      <a:pPr algn="r" fontAlgn="t"/>
                      <a:r>
                        <a:rPr lang="ru-RU" sz="800" b="0" i="0" u="none" strike="noStrike" dirty="0" smtClean="0">
                          <a:effectLst/>
                          <a:latin typeface="Calibri" pitchFamily="34" charset="0"/>
                        </a:rPr>
                        <a:t>53,0</a:t>
                      </a:r>
                      <a:endParaRPr lang="ru-RU" sz="800" b="0" i="0" u="none" strike="noStrike" dirty="0">
                        <a:effectLst/>
                        <a:latin typeface="Calibri" pitchFamily="34" charset="0"/>
                      </a:endParaRPr>
                    </a:p>
                  </a:txBody>
                  <a:tcPr marL="5859" marR="5859" marT="5859" marB="0">
                    <a:solidFill>
                      <a:schemeClr val="bg2">
                        <a:lumMod val="75000"/>
                      </a:schemeClr>
                    </a:solidFill>
                  </a:tcPr>
                </a:tc>
                <a:tc>
                  <a:txBody>
                    <a:bodyPr/>
                    <a:lstStyle/>
                    <a:p>
                      <a:pPr algn="r" fontAlgn="t"/>
                      <a:r>
                        <a:rPr lang="ru-RU" sz="800" b="0" i="0" u="none" strike="noStrike" dirty="0" smtClean="0">
                          <a:effectLst/>
                          <a:latin typeface="Calibri" pitchFamily="34" charset="0"/>
                        </a:rPr>
                        <a:t>53,0</a:t>
                      </a:r>
                      <a:endParaRPr lang="ru-RU" sz="800" b="0" i="0" u="none" strike="noStrike" dirty="0">
                        <a:effectLst/>
                        <a:latin typeface="Calibri" pitchFamily="34" charset="0"/>
                      </a:endParaRPr>
                    </a:p>
                  </a:txBody>
                  <a:tcPr marL="5859" marR="5859" marT="5859" marB="0"/>
                </a:tc>
                <a:tc>
                  <a:txBody>
                    <a:bodyPr/>
                    <a:lstStyle/>
                    <a:p>
                      <a:pPr algn="r" fontAlgn="t"/>
                      <a:r>
                        <a:rPr lang="ru-RU" sz="800" b="0" i="0" u="none" strike="noStrike" dirty="0" smtClean="0">
                          <a:effectLst/>
                          <a:latin typeface="Calibri" pitchFamily="34" charset="0"/>
                        </a:rPr>
                        <a:t>53,0</a:t>
                      </a:r>
                      <a:endParaRPr lang="ru-RU" sz="800" b="0" i="0" u="none" strike="noStrike" dirty="0">
                        <a:effectLst/>
                        <a:latin typeface="Calibri" pitchFamily="34" charset="0"/>
                      </a:endParaRPr>
                    </a:p>
                  </a:txBody>
                  <a:tcPr marL="5859" marR="5859" marT="5859" marB="0"/>
                </a:tc>
                <a:tc>
                  <a:txBody>
                    <a:bodyPr/>
                    <a:lstStyle/>
                    <a:p>
                      <a:pPr algn="r" fontAlgn="t"/>
                      <a:r>
                        <a:rPr lang="ru-RU" sz="800" b="0" i="0" u="none" strike="noStrike" dirty="0" smtClean="0">
                          <a:effectLst/>
                          <a:latin typeface="Calibri" pitchFamily="34" charset="0"/>
                        </a:rPr>
                        <a:t>53,0</a:t>
                      </a:r>
                      <a:endParaRPr lang="ru-RU" sz="800" b="0" i="0" u="none" strike="noStrike" dirty="0">
                        <a:effectLst/>
                        <a:latin typeface="Calibri" pitchFamily="34" charset="0"/>
                      </a:endParaRPr>
                    </a:p>
                  </a:txBody>
                  <a:tcPr marL="5859" marR="5859" marT="5859" marB="0"/>
                </a:tc>
              </a:tr>
              <a:tr h="144174">
                <a:tc>
                  <a:txBody>
                    <a:bodyPr/>
                    <a:lstStyle/>
                    <a:p>
                      <a:pPr algn="l" fontAlgn="t"/>
                      <a:r>
                        <a:rPr lang="ru-RU" sz="800" b="1" i="0" u="none" strike="noStrike" dirty="0" smtClean="0">
                          <a:effectLst/>
                          <a:latin typeface="Calibri" pitchFamily="34" charset="0"/>
                        </a:rPr>
                        <a:t>Здравоохранение</a:t>
                      </a:r>
                      <a:endParaRPr lang="ru-RU" sz="800" b="1" i="0" u="none" strike="noStrike" dirty="0">
                        <a:effectLst/>
                        <a:latin typeface="Calibri" pitchFamily="34" charset="0"/>
                      </a:endParaRPr>
                    </a:p>
                  </a:txBody>
                  <a:tcPr marL="5859" marR="5859" marT="5859" marB="0"/>
                </a:tc>
                <a:tc>
                  <a:txBody>
                    <a:bodyPr/>
                    <a:lstStyle/>
                    <a:p>
                      <a:pPr algn="r" fontAlgn="t"/>
                      <a:r>
                        <a:rPr lang="ru-RU" sz="800" b="1" i="0" u="none" strike="noStrike" dirty="0" smtClean="0">
                          <a:effectLst/>
                          <a:latin typeface="Calibri" pitchFamily="34" charset="0"/>
                        </a:rPr>
                        <a:t>0,0</a:t>
                      </a:r>
                      <a:endParaRPr lang="ru-RU" sz="800" b="1" i="0" u="none" strike="noStrike" dirty="0">
                        <a:effectLst/>
                        <a:latin typeface="Calibri" pitchFamily="34" charset="0"/>
                      </a:endParaRPr>
                    </a:p>
                  </a:txBody>
                  <a:tcPr marL="5859" marR="5859" marT="5859" marB="0">
                    <a:solidFill>
                      <a:schemeClr val="bg2">
                        <a:lumMod val="75000"/>
                      </a:schemeClr>
                    </a:solidFill>
                  </a:tcPr>
                </a:tc>
                <a:tc>
                  <a:txBody>
                    <a:bodyPr/>
                    <a:lstStyle/>
                    <a:p>
                      <a:pPr algn="r" fontAlgn="t"/>
                      <a:r>
                        <a:rPr lang="ru-RU" sz="800" b="1" i="0" u="none" strike="noStrike" dirty="0" smtClean="0">
                          <a:effectLst/>
                          <a:latin typeface="Calibri" pitchFamily="34" charset="0"/>
                        </a:rPr>
                        <a:t>10,0</a:t>
                      </a:r>
                      <a:endParaRPr lang="ru-RU" sz="800" b="1" i="0" u="none" strike="noStrike" dirty="0">
                        <a:effectLst/>
                        <a:latin typeface="Calibri" pitchFamily="34" charset="0"/>
                      </a:endParaRPr>
                    </a:p>
                  </a:txBody>
                  <a:tcPr marL="5859" marR="5859" marT="5859" marB="0">
                    <a:solidFill>
                      <a:schemeClr val="bg2">
                        <a:lumMod val="75000"/>
                      </a:schemeClr>
                    </a:solidFill>
                  </a:tcPr>
                </a:tc>
                <a:tc>
                  <a:txBody>
                    <a:bodyPr/>
                    <a:lstStyle/>
                    <a:p>
                      <a:pPr algn="r" fontAlgn="t"/>
                      <a:r>
                        <a:rPr lang="ru-RU" sz="800" b="1" i="0" u="none" strike="noStrike" dirty="0" smtClean="0">
                          <a:effectLst/>
                          <a:latin typeface="Calibri" pitchFamily="34" charset="0"/>
                        </a:rPr>
                        <a:t>0,0</a:t>
                      </a:r>
                      <a:endParaRPr lang="ru-RU" sz="800" b="1" i="0" u="none" strike="noStrike" dirty="0">
                        <a:effectLst/>
                        <a:latin typeface="Calibri" pitchFamily="34" charset="0"/>
                      </a:endParaRPr>
                    </a:p>
                  </a:txBody>
                  <a:tcPr marL="5859" marR="5859" marT="5859" marB="0"/>
                </a:tc>
                <a:tc>
                  <a:txBody>
                    <a:bodyPr/>
                    <a:lstStyle/>
                    <a:p>
                      <a:pPr algn="r" fontAlgn="t"/>
                      <a:r>
                        <a:rPr lang="ru-RU" sz="800" b="1" i="0" u="none" strike="noStrike" dirty="0" smtClean="0">
                          <a:effectLst/>
                          <a:latin typeface="Calibri" pitchFamily="34" charset="0"/>
                        </a:rPr>
                        <a:t>0,0</a:t>
                      </a:r>
                      <a:endParaRPr lang="ru-RU" sz="800" b="1" i="0" u="none" strike="noStrike" dirty="0">
                        <a:effectLst/>
                        <a:latin typeface="Calibri" pitchFamily="34" charset="0"/>
                      </a:endParaRPr>
                    </a:p>
                  </a:txBody>
                  <a:tcPr marL="5859" marR="5859" marT="5859" marB="0"/>
                </a:tc>
                <a:tc>
                  <a:txBody>
                    <a:bodyPr/>
                    <a:lstStyle/>
                    <a:p>
                      <a:pPr algn="r" fontAlgn="t"/>
                      <a:r>
                        <a:rPr lang="ru-RU" sz="800" b="1" i="0" u="none" strike="noStrike" dirty="0" smtClean="0">
                          <a:effectLst/>
                          <a:latin typeface="Calibri" pitchFamily="34" charset="0"/>
                        </a:rPr>
                        <a:t>0,0</a:t>
                      </a:r>
                      <a:endParaRPr lang="ru-RU" sz="800" b="1" i="0" u="none" strike="noStrike" dirty="0">
                        <a:effectLst/>
                        <a:latin typeface="Calibri" pitchFamily="34" charset="0"/>
                      </a:endParaRPr>
                    </a:p>
                  </a:txBody>
                  <a:tcPr marL="5859" marR="5859" marT="5859" marB="0"/>
                </a:tc>
              </a:tr>
              <a:tr h="144174">
                <a:tc>
                  <a:txBody>
                    <a:bodyPr/>
                    <a:lstStyle/>
                    <a:p>
                      <a:pPr algn="l" fontAlgn="t"/>
                      <a:r>
                        <a:rPr lang="ru-RU" sz="800" b="0" i="0" u="none" strike="noStrike" dirty="0" smtClean="0">
                          <a:effectLst/>
                          <a:latin typeface="Calibri" pitchFamily="34" charset="0"/>
                        </a:rPr>
                        <a:t>Стационарная медицинская</a:t>
                      </a:r>
                      <a:r>
                        <a:rPr lang="ru-RU" sz="800" b="0" i="0" u="none" strike="noStrike" baseline="0" dirty="0" smtClean="0">
                          <a:effectLst/>
                          <a:latin typeface="Calibri" pitchFamily="34" charset="0"/>
                        </a:rPr>
                        <a:t> помощь</a:t>
                      </a:r>
                      <a:endParaRPr lang="ru-RU" sz="800" b="0" i="0" u="none" strike="noStrike" dirty="0">
                        <a:effectLst/>
                        <a:latin typeface="Calibri" pitchFamily="34" charset="0"/>
                      </a:endParaRPr>
                    </a:p>
                  </a:txBody>
                  <a:tcPr marL="5859" marR="5859" marT="5859" marB="0"/>
                </a:tc>
                <a:tc>
                  <a:txBody>
                    <a:bodyPr/>
                    <a:lstStyle/>
                    <a:p>
                      <a:pPr algn="r" fontAlgn="t"/>
                      <a:r>
                        <a:rPr lang="ru-RU" sz="800" b="0" i="0" u="none" strike="noStrike" dirty="0" smtClean="0">
                          <a:effectLst/>
                          <a:latin typeface="Calibri" pitchFamily="34" charset="0"/>
                        </a:rPr>
                        <a:t>0,0</a:t>
                      </a:r>
                      <a:endParaRPr lang="ru-RU" sz="800" b="0" i="0" u="none" strike="noStrike" dirty="0">
                        <a:effectLst/>
                        <a:latin typeface="Calibri" pitchFamily="34" charset="0"/>
                      </a:endParaRPr>
                    </a:p>
                  </a:txBody>
                  <a:tcPr marL="5859" marR="5859" marT="5859" marB="0">
                    <a:solidFill>
                      <a:schemeClr val="bg2">
                        <a:lumMod val="75000"/>
                      </a:schemeClr>
                    </a:solidFill>
                  </a:tcPr>
                </a:tc>
                <a:tc>
                  <a:txBody>
                    <a:bodyPr/>
                    <a:lstStyle/>
                    <a:p>
                      <a:pPr algn="r" fontAlgn="t"/>
                      <a:r>
                        <a:rPr lang="ru-RU" sz="800" b="0" i="0" u="none" strike="noStrike" dirty="0" smtClean="0">
                          <a:effectLst/>
                          <a:latin typeface="Calibri" pitchFamily="34" charset="0"/>
                        </a:rPr>
                        <a:t>10,0</a:t>
                      </a:r>
                      <a:endParaRPr lang="ru-RU" sz="800" b="0" i="0" u="none" strike="noStrike" dirty="0">
                        <a:effectLst/>
                        <a:latin typeface="Calibri" pitchFamily="34" charset="0"/>
                      </a:endParaRPr>
                    </a:p>
                  </a:txBody>
                  <a:tcPr marL="5859" marR="5859" marT="5859" marB="0">
                    <a:solidFill>
                      <a:schemeClr val="bg2">
                        <a:lumMod val="75000"/>
                      </a:schemeClr>
                    </a:solidFill>
                  </a:tcPr>
                </a:tc>
                <a:tc>
                  <a:txBody>
                    <a:bodyPr/>
                    <a:lstStyle/>
                    <a:p>
                      <a:pPr algn="r" fontAlgn="t"/>
                      <a:r>
                        <a:rPr lang="ru-RU" sz="800" b="1" i="0" u="none" strike="noStrike" dirty="0" smtClean="0">
                          <a:effectLst/>
                          <a:latin typeface="Calibri" pitchFamily="34" charset="0"/>
                        </a:rPr>
                        <a:t>0,0</a:t>
                      </a:r>
                      <a:endParaRPr lang="ru-RU" sz="800" b="1" i="0" u="none" strike="noStrike" dirty="0">
                        <a:effectLst/>
                        <a:latin typeface="Calibri" pitchFamily="34" charset="0"/>
                      </a:endParaRPr>
                    </a:p>
                  </a:txBody>
                  <a:tcPr marL="5859" marR="5859" marT="5859" marB="0"/>
                </a:tc>
                <a:tc>
                  <a:txBody>
                    <a:bodyPr/>
                    <a:lstStyle/>
                    <a:p>
                      <a:pPr algn="r" fontAlgn="t"/>
                      <a:r>
                        <a:rPr lang="ru-RU" sz="800" b="1" i="0" u="none" strike="noStrike" dirty="0" smtClean="0">
                          <a:effectLst/>
                          <a:latin typeface="Calibri" pitchFamily="34" charset="0"/>
                        </a:rPr>
                        <a:t>0,0</a:t>
                      </a:r>
                      <a:endParaRPr lang="ru-RU" sz="800" b="1" i="0" u="none" strike="noStrike" dirty="0">
                        <a:effectLst/>
                        <a:latin typeface="Calibri" pitchFamily="34" charset="0"/>
                      </a:endParaRPr>
                    </a:p>
                  </a:txBody>
                  <a:tcPr marL="5859" marR="5859" marT="5859" marB="0"/>
                </a:tc>
                <a:tc>
                  <a:txBody>
                    <a:bodyPr/>
                    <a:lstStyle/>
                    <a:p>
                      <a:pPr algn="r" fontAlgn="t"/>
                      <a:r>
                        <a:rPr lang="ru-RU" sz="800" b="1" i="0" u="none" strike="noStrike" dirty="0" smtClean="0">
                          <a:effectLst/>
                          <a:latin typeface="Calibri" pitchFamily="34" charset="0"/>
                        </a:rPr>
                        <a:t>0,0</a:t>
                      </a:r>
                      <a:endParaRPr lang="ru-RU" sz="800" b="1" i="0" u="none" strike="noStrike" dirty="0">
                        <a:effectLst/>
                        <a:latin typeface="Calibri" pitchFamily="34" charset="0"/>
                      </a:endParaRPr>
                    </a:p>
                  </a:txBody>
                  <a:tcPr marL="5859" marR="5859" marT="5859" marB="0"/>
                </a:tc>
              </a:tr>
              <a:tr h="139036">
                <a:tc>
                  <a:txBody>
                    <a:bodyPr/>
                    <a:lstStyle/>
                    <a:p>
                      <a:pPr algn="l" fontAlgn="t"/>
                      <a:r>
                        <a:rPr lang="ru-RU" sz="800" b="1" u="none" strike="noStrike" dirty="0">
                          <a:effectLst/>
                          <a:latin typeface="Calibri" pitchFamily="34" charset="0"/>
                        </a:rPr>
                        <a:t>Социальная политика</a:t>
                      </a:r>
                      <a:endParaRPr lang="ru-RU" sz="800" b="1" i="0" u="none" strike="noStrike" dirty="0">
                        <a:effectLst/>
                        <a:latin typeface="Calibri" pitchFamily="34" charset="0"/>
                      </a:endParaRPr>
                    </a:p>
                  </a:txBody>
                  <a:tcPr marL="5859" marR="5859" marT="5859" marB="0"/>
                </a:tc>
                <a:tc>
                  <a:txBody>
                    <a:bodyPr/>
                    <a:lstStyle/>
                    <a:p>
                      <a:pPr algn="r" fontAlgn="t"/>
                      <a:r>
                        <a:rPr lang="ru-RU" sz="800" b="1" i="0" u="none" strike="noStrike" dirty="0" smtClean="0">
                          <a:effectLst/>
                          <a:latin typeface="Calibri" pitchFamily="34" charset="0"/>
                        </a:rPr>
                        <a:t>87,0</a:t>
                      </a:r>
                      <a:endParaRPr lang="ru-RU" sz="800" b="1" i="0" u="none" strike="noStrike" dirty="0">
                        <a:effectLst/>
                        <a:latin typeface="Calibri" pitchFamily="34" charset="0"/>
                      </a:endParaRPr>
                    </a:p>
                  </a:txBody>
                  <a:tcPr marL="5859" marR="5859" marT="5859" marB="0">
                    <a:solidFill>
                      <a:schemeClr val="bg2">
                        <a:lumMod val="75000"/>
                      </a:schemeClr>
                    </a:solidFill>
                  </a:tcPr>
                </a:tc>
                <a:tc>
                  <a:txBody>
                    <a:bodyPr/>
                    <a:lstStyle/>
                    <a:p>
                      <a:pPr algn="r" fontAlgn="t"/>
                      <a:r>
                        <a:rPr lang="ru-RU" sz="800" b="1" i="0" u="none" strike="noStrike" dirty="0" smtClean="0">
                          <a:effectLst/>
                          <a:latin typeface="Calibri" pitchFamily="34" charset="0"/>
                        </a:rPr>
                        <a:t>54,7</a:t>
                      </a:r>
                      <a:endParaRPr lang="ru-RU" sz="800" b="1" i="0" u="none" strike="noStrike" dirty="0">
                        <a:effectLst/>
                        <a:latin typeface="Calibri" pitchFamily="34" charset="0"/>
                      </a:endParaRPr>
                    </a:p>
                  </a:txBody>
                  <a:tcPr marL="5859" marR="5859" marT="5859" marB="0">
                    <a:solidFill>
                      <a:schemeClr val="bg2">
                        <a:lumMod val="75000"/>
                      </a:schemeClr>
                    </a:solidFill>
                  </a:tcPr>
                </a:tc>
                <a:tc>
                  <a:txBody>
                    <a:bodyPr/>
                    <a:lstStyle/>
                    <a:p>
                      <a:pPr algn="r" fontAlgn="t"/>
                      <a:r>
                        <a:rPr lang="ru-RU" sz="800" b="1" i="0" u="none" strike="noStrike" dirty="0" smtClean="0">
                          <a:effectLst/>
                          <a:latin typeface="Calibri" pitchFamily="34" charset="0"/>
                        </a:rPr>
                        <a:t>54,8</a:t>
                      </a:r>
                      <a:endParaRPr lang="ru-RU" sz="800" b="1" i="0" u="none" strike="noStrike" dirty="0">
                        <a:effectLst/>
                        <a:latin typeface="Calibri" pitchFamily="34" charset="0"/>
                      </a:endParaRPr>
                    </a:p>
                  </a:txBody>
                  <a:tcPr marL="5859" marR="5859" marT="5859" marB="0"/>
                </a:tc>
                <a:tc>
                  <a:txBody>
                    <a:bodyPr/>
                    <a:lstStyle/>
                    <a:p>
                      <a:pPr algn="r" fontAlgn="t"/>
                      <a:r>
                        <a:rPr lang="ru-RU" sz="800" b="1" i="0" u="none" strike="noStrike" dirty="0" smtClean="0">
                          <a:effectLst/>
                          <a:latin typeface="Calibri" pitchFamily="34" charset="0"/>
                        </a:rPr>
                        <a:t>54,2</a:t>
                      </a:r>
                      <a:endParaRPr lang="ru-RU" sz="800" b="1" i="0" u="none" strike="noStrike" dirty="0">
                        <a:effectLst/>
                        <a:latin typeface="Calibri" pitchFamily="34" charset="0"/>
                      </a:endParaRPr>
                    </a:p>
                  </a:txBody>
                  <a:tcPr marL="5859" marR="5859" marT="5859" marB="0"/>
                </a:tc>
                <a:tc>
                  <a:txBody>
                    <a:bodyPr/>
                    <a:lstStyle/>
                    <a:p>
                      <a:pPr algn="r" fontAlgn="t"/>
                      <a:r>
                        <a:rPr lang="ru-RU" sz="800" b="1" i="0" u="none" strike="noStrike" dirty="0" smtClean="0">
                          <a:effectLst/>
                          <a:latin typeface="Calibri" pitchFamily="34" charset="0"/>
                        </a:rPr>
                        <a:t>46,3</a:t>
                      </a:r>
                      <a:endParaRPr lang="ru-RU" sz="800" b="1" i="0" u="none" strike="noStrike" dirty="0">
                        <a:effectLst/>
                        <a:latin typeface="Calibri" pitchFamily="34" charset="0"/>
                      </a:endParaRPr>
                    </a:p>
                  </a:txBody>
                  <a:tcPr marL="5859" marR="5859" marT="5859" marB="0"/>
                </a:tc>
              </a:tr>
              <a:tr h="139036">
                <a:tc>
                  <a:txBody>
                    <a:bodyPr/>
                    <a:lstStyle/>
                    <a:p>
                      <a:pPr algn="l" fontAlgn="t"/>
                      <a:r>
                        <a:rPr lang="ru-RU" sz="800" u="none" strike="noStrike">
                          <a:effectLst/>
                          <a:latin typeface="Calibri" pitchFamily="34" charset="0"/>
                        </a:rPr>
                        <a:t>Пенсионное обеспечение</a:t>
                      </a:r>
                      <a:endParaRPr lang="ru-RU" sz="800" b="0" i="0" u="none" strike="noStrike">
                        <a:effectLst/>
                        <a:latin typeface="Calibri" pitchFamily="34" charset="0"/>
                      </a:endParaRPr>
                    </a:p>
                  </a:txBody>
                  <a:tcPr marL="5859" marR="5859" marT="5859" marB="0"/>
                </a:tc>
                <a:tc>
                  <a:txBody>
                    <a:bodyPr/>
                    <a:lstStyle/>
                    <a:p>
                      <a:pPr algn="r" fontAlgn="t"/>
                      <a:r>
                        <a:rPr lang="ru-RU" sz="800" u="none" strike="noStrike" dirty="0" smtClean="0">
                          <a:effectLst/>
                          <a:latin typeface="Calibri" pitchFamily="34" charset="0"/>
                        </a:rPr>
                        <a:t>1,4  </a:t>
                      </a:r>
                      <a:endParaRPr lang="ru-RU" sz="800" b="0" i="0" u="none" strike="noStrike" dirty="0">
                        <a:effectLst/>
                        <a:latin typeface="Calibri" pitchFamily="34" charset="0"/>
                      </a:endParaRPr>
                    </a:p>
                  </a:txBody>
                  <a:tcPr marL="5859" marR="5859" marT="5859" marB="0">
                    <a:solidFill>
                      <a:schemeClr val="bg2">
                        <a:lumMod val="75000"/>
                      </a:schemeClr>
                    </a:solidFill>
                  </a:tcPr>
                </a:tc>
                <a:tc>
                  <a:txBody>
                    <a:bodyPr/>
                    <a:lstStyle/>
                    <a:p>
                      <a:pPr algn="r" fontAlgn="t"/>
                      <a:r>
                        <a:rPr lang="ru-RU" sz="800" u="none" strike="noStrike" dirty="0" smtClean="0">
                          <a:effectLst/>
                          <a:latin typeface="Calibri" pitchFamily="34" charset="0"/>
                        </a:rPr>
                        <a:t>1,9  </a:t>
                      </a:r>
                      <a:endParaRPr lang="ru-RU" sz="800" b="0" i="0" u="none" strike="noStrike" dirty="0">
                        <a:effectLst/>
                        <a:latin typeface="Calibri" pitchFamily="34" charset="0"/>
                      </a:endParaRPr>
                    </a:p>
                  </a:txBody>
                  <a:tcPr marL="5859" marR="5859" marT="5859" marB="0">
                    <a:solidFill>
                      <a:schemeClr val="bg2">
                        <a:lumMod val="75000"/>
                      </a:schemeClr>
                    </a:solidFill>
                  </a:tcPr>
                </a:tc>
                <a:tc>
                  <a:txBody>
                    <a:bodyPr/>
                    <a:lstStyle/>
                    <a:p>
                      <a:pPr algn="r" fontAlgn="t"/>
                      <a:r>
                        <a:rPr lang="ru-RU" sz="800" b="0" i="0" u="none" strike="noStrike" dirty="0" smtClean="0">
                          <a:effectLst/>
                          <a:latin typeface="Calibri" pitchFamily="34" charset="0"/>
                        </a:rPr>
                        <a:t>2,3</a:t>
                      </a:r>
                      <a:endParaRPr lang="ru-RU" sz="800" b="0" i="0" u="none" strike="noStrike" dirty="0">
                        <a:effectLst/>
                        <a:latin typeface="Calibri" pitchFamily="34" charset="0"/>
                      </a:endParaRPr>
                    </a:p>
                  </a:txBody>
                  <a:tcPr marL="5859" marR="5859" marT="5859" marB="0"/>
                </a:tc>
                <a:tc>
                  <a:txBody>
                    <a:bodyPr/>
                    <a:lstStyle/>
                    <a:p>
                      <a:pPr algn="r" fontAlgn="t"/>
                      <a:r>
                        <a:rPr lang="ru-RU" sz="800" b="0" i="0" u="none" strike="noStrike" dirty="0" smtClean="0">
                          <a:effectLst/>
                          <a:latin typeface="Calibri" pitchFamily="34" charset="0"/>
                        </a:rPr>
                        <a:t>2,3</a:t>
                      </a:r>
                      <a:endParaRPr lang="ru-RU" sz="800" b="0" i="0" u="none" strike="noStrike" dirty="0">
                        <a:effectLst/>
                        <a:latin typeface="Calibri" pitchFamily="34" charset="0"/>
                      </a:endParaRPr>
                    </a:p>
                  </a:txBody>
                  <a:tcPr marL="5859" marR="5859" marT="5859" marB="0"/>
                </a:tc>
                <a:tc>
                  <a:txBody>
                    <a:bodyPr/>
                    <a:lstStyle/>
                    <a:p>
                      <a:pPr algn="r" fontAlgn="t"/>
                      <a:r>
                        <a:rPr lang="ru-RU" sz="800" b="0" i="0" u="none" strike="noStrike" dirty="0" smtClean="0">
                          <a:effectLst/>
                          <a:latin typeface="Calibri" pitchFamily="34" charset="0"/>
                        </a:rPr>
                        <a:t>2,3</a:t>
                      </a:r>
                      <a:endParaRPr lang="ru-RU" sz="800" b="0" i="0" u="none" strike="noStrike" dirty="0">
                        <a:effectLst/>
                        <a:latin typeface="Calibri" pitchFamily="34" charset="0"/>
                      </a:endParaRPr>
                    </a:p>
                  </a:txBody>
                  <a:tcPr marL="5859" marR="5859" marT="5859" marB="0"/>
                </a:tc>
              </a:tr>
              <a:tr h="139036">
                <a:tc>
                  <a:txBody>
                    <a:bodyPr/>
                    <a:lstStyle/>
                    <a:p>
                      <a:pPr algn="l" fontAlgn="t"/>
                      <a:r>
                        <a:rPr lang="ru-RU" sz="800" u="none" strike="noStrike">
                          <a:effectLst/>
                          <a:latin typeface="Calibri" pitchFamily="34" charset="0"/>
                        </a:rPr>
                        <a:t>Социальное обслуживание населения</a:t>
                      </a:r>
                      <a:endParaRPr lang="ru-RU" sz="800" b="0" i="0" u="none" strike="noStrike">
                        <a:effectLst/>
                        <a:latin typeface="Calibri" pitchFamily="34" charset="0"/>
                      </a:endParaRPr>
                    </a:p>
                  </a:txBody>
                  <a:tcPr marL="5859" marR="5859" marT="5859" marB="0"/>
                </a:tc>
                <a:tc>
                  <a:txBody>
                    <a:bodyPr/>
                    <a:lstStyle/>
                    <a:p>
                      <a:pPr algn="r" fontAlgn="t"/>
                      <a:r>
                        <a:rPr lang="ru-RU" sz="800" u="none" strike="noStrike" dirty="0" smtClean="0">
                          <a:effectLst/>
                          <a:latin typeface="Calibri" pitchFamily="34" charset="0"/>
                        </a:rPr>
                        <a:t>33,6 </a:t>
                      </a:r>
                      <a:endParaRPr lang="ru-RU" sz="800" b="0" i="0" u="none" strike="noStrike" dirty="0">
                        <a:effectLst/>
                        <a:latin typeface="Calibri" pitchFamily="34" charset="0"/>
                      </a:endParaRPr>
                    </a:p>
                  </a:txBody>
                  <a:tcPr marL="5859" marR="5859" marT="5859" marB="0">
                    <a:solidFill>
                      <a:schemeClr val="bg2">
                        <a:lumMod val="75000"/>
                      </a:schemeClr>
                    </a:solidFill>
                  </a:tcPr>
                </a:tc>
                <a:tc>
                  <a:txBody>
                    <a:bodyPr/>
                    <a:lstStyle/>
                    <a:p>
                      <a:pPr algn="r" fontAlgn="t"/>
                      <a:r>
                        <a:rPr lang="ru-RU" sz="800" u="none" strike="noStrike" dirty="0" smtClean="0">
                          <a:effectLst/>
                          <a:latin typeface="Calibri" pitchFamily="34" charset="0"/>
                        </a:rPr>
                        <a:t>- </a:t>
                      </a:r>
                      <a:endParaRPr lang="ru-RU" sz="800" b="0" i="0" u="none" strike="noStrike" dirty="0">
                        <a:effectLst/>
                        <a:latin typeface="Calibri" pitchFamily="34" charset="0"/>
                      </a:endParaRPr>
                    </a:p>
                  </a:txBody>
                  <a:tcPr marL="5859" marR="5859" marT="5859" marB="0">
                    <a:solidFill>
                      <a:schemeClr val="bg2">
                        <a:lumMod val="75000"/>
                      </a:schemeClr>
                    </a:solidFill>
                  </a:tcPr>
                </a:tc>
                <a:tc>
                  <a:txBody>
                    <a:bodyPr/>
                    <a:lstStyle/>
                    <a:p>
                      <a:pPr algn="r" fontAlgn="t"/>
                      <a:r>
                        <a:rPr lang="ru-RU" sz="800" b="0" i="0" u="none" strike="noStrike" dirty="0" smtClean="0">
                          <a:effectLst/>
                          <a:latin typeface="Calibri" pitchFamily="34" charset="0"/>
                        </a:rPr>
                        <a:t>0,0</a:t>
                      </a:r>
                      <a:endParaRPr lang="ru-RU" sz="800" b="0" i="0" u="none" strike="noStrike" dirty="0">
                        <a:effectLst/>
                        <a:latin typeface="Calibri" pitchFamily="34" charset="0"/>
                      </a:endParaRPr>
                    </a:p>
                  </a:txBody>
                  <a:tcPr marL="5859" marR="5859" marT="5859" marB="0"/>
                </a:tc>
                <a:tc>
                  <a:txBody>
                    <a:bodyPr/>
                    <a:lstStyle/>
                    <a:p>
                      <a:pPr algn="r" fontAlgn="t"/>
                      <a:r>
                        <a:rPr lang="ru-RU" sz="800" b="0" i="0" u="none" strike="noStrike" dirty="0" smtClean="0">
                          <a:effectLst/>
                          <a:latin typeface="Calibri" pitchFamily="34" charset="0"/>
                        </a:rPr>
                        <a:t>0,0</a:t>
                      </a:r>
                      <a:endParaRPr lang="ru-RU" sz="800" b="0" i="0" u="none" strike="noStrike" dirty="0">
                        <a:effectLst/>
                        <a:latin typeface="Calibri" pitchFamily="34" charset="0"/>
                      </a:endParaRPr>
                    </a:p>
                  </a:txBody>
                  <a:tcPr marL="5859" marR="5859" marT="5859" marB="0"/>
                </a:tc>
                <a:tc>
                  <a:txBody>
                    <a:bodyPr/>
                    <a:lstStyle/>
                    <a:p>
                      <a:pPr algn="r" fontAlgn="t"/>
                      <a:r>
                        <a:rPr lang="ru-RU" sz="800" b="0" i="0" u="none" strike="noStrike" dirty="0" smtClean="0">
                          <a:effectLst/>
                          <a:latin typeface="Calibri" pitchFamily="34" charset="0"/>
                        </a:rPr>
                        <a:t>0,0</a:t>
                      </a:r>
                      <a:endParaRPr lang="ru-RU" sz="800" b="0" i="0" u="none" strike="noStrike" dirty="0">
                        <a:effectLst/>
                        <a:latin typeface="Calibri" pitchFamily="34" charset="0"/>
                      </a:endParaRPr>
                    </a:p>
                  </a:txBody>
                  <a:tcPr marL="5859" marR="5859" marT="5859" marB="0"/>
                </a:tc>
              </a:tr>
              <a:tr h="123361">
                <a:tc>
                  <a:txBody>
                    <a:bodyPr/>
                    <a:lstStyle/>
                    <a:p>
                      <a:pPr algn="l" fontAlgn="t"/>
                      <a:r>
                        <a:rPr lang="ru-RU" sz="800" u="none" strike="noStrike" dirty="0">
                          <a:effectLst/>
                          <a:latin typeface="Calibri" pitchFamily="34" charset="0"/>
                        </a:rPr>
                        <a:t>Социальное обеспечение населения</a:t>
                      </a:r>
                      <a:endParaRPr lang="ru-RU" sz="800" b="0" i="0" u="none" strike="noStrike" dirty="0">
                        <a:effectLst/>
                        <a:latin typeface="Calibri" pitchFamily="34" charset="0"/>
                      </a:endParaRPr>
                    </a:p>
                  </a:txBody>
                  <a:tcPr marL="5859" marR="5859" marT="5859" marB="0"/>
                </a:tc>
                <a:tc>
                  <a:txBody>
                    <a:bodyPr/>
                    <a:lstStyle/>
                    <a:p>
                      <a:pPr algn="r" fontAlgn="t"/>
                      <a:r>
                        <a:rPr lang="ru-RU" sz="800" u="none" strike="noStrike" dirty="0" smtClean="0">
                          <a:effectLst/>
                          <a:latin typeface="Calibri" pitchFamily="34" charset="0"/>
                        </a:rPr>
                        <a:t>27,9 </a:t>
                      </a:r>
                      <a:endParaRPr lang="ru-RU" sz="800" b="0" i="0" u="none" strike="noStrike" dirty="0">
                        <a:effectLst/>
                        <a:latin typeface="Calibri" pitchFamily="34" charset="0"/>
                      </a:endParaRPr>
                    </a:p>
                  </a:txBody>
                  <a:tcPr marL="5859" marR="5859" marT="5859" marB="0">
                    <a:solidFill>
                      <a:schemeClr val="bg2">
                        <a:lumMod val="75000"/>
                      </a:schemeClr>
                    </a:solidFill>
                  </a:tcPr>
                </a:tc>
                <a:tc>
                  <a:txBody>
                    <a:bodyPr/>
                    <a:lstStyle/>
                    <a:p>
                      <a:pPr algn="r" fontAlgn="t"/>
                      <a:r>
                        <a:rPr lang="ru-RU" sz="800" u="none" strike="noStrike" dirty="0" smtClean="0">
                          <a:effectLst/>
                          <a:latin typeface="Calibri" pitchFamily="34" charset="0"/>
                        </a:rPr>
                        <a:t>36,3</a:t>
                      </a:r>
                      <a:endParaRPr lang="ru-RU" sz="800" b="0" i="0" u="none" strike="noStrike" dirty="0">
                        <a:effectLst/>
                        <a:latin typeface="Calibri" pitchFamily="34" charset="0"/>
                      </a:endParaRPr>
                    </a:p>
                  </a:txBody>
                  <a:tcPr marL="5859" marR="5859" marT="5859" marB="0">
                    <a:solidFill>
                      <a:schemeClr val="bg2">
                        <a:lumMod val="75000"/>
                      </a:schemeClr>
                    </a:solidFill>
                  </a:tcPr>
                </a:tc>
                <a:tc>
                  <a:txBody>
                    <a:bodyPr/>
                    <a:lstStyle/>
                    <a:p>
                      <a:pPr algn="r" fontAlgn="t"/>
                      <a:r>
                        <a:rPr lang="ru-RU" sz="800" b="0" i="0" u="none" strike="noStrike" dirty="0" smtClean="0">
                          <a:effectLst/>
                          <a:latin typeface="Calibri" pitchFamily="34" charset="0"/>
                        </a:rPr>
                        <a:t>35,7</a:t>
                      </a:r>
                      <a:endParaRPr lang="ru-RU" sz="800" b="0" i="0" u="none" strike="noStrike" dirty="0">
                        <a:effectLst/>
                        <a:latin typeface="Calibri" pitchFamily="34" charset="0"/>
                      </a:endParaRPr>
                    </a:p>
                  </a:txBody>
                  <a:tcPr marL="5859" marR="5859" marT="5859" marB="0"/>
                </a:tc>
                <a:tc>
                  <a:txBody>
                    <a:bodyPr/>
                    <a:lstStyle/>
                    <a:p>
                      <a:pPr algn="r" fontAlgn="t"/>
                      <a:r>
                        <a:rPr lang="ru-RU" sz="800" b="0" i="0" u="none" strike="noStrike" dirty="0" smtClean="0">
                          <a:effectLst/>
                          <a:latin typeface="Calibri" pitchFamily="34" charset="0"/>
                        </a:rPr>
                        <a:t>35,3</a:t>
                      </a:r>
                      <a:endParaRPr lang="ru-RU" sz="800" b="0" i="0" u="none" strike="noStrike" dirty="0">
                        <a:effectLst/>
                        <a:latin typeface="Calibri" pitchFamily="34" charset="0"/>
                      </a:endParaRPr>
                    </a:p>
                  </a:txBody>
                  <a:tcPr marL="5859" marR="5859" marT="5859" marB="0"/>
                </a:tc>
                <a:tc>
                  <a:txBody>
                    <a:bodyPr/>
                    <a:lstStyle/>
                    <a:p>
                      <a:pPr algn="r" fontAlgn="t"/>
                      <a:r>
                        <a:rPr lang="ru-RU" sz="800" b="0" i="0" u="none" strike="noStrike" dirty="0" smtClean="0">
                          <a:effectLst/>
                          <a:latin typeface="Calibri" pitchFamily="34" charset="0"/>
                        </a:rPr>
                        <a:t>27,4</a:t>
                      </a:r>
                      <a:endParaRPr lang="ru-RU" sz="800" b="0" i="0" u="none" strike="noStrike" dirty="0">
                        <a:effectLst/>
                        <a:latin typeface="Calibri" pitchFamily="34" charset="0"/>
                      </a:endParaRPr>
                    </a:p>
                  </a:txBody>
                  <a:tcPr marL="5859" marR="5859" marT="5859" marB="0"/>
                </a:tc>
              </a:tr>
              <a:tr h="154712">
                <a:tc>
                  <a:txBody>
                    <a:bodyPr/>
                    <a:lstStyle/>
                    <a:p>
                      <a:pPr algn="l" fontAlgn="t"/>
                      <a:r>
                        <a:rPr lang="ru-RU" sz="800" u="none" strike="noStrike" dirty="0">
                          <a:effectLst/>
                          <a:latin typeface="Calibri" pitchFamily="34" charset="0"/>
                        </a:rPr>
                        <a:t>Охрана семьи и детства</a:t>
                      </a:r>
                      <a:endParaRPr lang="ru-RU" sz="800" b="0" i="0" u="none" strike="noStrike" dirty="0">
                        <a:effectLst/>
                        <a:latin typeface="Calibri" pitchFamily="34" charset="0"/>
                      </a:endParaRPr>
                    </a:p>
                  </a:txBody>
                  <a:tcPr marL="5859" marR="5859" marT="5859" marB="0"/>
                </a:tc>
                <a:tc>
                  <a:txBody>
                    <a:bodyPr/>
                    <a:lstStyle/>
                    <a:p>
                      <a:pPr algn="r" fontAlgn="t"/>
                      <a:r>
                        <a:rPr lang="ru-RU" sz="800" u="none" strike="noStrike" dirty="0" smtClean="0">
                          <a:effectLst/>
                          <a:latin typeface="Calibri" pitchFamily="34" charset="0"/>
                        </a:rPr>
                        <a:t>4,8  </a:t>
                      </a:r>
                      <a:endParaRPr lang="ru-RU" sz="800" b="0" i="0" u="none" strike="noStrike" dirty="0">
                        <a:effectLst/>
                        <a:latin typeface="Calibri" pitchFamily="34" charset="0"/>
                      </a:endParaRPr>
                    </a:p>
                  </a:txBody>
                  <a:tcPr marL="5859" marR="5859" marT="5859" marB="0">
                    <a:solidFill>
                      <a:schemeClr val="bg2">
                        <a:lumMod val="75000"/>
                      </a:schemeClr>
                    </a:solidFill>
                  </a:tcPr>
                </a:tc>
                <a:tc>
                  <a:txBody>
                    <a:bodyPr/>
                    <a:lstStyle/>
                    <a:p>
                      <a:pPr algn="r" fontAlgn="t"/>
                      <a:r>
                        <a:rPr lang="ru-RU" sz="800" u="none" strike="noStrike" dirty="0" smtClean="0">
                          <a:effectLst/>
                          <a:latin typeface="Calibri" pitchFamily="34" charset="0"/>
                        </a:rPr>
                        <a:t>1,4  </a:t>
                      </a:r>
                      <a:endParaRPr lang="ru-RU" sz="800" b="0" i="0" u="none" strike="noStrike" dirty="0">
                        <a:effectLst/>
                        <a:latin typeface="Calibri" pitchFamily="34" charset="0"/>
                      </a:endParaRPr>
                    </a:p>
                  </a:txBody>
                  <a:tcPr marL="5859" marR="5859" marT="5859" marB="0">
                    <a:solidFill>
                      <a:schemeClr val="bg2">
                        <a:lumMod val="75000"/>
                      </a:schemeClr>
                    </a:solidFill>
                  </a:tcPr>
                </a:tc>
                <a:tc>
                  <a:txBody>
                    <a:bodyPr/>
                    <a:lstStyle/>
                    <a:p>
                      <a:pPr algn="r" fontAlgn="t"/>
                      <a:r>
                        <a:rPr lang="ru-RU" sz="800" b="0" i="0" u="none" strike="noStrike" dirty="0" smtClean="0">
                          <a:effectLst/>
                          <a:latin typeface="Calibri" pitchFamily="34" charset="0"/>
                        </a:rPr>
                        <a:t>2,1</a:t>
                      </a:r>
                      <a:endParaRPr lang="ru-RU" sz="800" b="0" i="0" u="none" strike="noStrike" dirty="0">
                        <a:effectLst/>
                        <a:latin typeface="Calibri" pitchFamily="34" charset="0"/>
                      </a:endParaRPr>
                    </a:p>
                  </a:txBody>
                  <a:tcPr marL="5859" marR="5859" marT="5859" marB="0"/>
                </a:tc>
                <a:tc>
                  <a:txBody>
                    <a:bodyPr/>
                    <a:lstStyle/>
                    <a:p>
                      <a:pPr algn="r" fontAlgn="t"/>
                      <a:r>
                        <a:rPr lang="ru-RU" sz="800" b="0" i="0" u="none" strike="noStrike" dirty="0" smtClean="0">
                          <a:effectLst/>
                          <a:latin typeface="Calibri" pitchFamily="34" charset="0"/>
                        </a:rPr>
                        <a:t>2,1</a:t>
                      </a:r>
                      <a:endParaRPr lang="ru-RU" sz="800" b="0" i="0" u="none" strike="noStrike" dirty="0">
                        <a:effectLst/>
                        <a:latin typeface="Calibri" pitchFamily="34" charset="0"/>
                      </a:endParaRPr>
                    </a:p>
                  </a:txBody>
                  <a:tcPr marL="5859" marR="5859" marT="5859" marB="0"/>
                </a:tc>
                <a:tc>
                  <a:txBody>
                    <a:bodyPr/>
                    <a:lstStyle/>
                    <a:p>
                      <a:pPr algn="r" fontAlgn="t"/>
                      <a:r>
                        <a:rPr lang="ru-RU" sz="800" b="0" i="0" u="none" strike="noStrike" dirty="0" smtClean="0">
                          <a:effectLst/>
                          <a:latin typeface="Calibri" pitchFamily="34" charset="0"/>
                        </a:rPr>
                        <a:t>2,1</a:t>
                      </a:r>
                      <a:endParaRPr lang="ru-RU" sz="800" b="0" i="0" u="none" strike="noStrike" dirty="0">
                        <a:effectLst/>
                        <a:latin typeface="Calibri" pitchFamily="34" charset="0"/>
                      </a:endParaRPr>
                    </a:p>
                  </a:txBody>
                  <a:tcPr marL="5859" marR="5859" marT="5859" marB="0"/>
                </a:tc>
              </a:tr>
              <a:tr h="278073">
                <a:tc>
                  <a:txBody>
                    <a:bodyPr/>
                    <a:lstStyle/>
                    <a:p>
                      <a:pPr algn="l" fontAlgn="t"/>
                      <a:r>
                        <a:rPr lang="ru-RU" sz="800" u="none" strike="noStrike">
                          <a:effectLst/>
                          <a:latin typeface="Calibri" pitchFamily="34" charset="0"/>
                        </a:rPr>
                        <a:t>Другие вопросы в области социальной политики</a:t>
                      </a:r>
                      <a:endParaRPr lang="ru-RU" sz="800" b="0" i="0" u="none" strike="noStrike">
                        <a:effectLst/>
                        <a:latin typeface="Calibri" pitchFamily="34" charset="0"/>
                      </a:endParaRPr>
                    </a:p>
                  </a:txBody>
                  <a:tcPr marL="5859" marR="5859" marT="5859" marB="0"/>
                </a:tc>
                <a:tc>
                  <a:txBody>
                    <a:bodyPr/>
                    <a:lstStyle/>
                    <a:p>
                      <a:pPr algn="r" fontAlgn="t"/>
                      <a:r>
                        <a:rPr lang="ru-RU" sz="800" u="none" strike="noStrike" dirty="0" smtClean="0">
                          <a:effectLst/>
                          <a:latin typeface="Calibri" pitchFamily="34" charset="0"/>
                        </a:rPr>
                        <a:t>19,3</a:t>
                      </a:r>
                      <a:endParaRPr lang="ru-RU" sz="800" b="0" i="0" u="none" strike="noStrike" dirty="0">
                        <a:effectLst/>
                        <a:latin typeface="Calibri" pitchFamily="34" charset="0"/>
                      </a:endParaRPr>
                    </a:p>
                  </a:txBody>
                  <a:tcPr marL="5859" marR="5859" marT="5859" marB="0">
                    <a:solidFill>
                      <a:schemeClr val="bg2">
                        <a:lumMod val="75000"/>
                      </a:schemeClr>
                    </a:solidFill>
                  </a:tcPr>
                </a:tc>
                <a:tc>
                  <a:txBody>
                    <a:bodyPr/>
                    <a:lstStyle/>
                    <a:p>
                      <a:pPr algn="r" fontAlgn="t"/>
                      <a:r>
                        <a:rPr lang="ru-RU" sz="800" u="none" strike="noStrike" dirty="0" smtClean="0">
                          <a:effectLst/>
                          <a:latin typeface="Calibri" pitchFamily="34" charset="0"/>
                        </a:rPr>
                        <a:t>15,1</a:t>
                      </a:r>
                      <a:endParaRPr lang="ru-RU" sz="800" b="0" i="0" u="none" strike="noStrike" dirty="0">
                        <a:effectLst/>
                        <a:latin typeface="Calibri" pitchFamily="34" charset="0"/>
                      </a:endParaRPr>
                    </a:p>
                  </a:txBody>
                  <a:tcPr marL="5859" marR="5859" marT="5859" marB="0">
                    <a:solidFill>
                      <a:schemeClr val="bg2">
                        <a:lumMod val="75000"/>
                      </a:schemeClr>
                    </a:solidFill>
                  </a:tcPr>
                </a:tc>
                <a:tc>
                  <a:txBody>
                    <a:bodyPr/>
                    <a:lstStyle/>
                    <a:p>
                      <a:pPr algn="r" fontAlgn="t"/>
                      <a:r>
                        <a:rPr lang="ru-RU" sz="800" b="0" i="0" u="none" strike="noStrike" dirty="0" smtClean="0">
                          <a:effectLst/>
                          <a:latin typeface="Calibri" pitchFamily="34" charset="0"/>
                        </a:rPr>
                        <a:t>14,7</a:t>
                      </a:r>
                      <a:endParaRPr lang="ru-RU" sz="800" b="0" i="0" u="none" strike="noStrike" dirty="0">
                        <a:effectLst/>
                        <a:latin typeface="Calibri" pitchFamily="34" charset="0"/>
                      </a:endParaRPr>
                    </a:p>
                  </a:txBody>
                  <a:tcPr marL="5859" marR="5859" marT="5859" marB="0"/>
                </a:tc>
                <a:tc>
                  <a:txBody>
                    <a:bodyPr/>
                    <a:lstStyle/>
                    <a:p>
                      <a:pPr algn="r" fontAlgn="t"/>
                      <a:r>
                        <a:rPr lang="ru-RU" sz="800" b="0" i="0" u="none" strike="noStrike" dirty="0" smtClean="0">
                          <a:effectLst/>
                          <a:latin typeface="Calibri" pitchFamily="34" charset="0"/>
                        </a:rPr>
                        <a:t>14,5</a:t>
                      </a:r>
                      <a:endParaRPr lang="ru-RU" sz="800" b="0" i="0" u="none" strike="noStrike" dirty="0">
                        <a:effectLst/>
                        <a:latin typeface="Calibri" pitchFamily="34" charset="0"/>
                      </a:endParaRPr>
                    </a:p>
                  </a:txBody>
                  <a:tcPr marL="5859" marR="5859" marT="5859" marB="0"/>
                </a:tc>
                <a:tc>
                  <a:txBody>
                    <a:bodyPr/>
                    <a:lstStyle/>
                    <a:p>
                      <a:pPr algn="r" fontAlgn="t"/>
                      <a:r>
                        <a:rPr lang="ru-RU" sz="800" b="0" i="0" u="none" strike="noStrike" dirty="0" smtClean="0">
                          <a:effectLst/>
                          <a:latin typeface="Calibri" pitchFamily="34" charset="0"/>
                        </a:rPr>
                        <a:t>14,5</a:t>
                      </a:r>
                      <a:endParaRPr lang="ru-RU" sz="800" b="0" i="0" u="none" strike="noStrike" dirty="0">
                        <a:effectLst/>
                        <a:latin typeface="Calibri" pitchFamily="34" charset="0"/>
                      </a:endParaRPr>
                    </a:p>
                  </a:txBody>
                  <a:tcPr marL="5859" marR="5859" marT="5859" marB="0"/>
                </a:tc>
              </a:tr>
              <a:tr h="162031">
                <a:tc>
                  <a:txBody>
                    <a:bodyPr/>
                    <a:lstStyle/>
                    <a:p>
                      <a:pPr algn="l" fontAlgn="t"/>
                      <a:r>
                        <a:rPr lang="ru-RU" sz="800" b="1" u="none" strike="noStrike" dirty="0">
                          <a:effectLst/>
                          <a:latin typeface="Calibri" pitchFamily="34" charset="0"/>
                        </a:rPr>
                        <a:t>Физическая культура и спорт</a:t>
                      </a:r>
                      <a:endParaRPr lang="ru-RU" sz="800" b="1" i="0" u="none" strike="noStrike" dirty="0">
                        <a:effectLst/>
                        <a:latin typeface="Calibri" pitchFamily="34" charset="0"/>
                      </a:endParaRPr>
                    </a:p>
                  </a:txBody>
                  <a:tcPr marL="5859" marR="5859" marT="5859" marB="0"/>
                </a:tc>
                <a:tc>
                  <a:txBody>
                    <a:bodyPr/>
                    <a:lstStyle/>
                    <a:p>
                      <a:pPr algn="r" fontAlgn="t"/>
                      <a:r>
                        <a:rPr lang="ru-RU" sz="800" b="1" i="0" u="none" strike="noStrike" dirty="0" smtClean="0">
                          <a:effectLst/>
                          <a:latin typeface="Calibri" pitchFamily="34" charset="0"/>
                        </a:rPr>
                        <a:t>73,1</a:t>
                      </a:r>
                      <a:endParaRPr lang="ru-RU" sz="800" b="1" i="0" u="none" strike="noStrike" dirty="0">
                        <a:effectLst/>
                        <a:latin typeface="Calibri" pitchFamily="34" charset="0"/>
                      </a:endParaRPr>
                    </a:p>
                  </a:txBody>
                  <a:tcPr marL="5859" marR="5859" marT="5859" marB="0">
                    <a:solidFill>
                      <a:schemeClr val="bg2">
                        <a:lumMod val="75000"/>
                      </a:schemeClr>
                    </a:solidFill>
                  </a:tcPr>
                </a:tc>
                <a:tc>
                  <a:txBody>
                    <a:bodyPr/>
                    <a:lstStyle/>
                    <a:p>
                      <a:pPr algn="r" fontAlgn="t"/>
                      <a:r>
                        <a:rPr lang="ru-RU" sz="800" b="1" i="0" u="none" strike="noStrike" dirty="0" smtClean="0">
                          <a:effectLst/>
                          <a:latin typeface="Calibri" pitchFamily="34" charset="0"/>
                        </a:rPr>
                        <a:t>83,7</a:t>
                      </a:r>
                      <a:endParaRPr lang="ru-RU" sz="800" b="1" i="0" u="none" strike="noStrike" dirty="0">
                        <a:effectLst/>
                        <a:latin typeface="Calibri" pitchFamily="34" charset="0"/>
                      </a:endParaRPr>
                    </a:p>
                  </a:txBody>
                  <a:tcPr marL="5859" marR="5859" marT="5859" marB="0">
                    <a:solidFill>
                      <a:schemeClr val="bg2">
                        <a:lumMod val="75000"/>
                      </a:schemeClr>
                    </a:solidFill>
                  </a:tcPr>
                </a:tc>
                <a:tc>
                  <a:txBody>
                    <a:bodyPr/>
                    <a:lstStyle/>
                    <a:p>
                      <a:pPr algn="r" fontAlgn="t"/>
                      <a:r>
                        <a:rPr lang="ru-RU" sz="800" b="1" i="0" u="none" strike="noStrike" dirty="0" smtClean="0">
                          <a:effectLst/>
                          <a:latin typeface="Calibri" pitchFamily="34" charset="0"/>
                        </a:rPr>
                        <a:t>70,9</a:t>
                      </a:r>
                      <a:endParaRPr lang="ru-RU" sz="800" b="1" i="0" u="none" strike="noStrike" dirty="0">
                        <a:effectLst/>
                        <a:latin typeface="Calibri" pitchFamily="34" charset="0"/>
                      </a:endParaRPr>
                    </a:p>
                  </a:txBody>
                  <a:tcPr marL="5859" marR="5859" marT="5859" marB="0"/>
                </a:tc>
                <a:tc>
                  <a:txBody>
                    <a:bodyPr/>
                    <a:lstStyle/>
                    <a:p>
                      <a:pPr algn="r" fontAlgn="t"/>
                      <a:r>
                        <a:rPr lang="ru-RU" sz="800" b="1" i="0" u="none" strike="noStrike" dirty="0" smtClean="0">
                          <a:effectLst/>
                          <a:latin typeface="Calibri" pitchFamily="34" charset="0"/>
                        </a:rPr>
                        <a:t>70,4</a:t>
                      </a:r>
                      <a:endParaRPr lang="ru-RU" sz="800" b="1" i="0" u="none" strike="noStrike" dirty="0">
                        <a:effectLst/>
                        <a:latin typeface="Calibri" pitchFamily="34" charset="0"/>
                      </a:endParaRPr>
                    </a:p>
                  </a:txBody>
                  <a:tcPr marL="5859" marR="5859" marT="5859" marB="0"/>
                </a:tc>
                <a:tc>
                  <a:txBody>
                    <a:bodyPr/>
                    <a:lstStyle/>
                    <a:p>
                      <a:pPr algn="r" fontAlgn="t"/>
                      <a:r>
                        <a:rPr lang="ru-RU" sz="800" b="1" i="0" u="none" strike="noStrike" dirty="0" smtClean="0">
                          <a:effectLst/>
                          <a:latin typeface="Calibri" pitchFamily="34" charset="0"/>
                        </a:rPr>
                        <a:t>70,4</a:t>
                      </a:r>
                      <a:endParaRPr lang="ru-RU" sz="800" b="1" i="0" u="none" strike="noStrike" dirty="0">
                        <a:effectLst/>
                        <a:latin typeface="Calibri" pitchFamily="34" charset="0"/>
                      </a:endParaRPr>
                    </a:p>
                  </a:txBody>
                  <a:tcPr marL="5859" marR="5859" marT="5859" marB="0"/>
                </a:tc>
              </a:tr>
              <a:tr h="140360">
                <a:tc>
                  <a:txBody>
                    <a:bodyPr/>
                    <a:lstStyle/>
                    <a:p>
                      <a:pPr algn="l" fontAlgn="t"/>
                      <a:r>
                        <a:rPr lang="ru-RU" sz="800" u="none" strike="noStrike" dirty="0">
                          <a:effectLst/>
                          <a:latin typeface="Calibri" pitchFamily="34" charset="0"/>
                        </a:rPr>
                        <a:t>Массовый спорт</a:t>
                      </a:r>
                      <a:endParaRPr lang="ru-RU" sz="800" b="0" i="0" u="none" strike="noStrike" dirty="0">
                        <a:effectLst/>
                        <a:latin typeface="Calibri" pitchFamily="34" charset="0"/>
                      </a:endParaRPr>
                    </a:p>
                  </a:txBody>
                  <a:tcPr marL="5859" marR="5859" marT="5859" marB="0"/>
                </a:tc>
                <a:tc>
                  <a:txBody>
                    <a:bodyPr/>
                    <a:lstStyle/>
                    <a:p>
                      <a:pPr algn="r" fontAlgn="t"/>
                      <a:r>
                        <a:rPr lang="ru-RU" sz="800" b="0" i="0" u="none" strike="noStrike" dirty="0" smtClean="0">
                          <a:effectLst/>
                          <a:latin typeface="Calibri" pitchFamily="34" charset="0"/>
                        </a:rPr>
                        <a:t>57,1</a:t>
                      </a:r>
                      <a:endParaRPr lang="ru-RU" sz="800" b="0" i="0" u="none" strike="noStrike" dirty="0">
                        <a:effectLst/>
                        <a:latin typeface="Calibri" pitchFamily="34" charset="0"/>
                      </a:endParaRPr>
                    </a:p>
                  </a:txBody>
                  <a:tcPr marL="5859" marR="5859" marT="5859" marB="0">
                    <a:solidFill>
                      <a:schemeClr val="bg2">
                        <a:lumMod val="75000"/>
                      </a:schemeClr>
                    </a:solidFill>
                  </a:tcPr>
                </a:tc>
                <a:tc>
                  <a:txBody>
                    <a:bodyPr/>
                    <a:lstStyle/>
                    <a:p>
                      <a:pPr algn="r" fontAlgn="t"/>
                      <a:r>
                        <a:rPr lang="ru-RU" sz="800" b="0" i="0" u="none" strike="noStrike" dirty="0" smtClean="0">
                          <a:effectLst/>
                          <a:latin typeface="Calibri" pitchFamily="34" charset="0"/>
                        </a:rPr>
                        <a:t>66,5</a:t>
                      </a:r>
                      <a:endParaRPr lang="ru-RU" sz="800" b="0" i="0" u="none" strike="noStrike" dirty="0">
                        <a:effectLst/>
                        <a:latin typeface="Calibri" pitchFamily="34" charset="0"/>
                      </a:endParaRPr>
                    </a:p>
                  </a:txBody>
                  <a:tcPr marL="5859" marR="5859" marT="5859" marB="0">
                    <a:solidFill>
                      <a:schemeClr val="bg2">
                        <a:lumMod val="75000"/>
                      </a:schemeClr>
                    </a:solidFill>
                  </a:tcPr>
                </a:tc>
                <a:tc>
                  <a:txBody>
                    <a:bodyPr/>
                    <a:lstStyle/>
                    <a:p>
                      <a:pPr algn="r" fontAlgn="t"/>
                      <a:r>
                        <a:rPr lang="ru-RU" sz="800" b="0" i="0" u="none" strike="noStrike" dirty="0" smtClean="0">
                          <a:effectLst/>
                          <a:latin typeface="Calibri" pitchFamily="34" charset="0"/>
                        </a:rPr>
                        <a:t>54,1</a:t>
                      </a:r>
                      <a:endParaRPr lang="ru-RU" sz="800" b="0" i="0" u="none" strike="noStrike" dirty="0">
                        <a:effectLst/>
                        <a:latin typeface="Calibri" pitchFamily="34" charset="0"/>
                      </a:endParaRPr>
                    </a:p>
                  </a:txBody>
                  <a:tcPr marL="5859" marR="5859" marT="5859" marB="0"/>
                </a:tc>
                <a:tc>
                  <a:txBody>
                    <a:bodyPr/>
                    <a:lstStyle/>
                    <a:p>
                      <a:pPr algn="r" fontAlgn="t"/>
                      <a:r>
                        <a:rPr lang="ru-RU" sz="800" b="0" i="0" u="none" strike="noStrike" dirty="0" smtClean="0">
                          <a:effectLst/>
                          <a:latin typeface="Calibri" pitchFamily="34" charset="0"/>
                        </a:rPr>
                        <a:t>53,5</a:t>
                      </a:r>
                      <a:endParaRPr lang="ru-RU" sz="800" b="0" i="0" u="none" strike="noStrike" dirty="0">
                        <a:effectLst/>
                        <a:latin typeface="Calibri" pitchFamily="34" charset="0"/>
                      </a:endParaRPr>
                    </a:p>
                  </a:txBody>
                  <a:tcPr marL="5859" marR="5859" marT="5859" marB="0"/>
                </a:tc>
                <a:tc>
                  <a:txBody>
                    <a:bodyPr/>
                    <a:lstStyle/>
                    <a:p>
                      <a:pPr algn="r" fontAlgn="t"/>
                      <a:r>
                        <a:rPr lang="ru-RU" sz="800" b="0" i="0" u="none" strike="noStrike" dirty="0" smtClean="0">
                          <a:effectLst/>
                          <a:latin typeface="Calibri" pitchFamily="34" charset="0"/>
                        </a:rPr>
                        <a:t>53,5</a:t>
                      </a:r>
                      <a:endParaRPr lang="ru-RU" sz="800" b="0" i="0" u="none" strike="noStrike" dirty="0">
                        <a:effectLst/>
                        <a:latin typeface="Calibri" pitchFamily="34" charset="0"/>
                      </a:endParaRPr>
                    </a:p>
                  </a:txBody>
                  <a:tcPr marL="5859" marR="5859" marT="5859" marB="0"/>
                </a:tc>
              </a:tr>
              <a:tr h="137713">
                <a:tc>
                  <a:txBody>
                    <a:bodyPr/>
                    <a:lstStyle/>
                    <a:p>
                      <a:pPr algn="l" fontAlgn="t"/>
                      <a:r>
                        <a:rPr lang="ru-RU" sz="800" b="0" i="0" u="none" strike="noStrike" dirty="0" smtClean="0">
                          <a:effectLst/>
                          <a:latin typeface="Calibri" pitchFamily="34" charset="0"/>
                        </a:rPr>
                        <a:t>Спорт высших достижений</a:t>
                      </a:r>
                      <a:endParaRPr lang="ru-RU" sz="800" b="0" i="0" u="none" strike="noStrike" dirty="0">
                        <a:effectLst/>
                        <a:latin typeface="Calibri" pitchFamily="34" charset="0"/>
                      </a:endParaRPr>
                    </a:p>
                  </a:txBody>
                  <a:tcPr marL="5859" marR="5859" marT="5859" marB="0"/>
                </a:tc>
                <a:tc>
                  <a:txBody>
                    <a:bodyPr/>
                    <a:lstStyle/>
                    <a:p>
                      <a:pPr algn="r" fontAlgn="t"/>
                      <a:r>
                        <a:rPr lang="ru-RU" sz="800" b="0" i="0" u="none" strike="noStrike" dirty="0" smtClean="0">
                          <a:effectLst/>
                          <a:latin typeface="Calibri" pitchFamily="34" charset="0"/>
                        </a:rPr>
                        <a:t>0,5</a:t>
                      </a:r>
                      <a:endParaRPr lang="ru-RU" sz="800" b="0" i="0" u="none" strike="noStrike" dirty="0">
                        <a:effectLst/>
                        <a:latin typeface="Calibri" pitchFamily="34" charset="0"/>
                      </a:endParaRPr>
                    </a:p>
                  </a:txBody>
                  <a:tcPr marL="5859" marR="5859" marT="5859" marB="0">
                    <a:solidFill>
                      <a:schemeClr val="bg2">
                        <a:lumMod val="75000"/>
                      </a:schemeClr>
                    </a:solidFill>
                  </a:tcPr>
                </a:tc>
                <a:tc>
                  <a:txBody>
                    <a:bodyPr/>
                    <a:lstStyle/>
                    <a:p>
                      <a:pPr algn="r" fontAlgn="t"/>
                      <a:r>
                        <a:rPr lang="ru-RU" sz="800" b="0" i="0" u="none" strike="noStrike" dirty="0" smtClean="0">
                          <a:effectLst/>
                          <a:latin typeface="Calibri" pitchFamily="34" charset="0"/>
                        </a:rPr>
                        <a:t>0,4</a:t>
                      </a:r>
                      <a:endParaRPr lang="ru-RU" sz="800" b="0" i="0" u="none" strike="noStrike" dirty="0">
                        <a:effectLst/>
                        <a:latin typeface="Calibri" pitchFamily="34" charset="0"/>
                      </a:endParaRPr>
                    </a:p>
                  </a:txBody>
                  <a:tcPr marL="5859" marR="5859" marT="5859" marB="0">
                    <a:solidFill>
                      <a:schemeClr val="bg2">
                        <a:lumMod val="75000"/>
                      </a:schemeClr>
                    </a:solidFill>
                  </a:tcPr>
                </a:tc>
                <a:tc>
                  <a:txBody>
                    <a:bodyPr/>
                    <a:lstStyle/>
                    <a:p>
                      <a:pPr algn="r" fontAlgn="t"/>
                      <a:r>
                        <a:rPr lang="ru-RU" sz="800" b="0" i="0" u="none" strike="noStrike" dirty="0" smtClean="0">
                          <a:effectLst/>
                          <a:latin typeface="Calibri" pitchFamily="34" charset="0"/>
                        </a:rPr>
                        <a:t>0,4</a:t>
                      </a:r>
                      <a:endParaRPr lang="ru-RU" sz="800" b="0" i="0" u="none" strike="noStrike" dirty="0">
                        <a:effectLst/>
                        <a:latin typeface="Calibri" pitchFamily="34" charset="0"/>
                      </a:endParaRPr>
                    </a:p>
                  </a:txBody>
                  <a:tcPr marL="5859" marR="5859" marT="5859" marB="0"/>
                </a:tc>
                <a:tc>
                  <a:txBody>
                    <a:bodyPr/>
                    <a:lstStyle/>
                    <a:p>
                      <a:pPr algn="r" fontAlgn="t"/>
                      <a:r>
                        <a:rPr lang="ru-RU" sz="800" b="0" i="0" u="none" strike="noStrike" dirty="0" smtClean="0">
                          <a:effectLst/>
                          <a:latin typeface="Calibri" pitchFamily="34" charset="0"/>
                        </a:rPr>
                        <a:t>0,4</a:t>
                      </a:r>
                      <a:endParaRPr lang="ru-RU" sz="800" b="0" i="0" u="none" strike="noStrike" dirty="0">
                        <a:effectLst/>
                        <a:latin typeface="Calibri" pitchFamily="34" charset="0"/>
                      </a:endParaRPr>
                    </a:p>
                  </a:txBody>
                  <a:tcPr marL="5859" marR="5859" marT="5859" marB="0"/>
                </a:tc>
                <a:tc>
                  <a:txBody>
                    <a:bodyPr/>
                    <a:lstStyle/>
                    <a:p>
                      <a:pPr algn="r" fontAlgn="t"/>
                      <a:r>
                        <a:rPr lang="ru-RU" sz="800" b="0" i="0" u="none" strike="noStrike" dirty="0" smtClean="0">
                          <a:effectLst/>
                          <a:latin typeface="Calibri" pitchFamily="34" charset="0"/>
                        </a:rPr>
                        <a:t>0,4</a:t>
                      </a:r>
                      <a:endParaRPr lang="ru-RU" sz="800" b="0" i="0" u="none" strike="noStrike" dirty="0">
                        <a:effectLst/>
                        <a:latin typeface="Calibri" pitchFamily="34" charset="0"/>
                      </a:endParaRPr>
                    </a:p>
                  </a:txBody>
                  <a:tcPr marL="5859" marR="5859" marT="5859" marB="0"/>
                </a:tc>
              </a:tr>
              <a:tr h="278073">
                <a:tc>
                  <a:txBody>
                    <a:bodyPr/>
                    <a:lstStyle/>
                    <a:p>
                      <a:pPr algn="l" fontAlgn="t"/>
                      <a:r>
                        <a:rPr lang="ru-RU" sz="800" u="none" strike="noStrike" dirty="0">
                          <a:effectLst/>
                          <a:latin typeface="Calibri" pitchFamily="34" charset="0"/>
                        </a:rPr>
                        <a:t>Другие вопросы в области физической культуры и спорта</a:t>
                      </a:r>
                      <a:endParaRPr lang="ru-RU" sz="800" b="0" i="0" u="none" strike="noStrike" dirty="0">
                        <a:effectLst/>
                        <a:latin typeface="Calibri" pitchFamily="34" charset="0"/>
                      </a:endParaRPr>
                    </a:p>
                  </a:txBody>
                  <a:tcPr marL="5859" marR="5859" marT="5859" marB="0"/>
                </a:tc>
                <a:tc>
                  <a:txBody>
                    <a:bodyPr/>
                    <a:lstStyle/>
                    <a:p>
                      <a:pPr algn="r" fontAlgn="t"/>
                      <a:r>
                        <a:rPr lang="ru-RU" sz="800" b="0" i="0" u="none" strike="noStrike" dirty="0" smtClean="0">
                          <a:effectLst/>
                          <a:latin typeface="Calibri" pitchFamily="34" charset="0"/>
                        </a:rPr>
                        <a:t>15,5</a:t>
                      </a:r>
                      <a:endParaRPr lang="ru-RU" sz="800" b="0" i="0" u="none" strike="noStrike" dirty="0">
                        <a:effectLst/>
                        <a:latin typeface="Calibri" pitchFamily="34" charset="0"/>
                      </a:endParaRPr>
                    </a:p>
                  </a:txBody>
                  <a:tcPr marL="5859" marR="5859" marT="5859" marB="0">
                    <a:solidFill>
                      <a:schemeClr val="bg2">
                        <a:lumMod val="75000"/>
                      </a:schemeClr>
                    </a:solidFill>
                  </a:tcPr>
                </a:tc>
                <a:tc>
                  <a:txBody>
                    <a:bodyPr/>
                    <a:lstStyle/>
                    <a:p>
                      <a:pPr algn="r" fontAlgn="t"/>
                      <a:r>
                        <a:rPr lang="ru-RU" sz="800" b="0" i="0" u="none" strike="noStrike" dirty="0" smtClean="0">
                          <a:effectLst/>
                          <a:latin typeface="Calibri" pitchFamily="34" charset="0"/>
                        </a:rPr>
                        <a:t>16,8</a:t>
                      </a:r>
                      <a:endParaRPr lang="ru-RU" sz="800" b="0" i="0" u="none" strike="noStrike" dirty="0">
                        <a:effectLst/>
                        <a:latin typeface="Calibri" pitchFamily="34" charset="0"/>
                      </a:endParaRPr>
                    </a:p>
                  </a:txBody>
                  <a:tcPr marL="5859" marR="5859" marT="5859" marB="0">
                    <a:solidFill>
                      <a:schemeClr val="bg2">
                        <a:lumMod val="75000"/>
                      </a:schemeClr>
                    </a:solidFill>
                  </a:tcPr>
                </a:tc>
                <a:tc>
                  <a:txBody>
                    <a:bodyPr/>
                    <a:lstStyle/>
                    <a:p>
                      <a:pPr algn="r" fontAlgn="t"/>
                      <a:r>
                        <a:rPr lang="ru-RU" sz="800" b="0" i="0" u="none" strike="noStrike" dirty="0" smtClean="0">
                          <a:effectLst/>
                          <a:latin typeface="Calibri" pitchFamily="34" charset="0"/>
                        </a:rPr>
                        <a:t>16,4</a:t>
                      </a:r>
                      <a:endParaRPr lang="ru-RU" sz="800" b="0" i="0" u="none" strike="noStrike" dirty="0">
                        <a:effectLst/>
                        <a:latin typeface="Calibri" pitchFamily="34" charset="0"/>
                      </a:endParaRPr>
                    </a:p>
                  </a:txBody>
                  <a:tcPr marL="5859" marR="5859" marT="5859" marB="0"/>
                </a:tc>
                <a:tc>
                  <a:txBody>
                    <a:bodyPr/>
                    <a:lstStyle/>
                    <a:p>
                      <a:pPr algn="r" fontAlgn="t"/>
                      <a:r>
                        <a:rPr lang="ru-RU" sz="800" b="0" i="0" u="none" strike="noStrike" dirty="0" smtClean="0">
                          <a:effectLst/>
                          <a:latin typeface="Calibri" pitchFamily="34" charset="0"/>
                        </a:rPr>
                        <a:t>16,4</a:t>
                      </a:r>
                      <a:endParaRPr lang="ru-RU" sz="800" b="0" i="0" u="none" strike="noStrike" dirty="0">
                        <a:effectLst/>
                        <a:latin typeface="Calibri" pitchFamily="34" charset="0"/>
                      </a:endParaRPr>
                    </a:p>
                  </a:txBody>
                  <a:tcPr marL="5859" marR="5859" marT="5859" marB="0"/>
                </a:tc>
                <a:tc>
                  <a:txBody>
                    <a:bodyPr/>
                    <a:lstStyle/>
                    <a:p>
                      <a:pPr algn="r" fontAlgn="t"/>
                      <a:r>
                        <a:rPr lang="ru-RU" sz="800" b="0" i="0" u="none" strike="noStrike" dirty="0" smtClean="0">
                          <a:effectLst/>
                          <a:latin typeface="Calibri" pitchFamily="34" charset="0"/>
                        </a:rPr>
                        <a:t>16,4</a:t>
                      </a:r>
                      <a:endParaRPr lang="ru-RU" sz="800" b="0" i="0" u="none" strike="noStrike" dirty="0">
                        <a:effectLst/>
                        <a:latin typeface="Calibri" pitchFamily="34" charset="0"/>
                      </a:endParaRPr>
                    </a:p>
                  </a:txBody>
                  <a:tcPr marL="5859" marR="5859" marT="5859" marB="0"/>
                </a:tc>
              </a:tr>
              <a:tr h="139036">
                <a:tc>
                  <a:txBody>
                    <a:bodyPr/>
                    <a:lstStyle/>
                    <a:p>
                      <a:pPr algn="l" fontAlgn="t"/>
                      <a:r>
                        <a:rPr lang="ru-RU" sz="800" b="1" u="none" strike="noStrike" dirty="0">
                          <a:effectLst/>
                          <a:latin typeface="Calibri" pitchFamily="34" charset="0"/>
                        </a:rPr>
                        <a:t>Средства массовой информации </a:t>
                      </a:r>
                      <a:endParaRPr lang="ru-RU" sz="800" b="1" i="0" u="none" strike="noStrike" dirty="0">
                        <a:effectLst/>
                        <a:latin typeface="Calibri" pitchFamily="34" charset="0"/>
                      </a:endParaRPr>
                    </a:p>
                  </a:txBody>
                  <a:tcPr marL="5859" marR="5859" marT="5859" marB="0"/>
                </a:tc>
                <a:tc>
                  <a:txBody>
                    <a:bodyPr/>
                    <a:lstStyle/>
                    <a:p>
                      <a:pPr algn="r" fontAlgn="t"/>
                      <a:r>
                        <a:rPr lang="ru-RU" sz="800" b="1" i="0" u="none" strike="noStrike" dirty="0" smtClean="0">
                          <a:effectLst/>
                          <a:latin typeface="Calibri" pitchFamily="34" charset="0"/>
                        </a:rPr>
                        <a:t>22,3</a:t>
                      </a:r>
                      <a:endParaRPr lang="ru-RU" sz="800" b="1" i="0" u="none" strike="noStrike" dirty="0">
                        <a:effectLst/>
                        <a:latin typeface="Calibri" pitchFamily="34" charset="0"/>
                      </a:endParaRPr>
                    </a:p>
                  </a:txBody>
                  <a:tcPr marL="5859" marR="5859" marT="5859" marB="0">
                    <a:solidFill>
                      <a:schemeClr val="bg2">
                        <a:lumMod val="75000"/>
                      </a:schemeClr>
                    </a:solidFill>
                  </a:tcPr>
                </a:tc>
                <a:tc>
                  <a:txBody>
                    <a:bodyPr/>
                    <a:lstStyle/>
                    <a:p>
                      <a:pPr algn="r" fontAlgn="t"/>
                      <a:r>
                        <a:rPr lang="ru-RU" sz="800" b="1" i="0" u="none" strike="noStrike" dirty="0" smtClean="0">
                          <a:effectLst/>
                          <a:latin typeface="Calibri" pitchFamily="34" charset="0"/>
                        </a:rPr>
                        <a:t>25,5</a:t>
                      </a:r>
                      <a:endParaRPr lang="ru-RU" sz="800" b="1" i="0" u="none" strike="noStrike" dirty="0">
                        <a:effectLst/>
                        <a:latin typeface="Calibri" pitchFamily="34" charset="0"/>
                      </a:endParaRPr>
                    </a:p>
                  </a:txBody>
                  <a:tcPr marL="5859" marR="5859" marT="5859" marB="0">
                    <a:solidFill>
                      <a:schemeClr val="bg2">
                        <a:lumMod val="75000"/>
                      </a:schemeClr>
                    </a:solidFill>
                  </a:tcPr>
                </a:tc>
                <a:tc>
                  <a:txBody>
                    <a:bodyPr/>
                    <a:lstStyle/>
                    <a:p>
                      <a:pPr algn="r" fontAlgn="t"/>
                      <a:r>
                        <a:rPr lang="ru-RU" sz="800" b="1" i="0" u="none" strike="noStrike" dirty="0" smtClean="0">
                          <a:effectLst/>
                          <a:latin typeface="Calibri" pitchFamily="34" charset="0"/>
                        </a:rPr>
                        <a:t>25,3</a:t>
                      </a:r>
                      <a:endParaRPr lang="ru-RU" sz="800" b="1" i="0" u="none" strike="noStrike" dirty="0">
                        <a:effectLst/>
                        <a:latin typeface="Calibri" pitchFamily="34" charset="0"/>
                      </a:endParaRPr>
                    </a:p>
                  </a:txBody>
                  <a:tcPr marL="5859" marR="5859" marT="5859" marB="0"/>
                </a:tc>
                <a:tc>
                  <a:txBody>
                    <a:bodyPr/>
                    <a:lstStyle/>
                    <a:p>
                      <a:pPr algn="r" fontAlgn="t"/>
                      <a:r>
                        <a:rPr lang="ru-RU" sz="800" b="1" i="0" u="none" strike="noStrike" dirty="0" smtClean="0">
                          <a:effectLst/>
                          <a:latin typeface="Calibri" pitchFamily="34" charset="0"/>
                        </a:rPr>
                        <a:t>25,3</a:t>
                      </a:r>
                      <a:endParaRPr lang="ru-RU" sz="800" b="1" i="0" u="none" strike="noStrike" dirty="0">
                        <a:effectLst/>
                        <a:latin typeface="Calibri" pitchFamily="34" charset="0"/>
                      </a:endParaRPr>
                    </a:p>
                  </a:txBody>
                  <a:tcPr marL="5859" marR="5859" marT="5859" marB="0"/>
                </a:tc>
                <a:tc>
                  <a:txBody>
                    <a:bodyPr/>
                    <a:lstStyle/>
                    <a:p>
                      <a:pPr algn="r" fontAlgn="t"/>
                      <a:r>
                        <a:rPr lang="ru-RU" sz="800" b="1" i="0" u="none" strike="noStrike" dirty="0" smtClean="0">
                          <a:effectLst/>
                          <a:latin typeface="Calibri" pitchFamily="34" charset="0"/>
                        </a:rPr>
                        <a:t>25,3</a:t>
                      </a:r>
                      <a:endParaRPr lang="ru-RU" sz="800" b="1" i="0" u="none" strike="noStrike" dirty="0">
                        <a:effectLst/>
                        <a:latin typeface="Calibri" pitchFamily="34" charset="0"/>
                      </a:endParaRPr>
                    </a:p>
                  </a:txBody>
                  <a:tcPr marL="5859" marR="5859" marT="5859" marB="0"/>
                </a:tc>
              </a:tr>
              <a:tr h="278073">
                <a:tc>
                  <a:txBody>
                    <a:bodyPr/>
                    <a:lstStyle/>
                    <a:p>
                      <a:pPr algn="l" fontAlgn="t"/>
                      <a:r>
                        <a:rPr lang="ru-RU" sz="800" b="1" u="none" strike="noStrike" dirty="0">
                          <a:effectLst/>
                          <a:latin typeface="Calibri" pitchFamily="34" charset="0"/>
                        </a:rPr>
                        <a:t>Обслуживание государственного и муниципального долга</a:t>
                      </a:r>
                      <a:endParaRPr lang="ru-RU" sz="800" b="1" i="0" u="none" strike="noStrike" dirty="0">
                        <a:effectLst/>
                        <a:latin typeface="Calibri" pitchFamily="34" charset="0"/>
                      </a:endParaRPr>
                    </a:p>
                  </a:txBody>
                  <a:tcPr marL="5859" marR="5859" marT="5859" marB="0"/>
                </a:tc>
                <a:tc>
                  <a:txBody>
                    <a:bodyPr/>
                    <a:lstStyle/>
                    <a:p>
                      <a:pPr algn="r" fontAlgn="t"/>
                      <a:r>
                        <a:rPr lang="ru-RU" sz="800" b="1" i="0" u="none" strike="noStrike" dirty="0" smtClean="0">
                          <a:effectLst/>
                          <a:latin typeface="Calibri" pitchFamily="34" charset="0"/>
                        </a:rPr>
                        <a:t>12,9</a:t>
                      </a:r>
                      <a:endParaRPr lang="ru-RU" sz="800" b="1" i="0" u="none" strike="noStrike" dirty="0">
                        <a:effectLst/>
                        <a:latin typeface="Calibri" pitchFamily="34" charset="0"/>
                      </a:endParaRPr>
                    </a:p>
                  </a:txBody>
                  <a:tcPr marL="5859" marR="5859" marT="5859" marB="0">
                    <a:solidFill>
                      <a:schemeClr val="bg2">
                        <a:lumMod val="75000"/>
                      </a:schemeClr>
                    </a:solidFill>
                  </a:tcPr>
                </a:tc>
                <a:tc>
                  <a:txBody>
                    <a:bodyPr/>
                    <a:lstStyle/>
                    <a:p>
                      <a:pPr algn="r" fontAlgn="t"/>
                      <a:r>
                        <a:rPr lang="ru-RU" sz="800" b="1" i="0" u="none" strike="noStrike" dirty="0" smtClean="0">
                          <a:effectLst/>
                          <a:latin typeface="Calibri" pitchFamily="34" charset="0"/>
                        </a:rPr>
                        <a:t>3,8</a:t>
                      </a:r>
                      <a:endParaRPr lang="ru-RU" sz="800" b="1" i="0" u="none" strike="noStrike" dirty="0">
                        <a:effectLst/>
                        <a:latin typeface="Calibri" pitchFamily="34" charset="0"/>
                      </a:endParaRPr>
                    </a:p>
                  </a:txBody>
                  <a:tcPr marL="5859" marR="5859" marT="5859" marB="0">
                    <a:solidFill>
                      <a:schemeClr val="bg2">
                        <a:lumMod val="75000"/>
                      </a:schemeClr>
                    </a:solidFill>
                  </a:tcPr>
                </a:tc>
                <a:tc>
                  <a:txBody>
                    <a:bodyPr/>
                    <a:lstStyle/>
                    <a:p>
                      <a:pPr algn="r" fontAlgn="t"/>
                      <a:r>
                        <a:rPr lang="ru-RU" sz="800" b="1" i="0" u="none" strike="noStrike" dirty="0" smtClean="0">
                          <a:effectLst/>
                          <a:latin typeface="Calibri" pitchFamily="34" charset="0"/>
                        </a:rPr>
                        <a:t>0,0</a:t>
                      </a:r>
                      <a:endParaRPr lang="ru-RU" sz="800" b="1" i="0" u="none" strike="noStrike" dirty="0">
                        <a:effectLst/>
                        <a:latin typeface="Calibri" pitchFamily="34" charset="0"/>
                      </a:endParaRPr>
                    </a:p>
                  </a:txBody>
                  <a:tcPr marL="5859" marR="5859" marT="5859" marB="0"/>
                </a:tc>
                <a:tc>
                  <a:txBody>
                    <a:bodyPr/>
                    <a:lstStyle/>
                    <a:p>
                      <a:pPr algn="r" fontAlgn="t"/>
                      <a:r>
                        <a:rPr lang="ru-RU" sz="800" b="1" i="0" u="none" strike="noStrike" dirty="0" smtClean="0">
                          <a:effectLst/>
                          <a:latin typeface="Calibri" pitchFamily="34" charset="0"/>
                        </a:rPr>
                        <a:t>0,0</a:t>
                      </a:r>
                      <a:endParaRPr lang="ru-RU" sz="800" b="1" i="0" u="none" strike="noStrike" dirty="0">
                        <a:effectLst/>
                        <a:latin typeface="Calibri" pitchFamily="34" charset="0"/>
                      </a:endParaRPr>
                    </a:p>
                  </a:txBody>
                  <a:tcPr marL="5859" marR="5859" marT="5859" marB="0"/>
                </a:tc>
                <a:tc>
                  <a:txBody>
                    <a:bodyPr/>
                    <a:lstStyle/>
                    <a:p>
                      <a:pPr algn="r" fontAlgn="t"/>
                      <a:r>
                        <a:rPr lang="ru-RU" sz="800" b="1" i="0" u="none" strike="noStrike" dirty="0" smtClean="0">
                          <a:effectLst/>
                          <a:latin typeface="Calibri" pitchFamily="34" charset="0"/>
                        </a:rPr>
                        <a:t>0,0</a:t>
                      </a:r>
                      <a:endParaRPr lang="ru-RU" sz="800" b="1" i="0" u="none" strike="noStrike" dirty="0">
                        <a:effectLst/>
                        <a:latin typeface="Calibri" pitchFamily="34" charset="0"/>
                      </a:endParaRPr>
                    </a:p>
                  </a:txBody>
                  <a:tcPr marL="5859" marR="5859" marT="5859" marB="0"/>
                </a:tc>
              </a:tr>
              <a:tr h="162636">
                <a:tc>
                  <a:txBody>
                    <a:bodyPr/>
                    <a:lstStyle/>
                    <a:p>
                      <a:pPr algn="l" fontAlgn="t"/>
                      <a:r>
                        <a:rPr lang="ru-RU" sz="800" b="1" u="none" strike="noStrike" dirty="0">
                          <a:effectLst/>
                          <a:latin typeface="Calibri" pitchFamily="34" charset="0"/>
                        </a:rPr>
                        <a:t>Условно утвержденные расходы</a:t>
                      </a:r>
                      <a:endParaRPr lang="ru-RU" sz="800" b="1" i="0" u="none" strike="noStrike" dirty="0">
                        <a:effectLst/>
                        <a:latin typeface="Calibri" pitchFamily="34" charset="0"/>
                      </a:endParaRPr>
                    </a:p>
                  </a:txBody>
                  <a:tcPr marL="5859" marR="5859" marT="5859" marB="0"/>
                </a:tc>
                <a:tc>
                  <a:txBody>
                    <a:bodyPr/>
                    <a:lstStyle/>
                    <a:p>
                      <a:pPr algn="r" fontAlgn="t"/>
                      <a:r>
                        <a:rPr lang="ru-RU" sz="800" b="1" u="none" strike="noStrike" dirty="0">
                          <a:effectLst/>
                          <a:latin typeface="Calibri" pitchFamily="34" charset="0"/>
                        </a:rPr>
                        <a:t>0,0 </a:t>
                      </a:r>
                      <a:endParaRPr lang="ru-RU" sz="800" b="1" i="0" u="none" strike="noStrike" dirty="0">
                        <a:effectLst/>
                        <a:latin typeface="Calibri" pitchFamily="34" charset="0"/>
                      </a:endParaRPr>
                    </a:p>
                  </a:txBody>
                  <a:tcPr marL="5859" marR="5859" marT="5859" marB="0">
                    <a:solidFill>
                      <a:schemeClr val="bg2">
                        <a:lumMod val="75000"/>
                      </a:schemeClr>
                    </a:solidFill>
                  </a:tcPr>
                </a:tc>
                <a:tc>
                  <a:txBody>
                    <a:bodyPr/>
                    <a:lstStyle/>
                    <a:p>
                      <a:pPr algn="r" fontAlgn="t"/>
                      <a:r>
                        <a:rPr lang="ru-RU" sz="800" b="1" u="none" strike="noStrike" dirty="0">
                          <a:effectLst/>
                          <a:latin typeface="Calibri" pitchFamily="34" charset="0"/>
                        </a:rPr>
                        <a:t>0,0 </a:t>
                      </a:r>
                      <a:endParaRPr lang="ru-RU" sz="800" b="1" i="0" u="none" strike="noStrike" dirty="0">
                        <a:effectLst/>
                        <a:latin typeface="Calibri" pitchFamily="34" charset="0"/>
                      </a:endParaRPr>
                    </a:p>
                  </a:txBody>
                  <a:tcPr marL="5859" marR="5859" marT="5859" marB="0">
                    <a:solidFill>
                      <a:schemeClr val="bg2">
                        <a:lumMod val="75000"/>
                      </a:schemeClr>
                    </a:solidFill>
                  </a:tcPr>
                </a:tc>
                <a:tc>
                  <a:txBody>
                    <a:bodyPr/>
                    <a:lstStyle/>
                    <a:p>
                      <a:pPr algn="r" fontAlgn="t"/>
                      <a:r>
                        <a:rPr lang="ru-RU" sz="800" b="1" i="0" u="none" strike="noStrike" dirty="0" smtClean="0">
                          <a:effectLst/>
                          <a:latin typeface="Calibri" pitchFamily="34" charset="0"/>
                        </a:rPr>
                        <a:t>0,0</a:t>
                      </a:r>
                      <a:endParaRPr lang="ru-RU" sz="800" b="1" i="0" u="none" strike="noStrike" dirty="0">
                        <a:effectLst/>
                        <a:latin typeface="Calibri" pitchFamily="34" charset="0"/>
                      </a:endParaRPr>
                    </a:p>
                  </a:txBody>
                  <a:tcPr marL="5859" marR="5859" marT="5859" marB="0"/>
                </a:tc>
                <a:tc>
                  <a:txBody>
                    <a:bodyPr/>
                    <a:lstStyle/>
                    <a:p>
                      <a:pPr algn="r" fontAlgn="t"/>
                      <a:r>
                        <a:rPr lang="ru-RU" sz="800" b="1" i="0" u="none" strike="noStrike" dirty="0" smtClean="0">
                          <a:effectLst/>
                          <a:latin typeface="Calibri" pitchFamily="34" charset="0"/>
                        </a:rPr>
                        <a:t>425,9</a:t>
                      </a:r>
                      <a:endParaRPr lang="ru-RU" sz="800" b="1" i="0" u="none" strike="noStrike" dirty="0">
                        <a:effectLst/>
                        <a:latin typeface="Calibri" pitchFamily="34" charset="0"/>
                      </a:endParaRPr>
                    </a:p>
                  </a:txBody>
                  <a:tcPr marL="5859" marR="5859" marT="5859" marB="0"/>
                </a:tc>
                <a:tc>
                  <a:txBody>
                    <a:bodyPr/>
                    <a:lstStyle/>
                    <a:p>
                      <a:pPr algn="r" fontAlgn="t"/>
                      <a:r>
                        <a:rPr lang="ru-RU" sz="800" b="1" i="0" u="none" strike="noStrike" dirty="0" smtClean="0">
                          <a:effectLst/>
                          <a:latin typeface="Calibri" pitchFamily="34" charset="0"/>
                        </a:rPr>
                        <a:t>703,6</a:t>
                      </a:r>
                      <a:endParaRPr lang="ru-RU" sz="800" b="1" i="0" u="none" strike="noStrike" dirty="0">
                        <a:effectLst/>
                        <a:latin typeface="Calibri" pitchFamily="34" charset="0"/>
                      </a:endParaRPr>
                    </a:p>
                  </a:txBody>
                  <a:tcPr marL="5859" marR="5859" marT="5859" marB="0"/>
                </a:tc>
              </a:tr>
            </a:tbl>
          </a:graphicData>
        </a:graphic>
      </p:graphicFrame>
      <p:sp>
        <p:nvSpPr>
          <p:cNvPr id="22" name="Заголовок 1"/>
          <p:cNvSpPr txBox="1">
            <a:spLocks/>
          </p:cNvSpPr>
          <p:nvPr/>
        </p:nvSpPr>
        <p:spPr>
          <a:xfrm>
            <a:off x="4499992" y="6093296"/>
            <a:ext cx="4644010" cy="72008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ru-RU" sz="800" i="1" dirty="0" smtClean="0">
                <a:solidFill>
                  <a:schemeClr val="tx2">
                    <a:lumMod val="50000"/>
                  </a:schemeClr>
                </a:solidFill>
                <a:latin typeface="Times New Roman" pitchFamily="18" charset="0"/>
                <a:cs typeface="Times New Roman" pitchFamily="18" charset="0"/>
              </a:rPr>
              <a:t>*в соответствии с решением Северо-Енисейского районного </a:t>
            </a:r>
            <a:r>
              <a:rPr lang="ru-RU" sz="800" i="1" dirty="0">
                <a:solidFill>
                  <a:schemeClr val="tx2">
                    <a:lumMod val="50000"/>
                  </a:schemeClr>
                </a:solidFill>
                <a:latin typeface="Times New Roman" pitchFamily="18" charset="0"/>
                <a:cs typeface="Times New Roman" pitchFamily="18" charset="0"/>
              </a:rPr>
              <a:t>Совета депутатов от </a:t>
            </a:r>
            <a:r>
              <a:rPr lang="ru-RU" sz="800" i="1" dirty="0" smtClean="0">
                <a:solidFill>
                  <a:schemeClr val="tx2">
                    <a:lumMod val="50000"/>
                  </a:schemeClr>
                </a:solidFill>
                <a:latin typeface="Times New Roman" pitchFamily="18" charset="0"/>
                <a:cs typeface="Times New Roman" pitchFamily="18" charset="0"/>
              </a:rPr>
              <a:t>15.06.2020 </a:t>
            </a:r>
            <a:r>
              <a:rPr lang="ru-RU" sz="800" i="1" dirty="0">
                <a:solidFill>
                  <a:schemeClr val="tx2">
                    <a:lumMod val="50000"/>
                  </a:schemeClr>
                </a:solidFill>
                <a:latin typeface="Times New Roman" pitchFamily="18" charset="0"/>
                <a:cs typeface="Times New Roman" pitchFamily="18" charset="0"/>
              </a:rPr>
              <a:t>№ </a:t>
            </a:r>
            <a:r>
              <a:rPr lang="ru-RU" sz="800" i="1" dirty="0" smtClean="0">
                <a:solidFill>
                  <a:schemeClr val="tx2">
                    <a:lumMod val="50000"/>
                  </a:schemeClr>
                </a:solidFill>
                <a:latin typeface="Times New Roman" pitchFamily="18" charset="0"/>
                <a:cs typeface="Times New Roman" pitchFamily="18" charset="0"/>
              </a:rPr>
              <a:t>813-60 </a:t>
            </a:r>
            <a:r>
              <a:rPr lang="ru-RU" sz="800" i="1" dirty="0">
                <a:solidFill>
                  <a:schemeClr val="tx2">
                    <a:lumMod val="50000"/>
                  </a:schemeClr>
                </a:solidFill>
                <a:latin typeface="Times New Roman" pitchFamily="18" charset="0"/>
                <a:cs typeface="Times New Roman" pitchFamily="18" charset="0"/>
              </a:rPr>
              <a:t>«Об  исполнении бюджета Северо-Енисейского района за </a:t>
            </a:r>
            <a:r>
              <a:rPr lang="ru-RU" sz="800" i="1" dirty="0" smtClean="0">
                <a:solidFill>
                  <a:schemeClr val="tx2">
                    <a:lumMod val="50000"/>
                  </a:schemeClr>
                </a:solidFill>
                <a:latin typeface="Times New Roman" pitchFamily="18" charset="0"/>
                <a:cs typeface="Times New Roman" pitchFamily="18" charset="0"/>
              </a:rPr>
              <a:t>2019 год»</a:t>
            </a:r>
          </a:p>
          <a:p>
            <a:pPr algn="l"/>
            <a:endParaRPr lang="ru-RU" sz="800" i="1" dirty="0" smtClean="0">
              <a:solidFill>
                <a:schemeClr val="tx2">
                  <a:lumMod val="50000"/>
                </a:schemeClr>
              </a:solidFill>
              <a:latin typeface="Times New Roman" pitchFamily="18" charset="0"/>
              <a:cs typeface="Times New Roman" pitchFamily="18" charset="0"/>
            </a:endParaRPr>
          </a:p>
          <a:p>
            <a:pPr algn="l"/>
            <a:r>
              <a:rPr lang="ru-RU" sz="800" i="1" dirty="0" smtClean="0">
                <a:solidFill>
                  <a:schemeClr val="tx2">
                    <a:lumMod val="50000"/>
                  </a:schemeClr>
                </a:solidFill>
                <a:latin typeface="Times New Roman" pitchFamily="18" charset="0"/>
                <a:cs typeface="Times New Roman" pitchFamily="18" charset="0"/>
              </a:rPr>
              <a:t>** </a:t>
            </a:r>
            <a:r>
              <a:rPr lang="ru-RU" sz="800" i="1" dirty="0">
                <a:solidFill>
                  <a:schemeClr val="tx2">
                    <a:lumMod val="50000"/>
                  </a:schemeClr>
                </a:solidFill>
                <a:latin typeface="Times New Roman" pitchFamily="18" charset="0"/>
                <a:cs typeface="Times New Roman" pitchFamily="18" charset="0"/>
              </a:rPr>
              <a:t>в соответствии </a:t>
            </a:r>
            <a:r>
              <a:rPr lang="ru-RU" sz="800" i="1" dirty="0" smtClean="0">
                <a:solidFill>
                  <a:schemeClr val="tx2">
                    <a:lumMod val="50000"/>
                  </a:schemeClr>
                </a:solidFill>
                <a:latin typeface="Times New Roman" pitchFamily="18" charset="0"/>
                <a:cs typeface="Times New Roman" pitchFamily="18" charset="0"/>
              </a:rPr>
              <a:t>с решением </a:t>
            </a:r>
            <a:r>
              <a:rPr lang="ru-RU" sz="800" i="1" dirty="0">
                <a:solidFill>
                  <a:schemeClr val="tx2">
                    <a:lumMod val="50000"/>
                  </a:schemeClr>
                </a:solidFill>
                <a:latin typeface="Times New Roman" pitchFamily="18" charset="0"/>
                <a:cs typeface="Times New Roman" pitchFamily="18" charset="0"/>
              </a:rPr>
              <a:t>Северо-Енисейского районного Совета депутатов </a:t>
            </a:r>
            <a:r>
              <a:rPr lang="ru-RU" sz="800" i="1" dirty="0" smtClean="0">
                <a:solidFill>
                  <a:schemeClr val="tx2">
                    <a:lumMod val="50000"/>
                  </a:schemeClr>
                </a:solidFill>
                <a:latin typeface="Times New Roman" pitchFamily="18" charset="0"/>
                <a:cs typeface="Times New Roman" pitchFamily="18" charset="0"/>
              </a:rPr>
              <a:t>«О бюджете Северо-Енисейского района на  2020 год и плановый период 2021-2022 годов» от 16.12.2019 № 760-55</a:t>
            </a:r>
            <a:endParaRPr lang="ru-RU" sz="800" i="1" dirty="0">
              <a:solidFill>
                <a:schemeClr val="tx2">
                  <a:lumMod val="50000"/>
                </a:schemeClr>
              </a:solidFill>
              <a:latin typeface="Times New Roman" pitchFamily="18" charset="0"/>
              <a:cs typeface="Times New Roman" pitchFamily="18" charset="0"/>
            </a:endParaRPr>
          </a:p>
        </p:txBody>
      </p:sp>
      <p:sp>
        <p:nvSpPr>
          <p:cNvPr id="3" name="Прямоугольник 2"/>
          <p:cNvSpPr/>
          <p:nvPr/>
        </p:nvSpPr>
        <p:spPr>
          <a:xfrm>
            <a:off x="3536413" y="1052736"/>
            <a:ext cx="1092563" cy="216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b="1" dirty="0" smtClean="0">
                <a:solidFill>
                  <a:schemeClr val="tx2">
                    <a:lumMod val="75000"/>
                  </a:schemeClr>
                </a:solidFill>
                <a:latin typeface="Calibri" pitchFamily="34" charset="0"/>
              </a:rPr>
              <a:t>млн. рублей</a:t>
            </a:r>
            <a:endParaRPr lang="ru-RU" sz="1000" b="1" dirty="0">
              <a:solidFill>
                <a:schemeClr val="tx2">
                  <a:lumMod val="75000"/>
                </a:schemeClr>
              </a:solidFill>
              <a:latin typeface="Calibri" pitchFamily="34" charset="0"/>
            </a:endParaRPr>
          </a:p>
        </p:txBody>
      </p:sp>
    </p:spTree>
    <p:extLst>
      <p:ext uri="{BB962C8B-B14F-4D97-AF65-F5344CB8AC3E}">
        <p14:creationId xmlns:p14="http://schemas.microsoft.com/office/powerpoint/2010/main" val="165047303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4294967295"/>
            <p:extLst>
              <p:ext uri="{D42A27DB-BD31-4B8C-83A1-F6EECF244321}">
                <p14:modId xmlns:p14="http://schemas.microsoft.com/office/powerpoint/2010/main" val="4173885370"/>
              </p:ext>
            </p:extLst>
          </p:nvPr>
        </p:nvGraphicFramePr>
        <p:xfrm>
          <a:off x="179512" y="836712"/>
          <a:ext cx="8964488" cy="5688632"/>
        </p:xfrm>
        <a:graphic>
          <a:graphicData uri="http://schemas.openxmlformats.org/drawingml/2006/chart">
            <c:chart xmlns:c="http://schemas.openxmlformats.org/drawingml/2006/chart" xmlns:r="http://schemas.openxmlformats.org/officeDocument/2006/relationships" r:id="rId2"/>
          </a:graphicData>
        </a:graphic>
      </p:graphicFrame>
      <p:sp>
        <p:nvSpPr>
          <p:cNvPr id="2" name="Прямоугольник 1"/>
          <p:cNvSpPr/>
          <p:nvPr/>
        </p:nvSpPr>
        <p:spPr>
          <a:xfrm>
            <a:off x="755576" y="116632"/>
            <a:ext cx="7776864" cy="576064"/>
          </a:xfrm>
          <a:prstGeom prst="rect">
            <a:avLst/>
          </a:prstGeom>
          <a:scene3d>
            <a:camera prst="orthographicFront"/>
            <a:lightRig rig="threePt" dir="t"/>
          </a:scene3d>
          <a:sp3d>
            <a:bevelT prst="convex"/>
          </a:sp3d>
        </p:spPr>
        <p:style>
          <a:lnRef idx="2">
            <a:schemeClr val="accent1"/>
          </a:lnRef>
          <a:fillRef idx="1">
            <a:schemeClr val="lt1"/>
          </a:fillRef>
          <a:effectRef idx="0">
            <a:schemeClr val="accent1"/>
          </a:effectRef>
          <a:fontRef idx="minor">
            <a:schemeClr val="dk1"/>
          </a:fontRef>
        </p:style>
        <p:txBody>
          <a:bodyPr rtlCol="0" anchor="ctr"/>
          <a:lstStyle/>
          <a:p>
            <a:pPr algn="ctr"/>
            <a:r>
              <a:rPr lang="ru-RU" b="1" dirty="0" smtClean="0">
                <a:solidFill>
                  <a:prstClr val="black"/>
                </a:solidFill>
                <a:latin typeface="Times New Roman" pitchFamily="18" charset="0"/>
                <a:cs typeface="Times New Roman" pitchFamily="18" charset="0"/>
              </a:rPr>
              <a:t>Муниципальные программы, %</a:t>
            </a:r>
            <a:endParaRPr lang="ru-RU" b="1" dirty="0">
              <a:solidFill>
                <a:prstClr val="black"/>
              </a:solidFill>
              <a:latin typeface="Times New Roman" pitchFamily="18" charset="0"/>
              <a:cs typeface="Times New Roman" pitchFamily="18" charset="0"/>
            </a:endParaRPr>
          </a:p>
        </p:txBody>
      </p:sp>
    </p:spTree>
    <p:extLst>
      <p:ext uri="{BB962C8B-B14F-4D97-AF65-F5344CB8AC3E}">
        <p14:creationId xmlns:p14="http://schemas.microsoft.com/office/powerpoint/2010/main" val="138363553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ChangeArrowheads="1"/>
          </p:cNvSpPr>
          <p:nvPr/>
        </p:nvSpPr>
        <p:spPr bwMode="auto">
          <a:xfrm>
            <a:off x="0" y="298966"/>
            <a:ext cx="9144000" cy="72943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Ведомственная структура расходов бюджета</a:t>
            </a:r>
            <a:r>
              <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 распределение бюджетных ассигнований, предусмотренных законом (решением) о бюджете, по главным распорядителям бюджетных средств, разделам, подразделам, целевым статьям, группам (</a:t>
            </a:r>
            <a:r>
              <a:rPr kumimoji="0" lang="ru-RU" sz="12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группам</a:t>
            </a:r>
            <a:r>
              <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и подгруппам) видов расходов бюджетов либо по главным распорядителям бюджетных средств, разделам, подразделам и (или) целевым статьям (государственным (муниципальным) программам и </a:t>
            </a:r>
            <a:r>
              <a:rPr kumimoji="0" lang="ru-RU" sz="12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непрограммным</a:t>
            </a:r>
            <a:r>
              <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направлениям деятельности), группам (</a:t>
            </a:r>
            <a:r>
              <a:rPr kumimoji="0" lang="ru-RU" sz="12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группам</a:t>
            </a:r>
            <a:r>
              <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и подгруппам) видов расходов классификации расходов бюджетов.</a:t>
            </a:r>
          </a:p>
          <a:p>
            <a:pPr algn="just" eaLnBrk="0" hangingPunct="0"/>
            <a:r>
              <a:rPr kumimoji="0" lang="ru-RU" sz="12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Администратор источников финансирования дефицита бюджета (администратор источников финансирования дефицита соответствующего бюджета) </a:t>
            </a:r>
            <a:r>
              <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lang="ru-RU" sz="1200" dirty="0" smtClean="0">
                <a:latin typeface="Times New Roman" pitchFamily="18" charset="0"/>
                <a:cs typeface="Times New Roman" pitchFamily="18" charset="0"/>
              </a:rPr>
              <a:t>администратор источников финансирования дефицита бюджета (администратор источников финансирования дефицита соответствующего бюджета) - орган государственной власти (государственный орган), </a:t>
            </a:r>
            <a:r>
              <a:rPr lang="ru-RU" sz="1200" dirty="0" err="1" smtClean="0">
                <a:latin typeface="Times New Roman" pitchFamily="18" charset="0"/>
                <a:cs typeface="Times New Roman" pitchFamily="18" charset="0"/>
              </a:rPr>
              <a:t>орган</a:t>
            </a:r>
            <a:r>
              <a:rPr lang="ru-RU" sz="1200" dirty="0" smtClean="0">
                <a:latin typeface="Times New Roman" pitchFamily="18" charset="0"/>
                <a:cs typeface="Times New Roman" pitchFamily="18" charset="0"/>
              </a:rPr>
              <a:t> местного самоуправления, орган местной администрации, орган управления государственным внебюджетным фондом, иная организация, имеющие право в соответствии с настоящим Кодексом осуществлять операции с источниками финансирования дефицита бюджета.</a:t>
            </a:r>
            <a:endPar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algn="just" eaLnBrk="0" hangingPunct="0"/>
            <a:r>
              <a:rPr kumimoji="0" lang="ru-RU" sz="12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Главные администраторы доходов бюджета</a:t>
            </a:r>
            <a:r>
              <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 </a:t>
            </a:r>
            <a:r>
              <a:rPr lang="ru-RU" sz="1200" dirty="0" smtClean="0">
                <a:latin typeface="Times New Roman" pitchFamily="18" charset="0"/>
                <a:cs typeface="Times New Roman" pitchFamily="18" charset="0"/>
              </a:rPr>
              <a:t>определенный законом (решением) о бюджете орган государственной власти (государственный орган), </a:t>
            </a:r>
            <a:r>
              <a:rPr lang="ru-RU" sz="1200" dirty="0" err="1" smtClean="0">
                <a:latin typeface="Times New Roman" pitchFamily="18" charset="0"/>
                <a:cs typeface="Times New Roman" pitchFamily="18" charset="0"/>
              </a:rPr>
              <a:t>орган</a:t>
            </a:r>
            <a:r>
              <a:rPr lang="ru-RU" sz="1200" dirty="0" smtClean="0">
                <a:latin typeface="Times New Roman" pitchFamily="18" charset="0"/>
                <a:cs typeface="Times New Roman" pitchFamily="18" charset="0"/>
              </a:rPr>
              <a:t> местного самоуправления, орган местной администрации, орган управления государственным внебюджетным фондом, Центральный банк Российской Федерации, иная организация, имеющие в своем ведении администраторов доходов бюджета и (или) являющиеся администраторами доходов бюджета.</a:t>
            </a:r>
          </a:p>
          <a:p>
            <a:pPr algn="just" eaLnBrk="0" hangingPunct="0"/>
            <a:r>
              <a:rPr lang="ru-RU" sz="1200" b="1" dirty="0" smtClean="0">
                <a:latin typeface="Times New Roman" pitchFamily="18" charset="0"/>
                <a:cs typeface="Times New Roman" pitchFamily="18" charset="0"/>
              </a:rPr>
              <a:t>Главные распорядители бюджетных средств - </a:t>
            </a:r>
            <a:r>
              <a:rPr lang="ru-RU" sz="1200" dirty="0" smtClean="0">
                <a:latin typeface="Times New Roman" pitchFamily="18" charset="0"/>
                <a:cs typeface="Times New Roman" pitchFamily="18" charset="0"/>
              </a:rPr>
              <a:t>главный распорядитель бюджетных средств (главный распорядитель средств соответствующего бюджета) - орган государственной власти (государственный орган), </a:t>
            </a:r>
            <a:r>
              <a:rPr lang="ru-RU" sz="1200" dirty="0" err="1" smtClean="0">
                <a:latin typeface="Times New Roman" pitchFamily="18" charset="0"/>
                <a:cs typeface="Times New Roman" pitchFamily="18" charset="0"/>
              </a:rPr>
              <a:t>орган</a:t>
            </a:r>
            <a:r>
              <a:rPr lang="ru-RU" sz="1200" dirty="0" smtClean="0">
                <a:latin typeface="Times New Roman" pitchFamily="18" charset="0"/>
                <a:cs typeface="Times New Roman" pitchFamily="18" charset="0"/>
              </a:rPr>
              <a:t> управления государственным внебюджетным фондом, орган местного самоуправления, орган местной администрации, а также наиболее значимое учреждение науки, образования, культуры и здравоохранения, указанное в ведомственной структуре расходов бюджета, имеющие право распределять бюджетные ассигнования и лимиты бюджетных обязательств между подведомственными распорядителями и (или) получателями бюджетных средств.</a:t>
            </a: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Главный администратор источников финансирования дефицита бюджета (главный администратор источников финансирования дефицита соответствующего бюджета) - </a:t>
            </a:r>
            <a:r>
              <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определенный законом (решением) о бюджете орган государственной власти (государственный орган), </a:t>
            </a:r>
            <a:r>
              <a:rPr kumimoji="0" lang="ru-RU" sz="12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орган</a:t>
            </a:r>
            <a:r>
              <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местного самоуправления, орган местной администрации, орган управления государственным внебюджетным фондом, иная организация, имеющие в своем ведении администраторов источников финансирования дефицита бюджета и (или) являющиеся администраторами источников финансирования дефицита бюджета.</a:t>
            </a:r>
          </a:p>
          <a:p>
            <a:pPr lvl="0" algn="just"/>
            <a:r>
              <a:rPr lang="ru-RU" sz="1200" b="1" dirty="0" smtClean="0">
                <a:latin typeface="Times New Roman" pitchFamily="18" charset="0"/>
                <a:ea typeface="Times New Roman" pitchFamily="18" charset="0"/>
                <a:cs typeface="Times New Roman" pitchFamily="18" charset="0"/>
              </a:rPr>
              <a:t>Государственные (муниципальные) услуги  (работы) </a:t>
            </a:r>
            <a:r>
              <a:rPr lang="ru-RU" sz="1200" dirty="0" smtClean="0">
                <a:latin typeface="Times New Roman" pitchFamily="18" charset="0"/>
                <a:ea typeface="Times New Roman" pitchFamily="18" charset="0"/>
                <a:cs typeface="Times New Roman" pitchFamily="18" charset="0"/>
              </a:rPr>
              <a:t>- услуги (работы), оказываемые (выполняемые) органами государственной власти (органами местного самоуправления), государственными (муниципальными) учреждениями и в случаях, установленных законодательством Российской Федерации, иными юридическими лицами.</a:t>
            </a:r>
          </a:p>
          <a:p>
            <a:pPr algn="just"/>
            <a:r>
              <a:rPr lang="ru-RU" sz="1200" b="1" dirty="0">
                <a:latin typeface="Times New Roman" pitchFamily="18" charset="0"/>
                <a:ea typeface="Times New Roman" pitchFamily="18" charset="0"/>
                <a:cs typeface="Times New Roman" pitchFamily="18" charset="0"/>
              </a:rPr>
              <a:t>Дотации - </a:t>
            </a:r>
            <a:r>
              <a:rPr lang="ru-RU" sz="1200" dirty="0">
                <a:latin typeface="Times New Roman" pitchFamily="18" charset="0"/>
                <a:ea typeface="Times New Roman" pitchFamily="18" charset="0"/>
                <a:cs typeface="Times New Roman" pitchFamily="18" charset="0"/>
              </a:rPr>
              <a:t>межбюджетные трансферты, предоставляемые на безвозмездной и безвозвратной основе без установления направлений их использования;</a:t>
            </a:r>
          </a:p>
          <a:p>
            <a:pPr algn="just"/>
            <a:r>
              <a:rPr lang="ru-RU" sz="1200" b="1" dirty="0" smtClean="0">
                <a:latin typeface="Times New Roman" pitchFamily="18" charset="0"/>
                <a:ea typeface="Calibri" pitchFamily="34" charset="0"/>
                <a:cs typeface="Times New Roman" pitchFamily="18" charset="0"/>
              </a:rPr>
              <a:t>Дорожный фонд</a:t>
            </a:r>
            <a:r>
              <a:rPr lang="ru-RU" sz="1200" dirty="0" smtClean="0">
                <a:latin typeface="Times New Roman" pitchFamily="18" charset="0"/>
                <a:ea typeface="Calibri" pitchFamily="34" charset="0"/>
                <a:cs typeface="Times New Roman" pitchFamily="18" charset="0"/>
              </a:rPr>
              <a:t> - </a:t>
            </a:r>
            <a:r>
              <a:rPr lang="ru-RU" sz="1200" dirty="0" smtClean="0">
                <a:latin typeface="Times New Roman" pitchFamily="18" charset="0"/>
                <a:cs typeface="Times New Roman" pitchFamily="18" charset="0"/>
              </a:rPr>
              <a:t>часть средств бюджета, подлежащая использованию в целях финансового обеспечения дорожной деятельности в отношении автомобильных дорог общего пользования, а также капитального ремонта и ремонта дворовых территорий многоквартирных домов, проездов к дворовым территориям многоквартирных домов населенных пунктов.</a:t>
            </a:r>
          </a:p>
          <a:p>
            <a:pPr algn="just"/>
            <a:r>
              <a:rPr lang="ru-RU" sz="1200" b="1" dirty="0" smtClean="0">
                <a:latin typeface="Times New Roman" pitchFamily="18" charset="0"/>
                <a:ea typeface="Calibri" pitchFamily="34" charset="0"/>
                <a:cs typeface="Times New Roman" pitchFamily="18" charset="0"/>
              </a:rPr>
              <a:t>Государственное (муниципальное) задание</a:t>
            </a:r>
            <a:r>
              <a:rPr lang="ru-RU" sz="1200" dirty="0" smtClean="0">
                <a:latin typeface="Times New Roman" pitchFamily="18" charset="0"/>
                <a:ea typeface="Calibri" pitchFamily="34" charset="0"/>
                <a:cs typeface="Times New Roman" pitchFamily="18" charset="0"/>
              </a:rPr>
              <a:t> – документ, устанавливающий требования к составу, качеству и (или) объему (содержанию), условиям, порядку и результатам оказания государственных (муниципальных) услуг (выполнения работ).</a:t>
            </a:r>
          </a:p>
          <a:p>
            <a:pPr lvl="0"/>
            <a:endParaRPr lang="ru-RU" sz="1200" dirty="0" smtClean="0">
              <a:latin typeface="Times New Roman" pitchFamily="18" charset="0"/>
              <a:ea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ru-RU" sz="12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lang="ru-RU" sz="1200" dirty="0" smtClean="0">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ru-RU" sz="12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ctrTitle"/>
          </p:nvPr>
        </p:nvSpPr>
        <p:spPr>
          <a:xfrm>
            <a:off x="0" y="1"/>
            <a:ext cx="9144000" cy="500041"/>
          </a:xfrm>
          <a:solidFill>
            <a:srgbClr val="FF0000"/>
          </a:solidFill>
        </p:spPr>
        <p:style>
          <a:lnRef idx="0">
            <a:schemeClr val="accent4"/>
          </a:lnRef>
          <a:fillRef idx="3">
            <a:schemeClr val="accent4"/>
          </a:fillRef>
          <a:effectRef idx="3">
            <a:schemeClr val="accent4"/>
          </a:effectRef>
          <a:fontRef idx="minor">
            <a:schemeClr val="lt1"/>
          </a:fontRef>
        </p:style>
        <p:txBody>
          <a:bodyPr>
            <a:normAutofit/>
          </a:bodyPr>
          <a:lstStyle/>
          <a:p>
            <a:r>
              <a:rPr lang="ru-RU" sz="2400" dirty="0" smtClean="0">
                <a:solidFill>
                  <a:schemeClr val="tx1"/>
                </a:solidFill>
                <a:latin typeface="Times New Roman" pitchFamily="18" charset="0"/>
                <a:cs typeface="Times New Roman" pitchFamily="18" charset="0"/>
              </a:rPr>
              <a:t>Дорожный фонд Северо-Енисейского района, (тыс. рублей)</a:t>
            </a:r>
            <a:endParaRPr lang="ru-RU" sz="2400" dirty="0">
              <a:solidFill>
                <a:schemeClr val="tx1"/>
              </a:solidFill>
              <a:latin typeface="Times New Roman" pitchFamily="18" charset="0"/>
              <a:cs typeface="Times New Roman" pitchFamily="18" charset="0"/>
            </a:endParaRPr>
          </a:p>
        </p:txBody>
      </p:sp>
      <p:sp>
        <p:nvSpPr>
          <p:cNvPr id="7" name="Скругленный прямоугольник 6"/>
          <p:cNvSpPr/>
          <p:nvPr/>
        </p:nvSpPr>
        <p:spPr>
          <a:xfrm>
            <a:off x="251520" y="5192476"/>
            <a:ext cx="8784976" cy="1665523"/>
          </a:xfrm>
          <a:prstGeom prst="roundRect">
            <a:avLst/>
          </a:prstGeom>
          <a:gradFill>
            <a:gsLst>
              <a:gs pos="0">
                <a:schemeClr val="bg2">
                  <a:lumMod val="90000"/>
                </a:schemeClr>
              </a:gs>
              <a:gs pos="5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prstClr val="black"/>
                </a:solidFill>
                <a:latin typeface="Times New Roman" pitchFamily="18" charset="0"/>
                <a:cs typeface="Times New Roman" pitchFamily="18" charset="0"/>
              </a:rPr>
              <a:t>Расходы дорожного фонда</a:t>
            </a:r>
          </a:p>
          <a:p>
            <a:pPr marL="171450" indent="-171450">
              <a:buFont typeface="Arial" pitchFamily="34" charset="0"/>
              <a:buChar char="•"/>
            </a:pPr>
            <a:r>
              <a:rPr lang="ru-RU" sz="1000" dirty="0">
                <a:solidFill>
                  <a:prstClr val="black"/>
                </a:solidFill>
                <a:latin typeface="Times New Roman" pitchFamily="18" charset="0"/>
                <a:cs typeface="Times New Roman" pitchFamily="18" charset="0"/>
              </a:rPr>
              <a:t>ликвидация колей и других неровностей и укладкой нового слоя покрытия участка автомобильной дороги, устройство и замена водопропускных </a:t>
            </a:r>
            <a:r>
              <a:rPr lang="ru-RU" sz="1000" dirty="0" smtClean="0">
                <a:solidFill>
                  <a:prstClr val="black"/>
                </a:solidFill>
                <a:latin typeface="Times New Roman" pitchFamily="18" charset="0"/>
                <a:cs typeface="Times New Roman" pitchFamily="18" charset="0"/>
              </a:rPr>
              <a:t>трубок, устройство </a:t>
            </a:r>
            <a:r>
              <a:rPr lang="ru-RU" sz="1000" dirty="0">
                <a:solidFill>
                  <a:prstClr val="black"/>
                </a:solidFill>
                <a:latin typeface="Times New Roman" pitchFamily="18" charset="0"/>
                <a:cs typeface="Times New Roman" pitchFamily="18" charset="0"/>
              </a:rPr>
              <a:t>кюветов автомобильных дорог местного </a:t>
            </a:r>
            <a:r>
              <a:rPr lang="ru-RU" sz="1000" dirty="0" smtClean="0">
                <a:solidFill>
                  <a:prstClr val="black"/>
                </a:solidFill>
                <a:latin typeface="Times New Roman" pitchFamily="18" charset="0"/>
                <a:cs typeface="Times New Roman" pitchFamily="18" charset="0"/>
              </a:rPr>
              <a:t>значения; </a:t>
            </a:r>
            <a:endParaRPr lang="ru-RU" sz="1000" dirty="0">
              <a:solidFill>
                <a:prstClr val="black"/>
              </a:solidFill>
              <a:latin typeface="Times New Roman" pitchFamily="18" charset="0"/>
              <a:cs typeface="Times New Roman" pitchFamily="18" charset="0"/>
            </a:endParaRPr>
          </a:p>
          <a:p>
            <a:pPr marL="171450" indent="-171450">
              <a:buFont typeface="Arial" pitchFamily="34" charset="0"/>
              <a:buChar char="•"/>
            </a:pPr>
            <a:r>
              <a:rPr lang="ru-RU" sz="1000" dirty="0" smtClean="0">
                <a:solidFill>
                  <a:prstClr val="black"/>
                </a:solidFill>
                <a:latin typeface="Times New Roman" pitchFamily="18" charset="0"/>
                <a:cs typeface="Times New Roman" pitchFamily="18" charset="0"/>
              </a:rPr>
              <a:t>содержание автомобильных дорог местного значения;</a:t>
            </a:r>
          </a:p>
          <a:p>
            <a:pPr marL="171450" indent="-171450">
              <a:buFont typeface="Arial" pitchFamily="34" charset="0"/>
              <a:buChar char="•"/>
            </a:pPr>
            <a:r>
              <a:rPr lang="ru-RU" sz="1000" dirty="0" smtClean="0">
                <a:solidFill>
                  <a:prstClr val="black"/>
                </a:solidFill>
                <a:latin typeface="Times New Roman" pitchFamily="18" charset="0"/>
                <a:cs typeface="Times New Roman" pitchFamily="18" charset="0"/>
              </a:rPr>
              <a:t>капитальный </a:t>
            </a:r>
            <a:r>
              <a:rPr lang="ru-RU" sz="1000" dirty="0">
                <a:solidFill>
                  <a:prstClr val="black"/>
                </a:solidFill>
                <a:latin typeface="Times New Roman" pitchFamily="18" charset="0"/>
                <a:cs typeface="Times New Roman" pitchFamily="18" charset="0"/>
              </a:rPr>
              <a:t>ремонт  и ремонт автомобильных дорог местного значения </a:t>
            </a:r>
            <a:endParaRPr lang="ru-RU" sz="1000" dirty="0" smtClean="0">
              <a:solidFill>
                <a:prstClr val="black"/>
              </a:solidFill>
              <a:latin typeface="Times New Roman" pitchFamily="18" charset="0"/>
              <a:cs typeface="Times New Roman" pitchFamily="18" charset="0"/>
            </a:endParaRPr>
          </a:p>
          <a:p>
            <a:pPr marL="171450" indent="-171450">
              <a:buFont typeface="Arial" pitchFamily="34" charset="0"/>
              <a:buChar char="•"/>
            </a:pPr>
            <a:r>
              <a:rPr lang="ru-RU" sz="1000" dirty="0" smtClean="0">
                <a:solidFill>
                  <a:prstClr val="black"/>
                </a:solidFill>
                <a:latin typeface="Times New Roman" pitchFamily="18" charset="0"/>
                <a:cs typeface="Times New Roman" pitchFamily="18" charset="0"/>
              </a:rPr>
              <a:t>приобретение, доставка и установка дорожных знаков</a:t>
            </a:r>
          </a:p>
          <a:p>
            <a:pPr marL="171450" indent="-171450">
              <a:buFont typeface="Arial" pitchFamily="34" charset="0"/>
              <a:buChar char="•"/>
            </a:pPr>
            <a:r>
              <a:rPr lang="ru-RU" sz="1000" dirty="0">
                <a:solidFill>
                  <a:prstClr val="black"/>
                </a:solidFill>
                <a:latin typeface="Times New Roman" pitchFamily="18" charset="0"/>
                <a:cs typeface="Times New Roman" pitchFamily="18" charset="0"/>
              </a:rPr>
              <a:t>устройство бетонных водоотводных </a:t>
            </a:r>
            <a:r>
              <a:rPr lang="ru-RU" sz="1000" dirty="0" smtClean="0">
                <a:solidFill>
                  <a:prstClr val="black"/>
                </a:solidFill>
                <a:latin typeface="Times New Roman" pitchFamily="18" charset="0"/>
                <a:cs typeface="Times New Roman" pitchFamily="18" charset="0"/>
              </a:rPr>
              <a:t>канав</a:t>
            </a:r>
          </a:p>
          <a:p>
            <a:endParaRPr lang="ru-RU" sz="900" dirty="0" smtClean="0">
              <a:solidFill>
                <a:prstClr val="black"/>
              </a:solidFill>
              <a:latin typeface="Times New Roman" pitchFamily="18" charset="0"/>
              <a:cs typeface="Times New Roman" pitchFamily="18" charset="0"/>
            </a:endParaRPr>
          </a:p>
          <a:p>
            <a:endParaRPr lang="ru-RU" sz="900" dirty="0">
              <a:solidFill>
                <a:prstClr val="black"/>
              </a:solidFill>
              <a:latin typeface="Times New Roman" pitchFamily="18" charset="0"/>
              <a:cs typeface="Times New Roman" pitchFamily="18" charset="0"/>
            </a:endParaRPr>
          </a:p>
          <a:p>
            <a:r>
              <a:rPr lang="ru-RU" sz="900" dirty="0" smtClean="0">
                <a:solidFill>
                  <a:prstClr val="black"/>
                </a:solidFill>
                <a:latin typeface="Times New Roman" pitchFamily="18" charset="0"/>
                <a:cs typeface="Times New Roman" pitchFamily="18" charset="0"/>
              </a:rPr>
              <a:t>КБ* – краевой бюджет МБ* – местный бюджет</a:t>
            </a:r>
            <a:endParaRPr lang="ru-RU" sz="900" dirty="0">
              <a:solidFill>
                <a:prstClr val="black"/>
              </a:solidFill>
              <a:latin typeface="Times New Roman" pitchFamily="18" charset="0"/>
              <a:cs typeface="Times New Roman" pitchFamily="18" charset="0"/>
            </a:endParaRPr>
          </a:p>
          <a:p>
            <a:pPr marL="171450" indent="-171450">
              <a:buFont typeface="Arial" pitchFamily="34" charset="0"/>
              <a:buChar char="•"/>
            </a:pPr>
            <a:endParaRPr lang="ru-RU" sz="1200" dirty="0" smtClean="0">
              <a:solidFill>
                <a:prstClr val="black"/>
              </a:solidFill>
              <a:latin typeface="Times New Roman" pitchFamily="18" charset="0"/>
              <a:cs typeface="Times New Roman" pitchFamily="18" charset="0"/>
            </a:endParaRPr>
          </a:p>
        </p:txBody>
      </p:sp>
      <p:sp>
        <p:nvSpPr>
          <p:cNvPr id="10" name="Нашивка 9"/>
          <p:cNvSpPr/>
          <p:nvPr/>
        </p:nvSpPr>
        <p:spPr>
          <a:xfrm>
            <a:off x="76200" y="48885"/>
            <a:ext cx="533400" cy="713232"/>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black"/>
              </a:solidFill>
            </a:endParaRPr>
          </a:p>
        </p:txBody>
      </p:sp>
      <p:sp>
        <p:nvSpPr>
          <p:cNvPr id="52" name="Блок-схема: магнитный диск 51"/>
          <p:cNvSpPr/>
          <p:nvPr/>
        </p:nvSpPr>
        <p:spPr>
          <a:xfrm>
            <a:off x="1547664" y="2825770"/>
            <a:ext cx="6192688" cy="1636948"/>
          </a:xfrm>
          <a:prstGeom prst="flowChartMagneticDisk">
            <a:avLst/>
          </a:prstGeom>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ru-RU">
              <a:solidFill>
                <a:prstClr val="black"/>
              </a:solidFill>
              <a:effectLst>
                <a:glow rad="228600">
                  <a:srgbClr val="6EA0B0">
                    <a:satMod val="175000"/>
                    <a:alpha val="40000"/>
                  </a:srgbClr>
                </a:glow>
              </a:effectLst>
            </a:endParaRPr>
          </a:p>
        </p:txBody>
      </p:sp>
      <p:graphicFrame>
        <p:nvGraphicFramePr>
          <p:cNvPr id="51" name="Схема 50"/>
          <p:cNvGraphicFramePr/>
          <p:nvPr>
            <p:extLst>
              <p:ext uri="{D42A27DB-BD31-4B8C-83A1-F6EECF244321}">
                <p14:modId xmlns:p14="http://schemas.microsoft.com/office/powerpoint/2010/main" val="2133823745"/>
              </p:ext>
            </p:extLst>
          </p:nvPr>
        </p:nvGraphicFramePr>
        <p:xfrm>
          <a:off x="76200" y="692696"/>
          <a:ext cx="9062065" cy="32751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1" name="Штриховая стрелка вправо 10"/>
          <p:cNvSpPr/>
          <p:nvPr/>
        </p:nvSpPr>
        <p:spPr>
          <a:xfrm rot="5400000">
            <a:off x="536979" y="3332539"/>
            <a:ext cx="1440162" cy="2065871"/>
          </a:xfrm>
          <a:prstGeom prst="stripedRightArrow">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ru-RU" sz="1200" b="1" u="sng" dirty="0" smtClean="0">
              <a:solidFill>
                <a:prstClr val="black"/>
              </a:solidFill>
              <a:latin typeface="Times New Roman" pitchFamily="18" charset="0"/>
              <a:cs typeface="Times New Roman" pitchFamily="18" charset="0"/>
            </a:endParaRPr>
          </a:p>
          <a:p>
            <a:pPr algn="ctr"/>
            <a:r>
              <a:rPr lang="ru-RU" sz="1200" b="1" u="sng" dirty="0" smtClean="0">
                <a:solidFill>
                  <a:prstClr val="black"/>
                </a:solidFill>
                <a:latin typeface="Times New Roman" pitchFamily="18" charset="0"/>
                <a:cs typeface="Times New Roman" pitchFamily="18" charset="0"/>
              </a:rPr>
              <a:t>2019 год</a:t>
            </a:r>
          </a:p>
          <a:p>
            <a:pPr algn="ctr"/>
            <a:r>
              <a:rPr lang="ru-RU" sz="1200" b="1" dirty="0" smtClean="0">
                <a:solidFill>
                  <a:prstClr val="black"/>
                </a:solidFill>
                <a:latin typeface="Times New Roman" pitchFamily="18" charset="0"/>
                <a:cs typeface="Times New Roman" pitchFamily="18" charset="0"/>
              </a:rPr>
              <a:t>55 218,2</a:t>
            </a:r>
          </a:p>
          <a:p>
            <a:pPr algn="ctr"/>
            <a:r>
              <a:rPr lang="ru-RU" sz="1000" dirty="0" smtClean="0">
                <a:solidFill>
                  <a:prstClr val="black"/>
                </a:solidFill>
                <a:latin typeface="Times New Roman" pitchFamily="18" charset="0"/>
                <a:cs typeface="Times New Roman" pitchFamily="18" charset="0"/>
              </a:rPr>
              <a:t>в том числе</a:t>
            </a:r>
          </a:p>
          <a:p>
            <a:pPr algn="ctr"/>
            <a:r>
              <a:rPr lang="ru-RU" sz="1000" i="1" dirty="0" smtClean="0">
                <a:solidFill>
                  <a:prstClr val="black"/>
                </a:solidFill>
                <a:latin typeface="Times New Roman" pitchFamily="18" charset="0"/>
                <a:cs typeface="Times New Roman" pitchFamily="18" charset="0"/>
              </a:rPr>
              <a:t>КБ* – 30 125,5</a:t>
            </a:r>
          </a:p>
          <a:p>
            <a:pPr algn="ctr"/>
            <a:r>
              <a:rPr lang="ru-RU" sz="1000" i="1" dirty="0" smtClean="0">
                <a:solidFill>
                  <a:prstClr val="black"/>
                </a:solidFill>
                <a:latin typeface="Times New Roman" pitchFamily="18" charset="0"/>
                <a:cs typeface="Times New Roman" pitchFamily="18" charset="0"/>
              </a:rPr>
              <a:t>МБ* – 25 092,7</a:t>
            </a:r>
            <a:r>
              <a:rPr lang="ru-RU" sz="1200" i="1" dirty="0" smtClean="0">
                <a:solidFill>
                  <a:prstClr val="black"/>
                </a:solidFill>
                <a:latin typeface="Times New Roman" pitchFamily="18" charset="0"/>
                <a:cs typeface="Times New Roman" pitchFamily="18" charset="0"/>
              </a:rPr>
              <a:t> </a:t>
            </a:r>
          </a:p>
          <a:p>
            <a:pPr algn="ctr"/>
            <a:endParaRPr lang="ru-RU" sz="1200" dirty="0">
              <a:solidFill>
                <a:prstClr val="black"/>
              </a:solidFill>
              <a:latin typeface="Times New Roman" pitchFamily="18" charset="0"/>
              <a:cs typeface="Times New Roman" pitchFamily="18" charset="0"/>
            </a:endParaRPr>
          </a:p>
        </p:txBody>
      </p:sp>
      <p:sp>
        <p:nvSpPr>
          <p:cNvPr id="46" name="Штриховая стрелка вправо 45"/>
          <p:cNvSpPr/>
          <p:nvPr/>
        </p:nvSpPr>
        <p:spPr>
          <a:xfrm rot="5400000">
            <a:off x="2144378" y="3437496"/>
            <a:ext cx="1583808" cy="1855956"/>
          </a:xfrm>
          <a:prstGeom prst="stripedRightArrow">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ru-RU" sz="1200" b="1" u="sng" dirty="0" smtClean="0">
              <a:solidFill>
                <a:prstClr val="black"/>
              </a:solidFill>
              <a:latin typeface="Times New Roman" pitchFamily="18" charset="0"/>
              <a:cs typeface="Times New Roman" pitchFamily="18" charset="0"/>
            </a:endParaRPr>
          </a:p>
          <a:p>
            <a:pPr algn="ctr"/>
            <a:r>
              <a:rPr lang="ru-RU" sz="1200" b="1" u="sng" dirty="0" smtClean="0">
                <a:solidFill>
                  <a:prstClr val="black"/>
                </a:solidFill>
                <a:latin typeface="Times New Roman" pitchFamily="18" charset="0"/>
                <a:cs typeface="Times New Roman" pitchFamily="18" charset="0"/>
              </a:rPr>
              <a:t>2020 год</a:t>
            </a:r>
          </a:p>
          <a:p>
            <a:pPr algn="ctr"/>
            <a:r>
              <a:rPr lang="ru-RU" sz="1200" b="1" dirty="0" smtClean="0">
                <a:solidFill>
                  <a:prstClr val="black"/>
                </a:solidFill>
                <a:latin typeface="Times New Roman" pitchFamily="18" charset="0"/>
                <a:cs typeface="Times New Roman" pitchFamily="18" charset="0"/>
              </a:rPr>
              <a:t>64 429,6</a:t>
            </a:r>
          </a:p>
          <a:p>
            <a:pPr algn="ctr"/>
            <a:r>
              <a:rPr lang="ru-RU" sz="1000" dirty="0">
                <a:solidFill>
                  <a:prstClr val="black"/>
                </a:solidFill>
                <a:latin typeface="Times New Roman" pitchFamily="18" charset="0"/>
                <a:cs typeface="Times New Roman" pitchFamily="18" charset="0"/>
              </a:rPr>
              <a:t>в том числе</a:t>
            </a:r>
          </a:p>
          <a:p>
            <a:pPr algn="ctr"/>
            <a:r>
              <a:rPr lang="ru-RU" sz="1000" i="1" dirty="0">
                <a:solidFill>
                  <a:prstClr val="black"/>
                </a:solidFill>
                <a:latin typeface="Times New Roman" pitchFamily="18" charset="0"/>
                <a:cs typeface="Times New Roman" pitchFamily="18" charset="0"/>
              </a:rPr>
              <a:t>КБ – </a:t>
            </a:r>
            <a:r>
              <a:rPr lang="ru-RU" sz="1000" i="1" dirty="0" smtClean="0">
                <a:solidFill>
                  <a:prstClr val="black"/>
                </a:solidFill>
                <a:latin typeface="Times New Roman" pitchFamily="18" charset="0"/>
                <a:cs typeface="Times New Roman" pitchFamily="18" charset="0"/>
              </a:rPr>
              <a:t>36 658,2</a:t>
            </a:r>
            <a:endParaRPr lang="ru-RU" sz="1000" i="1" dirty="0">
              <a:solidFill>
                <a:prstClr val="black"/>
              </a:solidFill>
              <a:latin typeface="Times New Roman" pitchFamily="18" charset="0"/>
              <a:cs typeface="Times New Roman" pitchFamily="18" charset="0"/>
            </a:endParaRPr>
          </a:p>
          <a:p>
            <a:pPr algn="ctr"/>
            <a:r>
              <a:rPr lang="ru-RU" sz="1000" i="1" dirty="0">
                <a:solidFill>
                  <a:prstClr val="black"/>
                </a:solidFill>
                <a:latin typeface="Times New Roman" pitchFamily="18" charset="0"/>
                <a:cs typeface="Times New Roman" pitchFamily="18" charset="0"/>
              </a:rPr>
              <a:t>МБ – </a:t>
            </a:r>
            <a:r>
              <a:rPr lang="ru-RU" sz="1000" i="1" dirty="0" smtClean="0">
                <a:solidFill>
                  <a:prstClr val="black"/>
                </a:solidFill>
                <a:latin typeface="Times New Roman" pitchFamily="18" charset="0"/>
                <a:cs typeface="Times New Roman" pitchFamily="18" charset="0"/>
              </a:rPr>
              <a:t>27 741,4 </a:t>
            </a:r>
            <a:endParaRPr lang="ru-RU" sz="1000" i="1" dirty="0">
              <a:solidFill>
                <a:prstClr val="black"/>
              </a:solidFill>
              <a:latin typeface="Times New Roman" pitchFamily="18" charset="0"/>
              <a:cs typeface="Times New Roman" pitchFamily="18" charset="0"/>
            </a:endParaRPr>
          </a:p>
          <a:p>
            <a:pPr algn="ctr"/>
            <a:endParaRPr lang="ru-RU" sz="1200" dirty="0">
              <a:solidFill>
                <a:prstClr val="black"/>
              </a:solidFill>
              <a:latin typeface="Times New Roman" pitchFamily="18" charset="0"/>
              <a:cs typeface="Times New Roman" pitchFamily="18" charset="0"/>
            </a:endParaRPr>
          </a:p>
        </p:txBody>
      </p:sp>
      <p:sp>
        <p:nvSpPr>
          <p:cNvPr id="47" name="Штриховая стрелка вправо 46"/>
          <p:cNvSpPr/>
          <p:nvPr/>
        </p:nvSpPr>
        <p:spPr>
          <a:xfrm rot="5400000">
            <a:off x="3942290" y="3590661"/>
            <a:ext cx="1403436" cy="1800200"/>
          </a:xfrm>
          <a:prstGeom prst="stripedRightArrow">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ru-RU" sz="1200" b="1" u="sng" dirty="0" smtClean="0">
              <a:solidFill>
                <a:prstClr val="black"/>
              </a:solidFill>
              <a:latin typeface="Times New Roman" pitchFamily="18" charset="0"/>
              <a:cs typeface="Times New Roman" pitchFamily="18" charset="0"/>
            </a:endParaRPr>
          </a:p>
          <a:p>
            <a:pPr algn="ctr"/>
            <a:r>
              <a:rPr lang="ru-RU" sz="1200" b="1" u="sng" dirty="0" smtClean="0">
                <a:solidFill>
                  <a:prstClr val="black"/>
                </a:solidFill>
                <a:latin typeface="Times New Roman" pitchFamily="18" charset="0"/>
                <a:cs typeface="Times New Roman" pitchFamily="18" charset="0"/>
              </a:rPr>
              <a:t>2021 </a:t>
            </a:r>
            <a:r>
              <a:rPr lang="ru-RU" sz="1200" b="1" u="sng" dirty="0">
                <a:solidFill>
                  <a:prstClr val="black"/>
                </a:solidFill>
                <a:latin typeface="Times New Roman" pitchFamily="18" charset="0"/>
                <a:cs typeface="Times New Roman" pitchFamily="18" charset="0"/>
              </a:rPr>
              <a:t>год</a:t>
            </a:r>
          </a:p>
          <a:p>
            <a:pPr algn="ctr"/>
            <a:r>
              <a:rPr lang="ru-RU" sz="1200" b="1" dirty="0" smtClean="0">
                <a:solidFill>
                  <a:prstClr val="black"/>
                </a:solidFill>
                <a:latin typeface="Times New Roman" pitchFamily="18" charset="0"/>
                <a:cs typeface="Times New Roman" pitchFamily="18" charset="0"/>
              </a:rPr>
              <a:t>78 743,4</a:t>
            </a:r>
            <a:endParaRPr lang="ru-RU" sz="1200" b="1" dirty="0">
              <a:solidFill>
                <a:prstClr val="black"/>
              </a:solidFill>
              <a:latin typeface="Times New Roman" pitchFamily="18" charset="0"/>
              <a:cs typeface="Times New Roman" pitchFamily="18" charset="0"/>
            </a:endParaRPr>
          </a:p>
          <a:p>
            <a:pPr algn="ctr"/>
            <a:r>
              <a:rPr lang="ru-RU" sz="1000" dirty="0">
                <a:solidFill>
                  <a:prstClr val="black"/>
                </a:solidFill>
                <a:latin typeface="Times New Roman" pitchFamily="18" charset="0"/>
                <a:cs typeface="Times New Roman" pitchFamily="18" charset="0"/>
              </a:rPr>
              <a:t>в том числе</a:t>
            </a:r>
          </a:p>
          <a:p>
            <a:pPr algn="ctr"/>
            <a:r>
              <a:rPr lang="ru-RU" sz="1000" i="1" dirty="0">
                <a:solidFill>
                  <a:prstClr val="black"/>
                </a:solidFill>
                <a:latin typeface="Times New Roman" pitchFamily="18" charset="0"/>
                <a:cs typeface="Times New Roman" pitchFamily="18" charset="0"/>
              </a:rPr>
              <a:t>КБ – </a:t>
            </a:r>
            <a:r>
              <a:rPr lang="ru-RU" sz="1000" i="1" dirty="0" smtClean="0">
                <a:solidFill>
                  <a:prstClr val="black"/>
                </a:solidFill>
                <a:latin typeface="Times New Roman" pitchFamily="18" charset="0"/>
                <a:cs typeface="Times New Roman" pitchFamily="18" charset="0"/>
              </a:rPr>
              <a:t>31 073,6</a:t>
            </a:r>
            <a:endParaRPr lang="ru-RU" sz="1000" i="1" dirty="0">
              <a:solidFill>
                <a:prstClr val="black"/>
              </a:solidFill>
              <a:latin typeface="Times New Roman" pitchFamily="18" charset="0"/>
              <a:cs typeface="Times New Roman" pitchFamily="18" charset="0"/>
            </a:endParaRPr>
          </a:p>
          <a:p>
            <a:pPr algn="ctr"/>
            <a:r>
              <a:rPr lang="ru-RU" sz="1000" i="1" dirty="0">
                <a:solidFill>
                  <a:prstClr val="black"/>
                </a:solidFill>
                <a:latin typeface="Times New Roman" pitchFamily="18" charset="0"/>
                <a:cs typeface="Times New Roman" pitchFamily="18" charset="0"/>
              </a:rPr>
              <a:t>МБ – </a:t>
            </a:r>
            <a:r>
              <a:rPr lang="ru-RU" sz="1000" i="1" dirty="0" smtClean="0">
                <a:solidFill>
                  <a:prstClr val="black"/>
                </a:solidFill>
                <a:latin typeface="Times New Roman" pitchFamily="18" charset="0"/>
                <a:cs typeface="Times New Roman" pitchFamily="18" charset="0"/>
              </a:rPr>
              <a:t>47 669,8</a:t>
            </a:r>
            <a:endParaRPr lang="ru-RU" sz="1000" i="1" dirty="0">
              <a:solidFill>
                <a:prstClr val="black"/>
              </a:solidFill>
              <a:latin typeface="Times New Roman" pitchFamily="18" charset="0"/>
              <a:cs typeface="Times New Roman" pitchFamily="18" charset="0"/>
            </a:endParaRPr>
          </a:p>
          <a:p>
            <a:pPr algn="ctr"/>
            <a:r>
              <a:rPr lang="ru-RU" sz="1200" dirty="0" smtClean="0">
                <a:solidFill>
                  <a:prstClr val="black"/>
                </a:solidFill>
                <a:latin typeface="Times New Roman" pitchFamily="18" charset="0"/>
                <a:cs typeface="Times New Roman" pitchFamily="18" charset="0"/>
              </a:rPr>
              <a:t>  </a:t>
            </a:r>
            <a:endParaRPr lang="ru-RU" sz="1200" dirty="0">
              <a:solidFill>
                <a:prstClr val="black"/>
              </a:solidFill>
              <a:latin typeface="Times New Roman" pitchFamily="18" charset="0"/>
              <a:cs typeface="Times New Roman" pitchFamily="18" charset="0"/>
            </a:endParaRPr>
          </a:p>
        </p:txBody>
      </p:sp>
      <p:sp>
        <p:nvSpPr>
          <p:cNvPr id="48" name="Штриховая стрелка вправо 47"/>
          <p:cNvSpPr/>
          <p:nvPr/>
        </p:nvSpPr>
        <p:spPr>
          <a:xfrm rot="5400000">
            <a:off x="5580294" y="3501379"/>
            <a:ext cx="1583812" cy="1728192"/>
          </a:xfrm>
          <a:prstGeom prst="stripedRightArrow">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ru-RU" sz="1200" b="1" u="sng" dirty="0" smtClean="0">
              <a:solidFill>
                <a:prstClr val="black"/>
              </a:solidFill>
              <a:latin typeface="Times New Roman" pitchFamily="18" charset="0"/>
              <a:cs typeface="Times New Roman" pitchFamily="18" charset="0"/>
            </a:endParaRPr>
          </a:p>
          <a:p>
            <a:pPr algn="ctr"/>
            <a:r>
              <a:rPr lang="ru-RU" sz="1200" b="1" u="sng" dirty="0" smtClean="0">
                <a:solidFill>
                  <a:prstClr val="black"/>
                </a:solidFill>
                <a:latin typeface="Times New Roman" pitchFamily="18" charset="0"/>
                <a:cs typeface="Times New Roman" pitchFamily="18" charset="0"/>
              </a:rPr>
              <a:t>2022 </a:t>
            </a:r>
            <a:r>
              <a:rPr lang="ru-RU" sz="1200" b="1" u="sng" dirty="0">
                <a:solidFill>
                  <a:prstClr val="black"/>
                </a:solidFill>
                <a:latin typeface="Times New Roman" pitchFamily="18" charset="0"/>
                <a:cs typeface="Times New Roman" pitchFamily="18" charset="0"/>
              </a:rPr>
              <a:t>год</a:t>
            </a:r>
          </a:p>
          <a:p>
            <a:pPr algn="ctr"/>
            <a:r>
              <a:rPr lang="ru-RU" sz="1200" b="1" dirty="0" smtClean="0">
                <a:solidFill>
                  <a:prstClr val="black"/>
                </a:solidFill>
                <a:latin typeface="Times New Roman" pitchFamily="18" charset="0"/>
                <a:cs typeface="Times New Roman" pitchFamily="18" charset="0"/>
              </a:rPr>
              <a:t>38 614,6</a:t>
            </a:r>
            <a:endParaRPr lang="ru-RU" sz="1200" b="1" dirty="0">
              <a:solidFill>
                <a:prstClr val="black"/>
              </a:solidFill>
              <a:latin typeface="Times New Roman" pitchFamily="18" charset="0"/>
              <a:cs typeface="Times New Roman" pitchFamily="18" charset="0"/>
            </a:endParaRPr>
          </a:p>
          <a:p>
            <a:pPr algn="ctr"/>
            <a:r>
              <a:rPr lang="ru-RU" sz="1000" dirty="0">
                <a:solidFill>
                  <a:prstClr val="black"/>
                </a:solidFill>
                <a:latin typeface="Times New Roman" pitchFamily="18" charset="0"/>
                <a:cs typeface="Times New Roman" pitchFamily="18" charset="0"/>
              </a:rPr>
              <a:t>в том числе</a:t>
            </a:r>
          </a:p>
          <a:p>
            <a:pPr algn="ctr"/>
            <a:r>
              <a:rPr lang="ru-RU" sz="1000" i="1" dirty="0">
                <a:solidFill>
                  <a:prstClr val="black"/>
                </a:solidFill>
                <a:latin typeface="Times New Roman" pitchFamily="18" charset="0"/>
                <a:cs typeface="Times New Roman" pitchFamily="18" charset="0"/>
              </a:rPr>
              <a:t>КБ – </a:t>
            </a:r>
            <a:r>
              <a:rPr lang="ru-RU" sz="1000" i="1" dirty="0" smtClean="0">
                <a:solidFill>
                  <a:prstClr val="black"/>
                </a:solidFill>
                <a:latin typeface="Times New Roman" pitchFamily="18" charset="0"/>
                <a:cs typeface="Times New Roman" pitchFamily="18" charset="0"/>
              </a:rPr>
              <a:t>31 893,1</a:t>
            </a:r>
            <a:endParaRPr lang="ru-RU" sz="1000" i="1" dirty="0">
              <a:solidFill>
                <a:prstClr val="black"/>
              </a:solidFill>
              <a:latin typeface="Times New Roman" pitchFamily="18" charset="0"/>
              <a:cs typeface="Times New Roman" pitchFamily="18" charset="0"/>
            </a:endParaRPr>
          </a:p>
          <a:p>
            <a:pPr algn="ctr"/>
            <a:r>
              <a:rPr lang="ru-RU" sz="1000" i="1" dirty="0">
                <a:solidFill>
                  <a:prstClr val="black"/>
                </a:solidFill>
                <a:latin typeface="Times New Roman" pitchFamily="18" charset="0"/>
                <a:cs typeface="Times New Roman" pitchFamily="18" charset="0"/>
              </a:rPr>
              <a:t>МБ – </a:t>
            </a:r>
            <a:r>
              <a:rPr lang="ru-RU" sz="1000" i="1" dirty="0" smtClean="0">
                <a:solidFill>
                  <a:prstClr val="black"/>
                </a:solidFill>
                <a:latin typeface="Times New Roman" pitchFamily="18" charset="0"/>
                <a:cs typeface="Times New Roman" pitchFamily="18" charset="0"/>
              </a:rPr>
              <a:t>6 721,5 </a:t>
            </a:r>
            <a:endParaRPr lang="ru-RU" sz="1000" i="1" dirty="0">
              <a:solidFill>
                <a:prstClr val="black"/>
              </a:solidFill>
              <a:latin typeface="Times New Roman" pitchFamily="18" charset="0"/>
              <a:cs typeface="Times New Roman" pitchFamily="18" charset="0"/>
            </a:endParaRPr>
          </a:p>
          <a:p>
            <a:pPr algn="ctr"/>
            <a:r>
              <a:rPr lang="ru-RU" sz="1200" dirty="0" smtClean="0">
                <a:solidFill>
                  <a:prstClr val="black"/>
                </a:solidFill>
                <a:latin typeface="Times New Roman" pitchFamily="18" charset="0"/>
                <a:cs typeface="Times New Roman" pitchFamily="18" charset="0"/>
              </a:rPr>
              <a:t> </a:t>
            </a:r>
            <a:endParaRPr lang="ru-RU" sz="1200" dirty="0">
              <a:solidFill>
                <a:prstClr val="black"/>
              </a:solidFill>
              <a:latin typeface="Times New Roman" pitchFamily="18" charset="0"/>
              <a:cs typeface="Times New Roman" pitchFamily="18" charset="0"/>
            </a:endParaRPr>
          </a:p>
        </p:txBody>
      </p:sp>
      <p:sp>
        <p:nvSpPr>
          <p:cNvPr id="12" name="Штриховая стрелка вправо 11"/>
          <p:cNvSpPr/>
          <p:nvPr/>
        </p:nvSpPr>
        <p:spPr>
          <a:xfrm rot="5400000">
            <a:off x="7229775" y="3508085"/>
            <a:ext cx="1597218" cy="1728192"/>
          </a:xfrm>
          <a:prstGeom prst="stripedRightArrow">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ru-RU" sz="1200" b="1" u="sng" dirty="0" smtClean="0">
              <a:solidFill>
                <a:prstClr val="black"/>
              </a:solidFill>
              <a:latin typeface="Times New Roman" pitchFamily="18" charset="0"/>
              <a:cs typeface="Times New Roman" pitchFamily="18" charset="0"/>
            </a:endParaRPr>
          </a:p>
          <a:p>
            <a:pPr algn="ctr"/>
            <a:r>
              <a:rPr lang="ru-RU" sz="1200" b="1" u="sng" dirty="0" smtClean="0">
                <a:solidFill>
                  <a:prstClr val="black"/>
                </a:solidFill>
                <a:latin typeface="Times New Roman" pitchFamily="18" charset="0"/>
                <a:cs typeface="Times New Roman" pitchFamily="18" charset="0"/>
              </a:rPr>
              <a:t>2023 </a:t>
            </a:r>
            <a:r>
              <a:rPr lang="ru-RU" sz="1200" b="1" u="sng" dirty="0">
                <a:solidFill>
                  <a:prstClr val="black"/>
                </a:solidFill>
                <a:latin typeface="Times New Roman" pitchFamily="18" charset="0"/>
                <a:cs typeface="Times New Roman" pitchFamily="18" charset="0"/>
              </a:rPr>
              <a:t>год</a:t>
            </a:r>
          </a:p>
          <a:p>
            <a:pPr algn="ctr"/>
            <a:r>
              <a:rPr lang="ru-RU" sz="1200" b="1" dirty="0" smtClean="0">
                <a:solidFill>
                  <a:prstClr val="black"/>
                </a:solidFill>
                <a:latin typeface="Times New Roman" pitchFamily="18" charset="0"/>
                <a:cs typeface="Times New Roman" pitchFamily="18" charset="0"/>
              </a:rPr>
              <a:t>37 745,4</a:t>
            </a:r>
            <a:endParaRPr lang="ru-RU" sz="1200" b="1" dirty="0">
              <a:solidFill>
                <a:prstClr val="black"/>
              </a:solidFill>
              <a:latin typeface="Times New Roman" pitchFamily="18" charset="0"/>
              <a:cs typeface="Times New Roman" pitchFamily="18" charset="0"/>
            </a:endParaRPr>
          </a:p>
          <a:p>
            <a:pPr algn="ctr"/>
            <a:r>
              <a:rPr lang="ru-RU" sz="1000" dirty="0">
                <a:solidFill>
                  <a:prstClr val="black"/>
                </a:solidFill>
                <a:latin typeface="Times New Roman" pitchFamily="18" charset="0"/>
                <a:cs typeface="Times New Roman" pitchFamily="18" charset="0"/>
              </a:rPr>
              <a:t>в том числе</a:t>
            </a:r>
          </a:p>
          <a:p>
            <a:pPr algn="ctr"/>
            <a:r>
              <a:rPr lang="ru-RU" sz="1000" i="1" dirty="0">
                <a:solidFill>
                  <a:prstClr val="black"/>
                </a:solidFill>
                <a:latin typeface="Times New Roman" pitchFamily="18" charset="0"/>
                <a:cs typeface="Times New Roman" pitchFamily="18" charset="0"/>
              </a:rPr>
              <a:t>КБ – </a:t>
            </a:r>
            <a:r>
              <a:rPr lang="ru-RU" sz="1000" i="1" dirty="0" smtClean="0">
                <a:solidFill>
                  <a:prstClr val="black"/>
                </a:solidFill>
                <a:latin typeface="Times New Roman" pitchFamily="18" charset="0"/>
                <a:cs typeface="Times New Roman" pitchFamily="18" charset="0"/>
              </a:rPr>
              <a:t>32 745,4</a:t>
            </a:r>
            <a:endParaRPr lang="ru-RU" sz="1000" i="1" dirty="0">
              <a:solidFill>
                <a:prstClr val="black"/>
              </a:solidFill>
              <a:latin typeface="Times New Roman" pitchFamily="18" charset="0"/>
              <a:cs typeface="Times New Roman" pitchFamily="18" charset="0"/>
            </a:endParaRPr>
          </a:p>
          <a:p>
            <a:pPr algn="ctr"/>
            <a:r>
              <a:rPr lang="ru-RU" sz="1000" i="1" dirty="0">
                <a:solidFill>
                  <a:prstClr val="black"/>
                </a:solidFill>
                <a:latin typeface="Times New Roman" pitchFamily="18" charset="0"/>
                <a:cs typeface="Times New Roman" pitchFamily="18" charset="0"/>
              </a:rPr>
              <a:t>МБ – </a:t>
            </a:r>
            <a:r>
              <a:rPr lang="ru-RU" sz="1000" i="1" dirty="0" smtClean="0">
                <a:solidFill>
                  <a:prstClr val="black"/>
                </a:solidFill>
                <a:latin typeface="Times New Roman" pitchFamily="18" charset="0"/>
                <a:cs typeface="Times New Roman" pitchFamily="18" charset="0"/>
              </a:rPr>
              <a:t>5 000,0</a:t>
            </a:r>
            <a:endParaRPr lang="ru-RU" sz="1000" i="1" dirty="0">
              <a:solidFill>
                <a:prstClr val="black"/>
              </a:solidFill>
              <a:latin typeface="Times New Roman" pitchFamily="18" charset="0"/>
              <a:cs typeface="Times New Roman" pitchFamily="18" charset="0"/>
            </a:endParaRPr>
          </a:p>
          <a:p>
            <a:pPr algn="ctr"/>
            <a:r>
              <a:rPr lang="ru-RU" sz="1200" dirty="0" smtClean="0">
                <a:solidFill>
                  <a:prstClr val="black"/>
                </a:solidFill>
                <a:latin typeface="Times New Roman" pitchFamily="18" charset="0"/>
                <a:cs typeface="Times New Roman" pitchFamily="18" charset="0"/>
              </a:rPr>
              <a:t>  </a:t>
            </a:r>
            <a:endParaRPr lang="ru-RU" sz="1200" dirty="0">
              <a:solidFill>
                <a:prstClr val="black"/>
              </a:solidFill>
              <a:latin typeface="Times New Roman" pitchFamily="18" charset="0"/>
              <a:cs typeface="Times New Roman" pitchFamily="18" charset="0"/>
            </a:endParaRPr>
          </a:p>
        </p:txBody>
      </p:sp>
    </p:spTree>
    <p:extLst>
      <p:ext uri="{BB962C8B-B14F-4D97-AF65-F5344CB8AC3E}">
        <p14:creationId xmlns:p14="http://schemas.microsoft.com/office/powerpoint/2010/main" val="407978926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5526" y="116632"/>
            <a:ext cx="8229600" cy="562074"/>
          </a:xfrm>
          <a:effectLst/>
        </p:spPr>
        <p:txBody>
          <a:bodyPr>
            <a:noAutofit/>
          </a:bodyPr>
          <a:lstStyle/>
          <a:p>
            <a:r>
              <a:rPr lang="ru-RU" altLang="ru-RU" sz="1600" b="1" dirty="0">
                <a:solidFill>
                  <a:schemeClr val="accent3">
                    <a:lumMod val="50000"/>
                  </a:schemeClr>
                </a:solidFill>
                <a:effectLst/>
                <a:latin typeface="Times New Roman" pitchFamily="18" charset="0"/>
              </a:rPr>
              <a:t>Муниципальный дорожный фонд Северо-Енисейского района на </a:t>
            </a:r>
            <a:r>
              <a:rPr lang="ru-RU" altLang="ru-RU" sz="1600" b="1" dirty="0" smtClean="0">
                <a:solidFill>
                  <a:schemeClr val="accent3">
                    <a:lumMod val="50000"/>
                  </a:schemeClr>
                </a:solidFill>
                <a:effectLst/>
                <a:latin typeface="Times New Roman" pitchFamily="18" charset="0"/>
              </a:rPr>
              <a:t>2021 год, тыс. руб. </a:t>
            </a:r>
            <a:br>
              <a:rPr lang="ru-RU" altLang="ru-RU" sz="1600" b="1" dirty="0" smtClean="0">
                <a:solidFill>
                  <a:schemeClr val="accent3">
                    <a:lumMod val="50000"/>
                  </a:schemeClr>
                </a:solidFill>
                <a:effectLst/>
                <a:latin typeface="Times New Roman" pitchFamily="18" charset="0"/>
              </a:rPr>
            </a:br>
            <a:endParaRPr lang="ru-RU" sz="1600" b="1" dirty="0">
              <a:solidFill>
                <a:schemeClr val="accent3">
                  <a:lumMod val="50000"/>
                </a:schemeClr>
              </a:solidFill>
              <a:effectLst/>
            </a:endParaRPr>
          </a:p>
        </p:txBody>
      </p:sp>
      <p:sp>
        <p:nvSpPr>
          <p:cNvPr id="3" name="Объект 2"/>
          <p:cNvSpPr>
            <a:spLocks noGrp="1"/>
          </p:cNvSpPr>
          <p:nvPr>
            <p:ph idx="4294967295"/>
          </p:nvPr>
        </p:nvSpPr>
        <p:spPr>
          <a:xfrm>
            <a:off x="457200" y="332656"/>
            <a:ext cx="8229600" cy="6192688"/>
          </a:xfrm>
          <a:prstGeom prst="rect">
            <a:avLst/>
          </a:prstGeom>
          <a:noFill/>
        </p:spPr>
        <p:txBody>
          <a:bodyPr>
            <a:normAutofit/>
          </a:bodyPr>
          <a:lstStyle/>
          <a:p>
            <a:pPr marL="0" indent="0">
              <a:buNone/>
            </a:pPr>
            <a:r>
              <a:rPr lang="ru-RU" sz="1800" dirty="0" smtClean="0">
                <a:latin typeface="Times New Roman" pitchFamily="18" charset="0"/>
                <a:cs typeface="Times New Roman" pitchFamily="18" charset="0"/>
              </a:rPr>
              <a:t>    </a:t>
            </a:r>
            <a:r>
              <a:rPr lang="ru-RU" sz="1600" b="1" dirty="0" smtClean="0">
                <a:ln w="1905"/>
                <a:solidFill>
                  <a:schemeClr val="accent6">
                    <a:lumMod val="50000"/>
                  </a:schemeClr>
                </a:solidFill>
                <a:effectLst>
                  <a:innerShdw blurRad="69850" dist="43180" dir="5400000">
                    <a:srgbClr val="000000">
                      <a:alpha val="65000"/>
                    </a:srgbClr>
                  </a:innerShdw>
                </a:effectLst>
                <a:latin typeface="Times New Roman" pitchFamily="18" charset="0"/>
                <a:cs typeface="Times New Roman" pitchFamily="18" charset="0"/>
              </a:rPr>
              <a:t>Доходы дорожного фонда                                       Расходы </a:t>
            </a:r>
            <a:r>
              <a:rPr lang="ru-RU" sz="1600" b="1" dirty="0">
                <a:ln w="1905"/>
                <a:solidFill>
                  <a:schemeClr val="accent6">
                    <a:lumMod val="50000"/>
                  </a:schemeClr>
                </a:solidFill>
                <a:effectLst>
                  <a:innerShdw blurRad="69850" dist="43180" dir="5400000">
                    <a:srgbClr val="000000">
                      <a:alpha val="65000"/>
                    </a:srgbClr>
                  </a:innerShdw>
                </a:effectLst>
                <a:latin typeface="Times New Roman" pitchFamily="18" charset="0"/>
                <a:cs typeface="Times New Roman" pitchFamily="18" charset="0"/>
              </a:rPr>
              <a:t>дорожного </a:t>
            </a:r>
            <a:r>
              <a:rPr lang="ru-RU" sz="1600" b="1" dirty="0" smtClean="0">
                <a:ln w="1905"/>
                <a:solidFill>
                  <a:schemeClr val="accent6">
                    <a:lumMod val="50000"/>
                  </a:schemeClr>
                </a:solidFill>
                <a:effectLst>
                  <a:innerShdw blurRad="69850" dist="43180" dir="5400000">
                    <a:srgbClr val="000000">
                      <a:alpha val="65000"/>
                    </a:srgbClr>
                  </a:innerShdw>
                </a:effectLst>
                <a:latin typeface="Times New Roman" pitchFamily="18" charset="0"/>
                <a:cs typeface="Times New Roman" pitchFamily="18" charset="0"/>
              </a:rPr>
              <a:t>фонда</a:t>
            </a:r>
          </a:p>
          <a:p>
            <a:pPr marL="0" indent="0">
              <a:buNone/>
            </a:pPr>
            <a:r>
              <a:rPr lang="ru-RU" sz="1200" b="1" dirty="0" smtClean="0">
                <a:ln w="1905"/>
                <a:solidFill>
                  <a:schemeClr val="accent6">
                    <a:lumMod val="50000"/>
                  </a:schemeClr>
                </a:solidFill>
                <a:effectLst>
                  <a:innerShdw blurRad="69850" dist="43180" dir="5400000">
                    <a:srgbClr val="000000">
                      <a:alpha val="65000"/>
                    </a:srgbClr>
                  </a:innerShdw>
                </a:effectLst>
                <a:latin typeface="Times New Roman" pitchFamily="18" charset="0"/>
                <a:cs typeface="Times New Roman" pitchFamily="18" charset="0"/>
              </a:rPr>
              <a:t>     Всего – 78 743,4 в том числе:                                                                           Всего – 78 743,4 из них:</a:t>
            </a:r>
          </a:p>
          <a:p>
            <a:pPr marL="0" indent="0">
              <a:buNone/>
            </a:pPr>
            <a:r>
              <a:rPr lang="ru-RU" sz="1200" b="1" dirty="0" smtClean="0">
                <a:ln w="1905"/>
                <a:solidFill>
                  <a:schemeClr val="accent6">
                    <a:lumMod val="50000"/>
                  </a:schemeClr>
                </a:solidFill>
                <a:effectLst>
                  <a:innerShdw blurRad="69850" dist="43180" dir="5400000">
                    <a:srgbClr val="000000">
                      <a:alpha val="65000"/>
                    </a:srgbClr>
                  </a:innerShdw>
                </a:effectLst>
                <a:latin typeface="Times New Roman" pitchFamily="18" charset="0"/>
                <a:cs typeface="Times New Roman" pitchFamily="18" charset="0"/>
              </a:rPr>
              <a:t>					</a:t>
            </a:r>
            <a:r>
              <a:rPr lang="ru-RU" sz="900" b="1" dirty="0" smtClean="0">
                <a:ln w="1905"/>
                <a:solidFill>
                  <a:schemeClr val="accent6">
                    <a:lumMod val="50000"/>
                  </a:schemeClr>
                </a:solidFill>
                <a:effectLst>
                  <a:innerShdw blurRad="69850" dist="43180" dir="5400000">
                    <a:srgbClr val="000000">
                      <a:alpha val="65000"/>
                    </a:srgbClr>
                  </a:innerShdw>
                </a:effectLst>
                <a:latin typeface="Times New Roman" pitchFamily="18" charset="0"/>
                <a:cs typeface="Times New Roman" pitchFamily="18" charset="0"/>
              </a:rPr>
              <a:t>                        </a:t>
            </a:r>
            <a:r>
              <a:rPr lang="ru-RU" sz="900" b="1" i="1" dirty="0" smtClean="0">
                <a:ln w="1905"/>
                <a:solidFill>
                  <a:schemeClr val="accent6">
                    <a:lumMod val="50000"/>
                  </a:schemeClr>
                </a:solidFill>
                <a:effectLst>
                  <a:innerShdw blurRad="69850" dist="43180" dir="5400000">
                    <a:srgbClr val="000000">
                      <a:alpha val="65000"/>
                    </a:srgbClr>
                  </a:innerShdw>
                </a:effectLst>
                <a:latin typeface="Times New Roman" pitchFamily="18" charset="0"/>
                <a:cs typeface="Times New Roman" pitchFamily="18" charset="0"/>
              </a:rPr>
              <a:t>КБ* - 31 073,6</a:t>
            </a:r>
          </a:p>
          <a:p>
            <a:pPr marL="0" indent="0">
              <a:buNone/>
            </a:pPr>
            <a:r>
              <a:rPr lang="ru-RU" sz="900" b="1" i="1" dirty="0" smtClean="0">
                <a:ln w="1905"/>
                <a:solidFill>
                  <a:schemeClr val="accent6">
                    <a:lumMod val="50000"/>
                  </a:schemeClr>
                </a:solidFill>
                <a:effectLst>
                  <a:innerShdw blurRad="69850" dist="43180" dir="5400000">
                    <a:srgbClr val="000000">
                      <a:alpha val="65000"/>
                    </a:srgbClr>
                  </a:innerShdw>
                </a:effectLst>
                <a:latin typeface="Times New Roman" pitchFamily="18" charset="0"/>
                <a:cs typeface="Times New Roman" pitchFamily="18" charset="0"/>
              </a:rPr>
              <a:t>					                       МБ* - 47 669,8 </a:t>
            </a:r>
          </a:p>
          <a:p>
            <a:pPr marL="0" indent="0">
              <a:buNone/>
            </a:pPr>
            <a:r>
              <a:rPr lang="ru-RU" sz="1200" b="1" dirty="0">
                <a:ln w="1905"/>
                <a:solidFill>
                  <a:schemeClr val="accent6">
                    <a:lumMod val="50000"/>
                  </a:schemeClr>
                </a:solidFill>
                <a:effectLst>
                  <a:innerShdw blurRad="69850" dist="43180" dir="5400000">
                    <a:srgbClr val="000000">
                      <a:alpha val="65000"/>
                    </a:srgbClr>
                  </a:innerShdw>
                </a:effectLst>
                <a:latin typeface="Times New Roman" pitchFamily="18" charset="0"/>
                <a:cs typeface="Times New Roman" pitchFamily="18" charset="0"/>
              </a:rPr>
              <a:t> </a:t>
            </a:r>
            <a:r>
              <a:rPr lang="ru-RU" sz="1200" b="1" dirty="0" smtClean="0">
                <a:ln w="1905"/>
                <a:solidFill>
                  <a:schemeClr val="accent6">
                    <a:lumMod val="50000"/>
                  </a:schemeClr>
                </a:solidFill>
                <a:effectLst>
                  <a:innerShdw blurRad="69850" dist="43180" dir="5400000">
                    <a:srgbClr val="000000">
                      <a:alpha val="65000"/>
                    </a:srgbClr>
                  </a:innerShdw>
                </a:effectLst>
                <a:latin typeface="Times New Roman" pitchFamily="18" charset="0"/>
                <a:cs typeface="Times New Roman" pitchFamily="18" charset="0"/>
              </a:rPr>
              <a:t>                                                                                                                                   в том числе:</a:t>
            </a:r>
            <a:endParaRPr lang="ru-RU" sz="1200" b="1" dirty="0">
              <a:ln w="1905"/>
              <a:solidFill>
                <a:schemeClr val="accent6">
                  <a:lumMod val="50000"/>
                </a:schemeClr>
              </a:solidFill>
              <a:effectLst>
                <a:innerShdw blurRad="69850" dist="43180" dir="5400000">
                  <a:srgbClr val="000000">
                    <a:alpha val="65000"/>
                  </a:srgbClr>
                </a:innerShdw>
              </a:effectLst>
              <a:latin typeface="Times New Roman" pitchFamily="18" charset="0"/>
              <a:cs typeface="Times New Roman" pitchFamily="18" charset="0"/>
            </a:endParaRPr>
          </a:p>
          <a:p>
            <a:pPr marL="0" indent="0">
              <a:buNone/>
            </a:pPr>
            <a:endParaRPr lang="ru-RU" sz="1200" b="1" dirty="0" smtClean="0">
              <a:ln w="1905"/>
              <a:solidFill>
                <a:schemeClr val="accent6">
                  <a:lumMod val="50000"/>
                </a:schemeClr>
              </a:solidFill>
              <a:effectLst>
                <a:innerShdw blurRad="69850" dist="43180" dir="5400000">
                  <a:srgbClr val="000000">
                    <a:alpha val="65000"/>
                  </a:srgbClr>
                </a:innerShdw>
              </a:effectLst>
              <a:latin typeface="Times New Roman" pitchFamily="18" charset="0"/>
              <a:cs typeface="Times New Roman" pitchFamily="18" charset="0"/>
            </a:endParaRPr>
          </a:p>
          <a:p>
            <a:pPr marL="0" indent="0">
              <a:buNone/>
            </a:pPr>
            <a:endParaRPr lang="ru-RU" sz="1200" b="1" dirty="0" smtClean="0">
              <a:ln w="1905"/>
              <a:solidFill>
                <a:schemeClr val="accent6">
                  <a:lumMod val="50000"/>
                </a:schemeClr>
              </a:solidFill>
              <a:effectLst>
                <a:innerShdw blurRad="69850" dist="43180" dir="5400000">
                  <a:srgbClr val="000000">
                    <a:alpha val="65000"/>
                  </a:srgbClr>
                </a:innerShdw>
              </a:effectLst>
              <a:latin typeface="Times New Roman" pitchFamily="18" charset="0"/>
              <a:cs typeface="Times New Roman" pitchFamily="18" charset="0"/>
            </a:endParaRPr>
          </a:p>
          <a:p>
            <a:pPr marL="0" indent="0">
              <a:buNone/>
            </a:pPr>
            <a:endParaRPr lang="ru-RU" sz="1200" b="1" dirty="0" smtClean="0">
              <a:ln w="1905"/>
              <a:solidFill>
                <a:schemeClr val="accent6">
                  <a:lumMod val="50000"/>
                </a:schemeClr>
              </a:solidFill>
              <a:effectLst>
                <a:innerShdw blurRad="69850" dist="43180" dir="5400000">
                  <a:srgbClr val="000000">
                    <a:alpha val="65000"/>
                  </a:srgbClr>
                </a:innerShdw>
              </a:effectLst>
              <a:latin typeface="Times New Roman" pitchFamily="18" charset="0"/>
              <a:cs typeface="Times New Roman" pitchFamily="18" charset="0"/>
            </a:endParaRPr>
          </a:p>
          <a:p>
            <a:pPr marL="0" indent="0">
              <a:buNone/>
            </a:pPr>
            <a:r>
              <a:rPr lang="ru-RU" sz="1200" b="1" dirty="0" smtClean="0">
                <a:ln w="1905"/>
                <a:solidFill>
                  <a:schemeClr val="accent6">
                    <a:lumMod val="50000"/>
                  </a:schemeClr>
                </a:solidFill>
                <a:effectLst>
                  <a:innerShdw blurRad="69850" dist="43180" dir="5400000">
                    <a:srgbClr val="000000">
                      <a:alpha val="65000"/>
                    </a:srgbClr>
                  </a:innerShdw>
                </a:effectLst>
                <a:latin typeface="Times New Roman" pitchFamily="18" charset="0"/>
                <a:cs typeface="Times New Roman" pitchFamily="18" charset="0"/>
              </a:rPr>
              <a:t>,  в том числе:</a:t>
            </a:r>
            <a:endParaRPr lang="ru-RU" sz="1200" b="1" i="1" dirty="0" smtClean="0">
              <a:latin typeface="Times New Roman" pitchFamily="18" charset="0"/>
              <a:cs typeface="Times New Roman" pitchFamily="18" charset="0"/>
            </a:endParaRPr>
          </a:p>
          <a:p>
            <a:pPr marL="0" indent="0">
              <a:buNone/>
            </a:pPr>
            <a:endParaRPr lang="ru-RU" sz="1800" i="1" dirty="0"/>
          </a:p>
        </p:txBody>
      </p:sp>
      <p:graphicFrame>
        <p:nvGraphicFramePr>
          <p:cNvPr id="5" name="Схема 4"/>
          <p:cNvGraphicFramePr/>
          <p:nvPr>
            <p:extLst>
              <p:ext uri="{D42A27DB-BD31-4B8C-83A1-F6EECF244321}">
                <p14:modId xmlns:p14="http://schemas.microsoft.com/office/powerpoint/2010/main" val="1438264203"/>
              </p:ext>
            </p:extLst>
          </p:nvPr>
        </p:nvGraphicFramePr>
        <p:xfrm>
          <a:off x="9144" y="1196752"/>
          <a:ext cx="5040560" cy="51125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Нашивка 3"/>
          <p:cNvSpPr/>
          <p:nvPr/>
        </p:nvSpPr>
        <p:spPr>
          <a:xfrm>
            <a:off x="308728" y="247416"/>
            <a:ext cx="484632" cy="484632"/>
          </a:xfrm>
          <a:prstGeom prst="chevron">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black"/>
              </a:solidFill>
            </a:endParaRPr>
          </a:p>
        </p:txBody>
      </p:sp>
      <p:graphicFrame>
        <p:nvGraphicFramePr>
          <p:cNvPr id="32" name="Схема 31"/>
          <p:cNvGraphicFramePr/>
          <p:nvPr>
            <p:extLst>
              <p:ext uri="{D42A27DB-BD31-4B8C-83A1-F6EECF244321}">
                <p14:modId xmlns:p14="http://schemas.microsoft.com/office/powerpoint/2010/main" val="2764029191"/>
              </p:ext>
            </p:extLst>
          </p:nvPr>
        </p:nvGraphicFramePr>
        <p:xfrm>
          <a:off x="5076056" y="1700808"/>
          <a:ext cx="3960440" cy="583264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6" name="Прямоугольник 5"/>
          <p:cNvSpPr/>
          <p:nvPr/>
        </p:nvSpPr>
        <p:spPr>
          <a:xfrm>
            <a:off x="107504" y="6525344"/>
            <a:ext cx="4968552" cy="3326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100" dirty="0" smtClean="0">
                <a:solidFill>
                  <a:schemeClr val="tx1"/>
                </a:solidFill>
                <a:latin typeface="Times New Roman" pitchFamily="18" charset="0"/>
                <a:cs typeface="Times New Roman" pitchFamily="18" charset="0"/>
              </a:rPr>
              <a:t>КБ* – Краевой бюджет МБ* Местный бюджет</a:t>
            </a:r>
            <a:endParaRPr lang="ru-RU" sz="110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274440664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980728"/>
          </a:xfrm>
        </p:spPr>
        <p:txBody>
          <a:bodyPr>
            <a:normAutofit/>
          </a:bodyPr>
          <a:lstStyle/>
          <a:p>
            <a:r>
              <a:rPr lang="ru-RU" sz="1000" b="1" dirty="0" smtClean="0">
                <a:solidFill>
                  <a:prstClr val="black"/>
                </a:solidFill>
                <a:latin typeface="Times New Roman" pitchFamily="18" charset="0"/>
                <a:cs typeface="Times New Roman" pitchFamily="18" charset="0"/>
              </a:rPr>
              <a:t>Перечень субсидий юридическим </a:t>
            </a:r>
            <a:r>
              <a:rPr lang="ru-RU" sz="1000" b="1" dirty="0">
                <a:solidFill>
                  <a:prstClr val="black"/>
                </a:solidFill>
                <a:latin typeface="Times New Roman" pitchFamily="18" charset="0"/>
                <a:cs typeface="Times New Roman" pitchFamily="18" charset="0"/>
              </a:rPr>
              <a:t>лицам, индивидуальным предпринимателям, физическим лицам - производителям товаров, работ, услуг, предоставляемых из бюджета Северо-Енисейского района на безвозмездной и безвозвратной основе в целях возмещения недополученных доходов и (или) финансового обеспечения (возмещения) затрат в связи с производством (реализацией) товаров), выполнением работ, оказанием услуг в 2021 - 2023 годах» </a:t>
            </a:r>
            <a:r>
              <a:rPr lang="ru-RU" sz="1000" b="1" dirty="0" smtClean="0">
                <a:solidFill>
                  <a:prstClr val="black"/>
                </a:solidFill>
                <a:latin typeface="Times New Roman" pitchFamily="18" charset="0"/>
                <a:cs typeface="Times New Roman" pitchFamily="18" charset="0"/>
              </a:rPr>
              <a:t/>
            </a:r>
            <a:br>
              <a:rPr lang="ru-RU" sz="1000" b="1" dirty="0" smtClean="0">
                <a:solidFill>
                  <a:prstClr val="black"/>
                </a:solidFill>
                <a:latin typeface="Times New Roman" pitchFamily="18" charset="0"/>
                <a:cs typeface="Times New Roman" pitchFamily="18" charset="0"/>
              </a:rPr>
            </a:br>
            <a:r>
              <a:rPr lang="ru-RU" sz="1000" b="1" dirty="0" smtClean="0">
                <a:solidFill>
                  <a:prstClr val="black"/>
                </a:solidFill>
                <a:latin typeface="Times New Roman" pitchFamily="18" charset="0"/>
                <a:cs typeface="Times New Roman" pitchFamily="18" charset="0"/>
              </a:rPr>
              <a:t>на </a:t>
            </a:r>
            <a:r>
              <a:rPr lang="ru-RU" sz="1000" b="1" dirty="0">
                <a:solidFill>
                  <a:prstClr val="black"/>
                </a:solidFill>
                <a:latin typeface="Times New Roman" pitchFamily="18" charset="0"/>
                <a:cs typeface="Times New Roman" pitchFamily="18" charset="0"/>
              </a:rPr>
              <a:t>2021 год  407 448,4 </a:t>
            </a:r>
            <a:r>
              <a:rPr lang="ru-RU" sz="1000" b="1" dirty="0" smtClean="0">
                <a:solidFill>
                  <a:prstClr val="black"/>
                </a:solidFill>
                <a:latin typeface="Times New Roman" pitchFamily="18" charset="0"/>
                <a:cs typeface="Times New Roman" pitchFamily="18" charset="0"/>
              </a:rPr>
              <a:t>ежегодно (тыс. рублей) </a:t>
            </a:r>
            <a:endParaRPr lang="ru-RU" sz="1000" b="1" dirty="0"/>
          </a:p>
        </p:txBody>
      </p:sp>
      <p:sp>
        <p:nvSpPr>
          <p:cNvPr id="3" name="Объект 2"/>
          <p:cNvSpPr>
            <a:spLocks noGrp="1"/>
          </p:cNvSpPr>
          <p:nvPr>
            <p:ph idx="4294967295"/>
          </p:nvPr>
        </p:nvSpPr>
        <p:spPr>
          <a:xfrm>
            <a:off x="457200" y="908720"/>
            <a:ext cx="8229600" cy="5832648"/>
          </a:xfrm>
          <a:prstGeom prst="rect">
            <a:avLst/>
          </a:prstGeom>
        </p:spPr>
        <p:txBody>
          <a:bodyPr>
            <a:noAutofit/>
          </a:bodyPr>
          <a:lstStyle/>
          <a:p>
            <a:pPr>
              <a:buFont typeface="Wingdings" pitchFamily="2" charset="2"/>
              <a:buChar char="Ø"/>
            </a:pPr>
            <a:r>
              <a:rPr lang="ru-RU" sz="1000" i="1" dirty="0">
                <a:latin typeface="Times New Roman" pitchFamily="18" charset="0"/>
                <a:cs typeface="Times New Roman" pitchFamily="18" charset="0"/>
              </a:rPr>
              <a:t>Субсидии, предоставляемые из бюджета Северо-Енисейского района для организации в границах населенных пунктов Северо-Енисейского района электро-, тепло- и водоснабжения населения, водоотведения, снабжения населения топливом, организации в границах муниципального района электроснабжения </a:t>
            </a:r>
            <a:r>
              <a:rPr lang="ru-RU" sz="1000" i="1" dirty="0" smtClean="0">
                <a:latin typeface="Times New Roman" pitchFamily="18" charset="0"/>
                <a:cs typeface="Times New Roman" pitchFamily="18" charset="0"/>
              </a:rPr>
              <a:t>населения:</a:t>
            </a:r>
          </a:p>
          <a:p>
            <a:pPr marL="0" indent="0">
              <a:buNone/>
            </a:pPr>
            <a:r>
              <a:rPr lang="ru-RU" sz="1000" b="1" dirty="0" smtClean="0">
                <a:latin typeface="Times New Roman" pitchFamily="18" charset="0"/>
                <a:cs typeface="Times New Roman" pitchFamily="18" charset="0"/>
              </a:rPr>
              <a:t>субсидия</a:t>
            </a:r>
            <a:r>
              <a:rPr lang="ru-RU" sz="1000" dirty="0" smtClean="0">
                <a:latin typeface="Times New Roman" pitchFamily="18" charset="0"/>
                <a:cs typeface="Times New Roman" pitchFamily="18" charset="0"/>
              </a:rPr>
              <a:t> </a:t>
            </a:r>
            <a:r>
              <a:rPr lang="ru-RU" sz="1000" dirty="0">
                <a:latin typeface="Times New Roman" pitchFamily="18" charset="0"/>
                <a:cs typeface="Times New Roman" pitchFamily="18" charset="0"/>
              </a:rPr>
              <a:t>на возмещение фактически понесенных затрат, связанных с организацией в границах района теплоснабжения населения теплоснабжающим и </a:t>
            </a:r>
            <a:r>
              <a:rPr lang="ru-RU" sz="1000" dirty="0" err="1">
                <a:latin typeface="Times New Roman" pitchFamily="18" charset="0"/>
                <a:cs typeface="Times New Roman" pitchFamily="18" charset="0"/>
              </a:rPr>
              <a:t>энергосбытовым</a:t>
            </a:r>
            <a:r>
              <a:rPr lang="ru-RU" sz="1000" dirty="0">
                <a:latin typeface="Times New Roman" pitchFamily="18" charset="0"/>
                <a:cs typeface="Times New Roman" pitchFamily="18" charset="0"/>
              </a:rPr>
              <a:t> организациям, осуществляющим производство и (или) реализацию тепловой и электрической энергии, не включенных в тарифы на коммунальные услуги вследствие ограничения их роста, в части доставки котельно-печного </a:t>
            </a:r>
            <a:r>
              <a:rPr lang="ru-RU" sz="1000" dirty="0" smtClean="0">
                <a:latin typeface="Times New Roman" pitchFamily="18" charset="0"/>
                <a:cs typeface="Times New Roman" pitchFamily="18" charset="0"/>
              </a:rPr>
              <a:t>топлива  </a:t>
            </a:r>
            <a:r>
              <a:rPr lang="ru-RU" sz="1000" b="1" dirty="0" smtClean="0">
                <a:latin typeface="Times New Roman" pitchFamily="18" charset="0"/>
                <a:cs typeface="Times New Roman" pitchFamily="18" charset="0"/>
              </a:rPr>
              <a:t>16  055,8  ежегодно</a:t>
            </a:r>
          </a:p>
          <a:p>
            <a:pPr marL="0" indent="0">
              <a:buNone/>
            </a:pPr>
            <a:r>
              <a:rPr lang="ru-RU" sz="1000" b="1" dirty="0" smtClean="0">
                <a:latin typeface="Times New Roman" pitchFamily="18" charset="0"/>
                <a:cs typeface="Times New Roman" pitchFamily="18" charset="0"/>
              </a:rPr>
              <a:t>субсидия</a:t>
            </a:r>
            <a:r>
              <a:rPr lang="ru-RU" sz="1000" dirty="0" smtClean="0">
                <a:latin typeface="Times New Roman" pitchFamily="18" charset="0"/>
                <a:cs typeface="Times New Roman" pitchFamily="18" charset="0"/>
              </a:rPr>
              <a:t> </a:t>
            </a:r>
            <a:r>
              <a:rPr lang="ru-RU" sz="1000" dirty="0">
                <a:latin typeface="Times New Roman" pitchFamily="18" charset="0"/>
                <a:cs typeface="Times New Roman" pitchFamily="18" charset="0"/>
              </a:rPr>
              <a:t>на финансовое обеспечение затрат, связанных с организацией в границах района теплоснабжения населения в части затрат по приобретению (закупу) котельно-печного </a:t>
            </a:r>
            <a:r>
              <a:rPr lang="ru-RU" sz="1000" dirty="0" smtClean="0">
                <a:latin typeface="Times New Roman" pitchFamily="18" charset="0"/>
                <a:cs typeface="Times New Roman" pitchFamily="18" charset="0"/>
              </a:rPr>
              <a:t>топлива </a:t>
            </a:r>
            <a:r>
              <a:rPr lang="ru-RU" sz="1000" b="1" dirty="0" smtClean="0">
                <a:latin typeface="Times New Roman" pitchFamily="18" charset="0"/>
                <a:cs typeface="Times New Roman" pitchFamily="18" charset="0"/>
              </a:rPr>
              <a:t>288 973,4 ежегодно</a:t>
            </a:r>
          </a:p>
          <a:p>
            <a:pPr marL="0" indent="0">
              <a:buNone/>
            </a:pPr>
            <a:r>
              <a:rPr lang="ru-RU" sz="1000" b="1" dirty="0" smtClean="0">
                <a:latin typeface="Times New Roman" pitchFamily="18" charset="0"/>
                <a:cs typeface="Times New Roman" pitchFamily="18" charset="0"/>
              </a:rPr>
              <a:t>субсидия</a:t>
            </a:r>
            <a:r>
              <a:rPr lang="ru-RU" sz="1000" dirty="0" smtClean="0">
                <a:latin typeface="Times New Roman" pitchFamily="18" charset="0"/>
                <a:cs typeface="Times New Roman" pitchFamily="18" charset="0"/>
              </a:rPr>
              <a:t> </a:t>
            </a:r>
            <a:r>
              <a:rPr lang="ru-RU" sz="1000" dirty="0">
                <a:latin typeface="Times New Roman" pitchFamily="18" charset="0"/>
                <a:cs typeface="Times New Roman" pitchFamily="18" charset="0"/>
              </a:rPr>
              <a:t>на возмещение фактически понесенных затрат, связанных с организацией в границах района теплоснабжения населения в части производства и (или) реализации топлива твердого (швырок всех групп пород</a:t>
            </a:r>
            <a:r>
              <a:rPr lang="ru-RU" sz="1000" dirty="0" smtClean="0">
                <a:latin typeface="Times New Roman" pitchFamily="18" charset="0"/>
                <a:cs typeface="Times New Roman" pitchFamily="18" charset="0"/>
              </a:rPr>
              <a:t>) </a:t>
            </a:r>
            <a:r>
              <a:rPr lang="ru-RU" sz="1000" b="1" dirty="0" smtClean="0">
                <a:latin typeface="Times New Roman" pitchFamily="18" charset="0"/>
                <a:cs typeface="Times New Roman" pitchFamily="18" charset="0"/>
              </a:rPr>
              <a:t>7 892,5 ежегодно</a:t>
            </a:r>
          </a:p>
          <a:p>
            <a:pPr marL="0" indent="0">
              <a:buNone/>
            </a:pPr>
            <a:r>
              <a:rPr lang="ru-RU" sz="1000" b="1" dirty="0" smtClean="0">
                <a:latin typeface="Times New Roman" pitchFamily="18" charset="0"/>
                <a:cs typeface="Times New Roman" pitchFamily="18" charset="0"/>
              </a:rPr>
              <a:t>субсидия</a:t>
            </a:r>
            <a:r>
              <a:rPr lang="ru-RU" sz="1000" dirty="0" smtClean="0">
                <a:latin typeface="Times New Roman" pitchFamily="18" charset="0"/>
                <a:cs typeface="Times New Roman" pitchFamily="18" charset="0"/>
              </a:rPr>
              <a:t> </a:t>
            </a:r>
            <a:r>
              <a:rPr lang="ru-RU" sz="1000" dirty="0">
                <a:latin typeface="Times New Roman" pitchFamily="18" charset="0"/>
                <a:cs typeface="Times New Roman" pitchFamily="18" charset="0"/>
              </a:rPr>
              <a:t>на возмещение фактически понесенных затрат по организации водоснабжения населения в части  доставки воды автомобильным транспортом от центральной </a:t>
            </a:r>
            <a:r>
              <a:rPr lang="ru-RU" sz="1000" dirty="0" smtClean="0">
                <a:latin typeface="Times New Roman" pitchFamily="18" charset="0"/>
                <a:cs typeface="Times New Roman" pitchFamily="18" charset="0"/>
              </a:rPr>
              <a:t>водокачки </a:t>
            </a:r>
            <a:r>
              <a:rPr lang="ru-RU" sz="1000" dirty="0">
                <a:latin typeface="Times New Roman" pitchFamily="18" charset="0"/>
                <a:cs typeface="Times New Roman" pitchFamily="18" charset="0"/>
              </a:rPr>
              <a:t>к водоразборным колонкам и на содержание водоразборных колонок в </a:t>
            </a:r>
            <a:r>
              <a:rPr lang="ru-RU" sz="1000" dirty="0" err="1">
                <a:latin typeface="Times New Roman" pitchFamily="18" charset="0"/>
                <a:cs typeface="Times New Roman" pitchFamily="18" charset="0"/>
              </a:rPr>
              <a:t>гп</a:t>
            </a:r>
            <a:r>
              <a:rPr lang="ru-RU" sz="1000" dirty="0">
                <a:latin typeface="Times New Roman" pitchFamily="18" charset="0"/>
                <a:cs typeface="Times New Roman" pitchFamily="18" charset="0"/>
              </a:rPr>
              <a:t> </a:t>
            </a:r>
            <a:r>
              <a:rPr lang="ru-RU" sz="1000" dirty="0" smtClean="0">
                <a:latin typeface="Times New Roman" pitchFamily="18" charset="0"/>
                <a:cs typeface="Times New Roman" pitchFamily="18" charset="0"/>
              </a:rPr>
              <a:t>Северо-Енисейский </a:t>
            </a:r>
            <a:r>
              <a:rPr lang="ru-RU" sz="1000" b="1" dirty="0" smtClean="0">
                <a:latin typeface="Times New Roman" pitchFamily="18" charset="0"/>
                <a:cs typeface="Times New Roman" pitchFamily="18" charset="0"/>
              </a:rPr>
              <a:t>6 877,5 ежегодно</a:t>
            </a:r>
          </a:p>
          <a:p>
            <a:pPr>
              <a:buFont typeface="Wingdings" pitchFamily="2" charset="2"/>
              <a:buChar char="Ø"/>
            </a:pPr>
            <a:r>
              <a:rPr lang="ru-RU" sz="1000" i="1" dirty="0">
                <a:latin typeface="Times New Roman" pitchFamily="18" charset="0"/>
                <a:cs typeface="Times New Roman" pitchFamily="18" charset="0"/>
              </a:rPr>
              <a:t>Субсидии, предоставляемые из бюджета Северо-Енисейского района для организации ритуальных услуг и содержания мест захоронения, содержание на территории Северо-Енисейского района </a:t>
            </a:r>
            <a:r>
              <a:rPr lang="ru-RU" sz="1000" i="1" dirty="0" err="1">
                <a:latin typeface="Times New Roman" pitchFamily="18" charset="0"/>
                <a:cs typeface="Times New Roman" pitchFamily="18" charset="0"/>
              </a:rPr>
              <a:t>межпоселенческих</a:t>
            </a:r>
            <a:r>
              <a:rPr lang="ru-RU" sz="1000" i="1" dirty="0">
                <a:latin typeface="Times New Roman" pitchFamily="18" charset="0"/>
                <a:cs typeface="Times New Roman" pitchFamily="18" charset="0"/>
              </a:rPr>
              <a:t> мест захоронения в 2021-2023 </a:t>
            </a:r>
            <a:r>
              <a:rPr lang="ru-RU" sz="1000" i="1" dirty="0" smtClean="0">
                <a:latin typeface="Times New Roman" pitchFamily="18" charset="0"/>
                <a:cs typeface="Times New Roman" pitchFamily="18" charset="0"/>
              </a:rPr>
              <a:t>годах:</a:t>
            </a:r>
          </a:p>
          <a:p>
            <a:pPr marL="0" indent="0">
              <a:buNone/>
            </a:pPr>
            <a:r>
              <a:rPr lang="ru-RU" sz="1000" b="1" dirty="0" smtClean="0">
                <a:latin typeface="Times New Roman" pitchFamily="18" charset="0"/>
                <a:cs typeface="Times New Roman" pitchFamily="18" charset="0"/>
              </a:rPr>
              <a:t>субсидия</a:t>
            </a:r>
            <a:r>
              <a:rPr lang="ru-RU" sz="1000" dirty="0" smtClean="0">
                <a:latin typeface="Times New Roman" pitchFamily="18" charset="0"/>
                <a:cs typeface="Times New Roman" pitchFamily="18" charset="0"/>
              </a:rPr>
              <a:t> </a:t>
            </a:r>
            <a:r>
              <a:rPr lang="ru-RU" sz="1000" dirty="0">
                <a:latin typeface="Times New Roman" pitchFamily="18" charset="0"/>
                <a:cs typeface="Times New Roman" pitchFamily="18" charset="0"/>
              </a:rPr>
              <a:t>на возмещение фактически понесенных затрат, связанных с организацией ритуальных услуг в районе в части оказания услуг по поднятию и доставке криминальных и бесхозных трупов с мест происшествий и обнаружения в </a:t>
            </a:r>
            <a:r>
              <a:rPr lang="ru-RU" sz="1000" dirty="0" smtClean="0">
                <a:latin typeface="Times New Roman" pitchFamily="18" charset="0"/>
                <a:cs typeface="Times New Roman" pitchFamily="18" charset="0"/>
              </a:rPr>
              <a:t>морг </a:t>
            </a:r>
            <a:r>
              <a:rPr lang="ru-RU" sz="1000" b="1" dirty="0" smtClean="0">
                <a:latin typeface="Times New Roman" pitchFamily="18" charset="0"/>
                <a:cs typeface="Times New Roman" pitchFamily="18" charset="0"/>
              </a:rPr>
              <a:t>182,8 ежегодно</a:t>
            </a:r>
          </a:p>
          <a:p>
            <a:pPr>
              <a:buFont typeface="Wingdings" pitchFamily="2" charset="2"/>
              <a:buChar char="Ø"/>
            </a:pPr>
            <a:r>
              <a:rPr lang="ru-RU" sz="1000" i="1" dirty="0">
                <a:latin typeface="Times New Roman" pitchFamily="18" charset="0"/>
                <a:cs typeface="Times New Roman" pitchFamily="18" charset="0"/>
              </a:rPr>
              <a:t>Субсидии, предоставляемые из бюджета Северо-Енисейского района для создания условий для предоставления транспортных услуг населению и организации транспортного обслуживания населения в границах населенных пунктов района, организации транспортного обслуживания населения между населенными пунктами района в границах Северо-Енисейского  района в 2021-2023 </a:t>
            </a:r>
            <a:r>
              <a:rPr lang="ru-RU" sz="1000" i="1" dirty="0" smtClean="0">
                <a:latin typeface="Times New Roman" pitchFamily="18" charset="0"/>
                <a:cs typeface="Times New Roman" pitchFamily="18" charset="0"/>
              </a:rPr>
              <a:t>годах:</a:t>
            </a:r>
          </a:p>
          <a:p>
            <a:pPr marL="0" indent="0">
              <a:buNone/>
            </a:pPr>
            <a:r>
              <a:rPr lang="ru-RU" sz="1000" b="1" dirty="0" smtClean="0">
                <a:latin typeface="Times New Roman" pitchFamily="18" charset="0"/>
                <a:cs typeface="Times New Roman" pitchFamily="18" charset="0"/>
              </a:rPr>
              <a:t>субсидия</a:t>
            </a:r>
            <a:r>
              <a:rPr lang="ru-RU" sz="1000" dirty="0" smtClean="0">
                <a:latin typeface="Times New Roman" pitchFamily="18" charset="0"/>
                <a:cs typeface="Times New Roman" pitchFamily="18" charset="0"/>
              </a:rPr>
              <a:t> </a:t>
            </a:r>
            <a:r>
              <a:rPr lang="ru-RU" sz="1000" dirty="0">
                <a:latin typeface="Times New Roman" pitchFamily="18" charset="0"/>
                <a:cs typeface="Times New Roman" pitchFamily="18" charset="0"/>
              </a:rPr>
              <a:t>на возмещение недополученных доходов, связанных с оказанием населению района транспортных услуг и организации транспортного обслуживания населения в границах района, возникающих у перевозчиков при прохождении муниципальных маршрутов регулярных перевозок пассажиров по регулируемым тарифам автомобильным транспортом общего </a:t>
            </a:r>
            <a:r>
              <a:rPr lang="ru-RU" sz="1000" dirty="0" smtClean="0">
                <a:latin typeface="Times New Roman" pitchFamily="18" charset="0"/>
                <a:cs typeface="Times New Roman" pitchFamily="18" charset="0"/>
              </a:rPr>
              <a:t>пользования </a:t>
            </a:r>
            <a:r>
              <a:rPr lang="ru-RU" sz="1000" b="1" dirty="0" smtClean="0">
                <a:latin typeface="Times New Roman" pitchFamily="18" charset="0"/>
                <a:cs typeface="Times New Roman" pitchFamily="18" charset="0"/>
              </a:rPr>
              <a:t>25 544,1 ежегодно</a:t>
            </a:r>
          </a:p>
          <a:p>
            <a:pPr>
              <a:buFont typeface="Wingdings" pitchFamily="2" charset="2"/>
              <a:buChar char="Ø"/>
            </a:pPr>
            <a:r>
              <a:rPr lang="ru-RU" sz="1000" i="1" dirty="0">
                <a:latin typeface="Times New Roman" pitchFamily="18" charset="0"/>
                <a:cs typeface="Times New Roman" pitchFamily="18" charset="0"/>
              </a:rPr>
              <a:t>Субсидии, предоставляемые из бюджета Северо-Енисейского района для организации благоустройства территории населенных пунктов Северо-Енисейского района (в соответствии с утвержденными Правилами благоустройства территории населенных пунктов Северо-Енисейского района, утвержденными решением Северо-Енисейского районного Совета депутатов от 31.03.2017 № 264-21</a:t>
            </a:r>
            <a:r>
              <a:rPr lang="ru-RU" sz="1000" i="1" dirty="0" smtClean="0">
                <a:latin typeface="Times New Roman" pitchFamily="18" charset="0"/>
                <a:cs typeface="Times New Roman" pitchFamily="18" charset="0"/>
              </a:rPr>
              <a:t>):</a:t>
            </a:r>
          </a:p>
          <a:p>
            <a:pPr marL="0" indent="0">
              <a:buNone/>
            </a:pPr>
            <a:r>
              <a:rPr lang="ru-RU" sz="1000" b="1" dirty="0" smtClean="0">
                <a:latin typeface="Times New Roman" pitchFamily="18" charset="0"/>
                <a:cs typeface="Times New Roman" pitchFamily="18" charset="0"/>
              </a:rPr>
              <a:t>субсидия</a:t>
            </a:r>
            <a:r>
              <a:rPr lang="ru-RU" sz="1000" dirty="0" smtClean="0">
                <a:latin typeface="Times New Roman" pitchFamily="18" charset="0"/>
                <a:cs typeface="Times New Roman" pitchFamily="18" charset="0"/>
              </a:rPr>
              <a:t> </a:t>
            </a:r>
            <a:r>
              <a:rPr lang="ru-RU" sz="1000" dirty="0">
                <a:latin typeface="Times New Roman" pitchFamily="18" charset="0"/>
                <a:cs typeface="Times New Roman" pitchFamily="18" charset="0"/>
              </a:rPr>
              <a:t>на возмещение фактически понесенных затрат, связанных с организацией благоустройства территории населенных пунктов Северо-Енисейского района в части освещения улиц населенных пунктов Северо-Енисейского </a:t>
            </a:r>
            <a:r>
              <a:rPr lang="ru-RU" sz="1000" dirty="0" smtClean="0">
                <a:latin typeface="Times New Roman" pitchFamily="18" charset="0"/>
                <a:cs typeface="Times New Roman" pitchFamily="18" charset="0"/>
              </a:rPr>
              <a:t>района </a:t>
            </a:r>
            <a:r>
              <a:rPr lang="ru-RU" sz="1000" b="1" dirty="0" smtClean="0">
                <a:latin typeface="Times New Roman" pitchFamily="18" charset="0"/>
                <a:cs typeface="Times New Roman" pitchFamily="18" charset="0"/>
              </a:rPr>
              <a:t>12 045,8 ежегодно</a:t>
            </a:r>
          </a:p>
          <a:p>
            <a:pPr>
              <a:buFont typeface="Wingdings" pitchFamily="2" charset="2"/>
              <a:buChar char="Ø"/>
            </a:pPr>
            <a:r>
              <a:rPr lang="ru-RU" sz="1000" i="1" dirty="0">
                <a:latin typeface="Times New Roman" pitchFamily="18" charset="0"/>
                <a:cs typeface="Times New Roman" pitchFamily="18" charset="0"/>
              </a:rPr>
              <a:t>Субсидии, предоставляемые из бюджета Северо-Енисейского района по созданию условий для обеспечения жителей населенных пунктов Северо-Енисейского района услугами общественного питания, торговли и бытового обслуживания в 2021–2023 </a:t>
            </a:r>
            <a:r>
              <a:rPr lang="ru-RU" sz="1000" i="1" dirty="0" smtClean="0">
                <a:latin typeface="Times New Roman" pitchFamily="18" charset="0"/>
                <a:cs typeface="Times New Roman" pitchFamily="18" charset="0"/>
              </a:rPr>
              <a:t>годах:</a:t>
            </a:r>
          </a:p>
          <a:p>
            <a:pPr marL="0" indent="0">
              <a:buNone/>
            </a:pPr>
            <a:r>
              <a:rPr lang="ru-RU" sz="1000" b="1" dirty="0" smtClean="0">
                <a:latin typeface="Times New Roman" pitchFamily="18" charset="0"/>
                <a:cs typeface="Times New Roman" pitchFamily="18" charset="0"/>
              </a:rPr>
              <a:t>субсидия</a:t>
            </a:r>
            <a:r>
              <a:rPr lang="ru-RU" sz="1000" dirty="0" smtClean="0">
                <a:latin typeface="Times New Roman" pitchFamily="18" charset="0"/>
                <a:cs typeface="Times New Roman" pitchFamily="18" charset="0"/>
              </a:rPr>
              <a:t> </a:t>
            </a:r>
            <a:r>
              <a:rPr lang="ru-RU" sz="1000" dirty="0">
                <a:latin typeface="Times New Roman" pitchFamily="18" charset="0"/>
                <a:cs typeface="Times New Roman" pitchFamily="18" charset="0"/>
              </a:rPr>
              <a:t>на возмещение фактически понесенных затрат, связанных с обеспечением жителей района услугами бытового обслуживания в части возмещения части затрат в связи с оказанием бытовых услуг общих отделений </a:t>
            </a:r>
            <a:r>
              <a:rPr lang="ru-RU" sz="1000" dirty="0" smtClean="0">
                <a:latin typeface="Times New Roman" pitchFamily="18" charset="0"/>
                <a:cs typeface="Times New Roman" pitchFamily="18" charset="0"/>
              </a:rPr>
              <a:t>бань </a:t>
            </a:r>
            <a:r>
              <a:rPr lang="ru-RU" sz="1000" b="1" dirty="0" smtClean="0">
                <a:latin typeface="Times New Roman" pitchFamily="18" charset="0"/>
                <a:cs typeface="Times New Roman" pitchFamily="18" charset="0"/>
              </a:rPr>
              <a:t>7 885,6 ежегодно</a:t>
            </a:r>
          </a:p>
          <a:p>
            <a:pPr marL="0" indent="0">
              <a:buNone/>
            </a:pPr>
            <a:r>
              <a:rPr lang="ru-RU" sz="1000" b="1" dirty="0" smtClean="0">
                <a:latin typeface="Times New Roman" pitchFamily="18" charset="0"/>
                <a:cs typeface="Times New Roman" pitchFamily="18" charset="0"/>
              </a:rPr>
              <a:t>субсидия</a:t>
            </a:r>
            <a:r>
              <a:rPr lang="ru-RU" sz="1000" dirty="0" smtClean="0">
                <a:latin typeface="Times New Roman" pitchFamily="18" charset="0"/>
                <a:cs typeface="Times New Roman" pitchFamily="18" charset="0"/>
              </a:rPr>
              <a:t> </a:t>
            </a:r>
            <a:r>
              <a:rPr lang="ru-RU" sz="1000" dirty="0">
                <a:latin typeface="Times New Roman" pitchFamily="18" charset="0"/>
                <a:cs typeface="Times New Roman" pitchFamily="18" charset="0"/>
              </a:rPr>
              <a:t>на возмещение фактически понесенных затрат, связанных с созданием условий для обеспечения жителей услугами торговли (реализации населению района продуктов питания) в части затрат по доставке в район указанных продуктов (включая транспортно-заготовительные расходы</a:t>
            </a:r>
            <a:r>
              <a:rPr lang="ru-RU" sz="1000" dirty="0" smtClean="0">
                <a:latin typeface="Times New Roman" pitchFamily="18" charset="0"/>
                <a:cs typeface="Times New Roman" pitchFamily="18" charset="0"/>
              </a:rPr>
              <a:t>) </a:t>
            </a:r>
            <a:r>
              <a:rPr lang="ru-RU" sz="1000" b="1" dirty="0" smtClean="0">
                <a:latin typeface="Times New Roman" pitchFamily="18" charset="0"/>
                <a:cs typeface="Times New Roman" pitchFamily="18" charset="0"/>
              </a:rPr>
              <a:t>23 884,9 ежегодно</a:t>
            </a:r>
            <a:endParaRPr lang="ru-RU" sz="1000" b="1" dirty="0">
              <a:latin typeface="Times New Roman" pitchFamily="18" charset="0"/>
              <a:cs typeface="Times New Roman" pitchFamily="18" charset="0"/>
            </a:endParaRPr>
          </a:p>
        </p:txBody>
      </p:sp>
    </p:spTree>
    <p:extLst>
      <p:ext uri="{BB962C8B-B14F-4D97-AF65-F5344CB8AC3E}">
        <p14:creationId xmlns:p14="http://schemas.microsoft.com/office/powerpoint/2010/main" val="316037910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19200" y="274638"/>
            <a:ext cx="5791200" cy="639762"/>
          </a:xfrm>
        </p:spPr>
        <p:txBody>
          <a:bodyPr>
            <a:normAutofit fontScale="90000"/>
          </a:bodyPr>
          <a:lstStyle/>
          <a:p>
            <a:r>
              <a:rPr lang="ru-RU" sz="2400" dirty="0" smtClean="0">
                <a:latin typeface="Times New Roman" pitchFamily="18" charset="0"/>
                <a:cs typeface="Times New Roman" pitchFamily="18" charset="0"/>
              </a:rPr>
              <a:t>Муниципальная программа «Управление муниципальными финансами» </a:t>
            </a:r>
            <a:endParaRPr lang="ru-RU" sz="2400" dirty="0">
              <a:latin typeface="Times New Roman" pitchFamily="18" charset="0"/>
              <a:cs typeface="Times New Roman" pitchFamily="18" charset="0"/>
            </a:endParaRPr>
          </a:p>
        </p:txBody>
      </p:sp>
      <p:graphicFrame>
        <p:nvGraphicFramePr>
          <p:cNvPr id="9" name="Содержимое 8"/>
          <p:cNvGraphicFramePr>
            <a:graphicFrameLocks noGrp="1"/>
          </p:cNvGraphicFramePr>
          <p:nvPr>
            <p:ph idx="4294967295"/>
            <p:extLst>
              <p:ext uri="{D42A27DB-BD31-4B8C-83A1-F6EECF244321}">
                <p14:modId xmlns:p14="http://schemas.microsoft.com/office/powerpoint/2010/main" val="1435436735"/>
              </p:ext>
            </p:extLst>
          </p:nvPr>
        </p:nvGraphicFramePr>
        <p:xfrm>
          <a:off x="22516" y="2952409"/>
          <a:ext cx="9135771" cy="3879025"/>
        </p:xfrm>
        <a:graphic>
          <a:graphicData uri="http://schemas.openxmlformats.org/drawingml/2006/table">
            <a:tbl>
              <a:tblPr firstRow="1" bandRow="1">
                <a:tableStyleId>{5C22544A-7EE6-4342-B048-85BDC9FD1C3A}</a:tableStyleId>
              </a:tblPr>
              <a:tblGrid>
                <a:gridCol w="5829235"/>
                <a:gridCol w="655790"/>
                <a:gridCol w="677421"/>
                <a:gridCol w="657775"/>
                <a:gridCol w="657774"/>
                <a:gridCol w="657776"/>
              </a:tblGrid>
              <a:tr h="289383">
                <a:tc>
                  <a:txBody>
                    <a:bodyPr/>
                    <a:lstStyle/>
                    <a:p>
                      <a:pPr algn="ctr"/>
                      <a:r>
                        <a:rPr lang="ru-RU" sz="1100" dirty="0" smtClean="0">
                          <a:solidFill>
                            <a:schemeClr val="tx1"/>
                          </a:solidFill>
                          <a:latin typeface="Times New Roman" pitchFamily="18" charset="0"/>
                          <a:cs typeface="Times New Roman" pitchFamily="18" charset="0"/>
                        </a:rPr>
                        <a:t>Основные результаты</a:t>
                      </a:r>
                      <a:endParaRPr lang="ru-RU" sz="1100" dirty="0">
                        <a:solidFill>
                          <a:schemeClr val="tx1"/>
                        </a:solidFill>
                        <a:latin typeface="Times New Roman" pitchFamily="18" charset="0"/>
                        <a:cs typeface="Times New Roman" pitchFamily="18" charset="0"/>
                      </a:endParaRPr>
                    </a:p>
                  </a:txBody>
                  <a:tcPr>
                    <a:solidFill>
                      <a:schemeClr val="bg2"/>
                    </a:solidFill>
                  </a:tcPr>
                </a:tc>
                <a:tc>
                  <a:txBody>
                    <a:bodyPr/>
                    <a:lstStyle/>
                    <a:p>
                      <a:pPr algn="ctr"/>
                      <a:r>
                        <a:rPr lang="ru-RU" sz="1100" dirty="0" smtClean="0">
                          <a:solidFill>
                            <a:schemeClr val="tx1"/>
                          </a:solidFill>
                          <a:latin typeface="Times New Roman" pitchFamily="18" charset="0"/>
                          <a:cs typeface="Times New Roman" pitchFamily="18" charset="0"/>
                        </a:rPr>
                        <a:t>2019</a:t>
                      </a:r>
                      <a:endParaRPr lang="ru-RU" sz="1100" dirty="0">
                        <a:solidFill>
                          <a:schemeClr val="tx1"/>
                        </a:solidFill>
                        <a:latin typeface="Times New Roman" pitchFamily="18" charset="0"/>
                        <a:cs typeface="Times New Roman" pitchFamily="18" charset="0"/>
                      </a:endParaRPr>
                    </a:p>
                  </a:txBody>
                  <a:tcPr>
                    <a:solidFill>
                      <a:schemeClr val="bg2"/>
                    </a:solidFill>
                  </a:tcPr>
                </a:tc>
                <a:tc>
                  <a:txBody>
                    <a:bodyPr/>
                    <a:lstStyle/>
                    <a:p>
                      <a:pPr algn="ctr"/>
                      <a:r>
                        <a:rPr lang="ru-RU" sz="1100" dirty="0" smtClean="0">
                          <a:solidFill>
                            <a:schemeClr val="tx1"/>
                          </a:solidFill>
                          <a:latin typeface="Times New Roman" pitchFamily="18" charset="0"/>
                          <a:cs typeface="Times New Roman" pitchFamily="18" charset="0"/>
                        </a:rPr>
                        <a:t>2020</a:t>
                      </a:r>
                      <a:endParaRPr lang="ru-RU" sz="1100" dirty="0">
                        <a:solidFill>
                          <a:schemeClr val="tx1"/>
                        </a:solidFill>
                        <a:latin typeface="Times New Roman" pitchFamily="18" charset="0"/>
                        <a:cs typeface="Times New Roman" pitchFamily="18" charset="0"/>
                      </a:endParaRPr>
                    </a:p>
                  </a:txBody>
                  <a:tcPr>
                    <a:solidFill>
                      <a:schemeClr val="bg2"/>
                    </a:solidFill>
                  </a:tcPr>
                </a:tc>
                <a:tc>
                  <a:txBody>
                    <a:bodyPr/>
                    <a:lstStyle/>
                    <a:p>
                      <a:pPr algn="ctr"/>
                      <a:r>
                        <a:rPr lang="ru-RU" sz="1100" dirty="0" smtClean="0">
                          <a:solidFill>
                            <a:schemeClr val="tx1"/>
                          </a:solidFill>
                          <a:latin typeface="Times New Roman" pitchFamily="18" charset="0"/>
                          <a:cs typeface="Times New Roman" pitchFamily="18" charset="0"/>
                        </a:rPr>
                        <a:t>2021</a:t>
                      </a:r>
                      <a:endParaRPr lang="ru-RU" sz="1100" dirty="0">
                        <a:solidFill>
                          <a:schemeClr val="tx1"/>
                        </a:solidFill>
                        <a:latin typeface="Times New Roman" pitchFamily="18" charset="0"/>
                        <a:cs typeface="Times New Roman" pitchFamily="18" charset="0"/>
                      </a:endParaRPr>
                    </a:p>
                  </a:txBody>
                  <a:tcPr>
                    <a:solidFill>
                      <a:schemeClr val="bg2"/>
                    </a:solidFill>
                  </a:tcPr>
                </a:tc>
                <a:tc>
                  <a:txBody>
                    <a:bodyPr/>
                    <a:lstStyle/>
                    <a:p>
                      <a:pPr algn="ctr"/>
                      <a:r>
                        <a:rPr lang="ru-RU" sz="1100" dirty="0" smtClean="0">
                          <a:solidFill>
                            <a:schemeClr val="tx1"/>
                          </a:solidFill>
                          <a:latin typeface="Times New Roman" pitchFamily="18" charset="0"/>
                          <a:cs typeface="Times New Roman" pitchFamily="18" charset="0"/>
                        </a:rPr>
                        <a:t>2022</a:t>
                      </a:r>
                      <a:endParaRPr lang="ru-RU" sz="1100" dirty="0">
                        <a:solidFill>
                          <a:schemeClr val="tx1"/>
                        </a:solidFill>
                        <a:latin typeface="Times New Roman" pitchFamily="18" charset="0"/>
                        <a:cs typeface="Times New Roman" pitchFamily="18" charset="0"/>
                      </a:endParaRPr>
                    </a:p>
                  </a:txBody>
                  <a:tcPr>
                    <a:solidFill>
                      <a:schemeClr val="bg2"/>
                    </a:solidFill>
                  </a:tcPr>
                </a:tc>
                <a:tc>
                  <a:txBody>
                    <a:bodyPr/>
                    <a:lstStyle/>
                    <a:p>
                      <a:pPr algn="ctr"/>
                      <a:r>
                        <a:rPr lang="ru-RU" sz="1100" dirty="0" smtClean="0">
                          <a:solidFill>
                            <a:schemeClr val="tx1"/>
                          </a:solidFill>
                          <a:latin typeface="Times New Roman" pitchFamily="18" charset="0"/>
                          <a:cs typeface="Times New Roman" pitchFamily="18" charset="0"/>
                        </a:rPr>
                        <a:t>2023</a:t>
                      </a:r>
                      <a:endParaRPr lang="ru-RU" sz="1100" dirty="0">
                        <a:solidFill>
                          <a:schemeClr val="tx1"/>
                        </a:solidFill>
                        <a:latin typeface="Times New Roman" pitchFamily="18" charset="0"/>
                        <a:cs typeface="Times New Roman" pitchFamily="18" charset="0"/>
                      </a:endParaRPr>
                    </a:p>
                  </a:txBody>
                  <a:tcPr>
                    <a:solidFill>
                      <a:schemeClr val="bg2"/>
                    </a:solidFill>
                  </a:tcPr>
                </a:tc>
              </a:tr>
              <a:tr h="349262">
                <a:tc>
                  <a:txBody>
                    <a:bodyPr/>
                    <a:lstStyle/>
                    <a:p>
                      <a:r>
                        <a:rPr lang="ru-RU" sz="1100" dirty="0" smtClean="0">
                          <a:solidFill>
                            <a:schemeClr val="tx1"/>
                          </a:solidFill>
                          <a:latin typeface="Times New Roman" pitchFamily="18" charset="0"/>
                          <a:cs typeface="Times New Roman" pitchFamily="18" charset="0"/>
                        </a:rPr>
                        <a:t>Отношение муниципального долга </a:t>
                      </a:r>
                      <a:r>
                        <a:rPr lang="ru-RU" sz="1100" baseline="0" dirty="0" smtClean="0">
                          <a:solidFill>
                            <a:schemeClr val="tx1"/>
                          </a:solidFill>
                          <a:latin typeface="Times New Roman" pitchFamily="18" charset="0"/>
                          <a:cs typeface="Times New Roman" pitchFamily="18" charset="0"/>
                        </a:rPr>
                        <a:t>к общему объему доходов бюджета района без учета безвозмездных поступлений и (или) поступлений налоговых доходов по дополнительным нормативам отчислений от налога на доходы физических лиц, %</a:t>
                      </a:r>
                      <a:endParaRPr lang="ru-RU" sz="1100" dirty="0">
                        <a:solidFill>
                          <a:schemeClr val="tx1"/>
                        </a:solidFill>
                        <a:latin typeface="Times New Roman" pitchFamily="18" charset="0"/>
                        <a:cs typeface="Times New Roman" pitchFamily="18" charset="0"/>
                      </a:endParaRPr>
                    </a:p>
                  </a:txBody>
                  <a:tcPr>
                    <a:solidFill>
                      <a:schemeClr val="bg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dirty="0" smtClean="0">
                          <a:solidFill>
                            <a:schemeClr val="tx1"/>
                          </a:solidFill>
                          <a:latin typeface="Times New Roman" pitchFamily="18" charset="0"/>
                          <a:cs typeface="Times New Roman" pitchFamily="18" charset="0"/>
                        </a:rPr>
                        <a:t>34,1</a:t>
                      </a:r>
                    </a:p>
                  </a:txBody>
                  <a:tcPr marL="68580" marR="68580" marT="0" marB="0" anchor="ctr">
                    <a:solidFill>
                      <a:schemeClr val="bg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smtClean="0">
                          <a:solidFill>
                            <a:schemeClr val="tx1"/>
                          </a:solidFill>
                          <a:latin typeface="Times New Roman" pitchFamily="18" charset="0"/>
                          <a:cs typeface="Times New Roman" pitchFamily="18" charset="0"/>
                        </a:rPr>
                        <a:t>не более 50</a:t>
                      </a:r>
                    </a:p>
                  </a:txBody>
                  <a:tcPr marL="68580" marR="68580" marT="0" marB="0" anchor="ctr">
                    <a:solidFill>
                      <a:schemeClr val="bg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smtClean="0">
                          <a:solidFill>
                            <a:schemeClr val="tx1"/>
                          </a:solidFill>
                          <a:latin typeface="Times New Roman" pitchFamily="18" charset="0"/>
                          <a:cs typeface="Times New Roman" pitchFamily="18" charset="0"/>
                        </a:rPr>
                        <a:t>не более 50</a:t>
                      </a:r>
                    </a:p>
                  </a:txBody>
                  <a:tcPr marL="68580" marR="68580" marT="0" marB="0" anchor="ctr">
                    <a:solidFill>
                      <a:schemeClr val="bg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smtClean="0">
                          <a:solidFill>
                            <a:schemeClr val="tx1"/>
                          </a:solidFill>
                          <a:latin typeface="Times New Roman" pitchFamily="18" charset="0"/>
                          <a:cs typeface="Times New Roman" pitchFamily="18" charset="0"/>
                        </a:rPr>
                        <a:t>не более 50</a:t>
                      </a:r>
                    </a:p>
                  </a:txBody>
                  <a:tcPr marL="68580" marR="68580" marT="0" marB="0" anchor="ctr">
                    <a:solidFill>
                      <a:schemeClr val="bg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smtClean="0">
                          <a:solidFill>
                            <a:schemeClr val="tx1"/>
                          </a:solidFill>
                          <a:latin typeface="Times New Roman" pitchFamily="18" charset="0"/>
                          <a:cs typeface="Times New Roman" pitchFamily="18" charset="0"/>
                        </a:rPr>
                        <a:t>не более 50</a:t>
                      </a:r>
                    </a:p>
                  </a:txBody>
                  <a:tcPr marL="68580" marR="68580" marT="0" marB="0" anchor="ctr">
                    <a:solidFill>
                      <a:schemeClr val="bg2"/>
                    </a:solidFill>
                  </a:tcPr>
                </a:tc>
              </a:tr>
              <a:tr h="381013">
                <a:tc>
                  <a:txBody>
                    <a:bodyPr/>
                    <a:lstStyle/>
                    <a:p>
                      <a:pPr>
                        <a:spcAft>
                          <a:spcPts val="0"/>
                        </a:spcAft>
                      </a:pPr>
                      <a:r>
                        <a:rPr lang="ru-RU" sz="1100" dirty="0">
                          <a:solidFill>
                            <a:srgbClr val="000000"/>
                          </a:solidFill>
                          <a:effectLst/>
                          <a:latin typeface="Times New Roman"/>
                          <a:ea typeface="Times New Roman"/>
                        </a:rPr>
                        <a:t>Доля расходов на обслуживание муниципального долга в объеме расходов бюджета района, за исключением объема расходов, которые осуществляются за счет субвенций, предоставляемых из бюджетов бюджетной системы Российской </a:t>
                      </a:r>
                      <a:r>
                        <a:rPr lang="ru-RU" sz="1100" dirty="0" smtClean="0">
                          <a:solidFill>
                            <a:srgbClr val="000000"/>
                          </a:solidFill>
                          <a:effectLst/>
                          <a:latin typeface="Times New Roman"/>
                          <a:ea typeface="Times New Roman"/>
                        </a:rPr>
                        <a:t>Федерации, %</a:t>
                      </a:r>
                      <a:endParaRPr lang="ru-RU" sz="1100" dirty="0">
                        <a:effectLst/>
                        <a:latin typeface="Times New Roman"/>
                        <a:ea typeface="Times New Roman"/>
                      </a:endParaRPr>
                    </a:p>
                  </a:txBody>
                  <a:tcPr marL="68580" marR="68580" marT="0" marB="0" anchor="ctr">
                    <a:solidFill>
                      <a:schemeClr val="bg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dirty="0" smtClean="0">
                          <a:solidFill>
                            <a:schemeClr val="tx1"/>
                          </a:solidFill>
                          <a:latin typeface="Times New Roman" pitchFamily="18" charset="0"/>
                          <a:cs typeface="Times New Roman" pitchFamily="18" charset="0"/>
                        </a:rPr>
                        <a:t>0,9</a:t>
                      </a:r>
                    </a:p>
                  </a:txBody>
                  <a:tcPr marL="68580" marR="68580" marT="0" marB="0" anchor="ctr">
                    <a:solidFill>
                      <a:schemeClr val="bg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ru-RU" sz="1100" kern="1200" dirty="0" smtClean="0">
                        <a:solidFill>
                          <a:schemeClr val="tx1"/>
                        </a:solidFill>
                        <a:latin typeface="Times New Roman" pitchFamily="18" charset="0"/>
                        <a:ea typeface="+mn-ea"/>
                        <a:cs typeface="Times New Roman"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ru-RU" sz="1100" kern="1200" dirty="0" smtClean="0">
                          <a:solidFill>
                            <a:schemeClr val="tx1"/>
                          </a:solidFill>
                          <a:latin typeface="Times New Roman" pitchFamily="18" charset="0"/>
                          <a:ea typeface="+mn-ea"/>
                          <a:cs typeface="Times New Roman" pitchFamily="18" charset="0"/>
                        </a:rPr>
                        <a:t>не более 5</a:t>
                      </a:r>
                    </a:p>
                    <a:p>
                      <a:pPr marL="0" marR="0" indent="0" algn="ctr" defTabSz="914400" rtl="0" eaLnBrk="1" fontAlgn="auto" latinLnBrk="0" hangingPunct="1">
                        <a:lnSpc>
                          <a:spcPct val="100000"/>
                        </a:lnSpc>
                        <a:spcBef>
                          <a:spcPts val="0"/>
                        </a:spcBef>
                        <a:spcAft>
                          <a:spcPts val="0"/>
                        </a:spcAft>
                        <a:buClrTx/>
                        <a:buSzTx/>
                        <a:buFontTx/>
                        <a:buNone/>
                        <a:tabLst/>
                        <a:defRPr/>
                      </a:pPr>
                      <a:endParaRPr lang="ru-RU" sz="1100" kern="1200" dirty="0" smtClean="0">
                        <a:solidFill>
                          <a:schemeClr val="tx1"/>
                        </a:solidFill>
                        <a:latin typeface="Times New Roman" pitchFamily="18" charset="0"/>
                        <a:ea typeface="+mn-ea"/>
                        <a:cs typeface="Times New Roman" pitchFamily="18" charset="0"/>
                      </a:endParaRPr>
                    </a:p>
                  </a:txBody>
                  <a:tcPr marL="68580" marR="68580" marT="0" marB="0" anchor="ctr">
                    <a:solidFill>
                      <a:schemeClr val="bg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ru-RU" sz="1100" kern="1200" dirty="0" smtClean="0">
                        <a:solidFill>
                          <a:schemeClr val="tx1"/>
                        </a:solidFill>
                        <a:latin typeface="Times New Roman" pitchFamily="18" charset="0"/>
                        <a:ea typeface="+mn-ea"/>
                        <a:cs typeface="Times New Roman"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ru-RU" sz="1100" kern="1200" dirty="0" smtClean="0">
                          <a:solidFill>
                            <a:schemeClr val="tx1"/>
                          </a:solidFill>
                          <a:latin typeface="Times New Roman" pitchFamily="18" charset="0"/>
                          <a:ea typeface="+mn-ea"/>
                          <a:cs typeface="Times New Roman" pitchFamily="18" charset="0"/>
                        </a:rPr>
                        <a:t>не более 5</a:t>
                      </a:r>
                    </a:p>
                    <a:p>
                      <a:pPr marL="0" marR="0" indent="0" algn="ctr" defTabSz="914400" rtl="0" eaLnBrk="1" fontAlgn="auto" latinLnBrk="0" hangingPunct="1">
                        <a:lnSpc>
                          <a:spcPct val="100000"/>
                        </a:lnSpc>
                        <a:spcBef>
                          <a:spcPts val="0"/>
                        </a:spcBef>
                        <a:spcAft>
                          <a:spcPts val="0"/>
                        </a:spcAft>
                        <a:buClrTx/>
                        <a:buSzTx/>
                        <a:buFontTx/>
                        <a:buNone/>
                        <a:tabLst/>
                        <a:defRPr/>
                      </a:pPr>
                      <a:endParaRPr lang="ru-RU" sz="1100" kern="1200" dirty="0" smtClean="0">
                        <a:solidFill>
                          <a:schemeClr val="tx1"/>
                        </a:solidFill>
                        <a:latin typeface="Times New Roman" pitchFamily="18" charset="0"/>
                        <a:ea typeface="+mn-ea"/>
                        <a:cs typeface="Times New Roman" pitchFamily="18" charset="0"/>
                      </a:endParaRPr>
                    </a:p>
                  </a:txBody>
                  <a:tcPr marL="68580" marR="68580" marT="0" marB="0" anchor="ctr">
                    <a:solidFill>
                      <a:schemeClr val="bg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ru-RU" sz="1100" kern="1200" dirty="0" smtClean="0">
                        <a:solidFill>
                          <a:schemeClr val="tx1"/>
                        </a:solidFill>
                        <a:latin typeface="Times New Roman" pitchFamily="18" charset="0"/>
                        <a:ea typeface="+mn-ea"/>
                        <a:cs typeface="Times New Roman"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ru-RU" sz="1100" kern="1200" dirty="0" smtClean="0">
                          <a:solidFill>
                            <a:schemeClr val="tx1"/>
                          </a:solidFill>
                          <a:latin typeface="Times New Roman" pitchFamily="18" charset="0"/>
                          <a:ea typeface="+mn-ea"/>
                          <a:cs typeface="Times New Roman" pitchFamily="18" charset="0"/>
                        </a:rPr>
                        <a:t>не более 5</a:t>
                      </a:r>
                    </a:p>
                    <a:p>
                      <a:pPr marL="0" marR="0" indent="0" algn="ctr" defTabSz="914400" rtl="0" eaLnBrk="1" fontAlgn="auto" latinLnBrk="0" hangingPunct="1">
                        <a:lnSpc>
                          <a:spcPct val="100000"/>
                        </a:lnSpc>
                        <a:spcBef>
                          <a:spcPts val="0"/>
                        </a:spcBef>
                        <a:spcAft>
                          <a:spcPts val="0"/>
                        </a:spcAft>
                        <a:buClrTx/>
                        <a:buSzTx/>
                        <a:buFontTx/>
                        <a:buNone/>
                        <a:tabLst/>
                        <a:defRPr/>
                      </a:pPr>
                      <a:endParaRPr lang="ru-RU" sz="1100" kern="1200" dirty="0" smtClean="0">
                        <a:solidFill>
                          <a:schemeClr val="tx1"/>
                        </a:solidFill>
                        <a:latin typeface="Times New Roman" pitchFamily="18" charset="0"/>
                        <a:ea typeface="+mn-ea"/>
                        <a:cs typeface="Times New Roman" pitchFamily="18" charset="0"/>
                      </a:endParaRPr>
                    </a:p>
                  </a:txBody>
                  <a:tcPr marL="68580" marR="68580" marT="0" marB="0" anchor="ctr">
                    <a:solidFill>
                      <a:schemeClr val="bg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ru-RU" sz="1100" kern="1200" dirty="0" smtClean="0">
                        <a:solidFill>
                          <a:schemeClr val="tx1"/>
                        </a:solidFill>
                        <a:latin typeface="Times New Roman" pitchFamily="18" charset="0"/>
                        <a:ea typeface="+mn-ea"/>
                        <a:cs typeface="Times New Roman"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ru-RU" sz="1100" kern="1200" dirty="0" smtClean="0">
                          <a:solidFill>
                            <a:schemeClr val="tx1"/>
                          </a:solidFill>
                          <a:latin typeface="Times New Roman" pitchFamily="18" charset="0"/>
                          <a:ea typeface="+mn-ea"/>
                          <a:cs typeface="Times New Roman" pitchFamily="18" charset="0"/>
                        </a:rPr>
                        <a:t>не более 5</a:t>
                      </a:r>
                    </a:p>
                    <a:p>
                      <a:pPr marL="0" marR="0" indent="0" algn="ctr" defTabSz="914400" rtl="0" eaLnBrk="1" fontAlgn="auto" latinLnBrk="0" hangingPunct="1">
                        <a:lnSpc>
                          <a:spcPct val="100000"/>
                        </a:lnSpc>
                        <a:spcBef>
                          <a:spcPts val="0"/>
                        </a:spcBef>
                        <a:spcAft>
                          <a:spcPts val="0"/>
                        </a:spcAft>
                        <a:buClrTx/>
                        <a:buSzTx/>
                        <a:buFontTx/>
                        <a:buNone/>
                        <a:tabLst/>
                        <a:defRPr/>
                      </a:pPr>
                      <a:endParaRPr lang="ru-RU" sz="1100" kern="1200" dirty="0" smtClean="0">
                        <a:solidFill>
                          <a:schemeClr val="tx1"/>
                        </a:solidFill>
                        <a:latin typeface="Times New Roman" pitchFamily="18" charset="0"/>
                        <a:ea typeface="+mn-ea"/>
                        <a:cs typeface="Times New Roman" pitchFamily="18" charset="0"/>
                      </a:endParaRPr>
                    </a:p>
                  </a:txBody>
                  <a:tcPr marL="68580" marR="68580" marT="0" marB="0" anchor="ctr">
                    <a:solidFill>
                      <a:schemeClr val="bg2"/>
                    </a:solidFill>
                  </a:tcPr>
                </a:tc>
              </a:tr>
              <a:tr h="508017">
                <a:tc>
                  <a:txBody>
                    <a:bodyPr/>
                    <a:lstStyle/>
                    <a:p>
                      <a:pPr>
                        <a:spcAft>
                          <a:spcPts val="0"/>
                        </a:spcAft>
                      </a:pPr>
                      <a:r>
                        <a:rPr lang="ru-RU" sz="1100" kern="1200" dirty="0" smtClean="0">
                          <a:solidFill>
                            <a:schemeClr val="dk1"/>
                          </a:solidFill>
                          <a:effectLst/>
                          <a:latin typeface="Times New Roman" pitchFamily="18" charset="0"/>
                          <a:ea typeface="+mn-ea"/>
                          <a:cs typeface="Times New Roman" pitchFamily="18" charset="0"/>
                        </a:rPr>
                        <a:t>Годовая сумма платежей по погашению и обслуживанию муниципального долга, возникшего по состоянию на 1 января очередного финансового года, без учета платежей, направляемых на досрочное погашение долговых обязательств со сроками погашения после 1 января года, следующего за очередным финансовым годом, к общему объему налоговых и неналоговых доходов бюджета района и дотаций из бюджетов бюджетной системы Российской Федерации, %</a:t>
                      </a:r>
                      <a:endParaRPr lang="ru-RU" sz="1100" dirty="0">
                        <a:effectLst/>
                        <a:latin typeface="Times New Roman" pitchFamily="18" charset="0"/>
                        <a:ea typeface="Times New Roman"/>
                        <a:cs typeface="Times New Roman" pitchFamily="18" charset="0"/>
                      </a:endParaRPr>
                    </a:p>
                  </a:txBody>
                  <a:tcPr marL="68580" marR="68580" marT="0" marB="0" anchor="ctr">
                    <a:solidFill>
                      <a:schemeClr val="bg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dirty="0" smtClean="0">
                          <a:solidFill>
                            <a:schemeClr val="tx1"/>
                          </a:solidFill>
                          <a:latin typeface="Times New Roman" pitchFamily="18" charset="0"/>
                          <a:cs typeface="Times New Roman" pitchFamily="18" charset="0"/>
                        </a:rPr>
                        <a:t>20,7</a:t>
                      </a:r>
                    </a:p>
                  </a:txBody>
                  <a:tcPr marL="68580" marR="68580" marT="0" marB="0" anchor="ctr">
                    <a:solidFill>
                      <a:schemeClr val="bg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kern="1200" dirty="0" smtClean="0">
                          <a:solidFill>
                            <a:schemeClr val="tx1"/>
                          </a:solidFill>
                          <a:latin typeface="Times New Roman" pitchFamily="18" charset="0"/>
                          <a:ea typeface="+mn-ea"/>
                          <a:cs typeface="Times New Roman" pitchFamily="18" charset="0"/>
                        </a:rPr>
                        <a:t>не более 20</a:t>
                      </a:r>
                    </a:p>
                  </a:txBody>
                  <a:tcPr marL="68580" marR="68580" marT="0" marB="0" anchor="ctr">
                    <a:solidFill>
                      <a:schemeClr val="bg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kern="1200" dirty="0" smtClean="0">
                          <a:solidFill>
                            <a:schemeClr val="tx1"/>
                          </a:solidFill>
                          <a:latin typeface="Times New Roman" pitchFamily="18" charset="0"/>
                          <a:ea typeface="+mn-ea"/>
                          <a:cs typeface="Times New Roman" pitchFamily="18" charset="0"/>
                        </a:rPr>
                        <a:t>не более 13</a:t>
                      </a:r>
                    </a:p>
                  </a:txBody>
                  <a:tcPr marL="68580" marR="68580" marT="0" marB="0" anchor="ctr">
                    <a:solidFill>
                      <a:schemeClr val="bg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kern="1200" dirty="0" smtClean="0">
                          <a:solidFill>
                            <a:schemeClr val="tx1"/>
                          </a:solidFill>
                          <a:latin typeface="Times New Roman" pitchFamily="18" charset="0"/>
                          <a:ea typeface="+mn-ea"/>
                          <a:cs typeface="Times New Roman" pitchFamily="18" charset="0"/>
                        </a:rPr>
                        <a:t>не более 13</a:t>
                      </a:r>
                    </a:p>
                  </a:txBody>
                  <a:tcPr marL="68580" marR="68580" marT="0" marB="0" anchor="ctr">
                    <a:solidFill>
                      <a:schemeClr val="bg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ru-RU" sz="1100" kern="1200" dirty="0" smtClean="0">
                        <a:solidFill>
                          <a:schemeClr val="tx1"/>
                        </a:solidFill>
                        <a:latin typeface="Times New Roman" pitchFamily="18" charset="0"/>
                        <a:ea typeface="+mn-ea"/>
                        <a:cs typeface="Times New Roman"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ru-RU" sz="1100" kern="1200" dirty="0" smtClean="0">
                          <a:solidFill>
                            <a:schemeClr val="tx1"/>
                          </a:solidFill>
                          <a:latin typeface="Times New Roman" pitchFamily="18" charset="0"/>
                          <a:ea typeface="+mn-ea"/>
                          <a:cs typeface="Times New Roman" pitchFamily="18" charset="0"/>
                        </a:rPr>
                        <a:t>не более 13</a:t>
                      </a:r>
                    </a:p>
                    <a:p>
                      <a:pPr marL="0" marR="0" indent="0" algn="ctr" defTabSz="914400" rtl="0" eaLnBrk="1" fontAlgn="auto" latinLnBrk="0" hangingPunct="1">
                        <a:lnSpc>
                          <a:spcPct val="100000"/>
                        </a:lnSpc>
                        <a:spcBef>
                          <a:spcPts val="0"/>
                        </a:spcBef>
                        <a:spcAft>
                          <a:spcPts val="0"/>
                        </a:spcAft>
                        <a:buClrTx/>
                        <a:buSzTx/>
                        <a:buFontTx/>
                        <a:buNone/>
                        <a:tabLst/>
                        <a:defRPr/>
                      </a:pPr>
                      <a:endParaRPr lang="ru-RU" sz="1100" kern="1200" dirty="0" smtClean="0">
                        <a:solidFill>
                          <a:schemeClr val="tx1"/>
                        </a:solidFill>
                        <a:latin typeface="Times New Roman" pitchFamily="18" charset="0"/>
                        <a:ea typeface="+mn-ea"/>
                        <a:cs typeface="Times New Roman" pitchFamily="18" charset="0"/>
                      </a:endParaRPr>
                    </a:p>
                  </a:txBody>
                  <a:tcPr marL="68580" marR="68580" marT="0" marB="0" anchor="ctr">
                    <a:solidFill>
                      <a:schemeClr val="bg2"/>
                    </a:solidFill>
                  </a:tcPr>
                </a:tc>
              </a:tr>
              <a:tr h="254009">
                <a:tc>
                  <a:txBody>
                    <a:bodyPr/>
                    <a:lstStyle/>
                    <a:p>
                      <a:pPr>
                        <a:spcAft>
                          <a:spcPts val="0"/>
                        </a:spcAft>
                      </a:pPr>
                      <a:r>
                        <a:rPr lang="ru-RU" sz="1100" kern="1200" dirty="0" smtClean="0">
                          <a:solidFill>
                            <a:schemeClr val="dk1"/>
                          </a:solidFill>
                          <a:effectLst/>
                          <a:latin typeface="Times New Roman" pitchFamily="18" charset="0"/>
                          <a:ea typeface="+mn-ea"/>
                          <a:cs typeface="Times New Roman" pitchFamily="18" charset="0"/>
                        </a:rPr>
                        <a:t>Доля краткосрочных долговых обязательств в общем объеме муниципального долга района, %</a:t>
                      </a:r>
                      <a:endParaRPr lang="ru-RU" sz="1100" dirty="0">
                        <a:effectLst/>
                        <a:latin typeface="Times New Roman" pitchFamily="18" charset="0"/>
                        <a:ea typeface="Times New Roman"/>
                        <a:cs typeface="Times New Roman" pitchFamily="18" charset="0"/>
                      </a:endParaRPr>
                    </a:p>
                  </a:txBody>
                  <a:tcPr marL="68580" marR="68580" marT="0" marB="0" anchor="ctr">
                    <a:solidFill>
                      <a:schemeClr val="bg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dirty="0" smtClean="0">
                          <a:solidFill>
                            <a:schemeClr val="tx1"/>
                          </a:solidFill>
                          <a:latin typeface="Times New Roman" pitchFamily="18" charset="0"/>
                          <a:cs typeface="Times New Roman" pitchFamily="18" charset="0"/>
                        </a:rPr>
                        <a:t>-</a:t>
                      </a:r>
                    </a:p>
                  </a:txBody>
                  <a:tcPr marL="68580" marR="68580" marT="0" marB="0" anchor="ctr">
                    <a:solidFill>
                      <a:schemeClr val="bg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kern="1200" dirty="0" smtClean="0">
                          <a:solidFill>
                            <a:schemeClr val="tx1"/>
                          </a:solidFill>
                          <a:latin typeface="Times New Roman" pitchFamily="18" charset="0"/>
                          <a:ea typeface="+mn-ea"/>
                          <a:cs typeface="Times New Roman" pitchFamily="18" charset="0"/>
                        </a:rPr>
                        <a:t>не более 15</a:t>
                      </a:r>
                    </a:p>
                  </a:txBody>
                  <a:tcPr marL="68580" marR="68580" marT="0" marB="0" anchor="ctr">
                    <a:solidFill>
                      <a:schemeClr val="bg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kern="1200" dirty="0" smtClean="0">
                          <a:solidFill>
                            <a:schemeClr val="tx1"/>
                          </a:solidFill>
                          <a:latin typeface="Times New Roman" pitchFamily="18" charset="0"/>
                          <a:ea typeface="+mn-ea"/>
                          <a:cs typeface="Times New Roman" pitchFamily="18" charset="0"/>
                        </a:rPr>
                        <a:t>не более 15</a:t>
                      </a:r>
                    </a:p>
                    <a:p>
                      <a:pPr marL="0" marR="0" indent="0" algn="ctr" defTabSz="914400" rtl="0" eaLnBrk="1" fontAlgn="auto" latinLnBrk="0" hangingPunct="1">
                        <a:lnSpc>
                          <a:spcPct val="100000"/>
                        </a:lnSpc>
                        <a:spcBef>
                          <a:spcPts val="0"/>
                        </a:spcBef>
                        <a:spcAft>
                          <a:spcPts val="0"/>
                        </a:spcAft>
                        <a:buClrTx/>
                        <a:buSzTx/>
                        <a:buFontTx/>
                        <a:buNone/>
                        <a:tabLst/>
                        <a:defRPr/>
                      </a:pPr>
                      <a:endParaRPr lang="ru-RU" sz="1100" kern="1200" dirty="0" smtClean="0">
                        <a:solidFill>
                          <a:schemeClr val="tx1"/>
                        </a:solidFill>
                        <a:latin typeface="Times New Roman" pitchFamily="18" charset="0"/>
                        <a:ea typeface="+mn-ea"/>
                        <a:cs typeface="Times New Roman" pitchFamily="18" charset="0"/>
                      </a:endParaRPr>
                    </a:p>
                  </a:txBody>
                  <a:tcPr marL="36000" marR="36000" marT="0" marB="0" anchor="ctr">
                    <a:solidFill>
                      <a:schemeClr val="bg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kern="1200" dirty="0" smtClean="0">
                          <a:solidFill>
                            <a:schemeClr val="tx1"/>
                          </a:solidFill>
                          <a:latin typeface="Times New Roman" pitchFamily="18" charset="0"/>
                          <a:ea typeface="+mn-ea"/>
                          <a:cs typeface="Times New Roman" pitchFamily="18" charset="0"/>
                        </a:rPr>
                        <a:t>не более 15</a:t>
                      </a:r>
                    </a:p>
                    <a:p>
                      <a:pPr marL="0" marR="0" indent="0" algn="ctr" defTabSz="914400" rtl="0" eaLnBrk="1" fontAlgn="auto" latinLnBrk="0" hangingPunct="1">
                        <a:lnSpc>
                          <a:spcPct val="100000"/>
                        </a:lnSpc>
                        <a:spcBef>
                          <a:spcPts val="0"/>
                        </a:spcBef>
                        <a:spcAft>
                          <a:spcPts val="0"/>
                        </a:spcAft>
                        <a:buClrTx/>
                        <a:buSzTx/>
                        <a:buFontTx/>
                        <a:buNone/>
                        <a:tabLst/>
                        <a:defRPr/>
                      </a:pPr>
                      <a:endParaRPr lang="ru-RU" sz="1100" kern="1200" dirty="0" smtClean="0">
                        <a:solidFill>
                          <a:schemeClr val="tx1"/>
                        </a:solidFill>
                        <a:latin typeface="Times New Roman" pitchFamily="18" charset="0"/>
                        <a:ea typeface="+mn-ea"/>
                        <a:cs typeface="Times New Roman" pitchFamily="18" charset="0"/>
                      </a:endParaRPr>
                    </a:p>
                  </a:txBody>
                  <a:tcPr marL="36000" marR="36000" marT="0" marB="0" anchor="ctr">
                    <a:solidFill>
                      <a:schemeClr val="bg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kern="1200" dirty="0" smtClean="0">
                          <a:solidFill>
                            <a:schemeClr val="tx1"/>
                          </a:solidFill>
                          <a:latin typeface="Times New Roman" pitchFamily="18" charset="0"/>
                          <a:ea typeface="+mn-ea"/>
                          <a:cs typeface="Times New Roman" pitchFamily="18" charset="0"/>
                        </a:rPr>
                        <a:t>не более 15</a:t>
                      </a:r>
                    </a:p>
                    <a:p>
                      <a:pPr marL="0" marR="0" indent="0" algn="ctr" defTabSz="914400" rtl="0" eaLnBrk="1" fontAlgn="auto" latinLnBrk="0" hangingPunct="1">
                        <a:lnSpc>
                          <a:spcPct val="100000"/>
                        </a:lnSpc>
                        <a:spcBef>
                          <a:spcPts val="0"/>
                        </a:spcBef>
                        <a:spcAft>
                          <a:spcPts val="0"/>
                        </a:spcAft>
                        <a:buClrTx/>
                        <a:buSzTx/>
                        <a:buFontTx/>
                        <a:buNone/>
                        <a:tabLst/>
                        <a:defRPr/>
                      </a:pPr>
                      <a:endParaRPr lang="ru-RU" sz="1100" kern="1200" dirty="0" smtClean="0">
                        <a:solidFill>
                          <a:schemeClr val="tx1"/>
                        </a:solidFill>
                        <a:latin typeface="Times New Roman" pitchFamily="18" charset="0"/>
                        <a:ea typeface="+mn-ea"/>
                        <a:cs typeface="Times New Roman" pitchFamily="18" charset="0"/>
                      </a:endParaRPr>
                    </a:p>
                  </a:txBody>
                  <a:tcPr marL="36000" marR="36000" marT="0" marB="0" anchor="ctr">
                    <a:solidFill>
                      <a:schemeClr val="bg2"/>
                    </a:solidFill>
                  </a:tcPr>
                </a:tc>
              </a:tr>
              <a:tr h="221602">
                <a:tc>
                  <a:txBody>
                    <a:bodyPr/>
                    <a:lstStyle/>
                    <a:p>
                      <a:pPr>
                        <a:spcAft>
                          <a:spcPts val="0"/>
                        </a:spcAft>
                      </a:pPr>
                      <a:r>
                        <a:rPr lang="ru-RU" sz="1100" kern="1200" dirty="0" smtClean="0">
                          <a:solidFill>
                            <a:schemeClr val="dk1"/>
                          </a:solidFill>
                          <a:effectLst/>
                          <a:latin typeface="Times New Roman" pitchFamily="18" charset="0"/>
                          <a:ea typeface="+mn-ea"/>
                          <a:cs typeface="Times New Roman" pitchFamily="18" charset="0"/>
                        </a:rPr>
                        <a:t>Просроченная задолженность по долговым обязательствам Северо-Енисейского района,</a:t>
                      </a:r>
                      <a:r>
                        <a:rPr lang="ru-RU" sz="1100" kern="1200" baseline="0" dirty="0" smtClean="0">
                          <a:solidFill>
                            <a:schemeClr val="dk1"/>
                          </a:solidFill>
                          <a:effectLst/>
                          <a:latin typeface="Times New Roman" pitchFamily="18" charset="0"/>
                          <a:ea typeface="+mn-ea"/>
                          <a:cs typeface="Times New Roman" pitchFamily="18" charset="0"/>
                        </a:rPr>
                        <a:t> %</a:t>
                      </a:r>
                      <a:endParaRPr lang="ru-RU" sz="1100" dirty="0">
                        <a:effectLst/>
                        <a:latin typeface="Times New Roman" pitchFamily="18" charset="0"/>
                        <a:ea typeface="Times New Roman"/>
                        <a:cs typeface="Times New Roman" pitchFamily="18" charset="0"/>
                      </a:endParaRPr>
                    </a:p>
                  </a:txBody>
                  <a:tcPr marL="68580" marR="68580" marT="0" marB="0" anchor="ctr">
                    <a:solidFill>
                      <a:schemeClr val="bg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dirty="0" smtClean="0">
                          <a:solidFill>
                            <a:schemeClr val="tx1"/>
                          </a:solidFill>
                          <a:latin typeface="Times New Roman" pitchFamily="18" charset="0"/>
                          <a:cs typeface="Times New Roman" pitchFamily="18" charset="0"/>
                        </a:rPr>
                        <a:t>0</a:t>
                      </a:r>
                    </a:p>
                  </a:txBody>
                  <a:tcPr marL="68580" marR="68580" marT="0" marB="0" anchor="ctr">
                    <a:solidFill>
                      <a:schemeClr val="bg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kern="1200" dirty="0" smtClean="0">
                          <a:solidFill>
                            <a:schemeClr val="tx1"/>
                          </a:solidFill>
                          <a:latin typeface="Times New Roman" pitchFamily="18" charset="0"/>
                          <a:ea typeface="+mn-ea"/>
                          <a:cs typeface="Times New Roman" pitchFamily="18" charset="0"/>
                        </a:rPr>
                        <a:t>0</a:t>
                      </a:r>
                    </a:p>
                  </a:txBody>
                  <a:tcPr marL="68580" marR="68580" marT="0" marB="0" anchor="ctr">
                    <a:solidFill>
                      <a:schemeClr val="bg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kern="1200" dirty="0" smtClean="0">
                          <a:solidFill>
                            <a:schemeClr val="tx1"/>
                          </a:solidFill>
                          <a:latin typeface="Times New Roman" pitchFamily="18" charset="0"/>
                          <a:ea typeface="+mn-ea"/>
                          <a:cs typeface="Times New Roman" pitchFamily="18" charset="0"/>
                        </a:rPr>
                        <a:t>0</a:t>
                      </a:r>
                    </a:p>
                  </a:txBody>
                  <a:tcPr marL="36000" marR="36000" marT="0" marB="0" anchor="ctr">
                    <a:solidFill>
                      <a:schemeClr val="bg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kern="1200" dirty="0" smtClean="0">
                          <a:solidFill>
                            <a:schemeClr val="tx1"/>
                          </a:solidFill>
                          <a:latin typeface="Times New Roman" pitchFamily="18" charset="0"/>
                          <a:ea typeface="+mn-ea"/>
                          <a:cs typeface="Times New Roman" pitchFamily="18" charset="0"/>
                        </a:rPr>
                        <a:t>0</a:t>
                      </a:r>
                    </a:p>
                  </a:txBody>
                  <a:tcPr marL="36000" marR="36000" marT="0" marB="0" anchor="ctr">
                    <a:solidFill>
                      <a:schemeClr val="bg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kern="1200" dirty="0" smtClean="0">
                          <a:solidFill>
                            <a:schemeClr val="tx1"/>
                          </a:solidFill>
                          <a:latin typeface="Times New Roman" pitchFamily="18" charset="0"/>
                          <a:ea typeface="+mn-ea"/>
                          <a:cs typeface="Times New Roman" pitchFamily="18" charset="0"/>
                        </a:rPr>
                        <a:t>0</a:t>
                      </a:r>
                    </a:p>
                  </a:txBody>
                  <a:tcPr marL="36000" marR="36000" marT="0" marB="0" anchor="ctr">
                    <a:solidFill>
                      <a:schemeClr val="bg2"/>
                    </a:solidFill>
                  </a:tcPr>
                </a:tc>
              </a:tr>
              <a:tr h="349262">
                <a:tc>
                  <a:txBody>
                    <a:bodyPr/>
                    <a:lstStyle/>
                    <a:p>
                      <a:r>
                        <a:rPr lang="ru-RU" sz="1100" kern="1200" dirty="0" smtClean="0">
                          <a:solidFill>
                            <a:schemeClr val="dk1"/>
                          </a:solidFill>
                          <a:latin typeface="Times New Roman" pitchFamily="18" charset="0"/>
                          <a:ea typeface="+mn-ea"/>
                          <a:cs typeface="Times New Roman" pitchFamily="18" charset="0"/>
                        </a:rPr>
                        <a:t>Доля исполнения собственных доходов к плановым назначениям бюджета Северо-Енисейского района, %</a:t>
                      </a:r>
                      <a:endParaRPr lang="ru-RU" sz="1100" dirty="0">
                        <a:solidFill>
                          <a:schemeClr val="tx1"/>
                        </a:solidFill>
                        <a:latin typeface="Times New Roman" pitchFamily="18" charset="0"/>
                        <a:cs typeface="Times New Roman" pitchFamily="18" charset="0"/>
                      </a:endParaRPr>
                    </a:p>
                  </a:txBody>
                  <a:tcPr>
                    <a:solidFill>
                      <a:schemeClr val="bg2"/>
                    </a:solidFill>
                  </a:tcPr>
                </a:tc>
                <a:tc>
                  <a:txBody>
                    <a:bodyPr/>
                    <a:lstStyle/>
                    <a:p>
                      <a:r>
                        <a:rPr lang="ru-RU" sz="1100" dirty="0" smtClean="0">
                          <a:solidFill>
                            <a:srgbClr val="000000"/>
                          </a:solidFill>
                          <a:latin typeface="Times New Roman"/>
                          <a:ea typeface="Times New Roman"/>
                          <a:cs typeface="Times New Roman"/>
                        </a:rPr>
                        <a:t>не менее 90</a:t>
                      </a:r>
                      <a:endParaRPr lang="ru-RU" sz="1100" dirty="0">
                        <a:solidFill>
                          <a:schemeClr val="tx1"/>
                        </a:solidFill>
                        <a:latin typeface="Times New Roman" pitchFamily="18" charset="0"/>
                        <a:cs typeface="Times New Roman" pitchFamily="18" charset="0"/>
                      </a:endParaRPr>
                    </a:p>
                  </a:txBody>
                  <a:tcPr anchor="ctr">
                    <a:solidFill>
                      <a:schemeClr val="bg2"/>
                    </a:solidFill>
                  </a:tcPr>
                </a:tc>
                <a:tc>
                  <a:txBody>
                    <a:bodyPr/>
                    <a:lstStyle/>
                    <a:p>
                      <a:r>
                        <a:rPr lang="ru-RU" sz="1100" dirty="0" smtClean="0">
                          <a:solidFill>
                            <a:schemeClr val="tx1"/>
                          </a:solidFill>
                          <a:latin typeface="Times New Roman" pitchFamily="18" charset="0"/>
                          <a:cs typeface="Times New Roman" pitchFamily="18" charset="0"/>
                        </a:rPr>
                        <a:t>не менее 90</a:t>
                      </a:r>
                      <a:endParaRPr lang="ru-RU" sz="1100" dirty="0">
                        <a:solidFill>
                          <a:schemeClr val="tx1"/>
                        </a:solidFill>
                        <a:latin typeface="Times New Roman" pitchFamily="18" charset="0"/>
                        <a:cs typeface="Times New Roman" pitchFamily="18" charset="0"/>
                      </a:endParaRPr>
                    </a:p>
                  </a:txBody>
                  <a:tcPr anchor="ctr">
                    <a:solidFill>
                      <a:schemeClr val="bg2"/>
                    </a:solidFill>
                  </a:tcPr>
                </a:tc>
                <a:tc>
                  <a:txBody>
                    <a:bodyPr/>
                    <a:lstStyle/>
                    <a:p>
                      <a:r>
                        <a:rPr lang="ru-RU" sz="1100" dirty="0" smtClean="0">
                          <a:solidFill>
                            <a:schemeClr val="tx1"/>
                          </a:solidFill>
                          <a:latin typeface="Times New Roman" pitchFamily="18" charset="0"/>
                          <a:cs typeface="Times New Roman" pitchFamily="18" charset="0"/>
                        </a:rPr>
                        <a:t>не менее 90</a:t>
                      </a:r>
                      <a:endParaRPr lang="ru-RU" sz="1100" dirty="0">
                        <a:solidFill>
                          <a:schemeClr val="tx1"/>
                        </a:solidFill>
                        <a:latin typeface="Times New Roman" pitchFamily="18" charset="0"/>
                        <a:cs typeface="Times New Roman" pitchFamily="18" charset="0"/>
                      </a:endParaRPr>
                    </a:p>
                  </a:txBody>
                  <a:tcPr anchor="ctr">
                    <a:solidFill>
                      <a:schemeClr val="bg2"/>
                    </a:solidFill>
                  </a:tcPr>
                </a:tc>
                <a:tc>
                  <a:txBody>
                    <a:bodyPr/>
                    <a:lstStyle/>
                    <a:p>
                      <a:r>
                        <a:rPr lang="ru-RU" sz="1100" dirty="0" smtClean="0">
                          <a:solidFill>
                            <a:schemeClr val="tx1"/>
                          </a:solidFill>
                          <a:latin typeface="Times New Roman" pitchFamily="18" charset="0"/>
                          <a:cs typeface="Times New Roman" pitchFamily="18" charset="0"/>
                        </a:rPr>
                        <a:t>не менее 90</a:t>
                      </a:r>
                      <a:endParaRPr lang="ru-RU" sz="1100" dirty="0">
                        <a:solidFill>
                          <a:schemeClr val="tx1"/>
                        </a:solidFill>
                        <a:latin typeface="Times New Roman" pitchFamily="18" charset="0"/>
                        <a:cs typeface="Times New Roman" pitchFamily="18" charset="0"/>
                      </a:endParaRPr>
                    </a:p>
                  </a:txBody>
                  <a:tcPr anchor="ctr">
                    <a:solidFill>
                      <a:schemeClr val="bg2"/>
                    </a:solidFill>
                  </a:tcPr>
                </a:tc>
                <a:tc>
                  <a:txBody>
                    <a:bodyPr/>
                    <a:lstStyle/>
                    <a:p>
                      <a:pPr>
                        <a:spcAft>
                          <a:spcPts val="0"/>
                        </a:spcAft>
                      </a:pPr>
                      <a:r>
                        <a:rPr lang="ru-RU" sz="1100" dirty="0" smtClean="0">
                          <a:solidFill>
                            <a:srgbClr val="000000"/>
                          </a:solidFill>
                          <a:latin typeface="Times New Roman"/>
                          <a:ea typeface="Times New Roman"/>
                          <a:cs typeface="Times New Roman"/>
                        </a:rPr>
                        <a:t>не менее 90</a:t>
                      </a:r>
                      <a:endParaRPr lang="ru-RU" sz="1100" dirty="0">
                        <a:latin typeface="Times New Roman"/>
                        <a:ea typeface="Times New Roman"/>
                        <a:cs typeface="Times New Roman"/>
                      </a:endParaRPr>
                    </a:p>
                  </a:txBody>
                  <a:tcPr anchor="ctr">
                    <a:solidFill>
                      <a:schemeClr val="bg2"/>
                    </a:solidFill>
                  </a:tcPr>
                </a:tc>
              </a:tr>
            </a:tbl>
          </a:graphicData>
        </a:graphic>
      </p:graphicFrame>
      <p:sp>
        <p:nvSpPr>
          <p:cNvPr id="4" name="Нашивка 3"/>
          <p:cNvSpPr/>
          <p:nvPr/>
        </p:nvSpPr>
        <p:spPr>
          <a:xfrm>
            <a:off x="0" y="76200"/>
            <a:ext cx="990600" cy="1066800"/>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black"/>
              </a:solidFill>
            </a:endParaRPr>
          </a:p>
        </p:txBody>
      </p:sp>
      <p:sp>
        <p:nvSpPr>
          <p:cNvPr id="7" name="Скругленный прямоугольник 6"/>
          <p:cNvSpPr/>
          <p:nvPr/>
        </p:nvSpPr>
        <p:spPr>
          <a:xfrm>
            <a:off x="495300" y="908720"/>
            <a:ext cx="8382000" cy="393966"/>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spcBef>
                <a:spcPct val="0"/>
              </a:spcBef>
              <a:spcAft>
                <a:spcPct val="0"/>
              </a:spcAft>
            </a:pPr>
            <a:r>
              <a:rPr lang="ru-RU" sz="1200" dirty="0" smtClean="0">
                <a:solidFill>
                  <a:srgbClr val="000000"/>
                </a:solidFill>
                <a:latin typeface="Times New Roman" pitchFamily="18" charset="0"/>
                <a:ea typeface="Times New Roman" pitchFamily="18" charset="0"/>
                <a:cs typeface="Times New Roman" pitchFamily="18" charset="0"/>
              </a:rPr>
              <a:t>Цели муниципальной программы –  обеспечение долгосрочной сбалансированности и устойчивости бюджетного процесса Северо-Енисейского района, повышение качества и прозрачности управления муниципальными финансами.</a:t>
            </a:r>
            <a:endParaRPr lang="ru-RU" sz="1200" dirty="0" smtClean="0">
              <a:solidFill>
                <a:prstClr val="black"/>
              </a:solidFill>
              <a:latin typeface="Times New Roman" pitchFamily="18" charset="0"/>
              <a:cs typeface="Times New Roman" pitchFamily="18" charset="0"/>
            </a:endParaRPr>
          </a:p>
        </p:txBody>
      </p:sp>
      <p:graphicFrame>
        <p:nvGraphicFramePr>
          <p:cNvPr id="8" name="Таблица 7"/>
          <p:cNvGraphicFramePr>
            <a:graphicFrameLocks noGrp="1"/>
          </p:cNvGraphicFramePr>
          <p:nvPr>
            <p:extLst>
              <p:ext uri="{D42A27DB-BD31-4B8C-83A1-F6EECF244321}">
                <p14:modId xmlns:p14="http://schemas.microsoft.com/office/powerpoint/2010/main" val="2378302094"/>
              </p:ext>
            </p:extLst>
          </p:nvPr>
        </p:nvGraphicFramePr>
        <p:xfrm>
          <a:off x="0" y="1412776"/>
          <a:ext cx="9144000" cy="548640"/>
        </p:xfrm>
        <a:graphic>
          <a:graphicData uri="http://schemas.openxmlformats.org/drawingml/2006/table">
            <a:tbl>
              <a:tblPr firstRow="1" bandRow="1">
                <a:tableStyleId>{5C22544A-7EE6-4342-B048-85BDC9FD1C3A}</a:tableStyleId>
              </a:tblPr>
              <a:tblGrid>
                <a:gridCol w="1905000"/>
                <a:gridCol w="1447800"/>
                <a:gridCol w="1371600"/>
                <a:gridCol w="1447800"/>
                <a:gridCol w="1524000"/>
                <a:gridCol w="1447800"/>
              </a:tblGrid>
              <a:tr h="209280">
                <a:tc rowSpan="2">
                  <a:txBody>
                    <a:bodyPr/>
                    <a:lstStyle/>
                    <a:p>
                      <a:pPr algn="ctr"/>
                      <a:r>
                        <a:rPr lang="ru-RU" sz="1200" b="0" dirty="0" smtClean="0">
                          <a:solidFill>
                            <a:schemeClr val="tx1"/>
                          </a:solidFill>
                          <a:latin typeface="Times New Roman" pitchFamily="18" charset="0"/>
                          <a:cs typeface="Times New Roman" pitchFamily="18" charset="0"/>
                        </a:rPr>
                        <a:t>Объем финансирования, тыс. рублей</a:t>
                      </a:r>
                      <a:endParaRPr lang="ru-RU" sz="1200" b="0" dirty="0">
                        <a:solidFill>
                          <a:schemeClr val="tx1"/>
                        </a:solidFill>
                        <a:latin typeface="Times New Roman" pitchFamily="18" charset="0"/>
                        <a:cs typeface="Times New Roman" pitchFamily="18" charset="0"/>
                      </a:endParaRPr>
                    </a:p>
                  </a:txBody>
                  <a:tcPr>
                    <a:solidFill>
                      <a:schemeClr val="accent1">
                        <a:lumMod val="40000"/>
                        <a:lumOff val="60000"/>
                      </a:schemeClr>
                    </a:solidFill>
                  </a:tcPr>
                </a:tc>
                <a:tc>
                  <a:txBody>
                    <a:bodyPr/>
                    <a:lstStyle/>
                    <a:p>
                      <a:pPr algn="ctr"/>
                      <a:r>
                        <a:rPr lang="ru-RU" sz="1200" b="1" dirty="0" smtClean="0">
                          <a:solidFill>
                            <a:schemeClr val="tx1"/>
                          </a:solidFill>
                          <a:latin typeface="Times New Roman" pitchFamily="18" charset="0"/>
                          <a:cs typeface="Times New Roman" pitchFamily="18" charset="0"/>
                        </a:rPr>
                        <a:t>2019</a:t>
                      </a:r>
                      <a:endParaRPr lang="ru-RU" sz="1200" b="1" dirty="0">
                        <a:solidFill>
                          <a:schemeClr val="tx1"/>
                        </a:solidFill>
                        <a:latin typeface="Times New Roman" pitchFamily="18" charset="0"/>
                        <a:cs typeface="Times New Roman" pitchFamily="18" charset="0"/>
                      </a:endParaRPr>
                    </a:p>
                  </a:txBody>
                  <a:tcPr>
                    <a:solidFill>
                      <a:schemeClr val="accent1">
                        <a:lumMod val="40000"/>
                        <a:lumOff val="60000"/>
                      </a:schemeClr>
                    </a:solidFill>
                  </a:tcPr>
                </a:tc>
                <a:tc>
                  <a:txBody>
                    <a:bodyPr/>
                    <a:lstStyle/>
                    <a:p>
                      <a:pPr algn="ctr"/>
                      <a:r>
                        <a:rPr lang="ru-RU" sz="1200" b="1" dirty="0" smtClean="0">
                          <a:solidFill>
                            <a:schemeClr val="tx1"/>
                          </a:solidFill>
                          <a:latin typeface="Times New Roman" pitchFamily="18" charset="0"/>
                          <a:cs typeface="Times New Roman" pitchFamily="18" charset="0"/>
                        </a:rPr>
                        <a:t>2020</a:t>
                      </a:r>
                      <a:endParaRPr lang="ru-RU" sz="1200" b="1" dirty="0">
                        <a:solidFill>
                          <a:schemeClr val="tx1"/>
                        </a:solidFill>
                        <a:latin typeface="Times New Roman" pitchFamily="18" charset="0"/>
                        <a:cs typeface="Times New Roman" pitchFamily="18" charset="0"/>
                      </a:endParaRPr>
                    </a:p>
                  </a:txBody>
                  <a:tcPr>
                    <a:solidFill>
                      <a:schemeClr val="accent1">
                        <a:lumMod val="40000"/>
                        <a:lumOff val="60000"/>
                      </a:schemeClr>
                    </a:solidFill>
                  </a:tcPr>
                </a:tc>
                <a:tc>
                  <a:txBody>
                    <a:bodyPr/>
                    <a:lstStyle/>
                    <a:p>
                      <a:pPr algn="ctr"/>
                      <a:r>
                        <a:rPr lang="ru-RU" sz="1200" b="1" dirty="0" smtClean="0">
                          <a:solidFill>
                            <a:schemeClr val="tx1"/>
                          </a:solidFill>
                          <a:latin typeface="Times New Roman" pitchFamily="18" charset="0"/>
                          <a:cs typeface="Times New Roman" pitchFamily="18" charset="0"/>
                        </a:rPr>
                        <a:t>2021</a:t>
                      </a:r>
                      <a:endParaRPr lang="ru-RU" sz="1200" b="1" dirty="0">
                        <a:solidFill>
                          <a:schemeClr val="tx1"/>
                        </a:solidFill>
                        <a:latin typeface="Times New Roman" pitchFamily="18" charset="0"/>
                        <a:cs typeface="Times New Roman" pitchFamily="18" charset="0"/>
                      </a:endParaRPr>
                    </a:p>
                  </a:txBody>
                  <a:tcPr>
                    <a:solidFill>
                      <a:schemeClr val="accent1">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200" b="1" i="0" dirty="0" smtClean="0">
                          <a:solidFill>
                            <a:schemeClr val="tx1"/>
                          </a:solidFill>
                          <a:latin typeface="Times New Roman" pitchFamily="18" charset="0"/>
                          <a:cs typeface="Times New Roman" pitchFamily="18" charset="0"/>
                        </a:rPr>
                        <a:t>2022</a:t>
                      </a:r>
                      <a:endParaRPr lang="ru-RU" sz="1200" b="1" dirty="0" smtClean="0">
                        <a:solidFill>
                          <a:schemeClr val="tx1"/>
                        </a:solidFill>
                        <a:latin typeface="Times New Roman" pitchFamily="18" charset="0"/>
                        <a:cs typeface="Times New Roman" pitchFamily="18" charset="0"/>
                      </a:endParaRPr>
                    </a:p>
                  </a:txBody>
                  <a:tcPr>
                    <a:solidFill>
                      <a:schemeClr val="accent1">
                        <a:lumMod val="40000"/>
                        <a:lumOff val="60000"/>
                      </a:schemeClr>
                    </a:solidFill>
                  </a:tcPr>
                </a:tc>
                <a:tc>
                  <a:txBody>
                    <a:bodyPr/>
                    <a:lstStyle/>
                    <a:p>
                      <a:pPr algn="ctr"/>
                      <a:r>
                        <a:rPr lang="ru-RU" sz="1200" b="1" dirty="0" smtClean="0">
                          <a:solidFill>
                            <a:schemeClr val="tx1"/>
                          </a:solidFill>
                          <a:latin typeface="Times New Roman" pitchFamily="18" charset="0"/>
                          <a:cs typeface="Times New Roman" pitchFamily="18" charset="0"/>
                        </a:rPr>
                        <a:t>2023</a:t>
                      </a:r>
                      <a:endParaRPr lang="ru-RU" sz="1200" b="1" dirty="0">
                        <a:solidFill>
                          <a:schemeClr val="tx1"/>
                        </a:solidFill>
                        <a:latin typeface="Times New Roman" pitchFamily="18" charset="0"/>
                        <a:cs typeface="Times New Roman" pitchFamily="18" charset="0"/>
                      </a:endParaRPr>
                    </a:p>
                  </a:txBody>
                  <a:tcPr>
                    <a:solidFill>
                      <a:schemeClr val="accent1">
                        <a:lumMod val="40000"/>
                        <a:lumOff val="60000"/>
                      </a:schemeClr>
                    </a:solidFill>
                  </a:tcPr>
                </a:tc>
              </a:tr>
              <a:tr h="222768">
                <a:tc vMerge="1">
                  <a:txBody>
                    <a:bodyPr/>
                    <a:lstStyle/>
                    <a:p>
                      <a:endParaRPr lang="ru-RU" dirty="0"/>
                    </a:p>
                  </a:txBody>
                  <a:tcPr/>
                </a:tc>
                <a:tc>
                  <a:txBody>
                    <a:bodyPr/>
                    <a:lstStyle/>
                    <a:p>
                      <a:pPr algn="ctr"/>
                      <a:r>
                        <a:rPr lang="ru-RU" sz="1200" dirty="0" smtClean="0">
                          <a:solidFill>
                            <a:schemeClr val="tx1"/>
                          </a:solidFill>
                          <a:latin typeface="Times New Roman" pitchFamily="18" charset="0"/>
                          <a:cs typeface="Times New Roman" pitchFamily="18" charset="0"/>
                        </a:rPr>
                        <a:t>41 374,5</a:t>
                      </a:r>
                      <a:endParaRPr lang="ru-RU" sz="1200" dirty="0">
                        <a:solidFill>
                          <a:schemeClr val="tx1"/>
                        </a:solidFill>
                        <a:latin typeface="Times New Roman" pitchFamily="18" charset="0"/>
                        <a:cs typeface="Times New Roman" pitchFamily="18" charset="0"/>
                      </a:endParaRPr>
                    </a:p>
                  </a:txBody>
                  <a:tcPr>
                    <a:solidFill>
                      <a:schemeClr val="accent1">
                        <a:lumMod val="20000"/>
                        <a:lumOff val="80000"/>
                      </a:schemeClr>
                    </a:solidFill>
                  </a:tcPr>
                </a:tc>
                <a:tc>
                  <a:txBody>
                    <a:bodyPr/>
                    <a:lstStyle/>
                    <a:p>
                      <a:pPr algn="ctr"/>
                      <a:r>
                        <a:rPr lang="ru-RU" sz="1200" dirty="0" smtClean="0">
                          <a:solidFill>
                            <a:schemeClr val="tx1"/>
                          </a:solidFill>
                          <a:latin typeface="Times New Roman" pitchFamily="18" charset="0"/>
                          <a:cs typeface="Times New Roman" pitchFamily="18" charset="0"/>
                        </a:rPr>
                        <a:t>35 572,6</a:t>
                      </a:r>
                      <a:endParaRPr lang="ru-RU" sz="1200" dirty="0">
                        <a:solidFill>
                          <a:schemeClr val="tx1"/>
                        </a:solidFill>
                        <a:latin typeface="Times New Roman" pitchFamily="18" charset="0"/>
                        <a:cs typeface="Times New Roman" pitchFamily="18" charset="0"/>
                      </a:endParaRPr>
                    </a:p>
                  </a:txBody>
                  <a:tcPr>
                    <a:solidFill>
                      <a:schemeClr val="accent1">
                        <a:lumMod val="20000"/>
                        <a:lumOff val="80000"/>
                      </a:schemeClr>
                    </a:solidFill>
                  </a:tcPr>
                </a:tc>
                <a:tc>
                  <a:txBody>
                    <a:bodyPr/>
                    <a:lstStyle/>
                    <a:p>
                      <a:pPr algn="ctr"/>
                      <a:r>
                        <a:rPr lang="ru-RU" sz="1200" b="1" dirty="0" smtClean="0">
                          <a:solidFill>
                            <a:schemeClr val="tx1"/>
                          </a:solidFill>
                          <a:latin typeface="Times New Roman" pitchFamily="18" charset="0"/>
                          <a:cs typeface="Times New Roman" pitchFamily="18" charset="0"/>
                        </a:rPr>
                        <a:t>34 054,6</a:t>
                      </a:r>
                      <a:endParaRPr lang="ru-RU" sz="1200" b="1" dirty="0">
                        <a:solidFill>
                          <a:schemeClr val="tx1"/>
                        </a:solidFill>
                        <a:latin typeface="Times New Roman" pitchFamily="18" charset="0"/>
                        <a:cs typeface="Times New Roman" pitchFamily="18" charset="0"/>
                      </a:endParaRPr>
                    </a:p>
                  </a:txBody>
                  <a:tcPr>
                    <a:solidFill>
                      <a:schemeClr val="accent1">
                        <a:lumMod val="20000"/>
                        <a:lumOff val="80000"/>
                      </a:schemeClr>
                    </a:solidFill>
                  </a:tcPr>
                </a:tc>
                <a:tc>
                  <a:txBody>
                    <a:bodyPr/>
                    <a:lstStyle/>
                    <a:p>
                      <a:pPr algn="ctr"/>
                      <a:r>
                        <a:rPr lang="ru-RU" sz="1200" dirty="0" smtClean="0">
                          <a:solidFill>
                            <a:schemeClr val="tx1"/>
                          </a:solidFill>
                          <a:latin typeface="Times New Roman" pitchFamily="18" charset="0"/>
                          <a:cs typeface="Times New Roman" pitchFamily="18" charset="0"/>
                        </a:rPr>
                        <a:t>34 054,6</a:t>
                      </a:r>
                      <a:endParaRPr lang="ru-RU" sz="1200" dirty="0">
                        <a:solidFill>
                          <a:schemeClr val="tx1"/>
                        </a:solidFill>
                        <a:latin typeface="Times New Roman" pitchFamily="18" charset="0"/>
                        <a:cs typeface="Times New Roman" pitchFamily="18" charset="0"/>
                      </a:endParaRPr>
                    </a:p>
                  </a:txBody>
                  <a:tcPr>
                    <a:solidFill>
                      <a:schemeClr val="accent1">
                        <a:lumMod val="20000"/>
                        <a:lumOff val="80000"/>
                      </a:schemeClr>
                    </a:solidFill>
                  </a:tcPr>
                </a:tc>
                <a:tc>
                  <a:txBody>
                    <a:bodyPr/>
                    <a:lstStyle/>
                    <a:p>
                      <a:pPr algn="ctr"/>
                      <a:r>
                        <a:rPr lang="ru-RU" sz="1200" dirty="0" smtClean="0">
                          <a:solidFill>
                            <a:schemeClr val="tx1"/>
                          </a:solidFill>
                          <a:latin typeface="Times New Roman" pitchFamily="18" charset="0"/>
                          <a:cs typeface="Times New Roman" pitchFamily="18" charset="0"/>
                        </a:rPr>
                        <a:t>34 054,6 </a:t>
                      </a:r>
                      <a:endParaRPr lang="ru-RU" sz="1200" dirty="0">
                        <a:solidFill>
                          <a:schemeClr val="tx1"/>
                        </a:solidFill>
                        <a:latin typeface="Times New Roman" pitchFamily="18" charset="0"/>
                        <a:cs typeface="Times New Roman" pitchFamily="18" charset="0"/>
                      </a:endParaRPr>
                    </a:p>
                  </a:txBody>
                  <a:tcPr>
                    <a:solidFill>
                      <a:schemeClr val="accent1">
                        <a:lumMod val="20000"/>
                        <a:lumOff val="80000"/>
                      </a:schemeClr>
                    </a:solidFill>
                  </a:tcPr>
                </a:tc>
              </a:tr>
            </a:tbl>
          </a:graphicData>
        </a:graphic>
      </p:graphicFrame>
      <p:graphicFrame>
        <p:nvGraphicFramePr>
          <p:cNvPr id="10" name="Таблица 9"/>
          <p:cNvGraphicFramePr>
            <a:graphicFrameLocks noGrp="1"/>
          </p:cNvGraphicFramePr>
          <p:nvPr>
            <p:extLst>
              <p:ext uri="{D42A27DB-BD31-4B8C-83A1-F6EECF244321}">
                <p14:modId xmlns:p14="http://schemas.microsoft.com/office/powerpoint/2010/main" val="3965720140"/>
              </p:ext>
            </p:extLst>
          </p:nvPr>
        </p:nvGraphicFramePr>
        <p:xfrm>
          <a:off x="28923" y="2255386"/>
          <a:ext cx="9001000" cy="548640"/>
        </p:xfrm>
        <a:graphic>
          <a:graphicData uri="http://schemas.openxmlformats.org/drawingml/2006/table">
            <a:tbl>
              <a:tblPr firstRow="1" bandRow="1">
                <a:tableStyleId>{5C22544A-7EE6-4342-B048-85BDC9FD1C3A}</a:tableStyleId>
              </a:tblPr>
              <a:tblGrid>
                <a:gridCol w="1642932"/>
                <a:gridCol w="7358068"/>
              </a:tblGrid>
              <a:tr h="226767">
                <a:tc>
                  <a:txBody>
                    <a:bodyPr/>
                    <a:lstStyle/>
                    <a:p>
                      <a:pPr algn="r"/>
                      <a:r>
                        <a:rPr lang="ru-RU" sz="1200" b="1" dirty="0" smtClean="0">
                          <a:solidFill>
                            <a:schemeClr val="tx1"/>
                          </a:solidFill>
                          <a:latin typeface="Times New Roman" pitchFamily="18" charset="0"/>
                          <a:cs typeface="Times New Roman" pitchFamily="18" charset="0"/>
                        </a:rPr>
                        <a:t>34 054,6</a:t>
                      </a:r>
                      <a:endParaRPr lang="ru-RU" sz="1200" b="1" dirty="0">
                        <a:solidFill>
                          <a:schemeClr val="tx1"/>
                        </a:solidFill>
                        <a:latin typeface="Times New Roman" pitchFamily="18" charset="0"/>
                        <a:cs typeface="Times New Roman" pitchFamily="18" charset="0"/>
                      </a:endParaRPr>
                    </a:p>
                  </a:txBody>
                  <a:tcPr>
                    <a:solidFill>
                      <a:schemeClr val="bg2"/>
                    </a:solidFill>
                  </a:tcPr>
                </a:tc>
                <a:tc>
                  <a:txBody>
                    <a:bodyPr/>
                    <a:lstStyle/>
                    <a:p>
                      <a:pPr algn="l"/>
                      <a:r>
                        <a:rPr lang="ru-RU" sz="1200" b="0" dirty="0" smtClean="0">
                          <a:solidFill>
                            <a:schemeClr val="tx1"/>
                          </a:solidFill>
                          <a:latin typeface="Times New Roman" pitchFamily="18" charset="0"/>
                          <a:cs typeface="Times New Roman" pitchFamily="18" charset="0"/>
                        </a:rPr>
                        <a:t>Обеспечение деятельности Финансового</a:t>
                      </a:r>
                      <a:r>
                        <a:rPr lang="ru-RU" sz="1200" b="0" baseline="0" dirty="0" smtClean="0">
                          <a:solidFill>
                            <a:schemeClr val="tx1"/>
                          </a:solidFill>
                          <a:latin typeface="Times New Roman" pitchFamily="18" charset="0"/>
                          <a:cs typeface="Times New Roman" pitchFamily="18" charset="0"/>
                        </a:rPr>
                        <a:t> управления администрации Северо-Енисейского района </a:t>
                      </a:r>
                      <a:endParaRPr lang="ru-RU" sz="1200" b="0" dirty="0">
                        <a:solidFill>
                          <a:schemeClr val="tx1"/>
                        </a:solidFill>
                        <a:latin typeface="Times New Roman" pitchFamily="18" charset="0"/>
                        <a:cs typeface="Times New Roman" pitchFamily="18" charset="0"/>
                      </a:endParaRPr>
                    </a:p>
                  </a:txBody>
                  <a:tcPr>
                    <a:solidFill>
                      <a:schemeClr val="bg2"/>
                    </a:solidFill>
                  </a:tcPr>
                </a:tc>
              </a:tr>
              <a:tr h="226767">
                <a:tc>
                  <a:txBody>
                    <a:bodyPr/>
                    <a:lstStyle/>
                    <a:p>
                      <a:pPr algn="r"/>
                      <a:r>
                        <a:rPr lang="ru-RU" sz="1200" b="1" dirty="0" smtClean="0">
                          <a:solidFill>
                            <a:schemeClr val="tx1"/>
                          </a:solidFill>
                          <a:latin typeface="Times New Roman" pitchFamily="18" charset="0"/>
                          <a:cs typeface="Times New Roman" pitchFamily="18" charset="0"/>
                        </a:rPr>
                        <a:t>0,0</a:t>
                      </a:r>
                      <a:endParaRPr lang="ru-RU" sz="1200" b="1" dirty="0">
                        <a:solidFill>
                          <a:schemeClr val="tx1"/>
                        </a:solidFill>
                        <a:latin typeface="Times New Roman" pitchFamily="18" charset="0"/>
                        <a:cs typeface="Times New Roman" pitchFamily="18" charset="0"/>
                      </a:endParaRPr>
                    </a:p>
                  </a:txBody>
                  <a:tcPr>
                    <a:solidFill>
                      <a:schemeClr val="bg2"/>
                    </a:solidFill>
                  </a:tcPr>
                </a:tc>
                <a:tc>
                  <a:txBody>
                    <a:bodyPr/>
                    <a:lstStyle/>
                    <a:p>
                      <a:pPr algn="l"/>
                      <a:r>
                        <a:rPr lang="ru-RU" sz="1200" b="0" dirty="0" smtClean="0">
                          <a:solidFill>
                            <a:schemeClr val="tx1"/>
                          </a:solidFill>
                          <a:latin typeface="Times New Roman" pitchFamily="18" charset="0"/>
                          <a:cs typeface="Times New Roman" pitchFamily="18" charset="0"/>
                        </a:rPr>
                        <a:t>Расходы на обслуживание муниципального долга</a:t>
                      </a:r>
                      <a:endParaRPr lang="ru-RU" sz="1200" b="0" dirty="0">
                        <a:solidFill>
                          <a:schemeClr val="tx1"/>
                        </a:solidFill>
                        <a:latin typeface="Times New Roman" pitchFamily="18" charset="0"/>
                        <a:cs typeface="Times New Roman" pitchFamily="18" charset="0"/>
                      </a:endParaRPr>
                    </a:p>
                  </a:txBody>
                  <a:tcPr>
                    <a:solidFill>
                      <a:schemeClr val="bg2"/>
                    </a:solidFill>
                  </a:tcPr>
                </a:tc>
              </a:tr>
            </a:tbl>
          </a:graphicData>
        </a:graphic>
      </p:graphicFrame>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28384" y="-34185"/>
            <a:ext cx="1107386" cy="978016"/>
          </a:xfrm>
          <a:prstGeom prst="rect">
            <a:avLst/>
          </a:prstGeom>
        </p:spPr>
      </p:pic>
      <p:sp>
        <p:nvSpPr>
          <p:cNvPr id="15" name="Прямоугольник 14"/>
          <p:cNvSpPr/>
          <p:nvPr/>
        </p:nvSpPr>
        <p:spPr>
          <a:xfrm>
            <a:off x="323528" y="1916832"/>
            <a:ext cx="6690731" cy="338554"/>
          </a:xfrm>
          <a:prstGeom prst="rect">
            <a:avLst/>
          </a:prstGeom>
        </p:spPr>
        <p:txBody>
          <a:bodyPr wrap="square">
            <a:spAutoFit/>
          </a:bodyPr>
          <a:lstStyle/>
          <a:p>
            <a:r>
              <a:rPr lang="ru-RU" sz="1600" dirty="0" smtClean="0">
                <a:solidFill>
                  <a:prstClr val="black"/>
                </a:solidFill>
                <a:latin typeface="Times New Roman" pitchFamily="18" charset="0"/>
                <a:cs typeface="Times New Roman" pitchFamily="18" charset="0"/>
              </a:rPr>
              <a:t>Основные направления расходов в 2021 году:</a:t>
            </a:r>
            <a:endParaRPr lang="ru-RU" sz="1600" dirty="0">
              <a:solidFill>
                <a:prstClr val="black"/>
              </a:solidFill>
              <a:latin typeface="Times New Roman" pitchFamily="18" charset="0"/>
              <a:cs typeface="Times New Roman" pitchFamily="18" charset="0"/>
            </a:endParaRPr>
          </a:p>
        </p:txBody>
      </p:sp>
    </p:spTree>
    <p:extLst>
      <p:ext uri="{BB962C8B-B14F-4D97-AF65-F5344CB8AC3E}">
        <p14:creationId xmlns:p14="http://schemas.microsoft.com/office/powerpoint/2010/main" val="257869800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19200" y="274638"/>
            <a:ext cx="5791200" cy="639762"/>
          </a:xfrm>
        </p:spPr>
        <p:txBody>
          <a:bodyPr>
            <a:normAutofit fontScale="90000"/>
          </a:bodyPr>
          <a:lstStyle/>
          <a:p>
            <a:r>
              <a:rPr lang="ru-RU" sz="2400" dirty="0" smtClean="0">
                <a:latin typeface="Times New Roman" pitchFamily="18" charset="0"/>
                <a:cs typeface="Times New Roman" pitchFamily="18" charset="0"/>
              </a:rPr>
              <a:t>Муниципальная программа «Управление муниципальными финансами» (продолжение)</a:t>
            </a:r>
            <a:endParaRPr lang="ru-RU" sz="2400" dirty="0">
              <a:latin typeface="Times New Roman" pitchFamily="18" charset="0"/>
              <a:cs typeface="Times New Roman" pitchFamily="18" charset="0"/>
            </a:endParaRPr>
          </a:p>
        </p:txBody>
      </p:sp>
      <p:graphicFrame>
        <p:nvGraphicFramePr>
          <p:cNvPr id="9" name="Содержимое 8"/>
          <p:cNvGraphicFramePr>
            <a:graphicFrameLocks noGrp="1"/>
          </p:cNvGraphicFramePr>
          <p:nvPr>
            <p:ph idx="4294967295"/>
            <p:extLst>
              <p:ext uri="{D42A27DB-BD31-4B8C-83A1-F6EECF244321}">
                <p14:modId xmlns:p14="http://schemas.microsoft.com/office/powerpoint/2010/main" val="3959137602"/>
              </p:ext>
            </p:extLst>
          </p:nvPr>
        </p:nvGraphicFramePr>
        <p:xfrm>
          <a:off x="-1" y="1556792"/>
          <a:ext cx="9135771" cy="5038640"/>
        </p:xfrm>
        <a:graphic>
          <a:graphicData uri="http://schemas.openxmlformats.org/drawingml/2006/table">
            <a:tbl>
              <a:tblPr firstRow="1" bandRow="1">
                <a:tableStyleId>{5C22544A-7EE6-4342-B048-85BDC9FD1C3A}</a:tableStyleId>
              </a:tblPr>
              <a:tblGrid>
                <a:gridCol w="5829235"/>
                <a:gridCol w="655790"/>
                <a:gridCol w="677421"/>
                <a:gridCol w="657775"/>
                <a:gridCol w="657774"/>
                <a:gridCol w="657776"/>
              </a:tblGrid>
              <a:tr h="432048">
                <a:tc>
                  <a:txBody>
                    <a:bodyPr/>
                    <a:lstStyle/>
                    <a:p>
                      <a:pPr algn="ctr"/>
                      <a:r>
                        <a:rPr lang="ru-RU" sz="1100" dirty="0" smtClean="0">
                          <a:solidFill>
                            <a:schemeClr val="tx1"/>
                          </a:solidFill>
                          <a:latin typeface="Times New Roman" pitchFamily="18" charset="0"/>
                          <a:cs typeface="Times New Roman" pitchFamily="18" charset="0"/>
                        </a:rPr>
                        <a:t>Основные результаты</a:t>
                      </a:r>
                      <a:endParaRPr lang="ru-RU" sz="1100" dirty="0">
                        <a:solidFill>
                          <a:schemeClr val="tx1"/>
                        </a:solidFill>
                        <a:latin typeface="Times New Roman" pitchFamily="18" charset="0"/>
                        <a:cs typeface="Times New Roman" pitchFamily="18" charset="0"/>
                      </a:endParaRPr>
                    </a:p>
                  </a:txBody>
                  <a:tcPr>
                    <a:solidFill>
                      <a:schemeClr val="bg2"/>
                    </a:solidFill>
                  </a:tcPr>
                </a:tc>
                <a:tc>
                  <a:txBody>
                    <a:bodyPr/>
                    <a:lstStyle/>
                    <a:p>
                      <a:pPr algn="ctr"/>
                      <a:r>
                        <a:rPr lang="ru-RU" sz="1100" dirty="0" smtClean="0">
                          <a:solidFill>
                            <a:schemeClr val="tx1"/>
                          </a:solidFill>
                          <a:latin typeface="Times New Roman" pitchFamily="18" charset="0"/>
                          <a:cs typeface="Times New Roman" pitchFamily="18" charset="0"/>
                        </a:rPr>
                        <a:t>2019</a:t>
                      </a:r>
                      <a:endParaRPr lang="ru-RU" sz="1100" dirty="0">
                        <a:solidFill>
                          <a:schemeClr val="tx1"/>
                        </a:solidFill>
                        <a:latin typeface="Times New Roman" pitchFamily="18" charset="0"/>
                        <a:cs typeface="Times New Roman" pitchFamily="18" charset="0"/>
                      </a:endParaRPr>
                    </a:p>
                  </a:txBody>
                  <a:tcPr>
                    <a:solidFill>
                      <a:schemeClr val="bg2"/>
                    </a:solidFill>
                  </a:tcPr>
                </a:tc>
                <a:tc>
                  <a:txBody>
                    <a:bodyPr/>
                    <a:lstStyle/>
                    <a:p>
                      <a:pPr algn="ctr"/>
                      <a:r>
                        <a:rPr lang="ru-RU" sz="1100" dirty="0" smtClean="0">
                          <a:solidFill>
                            <a:schemeClr val="tx1"/>
                          </a:solidFill>
                          <a:latin typeface="Times New Roman" pitchFamily="18" charset="0"/>
                          <a:cs typeface="Times New Roman" pitchFamily="18" charset="0"/>
                        </a:rPr>
                        <a:t>2020</a:t>
                      </a:r>
                      <a:endParaRPr lang="ru-RU" sz="1100" dirty="0">
                        <a:solidFill>
                          <a:schemeClr val="tx1"/>
                        </a:solidFill>
                        <a:latin typeface="Times New Roman" pitchFamily="18" charset="0"/>
                        <a:cs typeface="Times New Roman" pitchFamily="18" charset="0"/>
                      </a:endParaRPr>
                    </a:p>
                  </a:txBody>
                  <a:tcPr>
                    <a:solidFill>
                      <a:schemeClr val="bg2"/>
                    </a:solidFill>
                  </a:tcPr>
                </a:tc>
                <a:tc>
                  <a:txBody>
                    <a:bodyPr/>
                    <a:lstStyle/>
                    <a:p>
                      <a:pPr algn="ctr"/>
                      <a:r>
                        <a:rPr lang="ru-RU" sz="1100" dirty="0" smtClean="0">
                          <a:solidFill>
                            <a:schemeClr val="tx1"/>
                          </a:solidFill>
                          <a:latin typeface="Times New Roman" pitchFamily="18" charset="0"/>
                          <a:cs typeface="Times New Roman" pitchFamily="18" charset="0"/>
                        </a:rPr>
                        <a:t>2021</a:t>
                      </a:r>
                      <a:endParaRPr lang="ru-RU" sz="1100" dirty="0">
                        <a:solidFill>
                          <a:schemeClr val="tx1"/>
                        </a:solidFill>
                        <a:latin typeface="Times New Roman" pitchFamily="18" charset="0"/>
                        <a:cs typeface="Times New Roman" pitchFamily="18" charset="0"/>
                      </a:endParaRPr>
                    </a:p>
                  </a:txBody>
                  <a:tcPr>
                    <a:solidFill>
                      <a:schemeClr val="bg2"/>
                    </a:solidFill>
                  </a:tcPr>
                </a:tc>
                <a:tc>
                  <a:txBody>
                    <a:bodyPr/>
                    <a:lstStyle/>
                    <a:p>
                      <a:pPr algn="ctr"/>
                      <a:r>
                        <a:rPr lang="ru-RU" sz="1100" dirty="0" smtClean="0">
                          <a:solidFill>
                            <a:schemeClr val="tx1"/>
                          </a:solidFill>
                          <a:latin typeface="Times New Roman" pitchFamily="18" charset="0"/>
                          <a:cs typeface="Times New Roman" pitchFamily="18" charset="0"/>
                        </a:rPr>
                        <a:t>2022</a:t>
                      </a:r>
                      <a:endParaRPr lang="ru-RU" sz="1100" dirty="0">
                        <a:solidFill>
                          <a:schemeClr val="tx1"/>
                        </a:solidFill>
                        <a:latin typeface="Times New Roman" pitchFamily="18" charset="0"/>
                        <a:cs typeface="Times New Roman" pitchFamily="18" charset="0"/>
                      </a:endParaRPr>
                    </a:p>
                  </a:txBody>
                  <a:tcPr>
                    <a:solidFill>
                      <a:schemeClr val="bg2"/>
                    </a:solidFill>
                  </a:tcPr>
                </a:tc>
                <a:tc>
                  <a:txBody>
                    <a:bodyPr/>
                    <a:lstStyle/>
                    <a:p>
                      <a:pPr algn="ctr"/>
                      <a:r>
                        <a:rPr lang="ru-RU" sz="1100" dirty="0" smtClean="0">
                          <a:solidFill>
                            <a:schemeClr val="tx1"/>
                          </a:solidFill>
                          <a:latin typeface="Times New Roman" pitchFamily="18" charset="0"/>
                          <a:cs typeface="Times New Roman" pitchFamily="18" charset="0"/>
                        </a:rPr>
                        <a:t>2023</a:t>
                      </a:r>
                      <a:endParaRPr lang="ru-RU" sz="1100" dirty="0">
                        <a:solidFill>
                          <a:schemeClr val="tx1"/>
                        </a:solidFill>
                        <a:latin typeface="Times New Roman" pitchFamily="18" charset="0"/>
                        <a:cs typeface="Times New Roman" pitchFamily="18" charset="0"/>
                      </a:endParaRPr>
                    </a:p>
                  </a:txBody>
                  <a:tcPr>
                    <a:solidFill>
                      <a:schemeClr val="bg2"/>
                    </a:solidFill>
                  </a:tcPr>
                </a:tc>
              </a:tr>
              <a:tr h="349262">
                <a:tc>
                  <a:txBody>
                    <a:bodyPr/>
                    <a:lstStyle/>
                    <a:p>
                      <a:r>
                        <a:rPr lang="ru-RU" sz="1100" kern="1200" dirty="0" smtClean="0">
                          <a:solidFill>
                            <a:schemeClr val="dk1"/>
                          </a:solidFill>
                          <a:latin typeface="Times New Roman" pitchFamily="18" charset="0"/>
                          <a:ea typeface="+mn-ea"/>
                          <a:cs typeface="Times New Roman" pitchFamily="18" charset="0"/>
                        </a:rPr>
                        <a:t>Доля расходов бюджета района, формируемых в рамках муниципальных программ Северо-Енисейского района, %</a:t>
                      </a:r>
                      <a:endParaRPr lang="ru-RU" sz="1100" dirty="0">
                        <a:solidFill>
                          <a:schemeClr val="tx1"/>
                        </a:solidFill>
                        <a:latin typeface="Times New Roman" pitchFamily="18" charset="0"/>
                        <a:cs typeface="Times New Roman" pitchFamily="18" charset="0"/>
                      </a:endParaRPr>
                    </a:p>
                  </a:txBody>
                  <a:tcPr>
                    <a:solidFill>
                      <a:schemeClr val="bg2"/>
                    </a:solidFill>
                  </a:tcPr>
                </a:tc>
                <a:tc>
                  <a:txBody>
                    <a:bodyPr/>
                    <a:lstStyle/>
                    <a:p>
                      <a:pPr algn="ctr">
                        <a:spcAft>
                          <a:spcPts val="0"/>
                        </a:spcAft>
                      </a:pPr>
                      <a:r>
                        <a:rPr lang="ru-RU" sz="1100" dirty="0" smtClean="0">
                          <a:solidFill>
                            <a:srgbClr val="000000"/>
                          </a:solidFill>
                          <a:latin typeface="Times New Roman"/>
                          <a:ea typeface="Times New Roman"/>
                          <a:cs typeface="Times New Roman"/>
                        </a:rPr>
                        <a:t>не </a:t>
                      </a:r>
                      <a:r>
                        <a:rPr lang="ru-RU" sz="1100" dirty="0">
                          <a:solidFill>
                            <a:srgbClr val="000000"/>
                          </a:solidFill>
                          <a:latin typeface="Times New Roman"/>
                          <a:ea typeface="Times New Roman"/>
                          <a:cs typeface="Times New Roman"/>
                        </a:rPr>
                        <a:t>менее </a:t>
                      </a:r>
                      <a:r>
                        <a:rPr lang="ru-RU" sz="1100" dirty="0" smtClean="0">
                          <a:solidFill>
                            <a:srgbClr val="000000"/>
                          </a:solidFill>
                          <a:latin typeface="Times New Roman"/>
                          <a:ea typeface="Times New Roman"/>
                          <a:cs typeface="Times New Roman"/>
                        </a:rPr>
                        <a:t>88</a:t>
                      </a:r>
                      <a:endParaRPr lang="ru-RU" sz="1100" dirty="0">
                        <a:latin typeface="Times New Roman"/>
                        <a:ea typeface="Times New Roman"/>
                        <a:cs typeface="Times New Roman"/>
                      </a:endParaRPr>
                    </a:p>
                  </a:txBody>
                  <a:tcPr marL="68580" marR="68580" marT="0" marB="0" anchor="ctr">
                    <a:solidFill>
                      <a:schemeClr val="bg2"/>
                    </a:solidFill>
                  </a:tcPr>
                </a:tc>
                <a:tc>
                  <a:txBody>
                    <a:bodyPr/>
                    <a:lstStyle/>
                    <a:p>
                      <a:pPr>
                        <a:spcAft>
                          <a:spcPts val="0"/>
                        </a:spcAft>
                      </a:pPr>
                      <a:r>
                        <a:rPr lang="ru-RU" sz="1100" dirty="0" smtClean="0">
                          <a:solidFill>
                            <a:srgbClr val="000000"/>
                          </a:solidFill>
                          <a:latin typeface="Times New Roman"/>
                          <a:ea typeface="Times New Roman"/>
                          <a:cs typeface="Times New Roman"/>
                        </a:rPr>
                        <a:t>не менее 88</a:t>
                      </a:r>
                      <a:endParaRPr lang="ru-RU" sz="1100" dirty="0">
                        <a:latin typeface="Times New Roman"/>
                        <a:ea typeface="Times New Roman"/>
                        <a:cs typeface="Times New Roman"/>
                      </a:endParaRPr>
                    </a:p>
                  </a:txBody>
                  <a:tcPr marL="68580" marR="68580" marT="0" marB="0" anchor="ctr">
                    <a:solidFill>
                      <a:schemeClr val="bg2"/>
                    </a:solidFill>
                  </a:tcPr>
                </a:tc>
                <a:tc>
                  <a:txBody>
                    <a:bodyPr/>
                    <a:lstStyle/>
                    <a:p>
                      <a:pPr>
                        <a:spcAft>
                          <a:spcPts val="0"/>
                        </a:spcAft>
                      </a:pPr>
                      <a:r>
                        <a:rPr lang="ru-RU" sz="1100" dirty="0" smtClean="0">
                          <a:solidFill>
                            <a:srgbClr val="000000"/>
                          </a:solidFill>
                          <a:latin typeface="Times New Roman"/>
                          <a:ea typeface="Times New Roman"/>
                          <a:cs typeface="Times New Roman"/>
                        </a:rPr>
                        <a:t>не </a:t>
                      </a:r>
                      <a:r>
                        <a:rPr lang="ru-RU" sz="1100" dirty="0">
                          <a:solidFill>
                            <a:srgbClr val="000000"/>
                          </a:solidFill>
                          <a:latin typeface="Times New Roman"/>
                          <a:ea typeface="Times New Roman"/>
                          <a:cs typeface="Times New Roman"/>
                        </a:rPr>
                        <a:t>менее </a:t>
                      </a:r>
                      <a:r>
                        <a:rPr lang="ru-RU" sz="1100" dirty="0" smtClean="0">
                          <a:solidFill>
                            <a:srgbClr val="000000"/>
                          </a:solidFill>
                          <a:latin typeface="Times New Roman"/>
                          <a:ea typeface="Times New Roman"/>
                          <a:cs typeface="Times New Roman"/>
                        </a:rPr>
                        <a:t>89</a:t>
                      </a:r>
                      <a:endParaRPr lang="ru-RU" sz="1100" dirty="0">
                        <a:latin typeface="Times New Roman"/>
                        <a:ea typeface="Times New Roman"/>
                        <a:cs typeface="Times New Roman"/>
                      </a:endParaRPr>
                    </a:p>
                  </a:txBody>
                  <a:tcPr marL="68580" marR="68580" marT="0" marB="0" anchor="ctr">
                    <a:solidFill>
                      <a:schemeClr val="bg2"/>
                    </a:solidFill>
                  </a:tcPr>
                </a:tc>
                <a:tc>
                  <a:txBody>
                    <a:bodyPr/>
                    <a:lstStyle/>
                    <a:p>
                      <a:pPr>
                        <a:spcAft>
                          <a:spcPts val="0"/>
                        </a:spcAft>
                      </a:pPr>
                      <a:r>
                        <a:rPr lang="ru-RU" sz="1100" dirty="0">
                          <a:solidFill>
                            <a:srgbClr val="000000"/>
                          </a:solidFill>
                          <a:latin typeface="Times New Roman"/>
                          <a:ea typeface="Times New Roman"/>
                          <a:cs typeface="Times New Roman"/>
                        </a:rPr>
                        <a:t>не менее </a:t>
                      </a:r>
                      <a:r>
                        <a:rPr lang="ru-RU" sz="1100" dirty="0" smtClean="0">
                          <a:solidFill>
                            <a:srgbClr val="000000"/>
                          </a:solidFill>
                          <a:latin typeface="Times New Roman"/>
                          <a:ea typeface="Times New Roman"/>
                          <a:cs typeface="Times New Roman"/>
                        </a:rPr>
                        <a:t>89</a:t>
                      </a:r>
                      <a:endParaRPr lang="ru-RU" sz="1100" dirty="0">
                        <a:latin typeface="Times New Roman"/>
                        <a:ea typeface="Times New Roman"/>
                        <a:cs typeface="Times New Roman"/>
                      </a:endParaRPr>
                    </a:p>
                  </a:txBody>
                  <a:tcPr marL="68580" marR="68580" marT="0" marB="0" anchor="ctr">
                    <a:solidFill>
                      <a:schemeClr val="bg2"/>
                    </a:solidFill>
                  </a:tcPr>
                </a:tc>
                <a:tc>
                  <a:txBody>
                    <a:bodyPr/>
                    <a:lstStyle/>
                    <a:p>
                      <a:pPr>
                        <a:spcAft>
                          <a:spcPts val="0"/>
                        </a:spcAft>
                      </a:pPr>
                      <a:r>
                        <a:rPr lang="ru-RU" sz="1100" dirty="0">
                          <a:solidFill>
                            <a:srgbClr val="000000"/>
                          </a:solidFill>
                          <a:latin typeface="Times New Roman"/>
                          <a:ea typeface="Times New Roman"/>
                          <a:cs typeface="Times New Roman"/>
                        </a:rPr>
                        <a:t>не менее 90</a:t>
                      </a:r>
                      <a:endParaRPr lang="ru-RU" sz="1100" dirty="0">
                        <a:latin typeface="Times New Roman"/>
                        <a:ea typeface="Times New Roman"/>
                        <a:cs typeface="Times New Roman"/>
                      </a:endParaRPr>
                    </a:p>
                  </a:txBody>
                  <a:tcPr marL="68580" marR="68580" marT="0" marB="0" anchor="ctr">
                    <a:solidFill>
                      <a:schemeClr val="bg2"/>
                    </a:solidFill>
                  </a:tcPr>
                </a:tc>
              </a:tr>
              <a:tr h="442826">
                <a:tc>
                  <a:txBody>
                    <a:bodyPr/>
                    <a:lstStyle/>
                    <a:p>
                      <a:pPr>
                        <a:spcAft>
                          <a:spcPts val="0"/>
                        </a:spcAft>
                      </a:pPr>
                      <a:r>
                        <a:rPr lang="ru-RU" sz="1100" kern="1200" dirty="0" smtClean="0">
                          <a:solidFill>
                            <a:schemeClr val="dk1"/>
                          </a:solidFill>
                          <a:effectLst/>
                          <a:latin typeface="Times New Roman" pitchFamily="18" charset="0"/>
                          <a:ea typeface="+mn-ea"/>
                          <a:cs typeface="Times New Roman" pitchFamily="18" charset="0"/>
                        </a:rPr>
                        <a:t>Размещение на официальном сайте муниципального образования Северо-Енисейского района информационного ресурса «Бюджет для граждан»</a:t>
                      </a:r>
                      <a:endParaRPr lang="ru-RU" sz="1100" dirty="0">
                        <a:effectLst/>
                        <a:latin typeface="Times New Roman" pitchFamily="18" charset="0"/>
                        <a:ea typeface="Times New Roman"/>
                        <a:cs typeface="Times New Roman" pitchFamily="18" charset="0"/>
                      </a:endParaRPr>
                    </a:p>
                  </a:txBody>
                  <a:tcPr marL="68580" marR="68580" marT="0" marB="0" anchor="ctr">
                    <a:solidFill>
                      <a:schemeClr val="bg2"/>
                    </a:solidFill>
                  </a:tcPr>
                </a:tc>
                <a:tc>
                  <a:txBody>
                    <a:bodyPr/>
                    <a:lstStyle/>
                    <a:p>
                      <a:pPr algn="ctr">
                        <a:spcAft>
                          <a:spcPts val="0"/>
                        </a:spcAft>
                      </a:pPr>
                      <a:r>
                        <a:rPr lang="ru-RU" sz="1100" dirty="0">
                          <a:solidFill>
                            <a:srgbClr val="000000"/>
                          </a:solidFill>
                          <a:effectLst/>
                          <a:latin typeface="Times New Roman"/>
                          <a:ea typeface="Times New Roman"/>
                        </a:rPr>
                        <a:t>1 раз в месяц</a:t>
                      </a:r>
                      <a:endParaRPr lang="ru-RU" sz="1100" dirty="0">
                        <a:effectLst/>
                        <a:latin typeface="Times New Roman"/>
                        <a:ea typeface="Times New Roman"/>
                      </a:endParaRPr>
                    </a:p>
                  </a:txBody>
                  <a:tcPr marL="68580" marR="68580" marT="0" marB="0" anchor="ctr">
                    <a:solidFill>
                      <a:schemeClr val="bg2"/>
                    </a:solidFill>
                  </a:tcPr>
                </a:tc>
                <a:tc>
                  <a:txBody>
                    <a:bodyPr/>
                    <a:lstStyle/>
                    <a:p>
                      <a:pPr algn="ctr">
                        <a:spcAft>
                          <a:spcPts val="0"/>
                        </a:spcAft>
                      </a:pPr>
                      <a:r>
                        <a:rPr lang="ru-RU" sz="1100" dirty="0" smtClean="0">
                          <a:solidFill>
                            <a:srgbClr val="000000"/>
                          </a:solidFill>
                          <a:effectLst/>
                          <a:latin typeface="Times New Roman"/>
                          <a:ea typeface="Times New Roman"/>
                        </a:rPr>
                        <a:t>не </a:t>
                      </a:r>
                      <a:r>
                        <a:rPr lang="ru-RU" sz="1100" dirty="0">
                          <a:solidFill>
                            <a:srgbClr val="000000"/>
                          </a:solidFill>
                          <a:effectLst/>
                          <a:latin typeface="Times New Roman"/>
                          <a:ea typeface="Times New Roman"/>
                        </a:rPr>
                        <a:t>реже 1 раз в месяц</a:t>
                      </a:r>
                      <a:endParaRPr lang="ru-RU" sz="1100" dirty="0">
                        <a:effectLst/>
                        <a:latin typeface="Times New Roman"/>
                        <a:ea typeface="Times New Roman"/>
                      </a:endParaRPr>
                    </a:p>
                  </a:txBody>
                  <a:tcPr marL="68580" marR="68580" marT="0" marB="0" anchor="ctr">
                    <a:solidFill>
                      <a:schemeClr val="bg2"/>
                    </a:solidFill>
                  </a:tcPr>
                </a:tc>
                <a:tc>
                  <a:txBody>
                    <a:bodyPr/>
                    <a:lstStyle/>
                    <a:p>
                      <a:pPr algn="ctr">
                        <a:spcAft>
                          <a:spcPts val="0"/>
                        </a:spcAft>
                      </a:pPr>
                      <a:r>
                        <a:rPr lang="ru-RU" sz="1100" dirty="0" smtClean="0">
                          <a:solidFill>
                            <a:srgbClr val="000000"/>
                          </a:solidFill>
                          <a:effectLst/>
                          <a:latin typeface="Times New Roman"/>
                          <a:ea typeface="Times New Roman"/>
                        </a:rPr>
                        <a:t>не </a:t>
                      </a:r>
                      <a:r>
                        <a:rPr lang="ru-RU" sz="1100" dirty="0">
                          <a:solidFill>
                            <a:srgbClr val="000000"/>
                          </a:solidFill>
                          <a:effectLst/>
                          <a:latin typeface="Times New Roman"/>
                          <a:ea typeface="Times New Roman"/>
                        </a:rPr>
                        <a:t>реже 1 раз в месяц</a:t>
                      </a:r>
                      <a:endParaRPr lang="ru-RU" sz="1100" dirty="0">
                        <a:effectLst/>
                        <a:latin typeface="Times New Roman"/>
                        <a:ea typeface="Times New Roman"/>
                      </a:endParaRPr>
                    </a:p>
                  </a:txBody>
                  <a:tcPr marL="68580" marR="68580" marT="0" marB="0" anchor="ctr">
                    <a:solidFill>
                      <a:schemeClr val="bg2"/>
                    </a:solidFill>
                  </a:tcPr>
                </a:tc>
                <a:tc>
                  <a:txBody>
                    <a:bodyPr/>
                    <a:lstStyle/>
                    <a:p>
                      <a:pPr algn="ctr">
                        <a:spcAft>
                          <a:spcPts val="0"/>
                        </a:spcAft>
                      </a:pPr>
                      <a:r>
                        <a:rPr lang="ru-RU" sz="1100" dirty="0" smtClean="0">
                          <a:solidFill>
                            <a:srgbClr val="000000"/>
                          </a:solidFill>
                          <a:effectLst/>
                          <a:latin typeface="Times New Roman"/>
                          <a:ea typeface="Times New Roman"/>
                        </a:rPr>
                        <a:t>не </a:t>
                      </a:r>
                      <a:r>
                        <a:rPr lang="ru-RU" sz="1100" dirty="0">
                          <a:solidFill>
                            <a:srgbClr val="000000"/>
                          </a:solidFill>
                          <a:effectLst/>
                          <a:latin typeface="Times New Roman"/>
                          <a:ea typeface="Times New Roman"/>
                        </a:rPr>
                        <a:t>реже 1 раз в месяц</a:t>
                      </a:r>
                      <a:endParaRPr lang="ru-RU" sz="1100" dirty="0">
                        <a:effectLst/>
                        <a:latin typeface="Times New Roman"/>
                        <a:ea typeface="Times New Roman"/>
                      </a:endParaRPr>
                    </a:p>
                  </a:txBody>
                  <a:tcPr marL="68580" marR="68580" marT="0" marB="0" anchor="ctr">
                    <a:solidFill>
                      <a:schemeClr val="bg2"/>
                    </a:solidFill>
                  </a:tcPr>
                </a:tc>
                <a:tc>
                  <a:txBody>
                    <a:bodyPr/>
                    <a:lstStyle/>
                    <a:p>
                      <a:pPr algn="ctr">
                        <a:spcAft>
                          <a:spcPts val="0"/>
                        </a:spcAft>
                      </a:pPr>
                      <a:r>
                        <a:rPr lang="ru-RU" sz="1100" dirty="0" smtClean="0">
                          <a:solidFill>
                            <a:srgbClr val="000000"/>
                          </a:solidFill>
                          <a:effectLst/>
                          <a:latin typeface="Times New Roman"/>
                          <a:ea typeface="Times New Roman"/>
                        </a:rPr>
                        <a:t>не </a:t>
                      </a:r>
                      <a:r>
                        <a:rPr lang="ru-RU" sz="1100" dirty="0">
                          <a:solidFill>
                            <a:srgbClr val="000000"/>
                          </a:solidFill>
                          <a:effectLst/>
                          <a:latin typeface="Times New Roman"/>
                          <a:ea typeface="Times New Roman"/>
                        </a:rPr>
                        <a:t>реже 1 раз в месяц</a:t>
                      </a:r>
                      <a:endParaRPr lang="ru-RU" sz="1100" dirty="0">
                        <a:effectLst/>
                        <a:latin typeface="Times New Roman"/>
                        <a:ea typeface="Times New Roman"/>
                      </a:endParaRPr>
                    </a:p>
                  </a:txBody>
                  <a:tcPr marL="68580" marR="68580" marT="0" marB="0" anchor="ctr">
                    <a:solidFill>
                      <a:schemeClr val="bg2"/>
                    </a:solidFill>
                  </a:tcPr>
                </a:tc>
              </a:tr>
              <a:tr h="65034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kern="1200" dirty="0" smtClean="0">
                          <a:solidFill>
                            <a:schemeClr val="dk1"/>
                          </a:solidFill>
                          <a:effectLst/>
                          <a:latin typeface="Times New Roman" pitchFamily="18" charset="0"/>
                          <a:ea typeface="+mn-ea"/>
                          <a:cs typeface="Times New Roman" pitchFamily="18" charset="0"/>
                        </a:rPr>
                        <a:t>Соотношение количества проведенных плановых проверок (ревизий) при осуществлении внутреннего муниципального финансового контроля в сфере бюджетных правоотношений и контроля в сфере закупок товаров, работ, услуг к количеству запланированных, %</a:t>
                      </a:r>
                      <a:endParaRPr lang="ru-RU" sz="1100" dirty="0">
                        <a:effectLst/>
                        <a:latin typeface="Times New Roman" pitchFamily="18" charset="0"/>
                        <a:ea typeface="Times New Roman"/>
                        <a:cs typeface="Times New Roman" pitchFamily="18" charset="0"/>
                      </a:endParaRPr>
                    </a:p>
                  </a:txBody>
                  <a:tcPr marL="68580" marR="68580" marT="0" marB="0" anchor="ctr">
                    <a:solidFill>
                      <a:schemeClr val="bg2"/>
                    </a:solidFill>
                  </a:tcPr>
                </a:tc>
                <a:tc>
                  <a:txBody>
                    <a:bodyPr/>
                    <a:lstStyle/>
                    <a:p>
                      <a:pPr algn="ctr">
                        <a:spcAft>
                          <a:spcPts val="0"/>
                        </a:spcAft>
                      </a:pPr>
                      <a:r>
                        <a:rPr lang="ru-RU" sz="1100" dirty="0" smtClean="0">
                          <a:effectLst/>
                          <a:latin typeface="Times New Roman"/>
                          <a:ea typeface="Times New Roman"/>
                        </a:rPr>
                        <a:t>100</a:t>
                      </a:r>
                      <a:endParaRPr lang="ru-RU" sz="1100" dirty="0">
                        <a:effectLst/>
                        <a:latin typeface="Times New Roman"/>
                        <a:ea typeface="Times New Roman"/>
                      </a:endParaRPr>
                    </a:p>
                  </a:txBody>
                  <a:tcPr marL="68580" marR="68580" marT="0" marB="0" anchor="ctr">
                    <a:solidFill>
                      <a:schemeClr val="bg2"/>
                    </a:solidFill>
                  </a:tcPr>
                </a:tc>
                <a:tc>
                  <a:txBody>
                    <a:bodyPr/>
                    <a:lstStyle/>
                    <a:p>
                      <a:pPr algn="ctr">
                        <a:spcAft>
                          <a:spcPts val="0"/>
                        </a:spcAft>
                      </a:pPr>
                      <a:r>
                        <a:rPr lang="ru-RU" sz="1100" dirty="0" smtClean="0">
                          <a:effectLst/>
                          <a:latin typeface="Times New Roman"/>
                          <a:ea typeface="Times New Roman"/>
                        </a:rPr>
                        <a:t>100</a:t>
                      </a:r>
                      <a:endParaRPr lang="ru-RU" sz="1100" dirty="0">
                        <a:effectLst/>
                        <a:latin typeface="Times New Roman"/>
                        <a:ea typeface="Times New Roman"/>
                      </a:endParaRPr>
                    </a:p>
                  </a:txBody>
                  <a:tcPr marL="68580" marR="68580" marT="0" marB="0" anchor="ctr">
                    <a:solidFill>
                      <a:schemeClr val="bg2"/>
                    </a:solidFill>
                  </a:tcPr>
                </a:tc>
                <a:tc>
                  <a:txBody>
                    <a:bodyPr/>
                    <a:lstStyle/>
                    <a:p>
                      <a:pPr algn="ctr">
                        <a:spcAft>
                          <a:spcPts val="0"/>
                        </a:spcAft>
                      </a:pPr>
                      <a:r>
                        <a:rPr lang="ru-RU" sz="1100" dirty="0" smtClean="0">
                          <a:effectLst/>
                          <a:latin typeface="Times New Roman"/>
                          <a:ea typeface="Times New Roman"/>
                        </a:rPr>
                        <a:t>100</a:t>
                      </a:r>
                      <a:endParaRPr lang="ru-RU" sz="1100" dirty="0">
                        <a:effectLst/>
                        <a:latin typeface="Times New Roman"/>
                        <a:ea typeface="Times New Roman"/>
                      </a:endParaRPr>
                    </a:p>
                  </a:txBody>
                  <a:tcPr marL="68580" marR="68580" marT="0" marB="0" anchor="ctr">
                    <a:solidFill>
                      <a:schemeClr val="bg2"/>
                    </a:solidFill>
                  </a:tcPr>
                </a:tc>
                <a:tc>
                  <a:txBody>
                    <a:bodyPr/>
                    <a:lstStyle/>
                    <a:p>
                      <a:pPr algn="ctr">
                        <a:spcAft>
                          <a:spcPts val="0"/>
                        </a:spcAft>
                      </a:pPr>
                      <a:r>
                        <a:rPr lang="ru-RU" sz="1100" dirty="0" smtClean="0">
                          <a:effectLst/>
                          <a:latin typeface="Times New Roman"/>
                          <a:ea typeface="Times New Roman"/>
                        </a:rPr>
                        <a:t>100</a:t>
                      </a:r>
                      <a:endParaRPr lang="ru-RU" sz="1100" dirty="0">
                        <a:effectLst/>
                        <a:latin typeface="Times New Roman"/>
                        <a:ea typeface="Times New Roman"/>
                      </a:endParaRPr>
                    </a:p>
                  </a:txBody>
                  <a:tcPr marL="68580" marR="68580" marT="0" marB="0" anchor="ctr">
                    <a:solidFill>
                      <a:schemeClr val="bg2"/>
                    </a:solidFill>
                  </a:tcPr>
                </a:tc>
                <a:tc>
                  <a:txBody>
                    <a:bodyPr/>
                    <a:lstStyle/>
                    <a:p>
                      <a:pPr algn="ctr">
                        <a:spcAft>
                          <a:spcPts val="0"/>
                        </a:spcAft>
                      </a:pPr>
                      <a:r>
                        <a:rPr lang="ru-RU" sz="1100" dirty="0" smtClean="0">
                          <a:effectLst/>
                          <a:latin typeface="Times New Roman"/>
                          <a:ea typeface="Times New Roman"/>
                        </a:rPr>
                        <a:t>100</a:t>
                      </a:r>
                    </a:p>
                  </a:txBody>
                  <a:tcPr marL="68580" marR="68580" marT="0" marB="0" anchor="ctr">
                    <a:solidFill>
                      <a:schemeClr val="bg2"/>
                    </a:solidFill>
                  </a:tcPr>
                </a:tc>
              </a:tr>
              <a:tr h="44282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kern="1200" dirty="0" smtClean="0">
                          <a:solidFill>
                            <a:schemeClr val="dk1"/>
                          </a:solidFill>
                          <a:effectLst/>
                          <a:latin typeface="Times New Roman" pitchFamily="18" charset="0"/>
                          <a:ea typeface="+mn-ea"/>
                          <a:cs typeface="Times New Roman" pitchFamily="18" charset="0"/>
                        </a:rPr>
                        <a:t>Отсутствие просроченной кредиторской задолженности в расходах бюджета района, рублей</a:t>
                      </a:r>
                      <a:endParaRPr lang="ru-RU" sz="1100" dirty="0">
                        <a:effectLst/>
                        <a:latin typeface="Times New Roman" pitchFamily="18" charset="0"/>
                        <a:ea typeface="Times New Roman"/>
                        <a:cs typeface="Times New Roman" pitchFamily="18" charset="0"/>
                      </a:endParaRPr>
                    </a:p>
                  </a:txBody>
                  <a:tcPr marL="68580" marR="68580" marT="0" marB="0" anchor="ctr">
                    <a:solidFill>
                      <a:schemeClr val="bg2"/>
                    </a:solidFill>
                  </a:tcPr>
                </a:tc>
                <a:tc>
                  <a:txBody>
                    <a:bodyPr/>
                    <a:lstStyle/>
                    <a:p>
                      <a:pPr algn="ctr">
                        <a:spcAft>
                          <a:spcPts val="0"/>
                        </a:spcAft>
                      </a:pPr>
                      <a:r>
                        <a:rPr lang="ru-RU" sz="1100" dirty="0" smtClean="0">
                          <a:effectLst/>
                          <a:latin typeface="Times New Roman"/>
                          <a:ea typeface="Times New Roman"/>
                        </a:rPr>
                        <a:t>0</a:t>
                      </a:r>
                      <a:endParaRPr lang="ru-RU" sz="1100" dirty="0">
                        <a:effectLst/>
                        <a:latin typeface="Times New Roman"/>
                        <a:ea typeface="Times New Roman"/>
                      </a:endParaRPr>
                    </a:p>
                  </a:txBody>
                  <a:tcPr marL="68580" marR="68580" marT="0" marB="0" anchor="ctr">
                    <a:solidFill>
                      <a:schemeClr val="bg2"/>
                    </a:solidFill>
                  </a:tcPr>
                </a:tc>
                <a:tc>
                  <a:txBody>
                    <a:bodyPr/>
                    <a:lstStyle/>
                    <a:p>
                      <a:pPr algn="ctr">
                        <a:spcAft>
                          <a:spcPts val="0"/>
                        </a:spcAft>
                      </a:pPr>
                      <a:r>
                        <a:rPr lang="ru-RU" sz="1100" dirty="0" smtClean="0">
                          <a:effectLst/>
                          <a:latin typeface="Times New Roman"/>
                          <a:ea typeface="Times New Roman"/>
                        </a:rPr>
                        <a:t>0</a:t>
                      </a:r>
                      <a:endParaRPr lang="ru-RU" sz="1100" dirty="0">
                        <a:effectLst/>
                        <a:latin typeface="Times New Roman"/>
                        <a:ea typeface="Times New Roman"/>
                      </a:endParaRPr>
                    </a:p>
                  </a:txBody>
                  <a:tcPr marL="68580" marR="68580" marT="0" marB="0" anchor="ctr">
                    <a:solidFill>
                      <a:schemeClr val="bg2"/>
                    </a:solidFill>
                  </a:tcPr>
                </a:tc>
                <a:tc>
                  <a:txBody>
                    <a:bodyPr/>
                    <a:lstStyle/>
                    <a:p>
                      <a:pPr algn="ctr">
                        <a:spcAft>
                          <a:spcPts val="0"/>
                        </a:spcAft>
                      </a:pPr>
                      <a:r>
                        <a:rPr lang="ru-RU" sz="1100" dirty="0" smtClean="0">
                          <a:effectLst/>
                          <a:latin typeface="Times New Roman"/>
                          <a:ea typeface="Times New Roman"/>
                        </a:rPr>
                        <a:t>0</a:t>
                      </a:r>
                      <a:endParaRPr lang="ru-RU" sz="1100" dirty="0">
                        <a:effectLst/>
                        <a:latin typeface="Times New Roman"/>
                        <a:ea typeface="Times New Roman"/>
                      </a:endParaRPr>
                    </a:p>
                  </a:txBody>
                  <a:tcPr marL="68580" marR="68580" marT="0" marB="0" anchor="ctr">
                    <a:solidFill>
                      <a:schemeClr val="bg2"/>
                    </a:solidFill>
                  </a:tcPr>
                </a:tc>
                <a:tc>
                  <a:txBody>
                    <a:bodyPr/>
                    <a:lstStyle/>
                    <a:p>
                      <a:pPr algn="ctr">
                        <a:spcAft>
                          <a:spcPts val="0"/>
                        </a:spcAft>
                      </a:pPr>
                      <a:r>
                        <a:rPr lang="ru-RU" sz="1100" dirty="0" smtClean="0">
                          <a:effectLst/>
                          <a:latin typeface="Times New Roman"/>
                          <a:ea typeface="Times New Roman"/>
                        </a:rPr>
                        <a:t>0</a:t>
                      </a:r>
                      <a:endParaRPr lang="ru-RU" sz="1100" dirty="0">
                        <a:effectLst/>
                        <a:latin typeface="Times New Roman"/>
                        <a:ea typeface="Times New Roman"/>
                      </a:endParaRPr>
                    </a:p>
                  </a:txBody>
                  <a:tcPr marL="68580" marR="68580" marT="0" marB="0" anchor="ctr">
                    <a:solidFill>
                      <a:schemeClr val="bg2"/>
                    </a:solidFill>
                  </a:tcPr>
                </a:tc>
                <a:tc>
                  <a:txBody>
                    <a:bodyPr/>
                    <a:lstStyle/>
                    <a:p>
                      <a:pPr algn="ctr">
                        <a:spcAft>
                          <a:spcPts val="0"/>
                        </a:spcAft>
                      </a:pPr>
                      <a:r>
                        <a:rPr lang="ru-RU" sz="1100" dirty="0" smtClean="0">
                          <a:effectLst/>
                          <a:latin typeface="Times New Roman"/>
                          <a:ea typeface="Times New Roman"/>
                        </a:rPr>
                        <a:t>0</a:t>
                      </a:r>
                    </a:p>
                  </a:txBody>
                  <a:tcPr marL="68580" marR="68580" marT="0" marB="0" anchor="ctr">
                    <a:solidFill>
                      <a:schemeClr val="bg2"/>
                    </a:solidFill>
                  </a:tcPr>
                </a:tc>
              </a:tr>
              <a:tr h="44282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kern="1200" dirty="0" smtClean="0">
                          <a:solidFill>
                            <a:schemeClr val="dk1"/>
                          </a:solidFill>
                          <a:effectLst/>
                          <a:latin typeface="Times New Roman" pitchFamily="18" charset="0"/>
                          <a:ea typeface="+mn-ea"/>
                          <a:cs typeface="Times New Roman" pitchFamily="18" charset="0"/>
                        </a:rPr>
                        <a:t>Обеспечение исполнения расходных обязательств района (за исключением безвозмездных поступлений), %</a:t>
                      </a:r>
                      <a:endParaRPr lang="ru-RU" sz="1100" dirty="0">
                        <a:effectLst/>
                        <a:latin typeface="Times New Roman" pitchFamily="18" charset="0"/>
                        <a:ea typeface="Times New Roman"/>
                        <a:cs typeface="Times New Roman" pitchFamily="18" charset="0"/>
                      </a:endParaRPr>
                    </a:p>
                  </a:txBody>
                  <a:tcPr marL="68580" marR="68580" marT="0" marB="0" anchor="ctr">
                    <a:solidFill>
                      <a:schemeClr val="bg2"/>
                    </a:solidFill>
                  </a:tcPr>
                </a:tc>
                <a:tc>
                  <a:txBody>
                    <a:bodyPr/>
                    <a:lstStyle/>
                    <a:p>
                      <a:pPr algn="ctr">
                        <a:spcAft>
                          <a:spcPts val="0"/>
                        </a:spcAft>
                      </a:pPr>
                      <a:r>
                        <a:rPr lang="ru-RU" sz="1100" smtClean="0">
                          <a:effectLst/>
                          <a:latin typeface="Times New Roman"/>
                          <a:ea typeface="Times New Roman"/>
                        </a:rPr>
                        <a:t>96,7</a:t>
                      </a:r>
                      <a:endParaRPr lang="ru-RU" sz="1100" dirty="0">
                        <a:effectLst/>
                        <a:latin typeface="Times New Roman"/>
                        <a:ea typeface="Times New Roman"/>
                      </a:endParaRPr>
                    </a:p>
                  </a:txBody>
                  <a:tcPr marL="68580" marR="68580" marT="0" marB="0" anchor="ctr">
                    <a:solidFill>
                      <a:schemeClr val="bg2"/>
                    </a:solidFill>
                  </a:tcPr>
                </a:tc>
                <a:tc>
                  <a:txBody>
                    <a:bodyPr/>
                    <a:lstStyle/>
                    <a:p>
                      <a:pPr algn="ctr">
                        <a:spcAft>
                          <a:spcPts val="0"/>
                        </a:spcAft>
                      </a:pPr>
                      <a:r>
                        <a:rPr lang="ru-RU" sz="1100" dirty="0">
                          <a:solidFill>
                            <a:srgbClr val="000000"/>
                          </a:solidFill>
                          <a:effectLst/>
                          <a:latin typeface="Times New Roman"/>
                          <a:ea typeface="Times New Roman"/>
                        </a:rPr>
                        <a:t>не менее 95</a:t>
                      </a:r>
                      <a:endParaRPr lang="ru-RU" sz="1100" dirty="0">
                        <a:effectLst/>
                        <a:latin typeface="Times New Roman"/>
                        <a:ea typeface="Times New Roman"/>
                      </a:endParaRPr>
                    </a:p>
                  </a:txBody>
                  <a:tcPr marL="68580" marR="68580" marT="0" marB="0" anchor="ctr">
                    <a:solidFill>
                      <a:schemeClr val="bg2"/>
                    </a:solidFill>
                  </a:tcPr>
                </a:tc>
                <a:tc>
                  <a:txBody>
                    <a:bodyPr/>
                    <a:lstStyle/>
                    <a:p>
                      <a:pPr algn="ctr">
                        <a:spcAft>
                          <a:spcPts val="0"/>
                        </a:spcAft>
                      </a:pPr>
                      <a:r>
                        <a:rPr lang="ru-RU" sz="1100" dirty="0">
                          <a:solidFill>
                            <a:srgbClr val="000000"/>
                          </a:solidFill>
                          <a:effectLst/>
                          <a:latin typeface="Times New Roman"/>
                          <a:ea typeface="Times New Roman"/>
                        </a:rPr>
                        <a:t>не менее 95</a:t>
                      </a:r>
                      <a:endParaRPr lang="ru-RU" sz="1100" dirty="0">
                        <a:effectLst/>
                        <a:latin typeface="Times New Roman"/>
                        <a:ea typeface="Times New Roman"/>
                      </a:endParaRPr>
                    </a:p>
                  </a:txBody>
                  <a:tcPr marL="68580" marR="68580" marT="0" marB="0" anchor="ctr">
                    <a:solidFill>
                      <a:schemeClr val="bg2"/>
                    </a:solidFill>
                  </a:tcPr>
                </a:tc>
                <a:tc>
                  <a:txBody>
                    <a:bodyPr/>
                    <a:lstStyle/>
                    <a:p>
                      <a:pPr algn="ctr">
                        <a:spcAft>
                          <a:spcPts val="0"/>
                        </a:spcAft>
                      </a:pPr>
                      <a:r>
                        <a:rPr lang="ru-RU" sz="1100">
                          <a:solidFill>
                            <a:srgbClr val="000000"/>
                          </a:solidFill>
                          <a:effectLst/>
                          <a:latin typeface="Times New Roman"/>
                          <a:ea typeface="Times New Roman"/>
                        </a:rPr>
                        <a:t>не менее 95</a:t>
                      </a:r>
                      <a:endParaRPr lang="ru-RU" sz="1100">
                        <a:effectLst/>
                        <a:latin typeface="Times New Roman"/>
                        <a:ea typeface="Times New Roman"/>
                      </a:endParaRPr>
                    </a:p>
                  </a:txBody>
                  <a:tcPr marL="68580" marR="68580" marT="0" marB="0" anchor="ctr">
                    <a:solidFill>
                      <a:schemeClr val="bg2"/>
                    </a:solidFill>
                  </a:tcPr>
                </a:tc>
                <a:tc>
                  <a:txBody>
                    <a:bodyPr/>
                    <a:lstStyle/>
                    <a:p>
                      <a:pPr algn="ctr">
                        <a:spcAft>
                          <a:spcPts val="0"/>
                        </a:spcAft>
                      </a:pPr>
                      <a:r>
                        <a:rPr lang="ru-RU" sz="1100" dirty="0">
                          <a:solidFill>
                            <a:srgbClr val="000000"/>
                          </a:solidFill>
                          <a:effectLst/>
                          <a:latin typeface="Times New Roman"/>
                          <a:ea typeface="Times New Roman"/>
                        </a:rPr>
                        <a:t>не менее 95</a:t>
                      </a:r>
                      <a:endParaRPr lang="ru-RU" sz="1100" dirty="0">
                        <a:effectLst/>
                        <a:latin typeface="Times New Roman"/>
                        <a:ea typeface="Times New Roman"/>
                      </a:endParaRPr>
                    </a:p>
                  </a:txBody>
                  <a:tcPr marL="68580" marR="68580" marT="0" marB="0" anchor="ctr">
                    <a:solidFill>
                      <a:schemeClr val="bg2"/>
                    </a:solidFill>
                  </a:tcPr>
                </a:tc>
              </a:tr>
              <a:tr h="254009">
                <a:tc>
                  <a:txBody>
                    <a:bodyPr/>
                    <a:lstStyle/>
                    <a:p>
                      <a:r>
                        <a:rPr lang="ru-RU" sz="1100" dirty="0" smtClean="0">
                          <a:solidFill>
                            <a:srgbClr val="000000"/>
                          </a:solidFill>
                          <a:effectLst/>
                          <a:latin typeface="Times New Roman"/>
                          <a:ea typeface="Times New Roman"/>
                        </a:rPr>
                        <a:t>Отношение дефицита бюджета района к  утвержденному общему годовому объему доходов бюджета района без учета утвержденного объема безвозмездных поступлений и (или) поступлений налоговых доходов по дополнительным нормативам отчислений, %</a:t>
                      </a:r>
                      <a:endParaRPr lang="ru-RU" sz="1100" dirty="0">
                        <a:solidFill>
                          <a:schemeClr val="tx1"/>
                        </a:solidFill>
                        <a:latin typeface="Times New Roman" pitchFamily="18" charset="0"/>
                        <a:cs typeface="Times New Roman" pitchFamily="18" charset="0"/>
                      </a:endParaRPr>
                    </a:p>
                  </a:txBody>
                  <a:tcPr>
                    <a:solidFill>
                      <a:schemeClr val="bg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dirty="0" smtClean="0">
                          <a:solidFill>
                            <a:schemeClr val="tx1"/>
                          </a:solidFill>
                          <a:latin typeface="Times New Roman" pitchFamily="18" charset="0"/>
                          <a:cs typeface="Times New Roman" pitchFamily="18" charset="0"/>
                        </a:rPr>
                        <a:t>-</a:t>
                      </a:r>
                    </a:p>
                  </a:txBody>
                  <a:tcPr marL="68580" marR="68580" marT="0" marB="0" anchor="ctr">
                    <a:solidFill>
                      <a:schemeClr val="bg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smtClean="0">
                          <a:solidFill>
                            <a:schemeClr val="tx1"/>
                          </a:solidFill>
                          <a:latin typeface="Times New Roman" pitchFamily="18" charset="0"/>
                          <a:cs typeface="Times New Roman" pitchFamily="18" charset="0"/>
                        </a:rPr>
                        <a:t>не более 10</a:t>
                      </a:r>
                    </a:p>
                  </a:txBody>
                  <a:tcPr marL="68580" marR="68580" marT="0" marB="0" anchor="ctr">
                    <a:solidFill>
                      <a:schemeClr val="bg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smtClean="0">
                          <a:solidFill>
                            <a:schemeClr val="tx1"/>
                          </a:solidFill>
                          <a:latin typeface="Times New Roman" pitchFamily="18" charset="0"/>
                          <a:cs typeface="Times New Roman" pitchFamily="18" charset="0"/>
                        </a:rPr>
                        <a:t>не более 10</a:t>
                      </a:r>
                    </a:p>
                  </a:txBody>
                  <a:tcPr marL="68580" marR="68580" marT="0" marB="0" anchor="ctr">
                    <a:solidFill>
                      <a:schemeClr val="bg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smtClean="0">
                          <a:solidFill>
                            <a:schemeClr val="tx1"/>
                          </a:solidFill>
                          <a:latin typeface="Times New Roman" pitchFamily="18" charset="0"/>
                          <a:cs typeface="Times New Roman" pitchFamily="18" charset="0"/>
                        </a:rPr>
                        <a:t>не более 10</a:t>
                      </a:r>
                    </a:p>
                  </a:txBody>
                  <a:tcPr marL="68580" marR="68580" marT="0" marB="0" anchor="ctr">
                    <a:solidFill>
                      <a:schemeClr val="bg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smtClean="0">
                          <a:solidFill>
                            <a:schemeClr val="tx1"/>
                          </a:solidFill>
                          <a:latin typeface="Times New Roman" pitchFamily="18" charset="0"/>
                          <a:cs typeface="Times New Roman" pitchFamily="18" charset="0"/>
                        </a:rPr>
                        <a:t>не более 10</a:t>
                      </a:r>
                    </a:p>
                  </a:txBody>
                  <a:tcPr marL="68580" marR="68580" marT="0" marB="0" anchor="ctr">
                    <a:solidFill>
                      <a:schemeClr val="bg2"/>
                    </a:solidFill>
                  </a:tcPr>
                </a:tc>
              </a:tr>
              <a:tr h="983582">
                <a:tc>
                  <a:txBody>
                    <a:bodyPr/>
                    <a:lstStyle/>
                    <a:p>
                      <a:pPr>
                        <a:spcAft>
                          <a:spcPts val="0"/>
                        </a:spcAft>
                      </a:pPr>
                      <a:r>
                        <a:rPr lang="ru-RU" sz="1100" dirty="0">
                          <a:solidFill>
                            <a:srgbClr val="000000"/>
                          </a:solidFill>
                          <a:effectLst/>
                          <a:latin typeface="Times New Roman"/>
                          <a:ea typeface="Times New Roman"/>
                        </a:rPr>
                        <a:t>Степень качества управления муниципальными финансами, присвоенная по результатам комплексной оценки качества управления муниципальными финансами, в соответствии с Приказом Министерства Финансов Красноярского края от 31.01.2014 № 10 «Об утверждении Порядка проведения мониторинга и оценки качества управления муниципальными финансами в муниципальных районах и городских округах Красноярского края» (далее степень качества)</a:t>
                      </a:r>
                      <a:endParaRPr lang="ru-RU" sz="1100" dirty="0">
                        <a:effectLst/>
                        <a:latin typeface="Times New Roman"/>
                        <a:ea typeface="Times New Roman"/>
                      </a:endParaRPr>
                    </a:p>
                  </a:txBody>
                  <a:tcPr marL="68580" marR="68580" marT="0" marB="0" anchor="ctr">
                    <a:solidFill>
                      <a:schemeClr val="bg2"/>
                    </a:solidFill>
                  </a:tcPr>
                </a:tc>
                <a:tc>
                  <a:txBody>
                    <a:bodyPr/>
                    <a:lstStyle/>
                    <a:p>
                      <a:pPr algn="ctr">
                        <a:spcAft>
                          <a:spcPts val="0"/>
                        </a:spcAft>
                      </a:pPr>
                      <a:r>
                        <a:rPr lang="ru-RU" sz="1100" dirty="0">
                          <a:solidFill>
                            <a:srgbClr val="000000"/>
                          </a:solidFill>
                          <a:effectLst/>
                          <a:latin typeface="Times New Roman"/>
                          <a:ea typeface="Times New Roman"/>
                        </a:rPr>
                        <a:t>I степень</a:t>
                      </a:r>
                      <a:endParaRPr lang="ru-RU" sz="1100" dirty="0">
                        <a:effectLst/>
                        <a:latin typeface="Times New Roman"/>
                        <a:ea typeface="Times New Roman"/>
                      </a:endParaRPr>
                    </a:p>
                  </a:txBody>
                  <a:tcPr marL="68580" marR="68580" marT="0" marB="0" anchor="ctr">
                    <a:solidFill>
                      <a:schemeClr val="bg2"/>
                    </a:solidFill>
                  </a:tcPr>
                </a:tc>
                <a:tc>
                  <a:txBody>
                    <a:bodyPr/>
                    <a:lstStyle/>
                    <a:p>
                      <a:pPr>
                        <a:spcAft>
                          <a:spcPts val="0"/>
                        </a:spcAft>
                      </a:pPr>
                      <a:r>
                        <a:rPr lang="ru-RU" sz="1100" dirty="0">
                          <a:solidFill>
                            <a:srgbClr val="000000"/>
                          </a:solidFill>
                          <a:effectLst/>
                          <a:latin typeface="Times New Roman"/>
                          <a:ea typeface="Times New Roman"/>
                        </a:rPr>
                        <a:t>не ниже II степени качества</a:t>
                      </a:r>
                      <a:endParaRPr lang="ru-RU" sz="1100" dirty="0">
                        <a:effectLst/>
                        <a:latin typeface="Times New Roman"/>
                        <a:ea typeface="Times New Roman"/>
                      </a:endParaRPr>
                    </a:p>
                  </a:txBody>
                  <a:tcPr marL="68580" marR="68580" marT="0" marB="0" anchor="ctr">
                    <a:solidFill>
                      <a:schemeClr val="bg2"/>
                    </a:solidFill>
                  </a:tcPr>
                </a:tc>
                <a:tc>
                  <a:txBody>
                    <a:bodyPr/>
                    <a:lstStyle/>
                    <a:p>
                      <a:pPr>
                        <a:spcAft>
                          <a:spcPts val="0"/>
                        </a:spcAft>
                      </a:pPr>
                      <a:r>
                        <a:rPr lang="ru-RU" sz="1100" dirty="0">
                          <a:solidFill>
                            <a:srgbClr val="000000"/>
                          </a:solidFill>
                          <a:effectLst/>
                          <a:latin typeface="Times New Roman"/>
                          <a:ea typeface="Times New Roman"/>
                        </a:rPr>
                        <a:t>не ниже II степени качества</a:t>
                      </a:r>
                      <a:endParaRPr lang="ru-RU" sz="1100" dirty="0">
                        <a:effectLst/>
                        <a:latin typeface="Times New Roman"/>
                        <a:ea typeface="Times New Roman"/>
                      </a:endParaRPr>
                    </a:p>
                  </a:txBody>
                  <a:tcPr marL="68580" marR="68580" marT="0" marB="0" anchor="ctr">
                    <a:solidFill>
                      <a:schemeClr val="bg2"/>
                    </a:solidFill>
                  </a:tcPr>
                </a:tc>
                <a:tc>
                  <a:txBody>
                    <a:bodyPr/>
                    <a:lstStyle/>
                    <a:p>
                      <a:pPr>
                        <a:spcAft>
                          <a:spcPts val="0"/>
                        </a:spcAft>
                      </a:pPr>
                      <a:r>
                        <a:rPr lang="ru-RU" sz="1100" dirty="0">
                          <a:solidFill>
                            <a:srgbClr val="000000"/>
                          </a:solidFill>
                          <a:effectLst/>
                          <a:latin typeface="Times New Roman"/>
                          <a:ea typeface="Times New Roman"/>
                        </a:rPr>
                        <a:t>не ниже II степени качества</a:t>
                      </a:r>
                      <a:endParaRPr lang="ru-RU" sz="1100" dirty="0">
                        <a:effectLst/>
                        <a:latin typeface="Times New Roman"/>
                        <a:ea typeface="Times New Roman"/>
                      </a:endParaRPr>
                    </a:p>
                  </a:txBody>
                  <a:tcPr marL="68580" marR="68580" marT="0" marB="0" anchor="ctr">
                    <a:solidFill>
                      <a:schemeClr val="bg2"/>
                    </a:solidFill>
                  </a:tcPr>
                </a:tc>
                <a:tc>
                  <a:txBody>
                    <a:bodyPr/>
                    <a:lstStyle/>
                    <a:p>
                      <a:pPr>
                        <a:spcAft>
                          <a:spcPts val="0"/>
                        </a:spcAft>
                      </a:pPr>
                      <a:r>
                        <a:rPr lang="ru-RU" sz="1100" dirty="0">
                          <a:solidFill>
                            <a:srgbClr val="000000"/>
                          </a:solidFill>
                          <a:effectLst/>
                          <a:latin typeface="Times New Roman"/>
                          <a:ea typeface="Times New Roman"/>
                        </a:rPr>
                        <a:t>не ниже II степени качества</a:t>
                      </a:r>
                      <a:endParaRPr lang="ru-RU" sz="1100" dirty="0">
                        <a:effectLst/>
                        <a:latin typeface="Times New Roman"/>
                        <a:ea typeface="Times New Roman"/>
                      </a:endParaRPr>
                    </a:p>
                  </a:txBody>
                  <a:tcPr marL="68580" marR="68580" marT="0" marB="0" anchor="ctr">
                    <a:solidFill>
                      <a:schemeClr val="bg2"/>
                    </a:solidFill>
                  </a:tcPr>
                </a:tc>
              </a:tr>
              <a:tr h="240711">
                <a:tc>
                  <a:txBody>
                    <a:bodyPr/>
                    <a:lstStyle/>
                    <a:p>
                      <a:r>
                        <a:rPr lang="ru-RU" sz="1100" kern="1200" dirty="0" smtClean="0">
                          <a:solidFill>
                            <a:schemeClr val="dk1"/>
                          </a:solidFill>
                          <a:effectLst/>
                          <a:latin typeface="Times New Roman" pitchFamily="18" charset="0"/>
                          <a:ea typeface="+mn-ea"/>
                          <a:cs typeface="Times New Roman" pitchFamily="18" charset="0"/>
                        </a:rPr>
                        <a:t>Доля расходов на реализацию вновь принимаемых обязательств бюджета Северо-Енисейского района путем конкурсного распределения, %</a:t>
                      </a:r>
                      <a:endParaRPr lang="ru-RU" sz="1100" dirty="0">
                        <a:solidFill>
                          <a:schemeClr val="tx1"/>
                        </a:solidFill>
                        <a:latin typeface="Times New Roman" pitchFamily="18" charset="0"/>
                        <a:cs typeface="Times New Roman" pitchFamily="18" charset="0"/>
                      </a:endParaRPr>
                    </a:p>
                  </a:txBody>
                  <a:tcPr>
                    <a:solidFill>
                      <a:schemeClr val="bg2"/>
                    </a:solidFill>
                  </a:tcPr>
                </a:tc>
                <a:tc>
                  <a:txBody>
                    <a:bodyPr/>
                    <a:lstStyle/>
                    <a:p>
                      <a:pPr algn="ctr">
                        <a:spcAft>
                          <a:spcPts val="0"/>
                        </a:spcAft>
                      </a:pPr>
                      <a:r>
                        <a:rPr lang="ru-RU" sz="1100" dirty="0" smtClean="0">
                          <a:effectLst/>
                          <a:latin typeface="Times New Roman"/>
                          <a:ea typeface="Times New Roman"/>
                        </a:rPr>
                        <a:t>100</a:t>
                      </a:r>
                      <a:endParaRPr lang="ru-RU" sz="1100" dirty="0">
                        <a:effectLst/>
                        <a:latin typeface="Times New Roman"/>
                        <a:ea typeface="Times New Roman"/>
                      </a:endParaRPr>
                    </a:p>
                  </a:txBody>
                  <a:tcPr marL="68580" marR="68580" marT="0" marB="0" anchor="ctr">
                    <a:solidFill>
                      <a:schemeClr val="bg2"/>
                    </a:solidFill>
                  </a:tcPr>
                </a:tc>
                <a:tc>
                  <a:txBody>
                    <a:bodyPr/>
                    <a:lstStyle/>
                    <a:p>
                      <a:pPr algn="ctr">
                        <a:spcAft>
                          <a:spcPts val="0"/>
                        </a:spcAft>
                      </a:pPr>
                      <a:r>
                        <a:rPr lang="ru-RU" sz="1100" dirty="0" smtClean="0">
                          <a:effectLst/>
                          <a:latin typeface="Times New Roman"/>
                          <a:ea typeface="Times New Roman"/>
                        </a:rPr>
                        <a:t>100</a:t>
                      </a:r>
                      <a:endParaRPr lang="ru-RU" sz="1100" dirty="0">
                        <a:effectLst/>
                        <a:latin typeface="Times New Roman"/>
                        <a:ea typeface="Times New Roman"/>
                      </a:endParaRPr>
                    </a:p>
                  </a:txBody>
                  <a:tcPr marL="68580" marR="68580" marT="0" marB="0" anchor="ctr">
                    <a:solidFill>
                      <a:schemeClr val="bg2"/>
                    </a:solidFill>
                  </a:tcPr>
                </a:tc>
                <a:tc>
                  <a:txBody>
                    <a:bodyPr/>
                    <a:lstStyle/>
                    <a:p>
                      <a:pPr algn="ctr">
                        <a:spcAft>
                          <a:spcPts val="0"/>
                        </a:spcAft>
                      </a:pPr>
                      <a:r>
                        <a:rPr lang="ru-RU" sz="1100" dirty="0" smtClean="0">
                          <a:effectLst/>
                          <a:latin typeface="Times New Roman"/>
                          <a:ea typeface="Times New Roman"/>
                        </a:rPr>
                        <a:t>100</a:t>
                      </a:r>
                      <a:endParaRPr lang="ru-RU" sz="1100" dirty="0">
                        <a:effectLst/>
                        <a:latin typeface="Times New Roman"/>
                        <a:ea typeface="Times New Roman"/>
                      </a:endParaRPr>
                    </a:p>
                  </a:txBody>
                  <a:tcPr marL="68580" marR="68580" marT="0" marB="0" anchor="ctr">
                    <a:solidFill>
                      <a:schemeClr val="bg2"/>
                    </a:solidFill>
                  </a:tcPr>
                </a:tc>
                <a:tc>
                  <a:txBody>
                    <a:bodyPr/>
                    <a:lstStyle/>
                    <a:p>
                      <a:pPr algn="ctr">
                        <a:spcAft>
                          <a:spcPts val="0"/>
                        </a:spcAft>
                      </a:pPr>
                      <a:r>
                        <a:rPr lang="ru-RU" sz="1100" dirty="0" smtClean="0">
                          <a:effectLst/>
                          <a:latin typeface="Times New Roman"/>
                          <a:ea typeface="Times New Roman"/>
                        </a:rPr>
                        <a:t>100</a:t>
                      </a:r>
                      <a:endParaRPr lang="ru-RU" sz="1100" dirty="0">
                        <a:effectLst/>
                        <a:latin typeface="Times New Roman"/>
                        <a:ea typeface="Times New Roman"/>
                      </a:endParaRPr>
                    </a:p>
                  </a:txBody>
                  <a:tcPr marL="68580" marR="68580" marT="0" marB="0" anchor="ctr">
                    <a:solidFill>
                      <a:schemeClr val="bg2"/>
                    </a:solidFill>
                  </a:tcPr>
                </a:tc>
                <a:tc>
                  <a:txBody>
                    <a:bodyPr/>
                    <a:lstStyle/>
                    <a:p>
                      <a:pPr algn="ctr">
                        <a:spcAft>
                          <a:spcPts val="0"/>
                        </a:spcAft>
                      </a:pPr>
                      <a:r>
                        <a:rPr lang="ru-RU" sz="1100" dirty="0" smtClean="0">
                          <a:effectLst/>
                          <a:latin typeface="Times New Roman"/>
                          <a:ea typeface="Times New Roman"/>
                        </a:rPr>
                        <a:t>100</a:t>
                      </a:r>
                    </a:p>
                  </a:txBody>
                  <a:tcPr marL="68580" marR="68580" marT="0" marB="0" anchor="ctr">
                    <a:solidFill>
                      <a:schemeClr val="bg2"/>
                    </a:solidFill>
                  </a:tcPr>
                </a:tc>
              </a:tr>
            </a:tbl>
          </a:graphicData>
        </a:graphic>
      </p:graphicFrame>
      <p:sp>
        <p:nvSpPr>
          <p:cNvPr id="4" name="Нашивка 3"/>
          <p:cNvSpPr/>
          <p:nvPr/>
        </p:nvSpPr>
        <p:spPr>
          <a:xfrm>
            <a:off x="0" y="76200"/>
            <a:ext cx="990600" cy="1066800"/>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black"/>
              </a:solidFill>
            </a:endParaRPr>
          </a:p>
        </p:txBody>
      </p:sp>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28384" y="-34185"/>
            <a:ext cx="1107386" cy="978016"/>
          </a:xfrm>
          <a:prstGeom prst="rect">
            <a:avLst/>
          </a:prstGeom>
        </p:spPr>
      </p:pic>
    </p:spTree>
    <p:extLst>
      <p:ext uri="{BB962C8B-B14F-4D97-AF65-F5344CB8AC3E}">
        <p14:creationId xmlns:p14="http://schemas.microsoft.com/office/powerpoint/2010/main" val="113997964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59632" y="44624"/>
            <a:ext cx="7427168" cy="526856"/>
          </a:xfrm>
        </p:spPr>
        <p:txBody>
          <a:bodyPr>
            <a:normAutofit fontScale="90000"/>
          </a:bodyPr>
          <a:lstStyle/>
          <a:p>
            <a:r>
              <a:rPr lang="ru-RU" sz="2000" dirty="0" smtClean="0">
                <a:latin typeface="Times New Roman" pitchFamily="18" charset="0"/>
                <a:cs typeface="Times New Roman" pitchFamily="18" charset="0"/>
              </a:rPr>
              <a:t>Капитальный ремонт объектов недвижимого имущества Северо-Енисейского района на 2021 год  16 837,1(тыс. рублей) </a:t>
            </a:r>
            <a:endParaRPr lang="ru-RU" sz="2000" dirty="0">
              <a:latin typeface="Times New Roman" pitchFamily="18" charset="0"/>
              <a:cs typeface="Times New Roman" pitchFamily="18" charset="0"/>
            </a:endParaRPr>
          </a:p>
        </p:txBody>
      </p:sp>
      <p:sp>
        <p:nvSpPr>
          <p:cNvPr id="4" name="Нашивка 3"/>
          <p:cNvSpPr/>
          <p:nvPr/>
        </p:nvSpPr>
        <p:spPr>
          <a:xfrm>
            <a:off x="357158" y="142852"/>
            <a:ext cx="785818" cy="857256"/>
          </a:xfrm>
          <a:prstGeom prst="chevron">
            <a:avLst>
              <a:gd name="adj" fmla="val 5439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black"/>
              </a:solidFill>
            </a:endParaRPr>
          </a:p>
        </p:txBody>
      </p:sp>
      <p:sp>
        <p:nvSpPr>
          <p:cNvPr id="6" name="Объект 5"/>
          <p:cNvSpPr>
            <a:spLocks noGrp="1"/>
          </p:cNvSpPr>
          <p:nvPr>
            <p:ph idx="4294967295"/>
          </p:nvPr>
        </p:nvSpPr>
        <p:spPr>
          <a:xfrm>
            <a:off x="683568" y="2132856"/>
            <a:ext cx="3024336" cy="2232248"/>
          </a:xfrm>
          <a:prstGeom prst="rect">
            <a:avLst/>
          </a:prstGeom>
        </p:spPr>
        <p:txBody>
          <a:bodyPr>
            <a:normAutofit/>
          </a:bodyPr>
          <a:lstStyle/>
          <a:p>
            <a:pPr marL="0" indent="0">
              <a:buNone/>
            </a:pPr>
            <a:r>
              <a:rPr lang="ru-RU" sz="1000" dirty="0">
                <a:latin typeface="Times New Roman" pitchFamily="18" charset="0"/>
                <a:cs typeface="Times New Roman" pitchFamily="18" charset="0"/>
              </a:rPr>
              <a:t>Здание школьных </a:t>
            </a:r>
            <a:r>
              <a:rPr lang="ru-RU" sz="1000" dirty="0" smtClean="0">
                <a:latin typeface="Times New Roman" pitchFamily="18" charset="0"/>
                <a:cs typeface="Times New Roman" pitchFamily="18" charset="0"/>
              </a:rPr>
              <a:t>мастерских МБОУ </a:t>
            </a:r>
            <a:r>
              <a:rPr lang="ru-RU" sz="1000" dirty="0">
                <a:latin typeface="Times New Roman" pitchFamily="18" charset="0"/>
                <a:cs typeface="Times New Roman" pitchFamily="18" charset="0"/>
              </a:rPr>
              <a:t>«</a:t>
            </a:r>
            <a:r>
              <a:rPr lang="ru-RU" sz="1000" dirty="0" err="1">
                <a:latin typeface="Times New Roman" pitchFamily="18" charset="0"/>
                <a:cs typeface="Times New Roman" pitchFamily="18" charset="0"/>
              </a:rPr>
              <a:t>Новокаламинская</a:t>
            </a:r>
            <a:r>
              <a:rPr lang="ru-RU" sz="1000" dirty="0">
                <a:latin typeface="Times New Roman" pitchFamily="18" charset="0"/>
                <a:cs typeface="Times New Roman" pitchFamily="18" charset="0"/>
              </a:rPr>
              <a:t> средняя школа № </a:t>
            </a:r>
            <a:r>
              <a:rPr lang="ru-RU" sz="1000" dirty="0" smtClean="0">
                <a:latin typeface="Times New Roman" pitchFamily="18" charset="0"/>
                <a:cs typeface="Times New Roman" pitchFamily="18" charset="0"/>
              </a:rPr>
              <a:t>6 –7 901,7 </a:t>
            </a:r>
          </a:p>
          <a:p>
            <a:pPr marL="0" indent="0">
              <a:buNone/>
            </a:pPr>
            <a:r>
              <a:rPr lang="ru-RU" sz="1000" dirty="0">
                <a:latin typeface="Times New Roman" pitchFamily="18" charset="0"/>
                <a:cs typeface="Times New Roman" pitchFamily="18" charset="0"/>
              </a:rPr>
              <a:t>Кровля здания Управления образования администрации Северо-Енисейского </a:t>
            </a:r>
            <a:r>
              <a:rPr lang="ru-RU" sz="1000" dirty="0" smtClean="0">
                <a:latin typeface="Times New Roman" pitchFamily="18" charset="0"/>
                <a:cs typeface="Times New Roman" pitchFamily="18" charset="0"/>
              </a:rPr>
              <a:t>района – 1 719,2</a:t>
            </a:r>
          </a:p>
          <a:p>
            <a:pPr marL="0" indent="0">
              <a:buNone/>
            </a:pPr>
            <a:r>
              <a:rPr lang="ru-RU" sz="1000" dirty="0" smtClean="0">
                <a:solidFill>
                  <a:prstClr val="black"/>
                </a:solidFill>
                <a:latin typeface="Times New Roman" pitchFamily="18" charset="0"/>
                <a:cs typeface="Times New Roman" pitchFamily="18" charset="0"/>
              </a:rPr>
              <a:t>Здание МБОУ  </a:t>
            </a:r>
            <a:r>
              <a:rPr lang="ru-RU" sz="1000" dirty="0">
                <a:solidFill>
                  <a:prstClr val="black"/>
                </a:solidFill>
                <a:latin typeface="Times New Roman" pitchFamily="18" charset="0"/>
                <a:cs typeface="Times New Roman" pitchFamily="18" charset="0"/>
              </a:rPr>
              <a:t>«Северо-Енисейская средняя школа № 2</a:t>
            </a:r>
            <a:r>
              <a:rPr lang="ru-RU" sz="1000" dirty="0" smtClean="0">
                <a:solidFill>
                  <a:prstClr val="black"/>
                </a:solidFill>
                <a:latin typeface="Times New Roman" pitchFamily="18" charset="0"/>
                <a:cs typeface="Times New Roman" pitchFamily="18" charset="0"/>
              </a:rPr>
              <a:t>» – 59,3</a:t>
            </a:r>
          </a:p>
          <a:p>
            <a:pPr marL="0" indent="0">
              <a:buNone/>
            </a:pPr>
            <a:r>
              <a:rPr lang="ru-RU" sz="1000" dirty="0" smtClean="0">
                <a:solidFill>
                  <a:prstClr val="black"/>
                </a:solidFill>
                <a:latin typeface="Times New Roman" pitchFamily="18" charset="0"/>
                <a:cs typeface="Times New Roman" pitchFamily="18" charset="0"/>
              </a:rPr>
              <a:t>Здания </a:t>
            </a:r>
            <a:r>
              <a:rPr lang="ru-RU" sz="1000" dirty="0">
                <a:solidFill>
                  <a:prstClr val="black"/>
                </a:solidFill>
                <a:latin typeface="Times New Roman" pitchFamily="18" charset="0"/>
                <a:cs typeface="Times New Roman" pitchFamily="18" charset="0"/>
              </a:rPr>
              <a:t>МБОУ </a:t>
            </a:r>
            <a:r>
              <a:rPr lang="ru-RU" sz="1000" dirty="0" smtClean="0">
                <a:solidFill>
                  <a:prstClr val="black"/>
                </a:solidFill>
                <a:latin typeface="Times New Roman" pitchFamily="18" charset="0"/>
                <a:cs typeface="Times New Roman" pitchFamily="18" charset="0"/>
              </a:rPr>
              <a:t>«Северо-Енисейская </a:t>
            </a:r>
            <a:r>
              <a:rPr lang="ru-RU" sz="1000" dirty="0">
                <a:solidFill>
                  <a:prstClr val="black"/>
                </a:solidFill>
                <a:latin typeface="Times New Roman" pitchFamily="18" charset="0"/>
                <a:cs typeface="Times New Roman" pitchFamily="18" charset="0"/>
              </a:rPr>
              <a:t>средняя школа № </a:t>
            </a:r>
            <a:r>
              <a:rPr lang="ru-RU" sz="1000" dirty="0" smtClean="0">
                <a:solidFill>
                  <a:prstClr val="black"/>
                </a:solidFill>
                <a:latin typeface="Times New Roman" pitchFamily="18" charset="0"/>
                <a:cs typeface="Times New Roman" pitchFamily="18" charset="0"/>
              </a:rPr>
              <a:t>2» - 125,8</a:t>
            </a:r>
            <a:endParaRPr lang="ru-RU" sz="1000" dirty="0">
              <a:latin typeface="Times New Roman" pitchFamily="18" charset="0"/>
              <a:cs typeface="Times New Roman" pitchFamily="18" charset="0"/>
            </a:endParaRPr>
          </a:p>
          <a:p>
            <a:pPr marL="0" indent="0">
              <a:buNone/>
            </a:pPr>
            <a:r>
              <a:rPr lang="ru-RU" sz="1000" dirty="0">
                <a:latin typeface="Times New Roman" pitchFamily="18" charset="0"/>
                <a:cs typeface="Times New Roman" pitchFamily="18" charset="0"/>
              </a:rPr>
              <a:t>Расходы на проверку  достоверности определения сметной стоимости </a:t>
            </a:r>
            <a:r>
              <a:rPr lang="ru-RU" sz="1000" dirty="0" smtClean="0">
                <a:latin typeface="Times New Roman" pitchFamily="18" charset="0"/>
                <a:cs typeface="Times New Roman" pitchFamily="18" charset="0"/>
              </a:rPr>
              <a:t>– 200,0</a:t>
            </a:r>
          </a:p>
          <a:p>
            <a:pPr marL="0" indent="0">
              <a:buNone/>
            </a:pPr>
            <a:r>
              <a:rPr lang="ru-RU" sz="1000" dirty="0" smtClean="0">
                <a:latin typeface="Times New Roman" pitchFamily="18" charset="0"/>
                <a:cs typeface="Times New Roman" pitchFamily="18" charset="0"/>
              </a:rPr>
              <a:t>Расходы по подготовке проектов капитальных ремонтов  -  100,0</a:t>
            </a:r>
          </a:p>
          <a:p>
            <a:pPr marL="228600" indent="-228600">
              <a:buAutoNum type="arabicPeriod"/>
            </a:pPr>
            <a:endParaRPr lang="ru-RU" sz="1000" dirty="0"/>
          </a:p>
        </p:txBody>
      </p:sp>
      <p:sp>
        <p:nvSpPr>
          <p:cNvPr id="8" name="Блок-схема: перфолента 7"/>
          <p:cNvSpPr/>
          <p:nvPr/>
        </p:nvSpPr>
        <p:spPr>
          <a:xfrm>
            <a:off x="5796136" y="1196752"/>
            <a:ext cx="2808312" cy="720078"/>
          </a:xfrm>
          <a:prstGeom prst="flowChartPunchedTape">
            <a:avLst/>
          </a:prstGeom>
          <a:solidFill>
            <a:schemeClr val="accent5">
              <a:lumMod val="20000"/>
              <a:lumOff val="80000"/>
            </a:schemeClr>
          </a:solidFill>
        </p:spPr>
        <p:style>
          <a:lnRef idx="2">
            <a:schemeClr val="accent4"/>
          </a:lnRef>
          <a:fillRef idx="1">
            <a:schemeClr val="lt1"/>
          </a:fillRef>
          <a:effectRef idx="0">
            <a:schemeClr val="accent4"/>
          </a:effectRef>
          <a:fontRef idx="minor">
            <a:schemeClr val="dk1"/>
          </a:fontRef>
        </p:style>
        <p:txBody>
          <a:bodyPr rtlCol="0" anchor="ctr"/>
          <a:lstStyle/>
          <a:p>
            <a:pPr algn="ctr"/>
            <a:r>
              <a:rPr lang="ru-RU" sz="1400" dirty="0" smtClean="0">
                <a:solidFill>
                  <a:prstClr val="black"/>
                </a:solidFill>
                <a:latin typeface="Times New Roman" pitchFamily="18" charset="0"/>
                <a:cs typeface="Times New Roman" pitchFamily="18" charset="0"/>
              </a:rPr>
              <a:t>Культура</a:t>
            </a:r>
            <a:r>
              <a:rPr lang="ru-RU" sz="1400" dirty="0">
                <a:solidFill>
                  <a:prstClr val="black"/>
                </a:solidFill>
                <a:latin typeface="Times New Roman" pitchFamily="18" charset="0"/>
                <a:cs typeface="Times New Roman" pitchFamily="18" charset="0"/>
              </a:rPr>
              <a:t> </a:t>
            </a:r>
            <a:r>
              <a:rPr lang="ru-RU" sz="1400" dirty="0" smtClean="0">
                <a:solidFill>
                  <a:prstClr val="black"/>
                </a:solidFill>
                <a:latin typeface="Times New Roman" pitchFamily="18" charset="0"/>
                <a:cs typeface="Times New Roman" pitchFamily="18" charset="0"/>
              </a:rPr>
              <a:t>6 731,0</a:t>
            </a:r>
            <a:endParaRPr lang="ru-RU" sz="1400" dirty="0">
              <a:solidFill>
                <a:prstClr val="black"/>
              </a:solidFill>
              <a:latin typeface="Times New Roman" pitchFamily="18" charset="0"/>
              <a:cs typeface="Times New Roman" pitchFamily="18" charset="0"/>
            </a:endParaRPr>
          </a:p>
        </p:txBody>
      </p:sp>
      <p:sp>
        <p:nvSpPr>
          <p:cNvPr id="9" name="Блок-схема: перфолента 8"/>
          <p:cNvSpPr/>
          <p:nvPr/>
        </p:nvSpPr>
        <p:spPr>
          <a:xfrm>
            <a:off x="750068" y="1124744"/>
            <a:ext cx="2885828" cy="792087"/>
          </a:xfrm>
          <a:prstGeom prst="flowChartPunchedTape">
            <a:avLst/>
          </a:prstGeom>
          <a:solidFill>
            <a:schemeClr val="accent5">
              <a:lumMod val="20000"/>
              <a:lumOff val="80000"/>
            </a:schemeClr>
          </a:solidFill>
        </p:spPr>
        <p:style>
          <a:lnRef idx="2">
            <a:schemeClr val="accent4"/>
          </a:lnRef>
          <a:fillRef idx="1">
            <a:schemeClr val="lt1"/>
          </a:fillRef>
          <a:effectRef idx="0">
            <a:schemeClr val="accent4"/>
          </a:effectRef>
          <a:fontRef idx="minor">
            <a:schemeClr val="dk1"/>
          </a:fontRef>
        </p:style>
        <p:txBody>
          <a:bodyPr rtlCol="0" anchor="ctr"/>
          <a:lstStyle/>
          <a:p>
            <a:pPr algn="ctr"/>
            <a:r>
              <a:rPr lang="ru-RU" sz="1400" dirty="0" smtClean="0">
                <a:solidFill>
                  <a:prstClr val="black"/>
                </a:solidFill>
                <a:latin typeface="Times New Roman" pitchFamily="18" charset="0"/>
                <a:cs typeface="Times New Roman" pitchFamily="18" charset="0"/>
              </a:rPr>
              <a:t>Образование 10 106,1</a:t>
            </a:r>
            <a:endParaRPr lang="ru-RU" sz="1400" dirty="0">
              <a:solidFill>
                <a:prstClr val="black"/>
              </a:solidFill>
              <a:latin typeface="Times New Roman" pitchFamily="18" charset="0"/>
              <a:cs typeface="Times New Roman" pitchFamily="18" charset="0"/>
            </a:endParaRPr>
          </a:p>
        </p:txBody>
      </p:sp>
      <p:sp>
        <p:nvSpPr>
          <p:cNvPr id="18" name="Скругленная прямоугольная выноска 17"/>
          <p:cNvSpPr/>
          <p:nvPr/>
        </p:nvSpPr>
        <p:spPr>
          <a:xfrm>
            <a:off x="467544" y="2132856"/>
            <a:ext cx="3456384" cy="2376264"/>
          </a:xfrm>
          <a:prstGeom prst="wedgeRoundRectCallou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20" name="Скругленная прямоугольная выноска 19"/>
          <p:cNvSpPr/>
          <p:nvPr/>
        </p:nvSpPr>
        <p:spPr>
          <a:xfrm>
            <a:off x="5364088" y="2132856"/>
            <a:ext cx="3600401" cy="2052228"/>
          </a:xfrm>
          <a:prstGeom prst="wedgeRoundRectCallou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22" name="Прямоугольник 21"/>
          <p:cNvSpPr/>
          <p:nvPr/>
        </p:nvSpPr>
        <p:spPr>
          <a:xfrm>
            <a:off x="5508104" y="2348880"/>
            <a:ext cx="3240360" cy="1477328"/>
          </a:xfrm>
          <a:prstGeom prst="rect">
            <a:avLst/>
          </a:prstGeom>
        </p:spPr>
        <p:txBody>
          <a:bodyPr wrap="square">
            <a:spAutoFit/>
          </a:bodyPr>
          <a:lstStyle/>
          <a:p>
            <a:endParaRPr lang="ru-RU" sz="1000" dirty="0" smtClean="0">
              <a:solidFill>
                <a:prstClr val="black"/>
              </a:solidFill>
              <a:latin typeface="Times New Roman" pitchFamily="18" charset="0"/>
              <a:cs typeface="Times New Roman" pitchFamily="18" charset="0"/>
            </a:endParaRPr>
          </a:p>
          <a:p>
            <a:r>
              <a:rPr lang="ru-RU" sz="1000" dirty="0">
                <a:solidFill>
                  <a:prstClr val="black"/>
                </a:solidFill>
                <a:latin typeface="Times New Roman" pitchFamily="18" charset="0"/>
                <a:cs typeface="Times New Roman" pitchFamily="18" charset="0"/>
              </a:rPr>
              <a:t>Здание СДК </a:t>
            </a:r>
            <a:r>
              <a:rPr lang="ru-RU" sz="1000" dirty="0" smtClean="0">
                <a:solidFill>
                  <a:prstClr val="black"/>
                </a:solidFill>
                <a:latin typeface="Times New Roman" pitchFamily="18" charset="0"/>
                <a:cs typeface="Times New Roman" pitchFamily="18" charset="0"/>
              </a:rPr>
              <a:t>МБУ </a:t>
            </a:r>
            <a:r>
              <a:rPr lang="ru-RU" sz="1000" dirty="0">
                <a:solidFill>
                  <a:prstClr val="black"/>
                </a:solidFill>
                <a:latin typeface="Times New Roman" pitchFamily="18" charset="0"/>
                <a:cs typeface="Times New Roman" pitchFamily="18" charset="0"/>
              </a:rPr>
              <a:t>«Централизованная клубная система Северо-Енисейского района</a:t>
            </a:r>
            <a:r>
              <a:rPr lang="ru-RU" sz="1000" dirty="0" smtClean="0">
                <a:solidFill>
                  <a:prstClr val="black"/>
                </a:solidFill>
                <a:latin typeface="Times New Roman" pitchFamily="18" charset="0"/>
                <a:cs typeface="Times New Roman" pitchFamily="18" charset="0"/>
              </a:rPr>
              <a:t>» - 2 144,6</a:t>
            </a:r>
          </a:p>
          <a:p>
            <a:r>
              <a:rPr lang="ru-RU" sz="1000" dirty="0">
                <a:solidFill>
                  <a:prstClr val="black"/>
                </a:solidFill>
                <a:latin typeface="Times New Roman" pitchFamily="18" charset="0"/>
                <a:cs typeface="Times New Roman" pitchFamily="18" charset="0"/>
              </a:rPr>
              <a:t>Здание РДК «Металлург» </a:t>
            </a:r>
            <a:r>
              <a:rPr lang="ru-RU" sz="1000" dirty="0" smtClean="0">
                <a:solidFill>
                  <a:prstClr val="black"/>
                </a:solidFill>
                <a:latin typeface="Times New Roman" pitchFamily="18" charset="0"/>
                <a:cs typeface="Times New Roman" pitchFamily="18" charset="0"/>
              </a:rPr>
              <a:t>МБУ «Централизованная </a:t>
            </a:r>
            <a:r>
              <a:rPr lang="ru-RU" sz="1000" dirty="0">
                <a:solidFill>
                  <a:prstClr val="black"/>
                </a:solidFill>
                <a:latin typeface="Times New Roman" pitchFamily="18" charset="0"/>
                <a:cs typeface="Times New Roman" pitchFamily="18" charset="0"/>
              </a:rPr>
              <a:t>клубная система Северо-Енисейского района» </a:t>
            </a:r>
            <a:r>
              <a:rPr lang="ru-RU" sz="1000" dirty="0" smtClean="0">
                <a:solidFill>
                  <a:prstClr val="black"/>
                </a:solidFill>
                <a:latin typeface="Times New Roman" pitchFamily="18" charset="0"/>
                <a:cs typeface="Times New Roman" pitchFamily="18" charset="0"/>
              </a:rPr>
              <a:t>- 4 286,4</a:t>
            </a:r>
          </a:p>
          <a:p>
            <a:r>
              <a:rPr lang="ru-RU" sz="1000" dirty="0" smtClean="0">
                <a:solidFill>
                  <a:prstClr val="black"/>
                </a:solidFill>
                <a:latin typeface="Times New Roman" pitchFamily="18" charset="0"/>
                <a:cs typeface="Times New Roman" pitchFamily="18" charset="0"/>
              </a:rPr>
              <a:t>Расходы </a:t>
            </a:r>
            <a:r>
              <a:rPr lang="ru-RU" sz="1000" dirty="0">
                <a:solidFill>
                  <a:prstClr val="black"/>
                </a:solidFill>
                <a:latin typeface="Times New Roman" pitchFamily="18" charset="0"/>
                <a:cs typeface="Times New Roman" pitchFamily="18" charset="0"/>
              </a:rPr>
              <a:t>на проверку  достоверности определения сметной стоимости – </a:t>
            </a:r>
            <a:r>
              <a:rPr lang="ru-RU" sz="1000" dirty="0" smtClean="0">
                <a:solidFill>
                  <a:prstClr val="black"/>
                </a:solidFill>
                <a:latin typeface="Times New Roman" pitchFamily="18" charset="0"/>
                <a:cs typeface="Times New Roman" pitchFamily="18" charset="0"/>
              </a:rPr>
              <a:t>200,0</a:t>
            </a:r>
            <a:endParaRPr lang="ru-RU" sz="1000" dirty="0">
              <a:solidFill>
                <a:prstClr val="black"/>
              </a:solidFill>
              <a:latin typeface="Times New Roman" pitchFamily="18" charset="0"/>
              <a:cs typeface="Times New Roman" pitchFamily="18" charset="0"/>
            </a:endParaRPr>
          </a:p>
          <a:p>
            <a:r>
              <a:rPr lang="ru-RU" sz="1000" dirty="0">
                <a:solidFill>
                  <a:prstClr val="black"/>
                </a:solidFill>
                <a:latin typeface="Times New Roman" pitchFamily="18" charset="0"/>
                <a:cs typeface="Times New Roman" pitchFamily="18" charset="0"/>
              </a:rPr>
              <a:t>Расходы по подготовке проектов капитальных ремонтов  -  </a:t>
            </a:r>
            <a:r>
              <a:rPr lang="ru-RU" sz="1000" dirty="0" smtClean="0">
                <a:solidFill>
                  <a:prstClr val="black"/>
                </a:solidFill>
                <a:latin typeface="Times New Roman" pitchFamily="18" charset="0"/>
                <a:cs typeface="Times New Roman" pitchFamily="18" charset="0"/>
              </a:rPr>
              <a:t>100,0</a:t>
            </a:r>
            <a:endParaRPr lang="ru-RU" sz="1000" dirty="0">
              <a:solidFill>
                <a:prstClr val="black"/>
              </a:solidFill>
              <a:latin typeface="Times New Roman" pitchFamily="18" charset="0"/>
              <a:cs typeface="Times New Roman" pitchFamily="18" charset="0"/>
            </a:endParaRPr>
          </a:p>
        </p:txBody>
      </p:sp>
    </p:spTree>
    <p:extLst>
      <p:ext uri="{BB962C8B-B14F-4D97-AF65-F5344CB8AC3E}">
        <p14:creationId xmlns:p14="http://schemas.microsoft.com/office/powerpoint/2010/main" val="367213640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59632" y="44624"/>
            <a:ext cx="7427168" cy="526856"/>
          </a:xfrm>
        </p:spPr>
        <p:txBody>
          <a:bodyPr>
            <a:normAutofit fontScale="90000"/>
          </a:bodyPr>
          <a:lstStyle/>
          <a:p>
            <a:r>
              <a:rPr lang="ru-RU" sz="2000" dirty="0" smtClean="0">
                <a:latin typeface="Times New Roman" pitchFamily="18" charset="0"/>
                <a:cs typeface="Times New Roman" pitchFamily="18" charset="0"/>
              </a:rPr>
              <a:t>Строительство объектов недвижимого имущества Северо-Енисейского района на 2021 год  555 607,3 (тыс. рублей) </a:t>
            </a:r>
            <a:endParaRPr lang="ru-RU" sz="2000" dirty="0">
              <a:latin typeface="Times New Roman" pitchFamily="18" charset="0"/>
              <a:cs typeface="Times New Roman" pitchFamily="18" charset="0"/>
            </a:endParaRPr>
          </a:p>
        </p:txBody>
      </p:sp>
      <p:sp>
        <p:nvSpPr>
          <p:cNvPr id="4" name="Нашивка 3"/>
          <p:cNvSpPr/>
          <p:nvPr/>
        </p:nvSpPr>
        <p:spPr>
          <a:xfrm>
            <a:off x="357158" y="142852"/>
            <a:ext cx="785818" cy="857256"/>
          </a:xfrm>
          <a:prstGeom prst="chevron">
            <a:avLst>
              <a:gd name="adj" fmla="val 5439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black"/>
              </a:solidFill>
            </a:endParaRPr>
          </a:p>
        </p:txBody>
      </p:sp>
      <p:sp>
        <p:nvSpPr>
          <p:cNvPr id="6" name="Объект 5"/>
          <p:cNvSpPr>
            <a:spLocks noGrp="1"/>
          </p:cNvSpPr>
          <p:nvPr>
            <p:ph idx="4294967295"/>
          </p:nvPr>
        </p:nvSpPr>
        <p:spPr>
          <a:xfrm>
            <a:off x="827584" y="1844825"/>
            <a:ext cx="3004814" cy="1872207"/>
          </a:xfrm>
          <a:prstGeom prst="rect">
            <a:avLst/>
          </a:prstGeom>
        </p:spPr>
        <p:txBody>
          <a:bodyPr>
            <a:noAutofit/>
          </a:bodyPr>
          <a:lstStyle/>
          <a:p>
            <a:pPr marL="0" indent="0">
              <a:buNone/>
            </a:pPr>
            <a:r>
              <a:rPr lang="ru-RU" sz="1200" dirty="0">
                <a:latin typeface="Times New Roman" pitchFamily="18" charset="0"/>
                <a:cs typeface="Times New Roman" pitchFamily="18" charset="0"/>
              </a:rPr>
              <a:t>60 квартирный дом, ул. Карла Маркса, 52А, </a:t>
            </a:r>
            <a:r>
              <a:rPr lang="ru-RU" sz="1200" dirty="0" err="1">
                <a:latin typeface="Times New Roman" pitchFamily="18" charset="0"/>
                <a:cs typeface="Times New Roman" pitchFamily="18" charset="0"/>
              </a:rPr>
              <a:t>гп</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Северо-Енисейский – 220 000,0 </a:t>
            </a:r>
          </a:p>
          <a:p>
            <a:pPr marL="0" indent="0">
              <a:buNone/>
            </a:pPr>
            <a:r>
              <a:rPr lang="ru-RU" sz="1200" dirty="0" smtClean="0">
                <a:latin typeface="Times New Roman" pitchFamily="18" charset="0"/>
                <a:cs typeface="Times New Roman" pitchFamily="18" charset="0"/>
              </a:rPr>
              <a:t>16 </a:t>
            </a:r>
            <a:r>
              <a:rPr lang="ru-RU" sz="1200" dirty="0">
                <a:latin typeface="Times New Roman" pitchFamily="18" charset="0"/>
                <a:cs typeface="Times New Roman" pitchFamily="18" charset="0"/>
              </a:rPr>
              <a:t>квартирный дом, ул. Ленина, 62А, </a:t>
            </a:r>
            <a:r>
              <a:rPr lang="ru-RU" sz="1200" dirty="0" err="1">
                <a:latin typeface="Times New Roman" pitchFamily="18" charset="0"/>
                <a:cs typeface="Times New Roman" pitchFamily="18" charset="0"/>
              </a:rPr>
              <a:t>гп</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Северо-Енисейский – 110 000,0</a:t>
            </a:r>
          </a:p>
          <a:p>
            <a:pPr marL="0" indent="0">
              <a:buNone/>
            </a:pPr>
            <a:r>
              <a:rPr lang="ru-RU" sz="1200" dirty="0">
                <a:latin typeface="Times New Roman" pitchFamily="18" charset="0"/>
                <a:cs typeface="Times New Roman" pitchFamily="18" charset="0"/>
              </a:rPr>
              <a:t>16 квартирный дом, ул. Карла Маркса, 19А, </a:t>
            </a:r>
            <a:r>
              <a:rPr lang="ru-RU" sz="1200" dirty="0" err="1">
                <a:latin typeface="Times New Roman" pitchFamily="18" charset="0"/>
                <a:cs typeface="Times New Roman" pitchFamily="18" charset="0"/>
              </a:rPr>
              <a:t>гп</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Северо-Енисейский – 110 000,0</a:t>
            </a:r>
          </a:p>
          <a:p>
            <a:pPr marL="0" indent="0">
              <a:buNone/>
            </a:pPr>
            <a:r>
              <a:rPr lang="ru-RU" sz="1200" dirty="0">
                <a:latin typeface="Times New Roman" pitchFamily="18" charset="0"/>
                <a:cs typeface="Times New Roman" pitchFamily="18" charset="0"/>
              </a:rPr>
              <a:t>Проектно-сметная документация</a:t>
            </a:r>
            <a:r>
              <a:rPr lang="ru-RU" sz="1200" dirty="0" smtClean="0">
                <a:latin typeface="Times New Roman" pitchFamily="18" charset="0"/>
                <a:cs typeface="Times New Roman" pitchFamily="18" charset="0"/>
              </a:rPr>
              <a:t> на строительство 24 квартирного дом, </a:t>
            </a:r>
            <a:r>
              <a:rPr lang="ru-RU" sz="1200" dirty="0">
                <a:latin typeface="Times New Roman" pitchFamily="18" charset="0"/>
                <a:cs typeface="Times New Roman" pitchFamily="18" charset="0"/>
              </a:rPr>
              <a:t>ул. Южная, 3, п. </a:t>
            </a:r>
            <a:r>
              <a:rPr lang="ru-RU" sz="1200" dirty="0" smtClean="0">
                <a:latin typeface="Times New Roman" pitchFamily="18" charset="0"/>
                <a:cs typeface="Times New Roman" pitchFamily="18" charset="0"/>
              </a:rPr>
              <a:t>Тея – 5 000,0</a:t>
            </a:r>
            <a:endParaRPr lang="ru-RU" sz="1200" dirty="0">
              <a:latin typeface="Times New Roman" pitchFamily="18" charset="0"/>
              <a:cs typeface="Times New Roman" pitchFamily="18" charset="0"/>
            </a:endParaRPr>
          </a:p>
        </p:txBody>
      </p:sp>
      <p:sp>
        <p:nvSpPr>
          <p:cNvPr id="8" name="Блок-схема: перфолента 7"/>
          <p:cNvSpPr/>
          <p:nvPr/>
        </p:nvSpPr>
        <p:spPr>
          <a:xfrm>
            <a:off x="5724128" y="902426"/>
            <a:ext cx="3132348" cy="804672"/>
          </a:xfrm>
          <a:prstGeom prst="flowChartPunchedTape">
            <a:avLst/>
          </a:prstGeom>
          <a:solidFill>
            <a:schemeClr val="accent5">
              <a:lumMod val="20000"/>
              <a:lumOff val="80000"/>
            </a:schemeClr>
          </a:solidFill>
        </p:spPr>
        <p:style>
          <a:lnRef idx="2">
            <a:schemeClr val="accent4"/>
          </a:lnRef>
          <a:fillRef idx="1">
            <a:schemeClr val="lt1"/>
          </a:fillRef>
          <a:effectRef idx="0">
            <a:schemeClr val="accent4"/>
          </a:effectRef>
          <a:fontRef idx="minor">
            <a:schemeClr val="dk1"/>
          </a:fontRef>
        </p:style>
        <p:txBody>
          <a:bodyPr rtlCol="0" anchor="ctr"/>
          <a:lstStyle/>
          <a:p>
            <a:pPr algn="ctr"/>
            <a:r>
              <a:rPr lang="ru-RU" sz="1400" dirty="0" smtClean="0">
                <a:solidFill>
                  <a:prstClr val="black"/>
                </a:solidFill>
                <a:latin typeface="Times New Roman" pitchFamily="18" charset="0"/>
                <a:cs typeface="Times New Roman" pitchFamily="18" charset="0"/>
              </a:rPr>
              <a:t>Коммунальное хозяйство 36 820,9</a:t>
            </a:r>
            <a:endParaRPr lang="ru-RU" sz="1400" dirty="0">
              <a:solidFill>
                <a:prstClr val="black"/>
              </a:solidFill>
              <a:latin typeface="Times New Roman" pitchFamily="18" charset="0"/>
              <a:cs typeface="Times New Roman" pitchFamily="18" charset="0"/>
            </a:endParaRPr>
          </a:p>
        </p:txBody>
      </p:sp>
      <p:sp>
        <p:nvSpPr>
          <p:cNvPr id="9" name="Блок-схема: перфолента 8"/>
          <p:cNvSpPr/>
          <p:nvPr/>
        </p:nvSpPr>
        <p:spPr>
          <a:xfrm>
            <a:off x="899592" y="846987"/>
            <a:ext cx="2990783" cy="804672"/>
          </a:xfrm>
          <a:prstGeom prst="flowChartPunchedTape">
            <a:avLst/>
          </a:prstGeom>
          <a:solidFill>
            <a:schemeClr val="accent5">
              <a:lumMod val="20000"/>
              <a:lumOff val="80000"/>
            </a:schemeClr>
          </a:solidFill>
        </p:spPr>
        <p:style>
          <a:lnRef idx="2">
            <a:schemeClr val="accent4"/>
          </a:lnRef>
          <a:fillRef idx="1">
            <a:schemeClr val="lt1"/>
          </a:fillRef>
          <a:effectRef idx="0">
            <a:schemeClr val="accent4"/>
          </a:effectRef>
          <a:fontRef idx="minor">
            <a:schemeClr val="dk1"/>
          </a:fontRef>
        </p:style>
        <p:txBody>
          <a:bodyPr rtlCol="0" anchor="ctr"/>
          <a:lstStyle/>
          <a:p>
            <a:pPr algn="ctr"/>
            <a:r>
              <a:rPr lang="ru-RU" sz="1400" dirty="0" smtClean="0">
                <a:solidFill>
                  <a:prstClr val="black"/>
                </a:solidFill>
                <a:latin typeface="Times New Roman" pitchFamily="18" charset="0"/>
                <a:cs typeface="Times New Roman" pitchFamily="18" charset="0"/>
              </a:rPr>
              <a:t>Жилищное строительство 445 000,0</a:t>
            </a:r>
            <a:endParaRPr lang="ru-RU" sz="1400" dirty="0">
              <a:solidFill>
                <a:prstClr val="black"/>
              </a:solidFill>
              <a:latin typeface="Times New Roman" pitchFamily="18" charset="0"/>
              <a:cs typeface="Times New Roman" pitchFamily="18" charset="0"/>
            </a:endParaRPr>
          </a:p>
        </p:txBody>
      </p:sp>
      <p:sp>
        <p:nvSpPr>
          <p:cNvPr id="11" name="Блок-схема: перфолента 10"/>
          <p:cNvSpPr/>
          <p:nvPr/>
        </p:nvSpPr>
        <p:spPr>
          <a:xfrm>
            <a:off x="2409006" y="4509120"/>
            <a:ext cx="2667050" cy="864096"/>
          </a:xfrm>
          <a:prstGeom prst="flowChartPunchedTape">
            <a:avLst/>
          </a:prstGeom>
          <a:solidFill>
            <a:schemeClr val="accent5">
              <a:lumMod val="20000"/>
              <a:lumOff val="80000"/>
            </a:schemeClr>
          </a:solidFill>
        </p:spPr>
        <p:style>
          <a:lnRef idx="2">
            <a:schemeClr val="accent4"/>
          </a:lnRef>
          <a:fillRef idx="1">
            <a:schemeClr val="lt1"/>
          </a:fillRef>
          <a:effectRef idx="0">
            <a:schemeClr val="accent4"/>
          </a:effectRef>
          <a:fontRef idx="minor">
            <a:schemeClr val="dk1"/>
          </a:fontRef>
        </p:style>
        <p:txBody>
          <a:bodyPr rtlCol="0" anchor="ctr"/>
          <a:lstStyle/>
          <a:p>
            <a:pPr algn="ctr"/>
            <a:r>
              <a:rPr lang="ru-RU" sz="1400" dirty="0" smtClean="0">
                <a:solidFill>
                  <a:prstClr val="black"/>
                </a:solidFill>
                <a:latin typeface="Times New Roman" pitchFamily="18" charset="0"/>
                <a:cs typeface="Times New Roman" pitchFamily="18" charset="0"/>
              </a:rPr>
              <a:t>Благоустройство 73 786,4</a:t>
            </a:r>
            <a:endParaRPr lang="ru-RU" sz="1400" dirty="0">
              <a:solidFill>
                <a:prstClr val="black"/>
              </a:solidFill>
              <a:latin typeface="Times New Roman" pitchFamily="18" charset="0"/>
              <a:cs typeface="Times New Roman" pitchFamily="18" charset="0"/>
            </a:endParaRPr>
          </a:p>
        </p:txBody>
      </p:sp>
      <p:sp>
        <p:nvSpPr>
          <p:cNvPr id="18" name="Скругленная прямоугольная выноска 17"/>
          <p:cNvSpPr/>
          <p:nvPr/>
        </p:nvSpPr>
        <p:spPr>
          <a:xfrm>
            <a:off x="750068" y="1751014"/>
            <a:ext cx="3317876" cy="2110033"/>
          </a:xfrm>
          <a:prstGeom prst="wedgeRoundRectCallou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20" name="Скругленная прямоугольная выноска 19"/>
          <p:cNvSpPr/>
          <p:nvPr/>
        </p:nvSpPr>
        <p:spPr>
          <a:xfrm>
            <a:off x="5652120" y="1772816"/>
            <a:ext cx="3312369" cy="1296144"/>
          </a:xfrm>
          <a:prstGeom prst="wedgeRoundRectCallou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22" name="Прямоугольник 21"/>
          <p:cNvSpPr/>
          <p:nvPr/>
        </p:nvSpPr>
        <p:spPr>
          <a:xfrm>
            <a:off x="5859547" y="1916832"/>
            <a:ext cx="2996929" cy="984885"/>
          </a:xfrm>
          <a:prstGeom prst="rect">
            <a:avLst/>
          </a:prstGeom>
        </p:spPr>
        <p:txBody>
          <a:bodyPr wrap="square">
            <a:spAutoFit/>
          </a:bodyPr>
          <a:lstStyle/>
          <a:p>
            <a:r>
              <a:rPr lang="ru-RU" sz="1200" dirty="0">
                <a:solidFill>
                  <a:prstClr val="black"/>
                </a:solidFill>
                <a:latin typeface="Times New Roman" pitchFamily="18" charset="0"/>
                <a:cs typeface="Times New Roman" pitchFamily="18" charset="0"/>
              </a:rPr>
              <a:t>Пусконаладочные работы по объекту «Водозабор подземных вод для хозяйственно-питьевого снабжения </a:t>
            </a:r>
            <a:r>
              <a:rPr lang="ru-RU" sz="1200" dirty="0" err="1">
                <a:solidFill>
                  <a:prstClr val="black"/>
                </a:solidFill>
                <a:latin typeface="Times New Roman" pitchFamily="18" charset="0"/>
                <a:cs typeface="Times New Roman" pitchFamily="18" charset="0"/>
              </a:rPr>
              <a:t>гп</a:t>
            </a:r>
            <a:r>
              <a:rPr lang="ru-RU" sz="1200" dirty="0">
                <a:solidFill>
                  <a:prstClr val="black"/>
                </a:solidFill>
                <a:latin typeface="Times New Roman" pitchFamily="18" charset="0"/>
                <a:cs typeface="Times New Roman" pitchFamily="18" charset="0"/>
              </a:rPr>
              <a:t> Северо-Енисейский</a:t>
            </a:r>
            <a:r>
              <a:rPr lang="ru-RU" sz="1200" dirty="0" smtClean="0">
                <a:solidFill>
                  <a:prstClr val="black"/>
                </a:solidFill>
                <a:latin typeface="Times New Roman" pitchFamily="18" charset="0"/>
                <a:cs typeface="Times New Roman" pitchFamily="18" charset="0"/>
              </a:rPr>
              <a:t>» -  36 820,9</a:t>
            </a:r>
            <a:endParaRPr lang="ru-RU" sz="1200" dirty="0">
              <a:solidFill>
                <a:prstClr val="black"/>
              </a:solidFill>
              <a:latin typeface="Times New Roman" pitchFamily="18" charset="0"/>
              <a:cs typeface="Times New Roman" pitchFamily="18" charset="0"/>
            </a:endParaRPr>
          </a:p>
          <a:p>
            <a:endParaRPr lang="ru-RU" sz="1000" dirty="0">
              <a:solidFill>
                <a:prstClr val="black"/>
              </a:solidFill>
              <a:latin typeface="Times New Roman" pitchFamily="18" charset="0"/>
              <a:cs typeface="Times New Roman" pitchFamily="18" charset="0"/>
            </a:endParaRPr>
          </a:p>
        </p:txBody>
      </p:sp>
      <p:sp>
        <p:nvSpPr>
          <p:cNvPr id="24" name="Скругленная прямоугольная выноска 23"/>
          <p:cNvSpPr/>
          <p:nvPr/>
        </p:nvSpPr>
        <p:spPr>
          <a:xfrm>
            <a:off x="1835696" y="5600950"/>
            <a:ext cx="3965493" cy="700333"/>
          </a:xfrm>
          <a:prstGeom prst="wedgeRoundRectCallou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pic>
        <p:nvPicPr>
          <p:cNvPr id="1026" name="Picture 2" descr="\\KORNILOVA\Users\Public\кап рем.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0152" y="4617132"/>
            <a:ext cx="3024336" cy="2052228"/>
          </a:xfrm>
          <a:prstGeom prst="rect">
            <a:avLst/>
          </a:prstGeom>
          <a:noFill/>
          <a:extLst>
            <a:ext uri="{909E8E84-426E-40DD-AFC4-6F175D3DCCD1}">
              <a14:hiddenFill xmlns:a14="http://schemas.microsoft.com/office/drawing/2010/main">
                <a:solidFill>
                  <a:srgbClr val="FFFFFF"/>
                </a:solidFill>
              </a14:hiddenFill>
            </a:ext>
          </a:extLst>
        </p:spPr>
      </p:pic>
      <p:sp>
        <p:nvSpPr>
          <p:cNvPr id="5" name="Прямоугольник 4"/>
          <p:cNvSpPr/>
          <p:nvPr/>
        </p:nvSpPr>
        <p:spPr>
          <a:xfrm>
            <a:off x="2033246" y="5720283"/>
            <a:ext cx="3600400" cy="461665"/>
          </a:xfrm>
          <a:prstGeom prst="rect">
            <a:avLst/>
          </a:prstGeom>
        </p:spPr>
        <p:txBody>
          <a:bodyPr wrap="square">
            <a:spAutoFit/>
          </a:bodyPr>
          <a:lstStyle/>
          <a:p>
            <a:r>
              <a:rPr lang="ru-RU" sz="1200" dirty="0">
                <a:solidFill>
                  <a:prstClr val="black"/>
                </a:solidFill>
                <a:latin typeface="Times New Roman" pitchFamily="18" charset="0"/>
                <a:cs typeface="Times New Roman" pitchFamily="18" charset="0"/>
              </a:rPr>
              <a:t>Кладбище № 2, ул. Механическая,7, </a:t>
            </a:r>
            <a:r>
              <a:rPr lang="ru-RU" sz="1200" dirty="0" err="1">
                <a:solidFill>
                  <a:prstClr val="black"/>
                </a:solidFill>
                <a:latin typeface="Times New Roman" pitchFamily="18" charset="0"/>
                <a:cs typeface="Times New Roman" pitchFamily="18" charset="0"/>
              </a:rPr>
              <a:t>гп</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Северо-Енисейский – 73 786,4</a:t>
            </a:r>
            <a:endParaRPr lang="ru-RU" sz="1200" dirty="0">
              <a:solidFill>
                <a:prstClr val="black"/>
              </a:solidFill>
              <a:latin typeface="Times New Roman" pitchFamily="18" charset="0"/>
              <a:cs typeface="Times New Roman" pitchFamily="18" charset="0"/>
            </a:endParaRPr>
          </a:p>
        </p:txBody>
      </p:sp>
    </p:spTree>
    <p:extLst>
      <p:ext uri="{BB962C8B-B14F-4D97-AF65-F5344CB8AC3E}">
        <p14:creationId xmlns:p14="http://schemas.microsoft.com/office/powerpoint/2010/main" val="131191654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5475" y="124497"/>
            <a:ext cx="8229600" cy="928694"/>
          </a:xfrm>
        </p:spPr>
        <p:txBody>
          <a:bodyPr>
            <a:normAutofit/>
          </a:bodyPr>
          <a:lstStyle/>
          <a:p>
            <a:r>
              <a:rPr lang="ru-RU" sz="2000" dirty="0" smtClean="0">
                <a:latin typeface="Times New Roman" pitchFamily="18" charset="0"/>
                <a:cs typeface="Times New Roman" pitchFamily="18" charset="0"/>
              </a:rPr>
              <a:t>Капитальный ремонт объектов жилищного хозяйства</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на 2021 год, (тыс. рублей)</a:t>
            </a:r>
            <a:endParaRPr lang="ru-RU" sz="2000" dirty="0">
              <a:latin typeface="Times New Roman" pitchFamily="18" charset="0"/>
              <a:cs typeface="Times New Roman" pitchFamily="18" charset="0"/>
            </a:endParaRPr>
          </a:p>
        </p:txBody>
      </p:sp>
      <p:sp>
        <p:nvSpPr>
          <p:cNvPr id="5" name="Содержимое 4"/>
          <p:cNvSpPr>
            <a:spLocks noGrp="1"/>
          </p:cNvSpPr>
          <p:nvPr>
            <p:ph idx="4294967295"/>
          </p:nvPr>
        </p:nvSpPr>
        <p:spPr>
          <a:xfrm>
            <a:off x="209666" y="1037903"/>
            <a:ext cx="6450566" cy="4896544"/>
          </a:xfrm>
          <a:prstGeom prst="rect">
            <a:avLst/>
          </a:prstGeom>
        </p:spPr>
        <p:txBody>
          <a:bodyPr>
            <a:noAutofit/>
          </a:bodyPr>
          <a:lstStyle/>
          <a:p>
            <a:pPr>
              <a:buNone/>
            </a:pPr>
            <a:r>
              <a:rPr lang="ru-RU" sz="1200" dirty="0" smtClean="0">
                <a:latin typeface="Times New Roman" pitchFamily="18" charset="0"/>
                <a:cs typeface="Times New Roman" pitchFamily="18" charset="0"/>
              </a:rPr>
              <a:t>Всего по Северо-Енисейскому району – 36 205,1 в том числе по населенным пунктам района:</a:t>
            </a:r>
          </a:p>
          <a:p>
            <a:pPr>
              <a:buNone/>
            </a:pPr>
            <a:r>
              <a:rPr lang="ru-RU" sz="1200" b="1" dirty="0" err="1" smtClean="0">
                <a:latin typeface="Times New Roman" pitchFamily="18" charset="0"/>
                <a:cs typeface="Times New Roman" pitchFamily="18" charset="0"/>
              </a:rPr>
              <a:t>гп</a:t>
            </a:r>
            <a:r>
              <a:rPr lang="ru-RU" sz="1200" b="1" dirty="0" smtClean="0">
                <a:latin typeface="Times New Roman" pitchFamily="18" charset="0"/>
                <a:cs typeface="Times New Roman" pitchFamily="18" charset="0"/>
              </a:rPr>
              <a:t> Северо-Енисейский</a:t>
            </a:r>
          </a:p>
          <a:p>
            <a:pPr>
              <a:buNone/>
            </a:pPr>
            <a:r>
              <a:rPr lang="ru-RU" sz="1200" dirty="0" smtClean="0">
                <a:solidFill>
                  <a:prstClr val="black"/>
                </a:solidFill>
                <a:latin typeface="Times New Roman" pitchFamily="18" charset="0"/>
                <a:cs typeface="Times New Roman" pitchFamily="18" charset="0"/>
              </a:rPr>
              <a:t>3 </a:t>
            </a:r>
            <a:r>
              <a:rPr lang="ru-RU" sz="1200" dirty="0">
                <a:solidFill>
                  <a:prstClr val="black"/>
                </a:solidFill>
                <a:latin typeface="Times New Roman" pitchFamily="18" charset="0"/>
                <a:cs typeface="Times New Roman" pitchFamily="18" charset="0"/>
              </a:rPr>
              <a:t>квартирный дом, ул. </a:t>
            </a:r>
            <a:r>
              <a:rPr lang="ru-RU" sz="1200" dirty="0" smtClean="0">
                <a:solidFill>
                  <a:prstClr val="black"/>
                </a:solidFill>
                <a:latin typeface="Times New Roman" pitchFamily="18" charset="0"/>
                <a:cs typeface="Times New Roman" pitchFamily="18" charset="0"/>
              </a:rPr>
              <a:t>Автомобильная, 3, </a:t>
            </a:r>
            <a:r>
              <a:rPr lang="ru-RU" sz="1200" dirty="0">
                <a:solidFill>
                  <a:prstClr val="black"/>
                </a:solidFill>
                <a:latin typeface="Times New Roman" pitchFamily="18" charset="0"/>
                <a:cs typeface="Times New Roman" pitchFamily="18" charset="0"/>
              </a:rPr>
              <a:t>кв. 1, </a:t>
            </a:r>
            <a:r>
              <a:rPr lang="ru-RU" sz="1200" dirty="0" smtClean="0">
                <a:solidFill>
                  <a:prstClr val="black"/>
                </a:solidFill>
                <a:latin typeface="Times New Roman" pitchFamily="18" charset="0"/>
                <a:cs typeface="Times New Roman" pitchFamily="18" charset="0"/>
              </a:rPr>
              <a:t>2 </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2 008,7</a:t>
            </a:r>
          </a:p>
          <a:p>
            <a:pPr>
              <a:buNone/>
            </a:pPr>
            <a:r>
              <a:rPr lang="ru-RU" sz="1200" dirty="0" smtClean="0">
                <a:solidFill>
                  <a:prstClr val="black"/>
                </a:solidFill>
                <a:latin typeface="Times New Roman" pitchFamily="18" charset="0"/>
                <a:cs typeface="Times New Roman" pitchFamily="18" charset="0"/>
              </a:rPr>
              <a:t>2 </a:t>
            </a:r>
            <a:r>
              <a:rPr lang="ru-RU" sz="1200" dirty="0">
                <a:solidFill>
                  <a:prstClr val="black"/>
                </a:solidFill>
                <a:latin typeface="Times New Roman" pitchFamily="18" charset="0"/>
                <a:cs typeface="Times New Roman" pitchFamily="18" charset="0"/>
              </a:rPr>
              <a:t>квартирный дом, ул. Автомобильная, </a:t>
            </a:r>
            <a:r>
              <a:rPr lang="ru-RU" sz="1200" dirty="0" smtClean="0">
                <a:solidFill>
                  <a:prstClr val="black"/>
                </a:solidFill>
                <a:latin typeface="Times New Roman" pitchFamily="18" charset="0"/>
                <a:cs typeface="Times New Roman" pitchFamily="18" charset="0"/>
              </a:rPr>
              <a:t>6, </a:t>
            </a:r>
            <a:r>
              <a:rPr lang="ru-RU" sz="1200" dirty="0">
                <a:solidFill>
                  <a:prstClr val="black"/>
                </a:solidFill>
                <a:latin typeface="Times New Roman" pitchFamily="18" charset="0"/>
                <a:cs typeface="Times New Roman" pitchFamily="18" charset="0"/>
              </a:rPr>
              <a:t>кв. </a:t>
            </a:r>
            <a:r>
              <a:rPr lang="ru-RU" sz="1200" dirty="0" smtClean="0">
                <a:solidFill>
                  <a:prstClr val="black"/>
                </a:solidFill>
                <a:latin typeface="Times New Roman" pitchFamily="18" charset="0"/>
                <a:cs typeface="Times New Roman" pitchFamily="18" charset="0"/>
              </a:rPr>
              <a:t>2 </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1 308,8</a:t>
            </a:r>
            <a:endParaRPr lang="ru-RU" sz="1200" dirty="0">
              <a:solidFill>
                <a:prstClr val="black"/>
              </a:solidFill>
              <a:latin typeface="Times New Roman" pitchFamily="18" charset="0"/>
              <a:cs typeface="Times New Roman" pitchFamily="18" charset="0"/>
            </a:endParaRPr>
          </a:p>
          <a:p>
            <a:pPr>
              <a:buNone/>
            </a:pPr>
            <a:r>
              <a:rPr lang="ru-RU" sz="1200" dirty="0" smtClean="0">
                <a:solidFill>
                  <a:prstClr val="black"/>
                </a:solidFill>
                <a:latin typeface="Times New Roman" pitchFamily="18" charset="0"/>
                <a:cs typeface="Times New Roman" pitchFamily="18" charset="0"/>
              </a:rPr>
              <a:t>2 </a:t>
            </a:r>
            <a:r>
              <a:rPr lang="ru-RU" sz="1200" dirty="0">
                <a:solidFill>
                  <a:prstClr val="black"/>
                </a:solidFill>
                <a:latin typeface="Times New Roman" pitchFamily="18" charset="0"/>
                <a:cs typeface="Times New Roman" pitchFamily="18" charset="0"/>
              </a:rPr>
              <a:t>квартирный дом, ул</a:t>
            </a:r>
            <a:r>
              <a:rPr lang="ru-RU" sz="1200" dirty="0" smtClean="0">
                <a:solidFill>
                  <a:prstClr val="black"/>
                </a:solidFill>
                <a:latin typeface="Times New Roman" pitchFamily="18" charset="0"/>
                <a:cs typeface="Times New Roman" pitchFamily="18" charset="0"/>
              </a:rPr>
              <a:t>. Нагорная, 8, кв. 1 –  2 692,6</a:t>
            </a:r>
          </a:p>
          <a:p>
            <a:pPr>
              <a:buNone/>
            </a:pPr>
            <a:r>
              <a:rPr lang="ru-RU" sz="1200" dirty="0" smtClean="0">
                <a:solidFill>
                  <a:prstClr val="black"/>
                </a:solidFill>
                <a:latin typeface="Times New Roman" pitchFamily="18" charset="0"/>
                <a:cs typeface="Times New Roman" pitchFamily="18" charset="0"/>
              </a:rPr>
              <a:t>21 </a:t>
            </a:r>
            <a:r>
              <a:rPr lang="ru-RU" sz="1200" dirty="0">
                <a:solidFill>
                  <a:prstClr val="black"/>
                </a:solidFill>
                <a:latin typeface="Times New Roman" pitchFamily="18" charset="0"/>
                <a:cs typeface="Times New Roman" pitchFamily="18" charset="0"/>
              </a:rPr>
              <a:t>квартирный дом, ул. </a:t>
            </a:r>
            <a:r>
              <a:rPr lang="ru-RU" sz="1200" dirty="0" smtClean="0">
                <a:solidFill>
                  <a:prstClr val="black"/>
                </a:solidFill>
                <a:latin typeface="Times New Roman" pitchFamily="18" charset="0"/>
                <a:cs typeface="Times New Roman" pitchFamily="18" charset="0"/>
              </a:rPr>
              <a:t>Карла Маркса, 25 </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1 101,7</a:t>
            </a:r>
            <a:endParaRPr lang="ru-RU" sz="1200" dirty="0">
              <a:solidFill>
                <a:prstClr val="black"/>
              </a:solidFill>
              <a:latin typeface="Times New Roman" pitchFamily="18" charset="0"/>
              <a:cs typeface="Times New Roman" pitchFamily="18" charset="0"/>
            </a:endParaRPr>
          </a:p>
          <a:p>
            <a:pPr>
              <a:buNone/>
            </a:pPr>
            <a:r>
              <a:rPr lang="ru-RU" sz="1200" dirty="0" smtClean="0">
                <a:solidFill>
                  <a:prstClr val="black"/>
                </a:solidFill>
                <a:latin typeface="Times New Roman" pitchFamily="18" charset="0"/>
                <a:cs typeface="Times New Roman" pitchFamily="18" charset="0"/>
              </a:rPr>
              <a:t>30 </a:t>
            </a:r>
            <a:r>
              <a:rPr lang="ru-RU" sz="1200" dirty="0">
                <a:solidFill>
                  <a:prstClr val="black"/>
                </a:solidFill>
                <a:latin typeface="Times New Roman" pitchFamily="18" charset="0"/>
                <a:cs typeface="Times New Roman" pitchFamily="18" charset="0"/>
              </a:rPr>
              <a:t>квартирный дом, ул. </a:t>
            </a:r>
            <a:r>
              <a:rPr lang="ru-RU" sz="1200" dirty="0" smtClean="0">
                <a:solidFill>
                  <a:prstClr val="black"/>
                </a:solidFill>
                <a:latin typeface="Times New Roman" pitchFamily="18" charset="0"/>
                <a:cs typeface="Times New Roman" pitchFamily="18" charset="0"/>
              </a:rPr>
              <a:t>Ленина, 21, 23, 25 – 1 507,8 (балконные плиты)</a:t>
            </a:r>
          </a:p>
          <a:p>
            <a:pPr>
              <a:buNone/>
            </a:pPr>
            <a:r>
              <a:rPr lang="ru-RU" sz="1200" dirty="0" smtClean="0">
                <a:solidFill>
                  <a:prstClr val="black"/>
                </a:solidFill>
                <a:latin typeface="Times New Roman" pitchFamily="18" charset="0"/>
                <a:cs typeface="Times New Roman" pitchFamily="18" charset="0"/>
              </a:rPr>
              <a:t>60 </a:t>
            </a:r>
            <a:r>
              <a:rPr lang="ru-RU" sz="1200" dirty="0">
                <a:solidFill>
                  <a:prstClr val="black"/>
                </a:solidFill>
                <a:latin typeface="Times New Roman" pitchFamily="18" charset="0"/>
                <a:cs typeface="Times New Roman" pitchFamily="18" charset="0"/>
              </a:rPr>
              <a:t>квартирный дом, ул. </a:t>
            </a:r>
            <a:r>
              <a:rPr lang="ru-RU" sz="1200" dirty="0" smtClean="0">
                <a:solidFill>
                  <a:prstClr val="black"/>
                </a:solidFill>
                <a:latin typeface="Times New Roman" pitchFamily="18" charset="0"/>
                <a:cs typeface="Times New Roman" pitchFamily="18" charset="0"/>
              </a:rPr>
              <a:t>Суворова, 6 </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412,5 </a:t>
            </a:r>
            <a:r>
              <a:rPr lang="ru-RU" sz="1200" dirty="0">
                <a:solidFill>
                  <a:prstClr val="black"/>
                </a:solidFill>
                <a:latin typeface="Times New Roman" pitchFamily="18" charset="0"/>
                <a:cs typeface="Times New Roman" pitchFamily="18" charset="0"/>
              </a:rPr>
              <a:t>(балконные плиты)</a:t>
            </a:r>
          </a:p>
          <a:p>
            <a:pPr>
              <a:buNone/>
            </a:pPr>
            <a:r>
              <a:rPr lang="ru-RU" sz="1200"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п. Тея</a:t>
            </a:r>
          </a:p>
          <a:p>
            <a:pPr marL="358775" indent="0">
              <a:buNone/>
            </a:pPr>
            <a:r>
              <a:rPr lang="ru-RU" sz="1200" dirty="0" smtClean="0">
                <a:latin typeface="Times New Roman" pitchFamily="18" charset="0"/>
                <a:cs typeface="Times New Roman" pitchFamily="18" charset="0"/>
              </a:rPr>
              <a:t>4 квартирный дом, ул. Геологическая, 15, кв. 1, 3 – 3 566,7</a:t>
            </a:r>
          </a:p>
          <a:p>
            <a:pPr marL="358775" indent="0">
              <a:buNone/>
            </a:pPr>
            <a:r>
              <a:rPr lang="ru-RU" sz="1200" dirty="0" smtClean="0">
                <a:latin typeface="Times New Roman" pitchFamily="18" charset="0"/>
                <a:cs typeface="Times New Roman" pitchFamily="18" charset="0"/>
              </a:rPr>
              <a:t>2 </a:t>
            </a:r>
            <a:r>
              <a:rPr lang="ru-RU" sz="1200" dirty="0">
                <a:latin typeface="Times New Roman" pitchFamily="18" charset="0"/>
                <a:cs typeface="Times New Roman" pitchFamily="18" charset="0"/>
              </a:rPr>
              <a:t>квартирный дом, ул. </a:t>
            </a:r>
            <a:r>
              <a:rPr lang="ru-RU" sz="1200" dirty="0" smtClean="0">
                <a:latin typeface="Times New Roman" pitchFamily="18" charset="0"/>
                <a:cs typeface="Times New Roman" pitchFamily="18" charset="0"/>
              </a:rPr>
              <a:t>60 лет ВЛКСМ, 8, </a:t>
            </a:r>
            <a:r>
              <a:rPr lang="ru-RU" sz="1200" dirty="0">
                <a:latin typeface="Times New Roman" pitchFamily="18" charset="0"/>
                <a:cs typeface="Times New Roman" pitchFamily="18" charset="0"/>
              </a:rPr>
              <a:t>кв. </a:t>
            </a:r>
            <a:r>
              <a:rPr lang="ru-RU" sz="1200" dirty="0" smtClean="0">
                <a:latin typeface="Times New Roman" pitchFamily="18" charset="0"/>
                <a:cs typeface="Times New Roman" pitchFamily="18" charset="0"/>
              </a:rPr>
              <a:t>2 </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1 642,0</a:t>
            </a:r>
          </a:p>
          <a:p>
            <a:pPr marL="358775" indent="0">
              <a:buNone/>
            </a:pPr>
            <a:r>
              <a:rPr lang="ru-RU" sz="1200" dirty="0" smtClean="0">
                <a:latin typeface="Times New Roman" pitchFamily="18" charset="0"/>
                <a:cs typeface="Times New Roman" pitchFamily="18" charset="0"/>
              </a:rPr>
              <a:t>3 </a:t>
            </a:r>
            <a:r>
              <a:rPr lang="ru-RU" sz="1200" dirty="0">
                <a:latin typeface="Times New Roman" pitchFamily="18" charset="0"/>
                <a:cs typeface="Times New Roman" pitchFamily="18" charset="0"/>
              </a:rPr>
              <a:t>квартирный дом, ул. </a:t>
            </a:r>
            <a:r>
              <a:rPr lang="ru-RU" sz="1200" dirty="0" smtClean="0">
                <a:latin typeface="Times New Roman" pitchFamily="18" charset="0"/>
                <a:cs typeface="Times New Roman" pitchFamily="18" charset="0"/>
              </a:rPr>
              <a:t>Октябрьская</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40 </a:t>
            </a:r>
            <a:r>
              <a:rPr lang="ru-RU" sz="1200" dirty="0">
                <a:latin typeface="Times New Roman" pitchFamily="18" charset="0"/>
                <a:cs typeface="Times New Roman" pitchFamily="18" charset="0"/>
              </a:rPr>
              <a:t>– 3 </a:t>
            </a:r>
            <a:r>
              <a:rPr lang="ru-RU" sz="1200" dirty="0" smtClean="0">
                <a:latin typeface="Times New Roman" pitchFamily="18" charset="0"/>
                <a:cs typeface="Times New Roman" pitchFamily="18" charset="0"/>
              </a:rPr>
              <a:t>643,1</a:t>
            </a:r>
          </a:p>
          <a:p>
            <a:pPr marL="358775" indent="0">
              <a:buNone/>
            </a:pPr>
            <a:r>
              <a:rPr lang="ru-RU" sz="1200" dirty="0" smtClean="0">
                <a:latin typeface="Times New Roman" pitchFamily="18" charset="0"/>
                <a:cs typeface="Times New Roman" pitchFamily="18" charset="0"/>
              </a:rPr>
              <a:t>2 </a:t>
            </a:r>
            <a:r>
              <a:rPr lang="ru-RU" sz="1200" dirty="0">
                <a:latin typeface="Times New Roman" pitchFamily="18" charset="0"/>
                <a:cs typeface="Times New Roman" pitchFamily="18" charset="0"/>
              </a:rPr>
              <a:t>квартирный дом, ул. </a:t>
            </a:r>
            <a:r>
              <a:rPr lang="ru-RU" sz="1200" dirty="0" smtClean="0">
                <a:latin typeface="Times New Roman" pitchFamily="18" charset="0"/>
                <a:cs typeface="Times New Roman" pitchFamily="18" charset="0"/>
              </a:rPr>
              <a:t>Дражная, 11, кв. 1 </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1 841,2</a:t>
            </a:r>
          </a:p>
          <a:p>
            <a:pPr marL="358775" indent="0">
              <a:buNone/>
            </a:pPr>
            <a:r>
              <a:rPr lang="ru-RU" sz="1200" dirty="0" smtClean="0">
                <a:latin typeface="Times New Roman" pitchFamily="18" charset="0"/>
                <a:cs typeface="Times New Roman" pitchFamily="18" charset="0"/>
              </a:rPr>
              <a:t>2 </a:t>
            </a:r>
            <a:r>
              <a:rPr lang="ru-RU" sz="1200" dirty="0">
                <a:latin typeface="Times New Roman" pitchFamily="18" charset="0"/>
                <a:cs typeface="Times New Roman" pitchFamily="18" charset="0"/>
              </a:rPr>
              <a:t>квартирный дом, ул. </a:t>
            </a:r>
            <a:r>
              <a:rPr lang="ru-RU" sz="1200" dirty="0" smtClean="0">
                <a:latin typeface="Times New Roman" pitchFamily="18" charset="0"/>
                <a:cs typeface="Times New Roman" pitchFamily="18" charset="0"/>
              </a:rPr>
              <a:t>Школьная, 19 </a:t>
            </a:r>
            <a:r>
              <a:rPr lang="ru-RU" sz="1200" dirty="0">
                <a:latin typeface="Times New Roman" pitchFamily="18" charset="0"/>
                <a:cs typeface="Times New Roman" pitchFamily="18" charset="0"/>
              </a:rPr>
              <a:t>– 3 </a:t>
            </a:r>
            <a:r>
              <a:rPr lang="ru-RU" sz="1200" dirty="0" smtClean="0">
                <a:latin typeface="Times New Roman" pitchFamily="18" charset="0"/>
                <a:cs typeface="Times New Roman" pitchFamily="18" charset="0"/>
              </a:rPr>
              <a:t>065,9</a:t>
            </a:r>
          </a:p>
          <a:p>
            <a:pPr marL="358775" indent="0">
              <a:buNone/>
            </a:pPr>
            <a:r>
              <a:rPr lang="ru-RU" sz="1200" b="1" dirty="0" smtClean="0">
                <a:latin typeface="Times New Roman" pitchFamily="18" charset="0"/>
                <a:cs typeface="Times New Roman" pitchFamily="18" charset="0"/>
              </a:rPr>
              <a:t>п. Новая </a:t>
            </a:r>
            <a:r>
              <a:rPr lang="ru-RU" sz="1200" b="1" dirty="0" err="1" smtClean="0">
                <a:latin typeface="Times New Roman" pitchFamily="18" charset="0"/>
                <a:cs typeface="Times New Roman" pitchFamily="18" charset="0"/>
              </a:rPr>
              <a:t>Калами</a:t>
            </a:r>
            <a:endParaRPr lang="ru-RU" sz="1200" b="1" dirty="0" smtClean="0">
              <a:latin typeface="Times New Roman" pitchFamily="18" charset="0"/>
              <a:cs typeface="Times New Roman" pitchFamily="18" charset="0"/>
            </a:endParaRPr>
          </a:p>
          <a:p>
            <a:pPr marL="715963" indent="0">
              <a:buNone/>
            </a:pPr>
            <a:r>
              <a:rPr lang="ru-RU" sz="1200" dirty="0" smtClean="0">
                <a:latin typeface="Times New Roman" pitchFamily="18" charset="0"/>
                <a:cs typeface="Times New Roman" pitchFamily="18" charset="0"/>
              </a:rPr>
              <a:t>  4 квартирный дом, ул. Дражников, 3, кв. 1, 3, 4 – 2 889,1</a:t>
            </a:r>
          </a:p>
          <a:p>
            <a:pPr marL="715963" indent="0">
              <a:buNone/>
            </a:pPr>
            <a:r>
              <a:rPr lang="ru-RU" sz="1200"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п. </a:t>
            </a:r>
            <a:r>
              <a:rPr lang="ru-RU" sz="1200" b="1" dirty="0" err="1" smtClean="0">
                <a:latin typeface="Times New Roman" pitchFamily="18" charset="0"/>
                <a:cs typeface="Times New Roman" pitchFamily="18" charset="0"/>
              </a:rPr>
              <a:t>Вангаш</a:t>
            </a:r>
            <a:endParaRPr lang="ru-RU" sz="1200" b="1" dirty="0" smtClean="0">
              <a:latin typeface="Times New Roman" pitchFamily="18" charset="0"/>
              <a:cs typeface="Times New Roman" pitchFamily="18" charset="0"/>
            </a:endParaRPr>
          </a:p>
          <a:p>
            <a:pPr marL="536575" indent="0">
              <a:buNone/>
            </a:pPr>
            <a:r>
              <a:rPr lang="ru-RU" sz="1200" dirty="0" smtClean="0">
                <a:latin typeface="Times New Roman" pitchFamily="18" charset="0"/>
                <a:cs typeface="Times New Roman" pitchFamily="18" charset="0"/>
              </a:rPr>
              <a:t>             4 квартирный дом, ул. Микрорайон Молодежный, 8 – 3 861,8</a:t>
            </a:r>
          </a:p>
          <a:p>
            <a:pPr marL="536575" indent="0">
              <a:buNone/>
            </a:pPr>
            <a:r>
              <a:rPr lang="ru-RU" sz="1200"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п. Брянка</a:t>
            </a:r>
          </a:p>
          <a:p>
            <a:pPr>
              <a:buNone/>
            </a:pP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		1 квартирный дом, ул. Нагорная, 7 – 1 352,0</a:t>
            </a:r>
          </a:p>
          <a:p>
            <a:pPr>
              <a:buNone/>
            </a:pPr>
            <a:r>
              <a:rPr lang="ru-RU" sz="1200" dirty="0" smtClean="0">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 </a:t>
            </a:r>
            <a:r>
              <a:rPr lang="ru-RU" sz="1200" dirty="0">
                <a:solidFill>
                  <a:prstClr val="black"/>
                </a:solidFill>
                <a:latin typeface="Times New Roman" pitchFamily="18" charset="0"/>
                <a:cs typeface="Times New Roman" pitchFamily="18" charset="0"/>
              </a:rPr>
              <a:t>квартирный дом, ул. </a:t>
            </a:r>
            <a:r>
              <a:rPr lang="ru-RU" sz="1200" dirty="0" smtClean="0">
                <a:solidFill>
                  <a:prstClr val="black"/>
                </a:solidFill>
                <a:latin typeface="Times New Roman" pitchFamily="18" charset="0"/>
                <a:cs typeface="Times New Roman" pitchFamily="18" charset="0"/>
              </a:rPr>
              <a:t>Школьная, 23, кв. 2 </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1 575,8</a:t>
            </a:r>
          </a:p>
          <a:p>
            <a:pPr lvl="0">
              <a:buNone/>
            </a:pPr>
            <a:r>
              <a:rPr lang="ru-RU" sz="1200" dirty="0" smtClean="0">
                <a:solidFill>
                  <a:prstClr val="black"/>
                </a:solidFill>
                <a:latin typeface="Times New Roman" pitchFamily="18" charset="0"/>
                <a:cs typeface="Times New Roman" pitchFamily="18" charset="0"/>
              </a:rPr>
              <a:t>			2 </a:t>
            </a:r>
            <a:r>
              <a:rPr lang="ru-RU" sz="1200" dirty="0">
                <a:solidFill>
                  <a:prstClr val="black"/>
                </a:solidFill>
                <a:latin typeface="Times New Roman" pitchFamily="18" charset="0"/>
                <a:cs typeface="Times New Roman" pitchFamily="18" charset="0"/>
              </a:rPr>
              <a:t>квартирный дом, ул. Школьная, </a:t>
            </a:r>
            <a:r>
              <a:rPr lang="ru-RU" sz="1200" dirty="0" smtClean="0">
                <a:solidFill>
                  <a:prstClr val="black"/>
                </a:solidFill>
                <a:latin typeface="Times New Roman" pitchFamily="18" charset="0"/>
                <a:cs typeface="Times New Roman" pitchFamily="18" charset="0"/>
              </a:rPr>
              <a:t>32, </a:t>
            </a:r>
            <a:r>
              <a:rPr lang="ru-RU" sz="1200" dirty="0">
                <a:solidFill>
                  <a:prstClr val="black"/>
                </a:solidFill>
                <a:latin typeface="Times New Roman" pitchFamily="18" charset="0"/>
                <a:cs typeface="Times New Roman" pitchFamily="18" charset="0"/>
              </a:rPr>
              <a:t>кв. 2 – 1 </a:t>
            </a:r>
            <a:r>
              <a:rPr lang="ru-RU" sz="1200" dirty="0" smtClean="0">
                <a:solidFill>
                  <a:prstClr val="black"/>
                </a:solidFill>
                <a:latin typeface="Times New Roman" pitchFamily="18" charset="0"/>
                <a:cs typeface="Times New Roman" pitchFamily="18" charset="0"/>
              </a:rPr>
              <a:t>335,4</a:t>
            </a:r>
            <a:endParaRPr lang="ru-RU" sz="1200" dirty="0">
              <a:solidFill>
                <a:prstClr val="black"/>
              </a:solidFill>
              <a:latin typeface="Times New Roman" pitchFamily="18" charset="0"/>
              <a:cs typeface="Times New Roman" pitchFamily="18" charset="0"/>
            </a:endParaRPr>
          </a:p>
          <a:p>
            <a:pPr>
              <a:buNone/>
            </a:pPr>
            <a:r>
              <a:rPr lang="ru-RU" sz="1200" dirty="0" smtClean="0">
                <a:latin typeface="Times New Roman" pitchFamily="18" charset="0"/>
                <a:cs typeface="Times New Roman" pitchFamily="18" charset="0"/>
              </a:rPr>
              <a:t>Расходы </a:t>
            </a:r>
            <a:r>
              <a:rPr lang="ru-RU" sz="1200" dirty="0">
                <a:latin typeface="Times New Roman" pitchFamily="18" charset="0"/>
                <a:cs typeface="Times New Roman" pitchFamily="18" charset="0"/>
              </a:rPr>
              <a:t>по подготовке проектов капитальных ремонтов – </a:t>
            </a:r>
            <a:r>
              <a:rPr lang="ru-RU" sz="1200" dirty="0" smtClean="0">
                <a:latin typeface="Times New Roman" pitchFamily="18" charset="0"/>
                <a:cs typeface="Times New Roman" pitchFamily="18" charset="0"/>
              </a:rPr>
              <a:t>800,0</a:t>
            </a:r>
            <a:endParaRPr lang="ru-RU" sz="1200" dirty="0">
              <a:latin typeface="Times New Roman" pitchFamily="18" charset="0"/>
              <a:cs typeface="Times New Roman" pitchFamily="18" charset="0"/>
            </a:endParaRPr>
          </a:p>
          <a:p>
            <a:pPr>
              <a:buNone/>
            </a:pPr>
            <a:r>
              <a:rPr lang="ru-RU" sz="1200" dirty="0">
                <a:latin typeface="Times New Roman" pitchFamily="18" charset="0"/>
                <a:cs typeface="Times New Roman" pitchFamily="18" charset="0"/>
              </a:rPr>
              <a:t>Расходы на проверку достоверности определения сметной </a:t>
            </a:r>
            <a:endParaRPr lang="ru-RU" sz="1200" dirty="0" smtClean="0">
              <a:latin typeface="Times New Roman" pitchFamily="18" charset="0"/>
              <a:cs typeface="Times New Roman" pitchFamily="18" charset="0"/>
            </a:endParaRPr>
          </a:p>
          <a:p>
            <a:pPr>
              <a:buNone/>
            </a:pPr>
            <a:r>
              <a:rPr lang="ru-RU" sz="1200" dirty="0" smtClean="0">
                <a:latin typeface="Times New Roman" pitchFamily="18" charset="0"/>
                <a:cs typeface="Times New Roman" pitchFamily="18" charset="0"/>
              </a:rPr>
              <a:t>стоимости капитального </a:t>
            </a:r>
            <a:r>
              <a:rPr lang="ru-RU" sz="1200" dirty="0">
                <a:latin typeface="Times New Roman" pitchFamily="18" charset="0"/>
                <a:cs typeface="Times New Roman" pitchFamily="18" charset="0"/>
              </a:rPr>
              <a:t>ремонта  – </a:t>
            </a:r>
            <a:r>
              <a:rPr lang="ru-RU" sz="1200" dirty="0" smtClean="0">
                <a:latin typeface="Times New Roman" pitchFamily="18" charset="0"/>
                <a:cs typeface="Times New Roman" pitchFamily="18" charset="0"/>
              </a:rPr>
              <a:t>1 600,0</a:t>
            </a:r>
            <a:endParaRPr lang="ru-RU" sz="1200" dirty="0">
              <a:latin typeface="Times New Roman" pitchFamily="18" charset="0"/>
              <a:cs typeface="Times New Roman" pitchFamily="18" charset="0"/>
            </a:endParaRPr>
          </a:p>
          <a:p>
            <a:pPr marL="1527175" indent="0">
              <a:buNone/>
            </a:pPr>
            <a:endParaRPr lang="ru-RU" sz="1100" dirty="0">
              <a:latin typeface="Times New Roman" pitchFamily="18" charset="0"/>
              <a:cs typeface="Times New Roman" pitchFamily="18" charset="0"/>
            </a:endParaRPr>
          </a:p>
          <a:p>
            <a:pPr marL="1527175" indent="0">
              <a:buNone/>
            </a:pPr>
            <a:endParaRPr lang="ru-RU" sz="1100" dirty="0">
              <a:latin typeface="Times New Roman" pitchFamily="18" charset="0"/>
              <a:cs typeface="Times New Roman" pitchFamily="18" charset="0"/>
            </a:endParaRPr>
          </a:p>
          <a:p>
            <a:pPr marL="1527175" indent="0">
              <a:buNone/>
            </a:pPr>
            <a:endParaRPr lang="ru-RU" sz="1100" dirty="0" smtClean="0">
              <a:latin typeface="Times New Roman" pitchFamily="18" charset="0"/>
              <a:cs typeface="Times New Roman" pitchFamily="18" charset="0"/>
            </a:endParaRPr>
          </a:p>
          <a:p>
            <a:pPr marL="1527175" indent="0">
              <a:buNone/>
            </a:pPr>
            <a:endParaRPr lang="ru-RU" sz="1100" dirty="0">
              <a:latin typeface="Times New Roman" pitchFamily="18" charset="0"/>
              <a:cs typeface="Times New Roman" pitchFamily="18" charset="0"/>
            </a:endParaRPr>
          </a:p>
          <a:p>
            <a:pPr marL="1527175" indent="0">
              <a:buNone/>
            </a:pPr>
            <a:endParaRPr lang="ru-RU" sz="1100" dirty="0" smtClean="0">
              <a:latin typeface="Times New Roman" pitchFamily="18" charset="0"/>
              <a:cs typeface="Times New Roman" pitchFamily="18" charset="0"/>
            </a:endParaRPr>
          </a:p>
          <a:p>
            <a:pPr marL="1527175" indent="0">
              <a:buNone/>
            </a:pPr>
            <a:r>
              <a:rPr lang="ru-RU" sz="1100" dirty="0" smtClean="0">
                <a:latin typeface="Times New Roman" pitchFamily="18" charset="0"/>
                <a:cs typeface="Times New Roman" pitchFamily="18" charset="0"/>
              </a:rPr>
              <a:t>   </a:t>
            </a:r>
            <a:endParaRPr lang="ru-RU" sz="1100" dirty="0">
              <a:latin typeface="Times New Roman" pitchFamily="18" charset="0"/>
              <a:cs typeface="Times New Roman" pitchFamily="18" charset="0"/>
            </a:endParaRPr>
          </a:p>
        </p:txBody>
      </p:sp>
      <p:sp>
        <p:nvSpPr>
          <p:cNvPr id="1026" name="AutoShape 2" descr="Картинки по запросу картинки капремонт жилых домов"/>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solidFill>
                <a:prstClr val="black"/>
              </a:solidFill>
            </a:endParaRPr>
          </a:p>
        </p:txBody>
      </p:sp>
      <p:sp>
        <p:nvSpPr>
          <p:cNvPr id="1028" name="AutoShape 4" descr="Картинки по запросу картинки капремонт жилых домов"/>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solidFill>
                <a:prstClr val="black"/>
              </a:solidFill>
            </a:endParaRPr>
          </a:p>
        </p:txBody>
      </p:sp>
      <p:sp>
        <p:nvSpPr>
          <p:cNvPr id="1030" name="AutoShape 6" descr="Картинки по запросу картинки капремонт жилых домов"/>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solidFill>
                <a:prstClr val="black"/>
              </a:solidFill>
            </a:endParaRPr>
          </a:p>
        </p:txBody>
      </p:sp>
      <p:sp>
        <p:nvSpPr>
          <p:cNvPr id="8" name="Нашивка 7"/>
          <p:cNvSpPr/>
          <p:nvPr/>
        </p:nvSpPr>
        <p:spPr>
          <a:xfrm>
            <a:off x="357158" y="142852"/>
            <a:ext cx="785818" cy="857256"/>
          </a:xfrm>
          <a:prstGeom prst="chevron">
            <a:avLst>
              <a:gd name="adj" fmla="val 5439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black"/>
              </a:solidFill>
            </a:endParaRPr>
          </a:p>
        </p:txBody>
      </p:sp>
      <p:sp>
        <p:nvSpPr>
          <p:cNvPr id="3" name="AutoShape 2" descr="Картинки по запросу картинки строительства домов"/>
          <p:cNvSpPr>
            <a:spLocks noChangeAspect="1" noChangeArrowheads="1"/>
          </p:cNvSpPr>
          <p:nvPr/>
        </p:nvSpPr>
        <p:spPr bwMode="auto">
          <a:xfrm>
            <a:off x="6350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solidFill>
                <a:prstClr val="black"/>
              </a:solidFill>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24128" y="1700808"/>
            <a:ext cx="3096344" cy="1584176"/>
          </a:xfrm>
          <a:prstGeom prst="rect">
            <a:avLst/>
          </a:prstGeom>
        </p:spPr>
      </p:pic>
      <p:pic>
        <p:nvPicPr>
          <p:cNvPr id="10" name="Рисунок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94796" y="4077072"/>
            <a:ext cx="2466975" cy="1857375"/>
          </a:xfrm>
          <a:prstGeom prst="rect">
            <a:avLst/>
          </a:prstGeom>
        </p:spPr>
      </p:pic>
    </p:spTree>
    <p:extLst>
      <p:ext uri="{BB962C8B-B14F-4D97-AF65-F5344CB8AC3E}">
        <p14:creationId xmlns:p14="http://schemas.microsoft.com/office/powerpoint/2010/main" val="388159316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295400" y="228601"/>
            <a:ext cx="6172200" cy="761999"/>
          </a:xfrm>
        </p:spPr>
        <p:txBody>
          <a:bodyPr>
            <a:normAutofit fontScale="90000"/>
          </a:bodyPr>
          <a:lstStyle/>
          <a:p>
            <a:r>
              <a:rPr lang="ru-RU" sz="2000" dirty="0" smtClean="0">
                <a:latin typeface="Times New Roman" pitchFamily="18" charset="0"/>
                <a:cs typeface="Times New Roman" pitchFamily="18" charset="0"/>
              </a:rPr>
              <a:t>Муниципальная программа «Создание условий для обеспечения доступным и комфортным жильем граждан Северо-Енисейского района»</a:t>
            </a:r>
            <a:endParaRPr lang="ru-RU" sz="2000" dirty="0"/>
          </a:p>
        </p:txBody>
      </p:sp>
      <p:sp>
        <p:nvSpPr>
          <p:cNvPr id="3" name="Подзаголовок 2"/>
          <p:cNvSpPr>
            <a:spLocks noGrp="1"/>
          </p:cNvSpPr>
          <p:nvPr>
            <p:ph type="subTitle" idx="1"/>
          </p:nvPr>
        </p:nvSpPr>
        <p:spPr>
          <a:xfrm>
            <a:off x="228600" y="2209800"/>
            <a:ext cx="8915400" cy="4267200"/>
          </a:xfrm>
        </p:spPr>
        <p:txBody>
          <a:bodyPr/>
          <a:lstStyle/>
          <a:p>
            <a:r>
              <a:rPr lang="ru-RU" dirty="0" smtClean="0"/>
              <a:t> </a:t>
            </a:r>
            <a:endParaRPr lang="ru-RU" dirty="0"/>
          </a:p>
        </p:txBody>
      </p:sp>
      <p:sp>
        <p:nvSpPr>
          <p:cNvPr id="4" name="Нашивка 3"/>
          <p:cNvSpPr/>
          <p:nvPr/>
        </p:nvSpPr>
        <p:spPr>
          <a:xfrm>
            <a:off x="76200" y="152400"/>
            <a:ext cx="1066800" cy="1066800"/>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black"/>
              </a:solidFill>
            </a:endParaRPr>
          </a:p>
        </p:txBody>
      </p:sp>
      <p:sp>
        <p:nvSpPr>
          <p:cNvPr id="5" name="Скругленный прямоугольник 4"/>
          <p:cNvSpPr/>
          <p:nvPr/>
        </p:nvSpPr>
        <p:spPr>
          <a:xfrm>
            <a:off x="1143000" y="990600"/>
            <a:ext cx="7696200" cy="457200"/>
          </a:xfrm>
          <a:prstGeom prst="round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smtClean="0">
                <a:solidFill>
                  <a:prstClr val="black"/>
                </a:solidFill>
                <a:latin typeface="Times New Roman" pitchFamily="18" charset="0"/>
                <a:cs typeface="Times New Roman" pitchFamily="18" charset="0"/>
              </a:rPr>
              <a:t>Цель муниципальной программы – повышение доступности жилья и улучшение жилищных условий граждан, проживающих на территории Северо-Енисейского района.</a:t>
            </a:r>
            <a:endParaRPr lang="ru-RU" sz="1200" dirty="0">
              <a:solidFill>
                <a:prstClr val="black"/>
              </a:solidFill>
              <a:latin typeface="Times New Roman" pitchFamily="18" charset="0"/>
              <a:cs typeface="Times New Roman" pitchFamily="18" charset="0"/>
            </a:endParaRPr>
          </a:p>
        </p:txBody>
      </p:sp>
      <p:graphicFrame>
        <p:nvGraphicFramePr>
          <p:cNvPr id="6" name="Таблица 5"/>
          <p:cNvGraphicFramePr>
            <a:graphicFrameLocks noGrp="1"/>
          </p:cNvGraphicFramePr>
          <p:nvPr>
            <p:extLst>
              <p:ext uri="{D42A27DB-BD31-4B8C-83A1-F6EECF244321}">
                <p14:modId xmlns:p14="http://schemas.microsoft.com/office/powerpoint/2010/main" val="4058285786"/>
              </p:ext>
            </p:extLst>
          </p:nvPr>
        </p:nvGraphicFramePr>
        <p:xfrm>
          <a:off x="0" y="1524000"/>
          <a:ext cx="9144000" cy="566320"/>
        </p:xfrm>
        <a:graphic>
          <a:graphicData uri="http://schemas.openxmlformats.org/drawingml/2006/table">
            <a:tbl>
              <a:tblPr firstRow="1" bandRow="1">
                <a:tableStyleId>{5C22544A-7EE6-4342-B048-85BDC9FD1C3A}</a:tableStyleId>
              </a:tblPr>
              <a:tblGrid>
                <a:gridCol w="1905000"/>
                <a:gridCol w="1447800"/>
                <a:gridCol w="1371600"/>
                <a:gridCol w="1447800"/>
                <a:gridCol w="1524000"/>
                <a:gridCol w="1447800"/>
              </a:tblGrid>
              <a:tr h="216000">
                <a:tc rowSpan="2">
                  <a:txBody>
                    <a:bodyPr/>
                    <a:lstStyle/>
                    <a:p>
                      <a:pPr algn="ctr"/>
                      <a:r>
                        <a:rPr lang="ru-RU" sz="1200" dirty="0" smtClean="0">
                          <a:solidFill>
                            <a:schemeClr val="tx1"/>
                          </a:solidFill>
                          <a:latin typeface="Times New Roman" pitchFamily="18" charset="0"/>
                          <a:cs typeface="Times New Roman" pitchFamily="18" charset="0"/>
                        </a:rPr>
                        <a:t>Объем финансирования, тыс. рублей</a:t>
                      </a:r>
                      <a:endParaRPr lang="ru-RU" sz="1200" dirty="0">
                        <a:solidFill>
                          <a:schemeClr val="tx1"/>
                        </a:solidFill>
                        <a:latin typeface="Times New Roman" pitchFamily="18" charset="0"/>
                        <a:cs typeface="Times New Roman" pitchFamily="18" charset="0"/>
                      </a:endParaRPr>
                    </a:p>
                  </a:txBody>
                  <a:tcPr/>
                </a:tc>
                <a:tc>
                  <a:txBody>
                    <a:bodyPr/>
                    <a:lstStyle/>
                    <a:p>
                      <a:pPr algn="ctr"/>
                      <a:r>
                        <a:rPr lang="ru-RU" sz="1200" dirty="0" smtClean="0">
                          <a:solidFill>
                            <a:schemeClr val="tx1"/>
                          </a:solidFill>
                          <a:latin typeface="Times New Roman" pitchFamily="18" charset="0"/>
                          <a:cs typeface="Times New Roman" pitchFamily="18" charset="0"/>
                        </a:rPr>
                        <a:t>2019</a:t>
                      </a:r>
                      <a:r>
                        <a:rPr lang="ru-RU" sz="1200" baseline="0" dirty="0" smtClean="0">
                          <a:solidFill>
                            <a:schemeClr val="tx1"/>
                          </a:solidFill>
                          <a:latin typeface="Times New Roman" pitchFamily="18" charset="0"/>
                          <a:cs typeface="Times New Roman" pitchFamily="18" charset="0"/>
                        </a:rPr>
                        <a:t> </a:t>
                      </a:r>
                    </a:p>
                  </a:txBody>
                  <a:tcPr/>
                </a:tc>
                <a:tc>
                  <a:txBody>
                    <a:bodyPr/>
                    <a:lstStyle/>
                    <a:p>
                      <a:pPr algn="ctr"/>
                      <a:r>
                        <a:rPr lang="ru-RU" sz="1200" dirty="0" smtClean="0">
                          <a:solidFill>
                            <a:schemeClr val="tx1"/>
                          </a:solidFill>
                          <a:latin typeface="Times New Roman" pitchFamily="18" charset="0"/>
                          <a:cs typeface="Times New Roman" pitchFamily="18" charset="0"/>
                        </a:rPr>
                        <a:t>2020 </a:t>
                      </a:r>
                    </a:p>
                  </a:txBody>
                  <a:tcPr/>
                </a:tc>
                <a:tc>
                  <a:txBody>
                    <a:bodyPr/>
                    <a:lstStyle/>
                    <a:p>
                      <a:pPr algn="ctr"/>
                      <a:r>
                        <a:rPr lang="ru-RU" sz="1200" b="1" dirty="0" smtClean="0">
                          <a:solidFill>
                            <a:schemeClr val="tx1"/>
                          </a:solidFill>
                          <a:latin typeface="Times New Roman" pitchFamily="18" charset="0"/>
                          <a:cs typeface="Times New Roman" pitchFamily="18" charset="0"/>
                        </a:rPr>
                        <a:t>2021</a:t>
                      </a:r>
                    </a:p>
                  </a:txBody>
                  <a:tcPr/>
                </a:tc>
                <a:tc>
                  <a:txBody>
                    <a:bodyPr/>
                    <a:lstStyle/>
                    <a:p>
                      <a:pPr algn="ctr"/>
                      <a:r>
                        <a:rPr lang="ru-RU" sz="1200" dirty="0" smtClean="0">
                          <a:solidFill>
                            <a:schemeClr val="tx1"/>
                          </a:solidFill>
                          <a:latin typeface="Times New Roman" pitchFamily="18" charset="0"/>
                          <a:cs typeface="Times New Roman" pitchFamily="18" charset="0"/>
                        </a:rPr>
                        <a:t>2022 </a:t>
                      </a:r>
                    </a:p>
                  </a:txBody>
                  <a:tcPr/>
                </a:tc>
                <a:tc>
                  <a:txBody>
                    <a:bodyPr/>
                    <a:lstStyle/>
                    <a:p>
                      <a:pPr algn="ctr"/>
                      <a:r>
                        <a:rPr lang="ru-RU" sz="1200" dirty="0" smtClean="0">
                          <a:solidFill>
                            <a:schemeClr val="tx1"/>
                          </a:solidFill>
                          <a:latin typeface="Times New Roman" pitchFamily="18" charset="0"/>
                          <a:cs typeface="Times New Roman" pitchFamily="18" charset="0"/>
                        </a:rPr>
                        <a:t>2023 </a:t>
                      </a:r>
                    </a:p>
                  </a:txBody>
                  <a:tcPr/>
                </a:tc>
              </a:tr>
              <a:tr h="292000">
                <a:tc vMerge="1">
                  <a:txBody>
                    <a:bodyPr/>
                    <a:lstStyle/>
                    <a:p>
                      <a:endParaRPr lang="ru-RU" dirty="0"/>
                    </a:p>
                  </a:txBody>
                  <a:tcPr/>
                </a:tc>
                <a:tc>
                  <a:txBody>
                    <a:bodyPr/>
                    <a:lstStyle/>
                    <a:p>
                      <a:pPr algn="ctr"/>
                      <a:r>
                        <a:rPr lang="ru-RU" sz="1200" dirty="0" smtClean="0">
                          <a:solidFill>
                            <a:schemeClr val="tx1"/>
                          </a:solidFill>
                          <a:latin typeface="Times New Roman" pitchFamily="18" charset="0"/>
                          <a:cs typeface="Times New Roman" pitchFamily="18" charset="0"/>
                        </a:rPr>
                        <a:t>70 866,8</a:t>
                      </a:r>
                      <a:endParaRPr lang="ru-RU" sz="1200" dirty="0">
                        <a:solidFill>
                          <a:schemeClr val="tx1"/>
                        </a:solidFill>
                        <a:latin typeface="Times New Roman" pitchFamily="18" charset="0"/>
                        <a:cs typeface="Times New Roman" pitchFamily="18" charset="0"/>
                      </a:endParaRPr>
                    </a:p>
                  </a:txBody>
                  <a:tcPr/>
                </a:tc>
                <a:tc>
                  <a:txBody>
                    <a:bodyPr/>
                    <a:lstStyle/>
                    <a:p>
                      <a:pPr algn="ctr"/>
                      <a:r>
                        <a:rPr lang="ru-RU" sz="1200" dirty="0" smtClean="0">
                          <a:solidFill>
                            <a:schemeClr val="tx1"/>
                          </a:solidFill>
                          <a:latin typeface="Times New Roman" pitchFamily="18" charset="0"/>
                          <a:cs typeface="Times New Roman" pitchFamily="18" charset="0"/>
                        </a:rPr>
                        <a:t>120 439,6</a:t>
                      </a:r>
                      <a:endParaRPr lang="ru-RU" sz="1200" dirty="0">
                        <a:solidFill>
                          <a:schemeClr val="tx1"/>
                        </a:solidFill>
                        <a:latin typeface="Times New Roman" pitchFamily="18" charset="0"/>
                        <a:cs typeface="Times New Roman" pitchFamily="18" charset="0"/>
                      </a:endParaRPr>
                    </a:p>
                  </a:txBody>
                  <a:tcPr/>
                </a:tc>
                <a:tc>
                  <a:txBody>
                    <a:bodyPr/>
                    <a:lstStyle/>
                    <a:p>
                      <a:pPr algn="ctr"/>
                      <a:r>
                        <a:rPr lang="ru-RU" sz="1200" b="1" dirty="0" smtClean="0">
                          <a:solidFill>
                            <a:schemeClr val="tx1"/>
                          </a:solidFill>
                          <a:latin typeface="Times New Roman" pitchFamily="18" charset="0"/>
                          <a:cs typeface="Times New Roman" pitchFamily="18" charset="0"/>
                        </a:rPr>
                        <a:t>513 106,9</a:t>
                      </a:r>
                      <a:endParaRPr lang="ru-RU" sz="1200" b="1" dirty="0">
                        <a:solidFill>
                          <a:schemeClr val="tx1"/>
                        </a:solidFill>
                        <a:latin typeface="Times New Roman" pitchFamily="18" charset="0"/>
                        <a:cs typeface="Times New Roman" pitchFamily="18" charset="0"/>
                      </a:endParaRPr>
                    </a:p>
                  </a:txBody>
                  <a:tcPr/>
                </a:tc>
                <a:tc>
                  <a:txBody>
                    <a:bodyPr/>
                    <a:lstStyle/>
                    <a:p>
                      <a:pPr algn="ctr"/>
                      <a:r>
                        <a:rPr lang="ru-RU" sz="1200" dirty="0" smtClean="0">
                          <a:solidFill>
                            <a:schemeClr val="tx1"/>
                          </a:solidFill>
                          <a:latin typeface="Times New Roman" pitchFamily="18" charset="0"/>
                          <a:cs typeface="Times New Roman" pitchFamily="18" charset="0"/>
                        </a:rPr>
                        <a:t>274 669,1</a:t>
                      </a:r>
                      <a:endParaRPr lang="ru-RU" sz="1200" dirty="0">
                        <a:solidFill>
                          <a:schemeClr val="tx1"/>
                        </a:solidFill>
                        <a:latin typeface="Times New Roman" pitchFamily="18" charset="0"/>
                        <a:cs typeface="Times New Roman" pitchFamily="18" charset="0"/>
                      </a:endParaRPr>
                    </a:p>
                  </a:txBody>
                  <a:tcPr/>
                </a:tc>
                <a:tc>
                  <a:txBody>
                    <a:bodyPr/>
                    <a:lstStyle/>
                    <a:p>
                      <a:pPr algn="ctr"/>
                      <a:r>
                        <a:rPr lang="ru-RU" sz="1200" dirty="0" smtClean="0">
                          <a:solidFill>
                            <a:schemeClr val="tx1"/>
                          </a:solidFill>
                          <a:latin typeface="Times New Roman" pitchFamily="18" charset="0"/>
                          <a:cs typeface="Times New Roman" pitchFamily="18" charset="0"/>
                        </a:rPr>
                        <a:t>31 101,8</a:t>
                      </a:r>
                      <a:endParaRPr lang="ru-RU" sz="1200" dirty="0">
                        <a:solidFill>
                          <a:schemeClr val="tx1"/>
                        </a:solidFill>
                        <a:latin typeface="Times New Roman" pitchFamily="18" charset="0"/>
                        <a:cs typeface="Times New Roman" pitchFamily="18" charset="0"/>
                      </a:endParaRPr>
                    </a:p>
                  </a:txBody>
                  <a:tcPr/>
                </a:tc>
              </a:tr>
            </a:tbl>
          </a:graphicData>
        </a:graphic>
      </p:graphicFrame>
      <p:sp>
        <p:nvSpPr>
          <p:cNvPr id="7" name="Прямоугольник 6"/>
          <p:cNvSpPr/>
          <p:nvPr/>
        </p:nvSpPr>
        <p:spPr>
          <a:xfrm>
            <a:off x="2426208" y="2242066"/>
            <a:ext cx="4588051" cy="369332"/>
          </a:xfrm>
          <a:prstGeom prst="rect">
            <a:avLst/>
          </a:prstGeom>
        </p:spPr>
        <p:txBody>
          <a:bodyPr wrap="square">
            <a:spAutoFit/>
          </a:bodyPr>
          <a:lstStyle/>
          <a:p>
            <a:r>
              <a:rPr lang="ru-RU" dirty="0" smtClean="0">
                <a:solidFill>
                  <a:prstClr val="black"/>
                </a:solidFill>
                <a:latin typeface="Times New Roman" pitchFamily="18" charset="0"/>
                <a:cs typeface="Times New Roman" pitchFamily="18" charset="0"/>
              </a:rPr>
              <a:t>Основные направления расходов в 2021 году</a:t>
            </a:r>
            <a:endParaRPr lang="ru-RU" dirty="0">
              <a:solidFill>
                <a:prstClr val="black"/>
              </a:solidFill>
              <a:latin typeface="Times New Roman" pitchFamily="18" charset="0"/>
              <a:cs typeface="Times New Roman" pitchFamily="18" charset="0"/>
            </a:endParaRPr>
          </a:p>
        </p:txBody>
      </p:sp>
      <p:graphicFrame>
        <p:nvGraphicFramePr>
          <p:cNvPr id="8" name="Таблица 7"/>
          <p:cNvGraphicFramePr>
            <a:graphicFrameLocks noGrp="1"/>
          </p:cNvGraphicFramePr>
          <p:nvPr>
            <p:extLst>
              <p:ext uri="{D42A27DB-BD31-4B8C-83A1-F6EECF244321}">
                <p14:modId xmlns:p14="http://schemas.microsoft.com/office/powerpoint/2010/main" val="3860961445"/>
              </p:ext>
            </p:extLst>
          </p:nvPr>
        </p:nvGraphicFramePr>
        <p:xfrm>
          <a:off x="76200" y="2611397"/>
          <a:ext cx="8960296" cy="2547453"/>
        </p:xfrm>
        <a:graphic>
          <a:graphicData uri="http://schemas.openxmlformats.org/drawingml/2006/table">
            <a:tbl>
              <a:tblPr firstRow="1" bandRow="1">
                <a:tableStyleId>{5C22544A-7EE6-4342-B048-85BDC9FD1C3A}</a:tableStyleId>
              </a:tblPr>
              <a:tblGrid>
                <a:gridCol w="1022641"/>
                <a:gridCol w="7937655"/>
              </a:tblGrid>
              <a:tr h="450068">
                <a:tc>
                  <a:txBody>
                    <a:bodyPr/>
                    <a:lstStyle/>
                    <a:p>
                      <a:pPr algn="ctr"/>
                      <a:r>
                        <a:rPr lang="ru-RU" sz="1100" b="1" dirty="0" smtClean="0">
                          <a:solidFill>
                            <a:schemeClr val="tx1"/>
                          </a:solidFill>
                          <a:latin typeface="Times New Roman" pitchFamily="18" charset="0"/>
                          <a:cs typeface="Times New Roman" pitchFamily="18" charset="0"/>
                        </a:rPr>
                        <a:t>1 955,1</a:t>
                      </a:r>
                      <a:endParaRPr lang="ru-RU" sz="1100" b="1" dirty="0">
                        <a:solidFill>
                          <a:schemeClr val="tx1"/>
                        </a:solidFill>
                        <a:latin typeface="Times New Roman" pitchFamily="18" charset="0"/>
                        <a:cs typeface="Times New Roman" pitchFamily="18" charset="0"/>
                      </a:endParaRPr>
                    </a:p>
                  </a:txBody>
                  <a:tcPr>
                    <a:solidFill>
                      <a:schemeClr val="bg2"/>
                    </a:solidFill>
                  </a:tcPr>
                </a:tc>
                <a:tc>
                  <a:txBody>
                    <a:bodyPr/>
                    <a:lstStyle/>
                    <a:p>
                      <a:pPr algn="l"/>
                      <a:r>
                        <a:rPr lang="ru-RU" sz="1100" b="0" dirty="0" smtClean="0">
                          <a:solidFill>
                            <a:schemeClr val="tx1"/>
                          </a:solidFill>
                          <a:effectLst/>
                          <a:latin typeface="Times New Roman"/>
                          <a:ea typeface="Times New Roman"/>
                        </a:rPr>
                        <a:t>Улучшение жилищных условий отдельных категорий граждан, проживающих на территории Северо-Енисейского района</a:t>
                      </a:r>
                      <a:endParaRPr lang="ru-RU" sz="1100" b="0" dirty="0">
                        <a:solidFill>
                          <a:schemeClr val="tx1"/>
                        </a:solidFill>
                        <a:latin typeface="Times New Roman" pitchFamily="18" charset="0"/>
                        <a:cs typeface="Times New Roman" pitchFamily="18" charset="0"/>
                      </a:endParaRPr>
                    </a:p>
                  </a:txBody>
                  <a:tcPr>
                    <a:solidFill>
                      <a:schemeClr val="bg2"/>
                    </a:solidFill>
                  </a:tcPr>
                </a:tc>
              </a:tr>
              <a:tr h="223519">
                <a:tc>
                  <a:txBody>
                    <a:bodyPr/>
                    <a:lstStyle/>
                    <a:p>
                      <a:pPr algn="ctr"/>
                      <a:r>
                        <a:rPr lang="ru-RU" sz="1100" b="1" dirty="0" smtClean="0">
                          <a:solidFill>
                            <a:schemeClr val="tx1"/>
                          </a:solidFill>
                          <a:latin typeface="Times New Roman" pitchFamily="18" charset="0"/>
                          <a:cs typeface="Times New Roman" pitchFamily="18" charset="0"/>
                        </a:rPr>
                        <a:t>445 000,0</a:t>
                      </a:r>
                      <a:endParaRPr lang="ru-RU" sz="1100" b="1" dirty="0">
                        <a:solidFill>
                          <a:schemeClr val="tx1"/>
                        </a:solidFill>
                        <a:latin typeface="Times New Roman" pitchFamily="18" charset="0"/>
                        <a:cs typeface="Times New Roman" pitchFamily="18" charset="0"/>
                      </a:endParaRPr>
                    </a:p>
                  </a:txBody>
                  <a:tcPr>
                    <a:solidFill>
                      <a:schemeClr val="bg2"/>
                    </a:solidFill>
                  </a:tcPr>
                </a:tc>
                <a:tc>
                  <a:txBody>
                    <a:bodyPr/>
                    <a:lstStyle/>
                    <a:p>
                      <a:pPr algn="l"/>
                      <a:r>
                        <a:rPr lang="ru-RU" sz="1100" dirty="0" smtClean="0">
                          <a:effectLst/>
                          <a:latin typeface="Times New Roman"/>
                          <a:ea typeface="Times New Roman"/>
                        </a:rPr>
                        <a:t>Развитие </a:t>
                      </a:r>
                      <a:r>
                        <a:rPr lang="ru-RU" sz="1100" dirty="0" err="1" smtClean="0">
                          <a:effectLst/>
                          <a:latin typeface="Times New Roman"/>
                          <a:ea typeface="Times New Roman"/>
                        </a:rPr>
                        <a:t>среднеэтажного</a:t>
                      </a:r>
                      <a:r>
                        <a:rPr lang="ru-RU" sz="1100" dirty="0" smtClean="0">
                          <a:effectLst/>
                          <a:latin typeface="Times New Roman"/>
                          <a:ea typeface="Times New Roman"/>
                        </a:rPr>
                        <a:t> и малоэтажного жилищного строительства в Северо-Енисейском районе</a:t>
                      </a:r>
                      <a:endParaRPr lang="ru-RU" sz="1100" b="0" dirty="0">
                        <a:solidFill>
                          <a:schemeClr val="tx1"/>
                        </a:solidFill>
                        <a:latin typeface="Times New Roman" pitchFamily="18" charset="0"/>
                        <a:cs typeface="Times New Roman" pitchFamily="18" charset="0"/>
                      </a:endParaRPr>
                    </a:p>
                  </a:txBody>
                  <a:tcPr>
                    <a:solidFill>
                      <a:schemeClr val="bg2"/>
                    </a:solidFill>
                  </a:tcPr>
                </a:tc>
              </a:tr>
              <a:tr h="396487">
                <a:tc>
                  <a:txBody>
                    <a:bodyPr/>
                    <a:lstStyle/>
                    <a:p>
                      <a:pPr algn="ctr"/>
                      <a:r>
                        <a:rPr lang="ru-RU" sz="1100" b="1" dirty="0" smtClean="0">
                          <a:solidFill>
                            <a:schemeClr val="tx1"/>
                          </a:solidFill>
                          <a:latin typeface="Times New Roman" pitchFamily="18" charset="0"/>
                          <a:cs typeface="Times New Roman" pitchFamily="18" charset="0"/>
                        </a:rPr>
                        <a:t>36</a:t>
                      </a:r>
                      <a:r>
                        <a:rPr lang="ru-RU" sz="1100" b="1" baseline="0" dirty="0" smtClean="0">
                          <a:solidFill>
                            <a:schemeClr val="tx1"/>
                          </a:solidFill>
                          <a:latin typeface="Times New Roman" pitchFamily="18" charset="0"/>
                          <a:cs typeface="Times New Roman" pitchFamily="18" charset="0"/>
                        </a:rPr>
                        <a:t> 205,1</a:t>
                      </a:r>
                      <a:endParaRPr lang="ru-RU" sz="1100" b="1" dirty="0">
                        <a:solidFill>
                          <a:schemeClr val="tx1"/>
                        </a:solidFill>
                        <a:latin typeface="Times New Roman" pitchFamily="18" charset="0"/>
                        <a:cs typeface="Times New Roman" pitchFamily="18" charset="0"/>
                      </a:endParaRPr>
                    </a:p>
                  </a:txBody>
                  <a:tcPr>
                    <a:solidFill>
                      <a:schemeClr val="bg2"/>
                    </a:solidFill>
                  </a:tcPr>
                </a:tc>
                <a:tc>
                  <a:txBody>
                    <a:bodyPr/>
                    <a:lstStyle/>
                    <a:p>
                      <a:pPr algn="l"/>
                      <a:r>
                        <a:rPr lang="ru-RU" sz="1100" dirty="0" smtClean="0">
                          <a:effectLst/>
                          <a:latin typeface="Times New Roman"/>
                          <a:ea typeface="Times New Roman"/>
                        </a:rPr>
                        <a:t>Капитальный ремонт муниципальных жилых помещений и общего имущества в многоквартирных домах, расположенных на территории Северо-Енисейского района</a:t>
                      </a:r>
                      <a:endParaRPr lang="ru-RU" sz="1100" b="0" dirty="0">
                        <a:solidFill>
                          <a:schemeClr val="tx1"/>
                        </a:solidFill>
                        <a:latin typeface="Times New Roman" pitchFamily="18" charset="0"/>
                        <a:cs typeface="Times New Roman" pitchFamily="18" charset="0"/>
                      </a:endParaRPr>
                    </a:p>
                  </a:txBody>
                  <a:tcPr>
                    <a:solidFill>
                      <a:schemeClr val="bg2"/>
                    </a:solidFill>
                  </a:tcPr>
                </a:tc>
              </a:tr>
              <a:tr h="401815">
                <a:tc>
                  <a:txBody>
                    <a:bodyPr/>
                    <a:lstStyle/>
                    <a:p>
                      <a:pPr algn="ctr"/>
                      <a:r>
                        <a:rPr lang="ru-RU" sz="1100" b="1" dirty="0" smtClean="0">
                          <a:solidFill>
                            <a:schemeClr val="tx1"/>
                          </a:solidFill>
                          <a:latin typeface="Times New Roman" pitchFamily="18" charset="0"/>
                          <a:cs typeface="Times New Roman" pitchFamily="18" charset="0"/>
                        </a:rPr>
                        <a:t>25 646,6</a:t>
                      </a:r>
                    </a:p>
                  </a:txBody>
                  <a:tcPr>
                    <a:solidFill>
                      <a:schemeClr val="bg2"/>
                    </a:solidFill>
                  </a:tcPr>
                </a:tc>
                <a:tc>
                  <a:txBody>
                    <a:bodyPr/>
                    <a:lstStyle/>
                    <a:p>
                      <a:pPr algn="l"/>
                      <a:r>
                        <a:rPr lang="ru-RU" sz="1100" b="0" dirty="0" smtClean="0">
                          <a:solidFill>
                            <a:schemeClr val="tx1"/>
                          </a:solidFill>
                          <a:latin typeface="Times New Roman" pitchFamily="18" charset="0"/>
                          <a:cs typeface="Times New Roman" pitchFamily="18" charset="0"/>
                        </a:rPr>
                        <a:t>Обеспечение деятельности муниципального казенного учреждения «Служба</a:t>
                      </a:r>
                      <a:r>
                        <a:rPr lang="ru-RU" sz="1100" b="0" baseline="0" dirty="0" smtClean="0">
                          <a:solidFill>
                            <a:schemeClr val="tx1"/>
                          </a:solidFill>
                          <a:latin typeface="Times New Roman" pitchFamily="18" charset="0"/>
                          <a:cs typeface="Times New Roman" pitchFamily="18" charset="0"/>
                        </a:rPr>
                        <a:t> заказчика - застройщика Северо-Енисейского района»</a:t>
                      </a:r>
                      <a:endParaRPr lang="ru-RU" sz="1100" b="0" dirty="0">
                        <a:solidFill>
                          <a:schemeClr val="tx1"/>
                        </a:solidFill>
                        <a:latin typeface="Times New Roman" pitchFamily="18" charset="0"/>
                        <a:cs typeface="Times New Roman" pitchFamily="18" charset="0"/>
                      </a:endParaRPr>
                    </a:p>
                  </a:txBody>
                  <a:tcPr>
                    <a:solidFill>
                      <a:schemeClr val="bg2"/>
                    </a:solidFill>
                  </a:tcPr>
                </a:tc>
              </a:tr>
              <a:tr h="534797">
                <a:tc>
                  <a:txBody>
                    <a:bodyPr/>
                    <a:lstStyle/>
                    <a:p>
                      <a:pPr algn="ctr"/>
                      <a:r>
                        <a:rPr lang="ru-RU" sz="1100" b="1" dirty="0" smtClean="0">
                          <a:solidFill>
                            <a:schemeClr val="tx1"/>
                          </a:solidFill>
                          <a:latin typeface="Times New Roman" pitchFamily="18" charset="0"/>
                          <a:cs typeface="Times New Roman" pitchFamily="18" charset="0"/>
                        </a:rPr>
                        <a:t>4 300,0</a:t>
                      </a:r>
                    </a:p>
                  </a:txBody>
                  <a:tcPr>
                    <a:solidFill>
                      <a:schemeClr val="bg2"/>
                    </a:solidFill>
                  </a:tcPr>
                </a:tc>
                <a:tc>
                  <a:txBody>
                    <a:bodyPr/>
                    <a:lstStyle/>
                    <a:p>
                      <a:pPr algn="l"/>
                      <a:r>
                        <a:rPr lang="ru-RU" sz="1100" dirty="0" smtClean="0">
                          <a:effectLst/>
                          <a:latin typeface="Times New Roman"/>
                          <a:ea typeface="Times New Roman"/>
                        </a:rPr>
                        <a:t>Реализация мероприятий в области градостроительной деятельности на территории Северо-Енисейского района</a:t>
                      </a:r>
                      <a:endParaRPr lang="ru-RU" sz="1100" b="0" dirty="0">
                        <a:solidFill>
                          <a:schemeClr val="tx1"/>
                        </a:solidFill>
                        <a:latin typeface="Times New Roman" pitchFamily="18" charset="0"/>
                        <a:cs typeface="Times New Roman" pitchFamily="18" charset="0"/>
                      </a:endParaRPr>
                    </a:p>
                  </a:txBody>
                  <a:tcPr>
                    <a:solidFill>
                      <a:schemeClr val="bg2"/>
                    </a:solidFill>
                  </a:tcPr>
                </a:tc>
              </a:tr>
              <a:tr h="450068">
                <a:tc>
                  <a:txBody>
                    <a:bodyPr/>
                    <a:lstStyle/>
                    <a:p>
                      <a:pPr algn="ctr"/>
                      <a:r>
                        <a:rPr lang="ru-RU" sz="1200" b="1" dirty="0" smtClean="0">
                          <a:solidFill>
                            <a:schemeClr val="tx1"/>
                          </a:solidFill>
                          <a:latin typeface="Times New Roman" pitchFamily="18" charset="0"/>
                          <a:cs typeface="Times New Roman" pitchFamily="18" charset="0"/>
                        </a:rPr>
                        <a:t>4 486,3</a:t>
                      </a:r>
                    </a:p>
                  </a:txBody>
                  <a:tcPr>
                    <a:solidFill>
                      <a:schemeClr val="bg2"/>
                    </a:solidFill>
                  </a:tcPr>
                </a:tc>
                <a:tc>
                  <a:txBody>
                    <a:bodyPr/>
                    <a:lstStyle/>
                    <a:p>
                      <a:pPr algn="l"/>
                      <a:r>
                        <a:rPr lang="ru-RU" sz="1200" b="0" dirty="0" smtClean="0">
                          <a:solidFill>
                            <a:schemeClr val="tx1"/>
                          </a:solidFill>
                          <a:latin typeface="Times New Roman" pitchFamily="18" charset="0"/>
                          <a:cs typeface="Times New Roman" pitchFamily="18" charset="0"/>
                        </a:rPr>
                        <a:t>Реализация мероприятий в области градостроительной деятельности на территории Северо-Енисейского района</a:t>
                      </a:r>
                      <a:endParaRPr lang="ru-RU" sz="1200" b="0" dirty="0">
                        <a:solidFill>
                          <a:schemeClr val="tx1"/>
                        </a:solidFill>
                        <a:latin typeface="Times New Roman" pitchFamily="18" charset="0"/>
                        <a:cs typeface="Times New Roman" pitchFamily="18" charset="0"/>
                      </a:endParaRPr>
                    </a:p>
                  </a:txBody>
                  <a:tcPr>
                    <a:solidFill>
                      <a:schemeClr val="bg2"/>
                    </a:solidFill>
                  </a:tcPr>
                </a:tc>
              </a:tr>
            </a:tbl>
          </a:graphicData>
        </a:graphic>
      </p:graphicFrame>
      <p:graphicFrame>
        <p:nvGraphicFramePr>
          <p:cNvPr id="9" name="Таблица 8"/>
          <p:cNvGraphicFramePr>
            <a:graphicFrameLocks noGrp="1"/>
          </p:cNvGraphicFramePr>
          <p:nvPr>
            <p:extLst>
              <p:ext uri="{D42A27DB-BD31-4B8C-83A1-F6EECF244321}">
                <p14:modId xmlns:p14="http://schemas.microsoft.com/office/powerpoint/2010/main" val="2641307606"/>
              </p:ext>
            </p:extLst>
          </p:nvPr>
        </p:nvGraphicFramePr>
        <p:xfrm>
          <a:off x="76201" y="4753709"/>
          <a:ext cx="8960294" cy="1985622"/>
        </p:xfrm>
        <a:graphic>
          <a:graphicData uri="http://schemas.openxmlformats.org/drawingml/2006/table">
            <a:tbl>
              <a:tblPr firstRow="1" bandRow="1">
                <a:tableStyleId>{5C22544A-7EE6-4342-B048-85BDC9FD1C3A}</a:tableStyleId>
              </a:tblPr>
              <a:tblGrid>
                <a:gridCol w="4905568"/>
                <a:gridCol w="853851"/>
                <a:gridCol w="782697"/>
                <a:gridCol w="782697"/>
                <a:gridCol w="853851"/>
                <a:gridCol w="781630"/>
              </a:tblGrid>
              <a:tr h="547499">
                <a:tc>
                  <a:txBody>
                    <a:bodyPr/>
                    <a:lstStyle/>
                    <a:p>
                      <a:pPr algn="ctr"/>
                      <a:r>
                        <a:rPr lang="ru-RU" sz="1400" dirty="0" smtClean="0">
                          <a:solidFill>
                            <a:schemeClr val="tx1"/>
                          </a:solidFill>
                          <a:latin typeface="Times New Roman" pitchFamily="18" charset="0"/>
                          <a:cs typeface="Times New Roman" pitchFamily="18" charset="0"/>
                        </a:rPr>
                        <a:t>Основные результаты</a:t>
                      </a:r>
                      <a:endParaRPr lang="ru-RU" sz="1400" dirty="0">
                        <a:solidFill>
                          <a:schemeClr val="tx1"/>
                        </a:solidFill>
                        <a:latin typeface="Times New Roman" pitchFamily="18" charset="0"/>
                        <a:cs typeface="Times New Roman" pitchFamily="18" charset="0"/>
                      </a:endParaRPr>
                    </a:p>
                  </a:txBody>
                  <a:tcPr>
                    <a:solidFill>
                      <a:schemeClr val="bg2"/>
                    </a:solidFill>
                  </a:tcPr>
                </a:tc>
                <a:tc>
                  <a:txBody>
                    <a:bodyPr/>
                    <a:lstStyle/>
                    <a:p>
                      <a:pPr algn="ctr"/>
                      <a:r>
                        <a:rPr lang="ru-RU" sz="1200" dirty="0" smtClean="0">
                          <a:solidFill>
                            <a:schemeClr val="tx1"/>
                          </a:solidFill>
                          <a:latin typeface="Times New Roman" pitchFamily="18" charset="0"/>
                          <a:cs typeface="Times New Roman" pitchFamily="18" charset="0"/>
                        </a:rPr>
                        <a:t>2019</a:t>
                      </a:r>
                      <a:endParaRPr lang="ru-RU" sz="1200" dirty="0">
                        <a:solidFill>
                          <a:schemeClr val="tx1"/>
                        </a:solidFill>
                        <a:latin typeface="Times New Roman" pitchFamily="18" charset="0"/>
                        <a:cs typeface="Times New Roman" pitchFamily="18" charset="0"/>
                      </a:endParaRPr>
                    </a:p>
                  </a:txBody>
                  <a:tcPr>
                    <a:solidFill>
                      <a:schemeClr val="bg2"/>
                    </a:solidFill>
                  </a:tcPr>
                </a:tc>
                <a:tc>
                  <a:txBody>
                    <a:bodyPr/>
                    <a:lstStyle/>
                    <a:p>
                      <a:pPr algn="ctr"/>
                      <a:r>
                        <a:rPr lang="ru-RU" sz="1200" dirty="0" smtClean="0">
                          <a:solidFill>
                            <a:schemeClr val="tx1"/>
                          </a:solidFill>
                          <a:latin typeface="Times New Roman" pitchFamily="18" charset="0"/>
                          <a:cs typeface="Times New Roman" pitchFamily="18" charset="0"/>
                        </a:rPr>
                        <a:t>2020</a:t>
                      </a:r>
                      <a:endParaRPr lang="ru-RU" sz="1200" dirty="0">
                        <a:solidFill>
                          <a:schemeClr val="tx1"/>
                        </a:solidFill>
                        <a:latin typeface="Times New Roman" pitchFamily="18" charset="0"/>
                        <a:cs typeface="Times New Roman" pitchFamily="18" charset="0"/>
                      </a:endParaRPr>
                    </a:p>
                  </a:txBody>
                  <a:tcPr>
                    <a:solidFill>
                      <a:schemeClr val="bg2"/>
                    </a:solidFill>
                  </a:tcPr>
                </a:tc>
                <a:tc>
                  <a:txBody>
                    <a:bodyPr/>
                    <a:lstStyle/>
                    <a:p>
                      <a:pPr algn="ctr"/>
                      <a:r>
                        <a:rPr lang="ru-RU" sz="1200" dirty="0" smtClean="0">
                          <a:solidFill>
                            <a:schemeClr val="tx1"/>
                          </a:solidFill>
                          <a:latin typeface="Times New Roman" pitchFamily="18" charset="0"/>
                          <a:cs typeface="Times New Roman" pitchFamily="18" charset="0"/>
                        </a:rPr>
                        <a:t>2021</a:t>
                      </a:r>
                      <a:endParaRPr lang="ru-RU" sz="1200" dirty="0">
                        <a:solidFill>
                          <a:schemeClr val="tx1"/>
                        </a:solidFill>
                        <a:latin typeface="Times New Roman" pitchFamily="18" charset="0"/>
                        <a:cs typeface="Times New Roman" pitchFamily="18" charset="0"/>
                      </a:endParaRPr>
                    </a:p>
                  </a:txBody>
                  <a:tcPr>
                    <a:solidFill>
                      <a:schemeClr val="bg2"/>
                    </a:solidFill>
                  </a:tcPr>
                </a:tc>
                <a:tc>
                  <a:txBody>
                    <a:bodyPr/>
                    <a:lstStyle/>
                    <a:p>
                      <a:pPr algn="ctr"/>
                      <a:r>
                        <a:rPr lang="ru-RU" sz="1200" dirty="0" smtClean="0">
                          <a:solidFill>
                            <a:schemeClr val="tx1"/>
                          </a:solidFill>
                          <a:latin typeface="Times New Roman" pitchFamily="18" charset="0"/>
                          <a:cs typeface="Times New Roman" pitchFamily="18" charset="0"/>
                        </a:rPr>
                        <a:t>2022</a:t>
                      </a:r>
                      <a:endParaRPr lang="ru-RU" sz="1200" dirty="0">
                        <a:solidFill>
                          <a:schemeClr val="tx1"/>
                        </a:solidFill>
                        <a:latin typeface="Times New Roman" pitchFamily="18" charset="0"/>
                        <a:cs typeface="Times New Roman" pitchFamily="18" charset="0"/>
                      </a:endParaRPr>
                    </a:p>
                  </a:txBody>
                  <a:tcPr>
                    <a:solidFill>
                      <a:schemeClr val="bg2"/>
                    </a:solidFill>
                  </a:tcPr>
                </a:tc>
                <a:tc>
                  <a:txBody>
                    <a:bodyPr/>
                    <a:lstStyle/>
                    <a:p>
                      <a:pPr algn="ctr"/>
                      <a:r>
                        <a:rPr lang="ru-RU" sz="1200" dirty="0" smtClean="0">
                          <a:solidFill>
                            <a:schemeClr val="tx1"/>
                          </a:solidFill>
                          <a:latin typeface="Times New Roman" pitchFamily="18" charset="0"/>
                          <a:cs typeface="Times New Roman" pitchFamily="18" charset="0"/>
                        </a:rPr>
                        <a:t>2023</a:t>
                      </a:r>
                      <a:endParaRPr lang="ru-RU" sz="1200" dirty="0">
                        <a:solidFill>
                          <a:schemeClr val="tx1"/>
                        </a:solidFill>
                        <a:latin typeface="Times New Roman" pitchFamily="18" charset="0"/>
                        <a:cs typeface="Times New Roman" pitchFamily="18" charset="0"/>
                      </a:endParaRPr>
                    </a:p>
                  </a:txBody>
                  <a:tcPr>
                    <a:solidFill>
                      <a:schemeClr val="bg2"/>
                    </a:solidFill>
                  </a:tcPr>
                </a:tc>
              </a:tr>
              <a:tr h="217059">
                <a:tc>
                  <a:txBody>
                    <a:bodyPr/>
                    <a:lstStyle/>
                    <a:p>
                      <a:r>
                        <a:rPr lang="ru-RU" sz="1000" kern="1200" dirty="0" smtClean="0">
                          <a:solidFill>
                            <a:schemeClr val="dk1"/>
                          </a:solidFill>
                          <a:latin typeface="Times New Roman" pitchFamily="18" charset="0"/>
                          <a:ea typeface="+mn-ea"/>
                          <a:cs typeface="Times New Roman" pitchFamily="18" charset="0"/>
                        </a:rPr>
                        <a:t>Доля ветхого и аварийного жилья в районе из общей площади жилья, %</a:t>
                      </a:r>
                      <a:endParaRPr lang="ru-RU" sz="1000" dirty="0">
                        <a:solidFill>
                          <a:schemeClr val="tx1"/>
                        </a:solidFill>
                        <a:latin typeface="Times New Roman" pitchFamily="18" charset="0"/>
                        <a:cs typeface="Times New Roman" pitchFamily="18" charset="0"/>
                      </a:endParaRPr>
                    </a:p>
                  </a:txBody>
                  <a:tcPr>
                    <a:solidFill>
                      <a:schemeClr val="bg2"/>
                    </a:solidFill>
                  </a:tcPr>
                </a:tc>
                <a:tc>
                  <a:txBody>
                    <a:bodyPr/>
                    <a:lstStyle/>
                    <a:p>
                      <a:pPr algn="ctr"/>
                      <a:r>
                        <a:rPr lang="ru-RU" sz="1000" dirty="0" smtClean="0">
                          <a:solidFill>
                            <a:schemeClr val="tx1"/>
                          </a:solidFill>
                          <a:latin typeface="Times New Roman" pitchFamily="18" charset="0"/>
                          <a:cs typeface="Times New Roman" pitchFamily="18" charset="0"/>
                        </a:rPr>
                        <a:t>12,2</a:t>
                      </a:r>
                      <a:endParaRPr lang="ru-RU" sz="1000" dirty="0">
                        <a:solidFill>
                          <a:schemeClr val="tx1"/>
                        </a:solidFill>
                        <a:latin typeface="Times New Roman" pitchFamily="18" charset="0"/>
                        <a:cs typeface="Times New Roman" pitchFamily="18" charset="0"/>
                      </a:endParaRPr>
                    </a:p>
                  </a:txBody>
                  <a:tcPr>
                    <a:solidFill>
                      <a:schemeClr val="bg2"/>
                    </a:solidFill>
                  </a:tcPr>
                </a:tc>
                <a:tc>
                  <a:txBody>
                    <a:bodyPr/>
                    <a:lstStyle/>
                    <a:p>
                      <a:pPr algn="ctr"/>
                      <a:r>
                        <a:rPr lang="ru-RU" sz="1000" dirty="0" smtClean="0">
                          <a:solidFill>
                            <a:schemeClr val="tx1"/>
                          </a:solidFill>
                          <a:latin typeface="Times New Roman" pitchFamily="18" charset="0"/>
                          <a:cs typeface="Times New Roman" pitchFamily="18" charset="0"/>
                        </a:rPr>
                        <a:t>12,2</a:t>
                      </a:r>
                      <a:endParaRPr lang="ru-RU" sz="1000" dirty="0">
                        <a:solidFill>
                          <a:schemeClr val="tx1"/>
                        </a:solidFill>
                        <a:latin typeface="Times New Roman" pitchFamily="18" charset="0"/>
                        <a:cs typeface="Times New Roman" pitchFamily="18" charset="0"/>
                      </a:endParaRPr>
                    </a:p>
                  </a:txBody>
                  <a:tcPr>
                    <a:solidFill>
                      <a:schemeClr val="bg2"/>
                    </a:solidFill>
                  </a:tcPr>
                </a:tc>
                <a:tc>
                  <a:txBody>
                    <a:bodyPr/>
                    <a:lstStyle/>
                    <a:p>
                      <a:pPr algn="ctr"/>
                      <a:r>
                        <a:rPr lang="ru-RU" sz="1000" dirty="0" smtClean="0">
                          <a:solidFill>
                            <a:schemeClr val="tx1"/>
                          </a:solidFill>
                          <a:latin typeface="Times New Roman" pitchFamily="18" charset="0"/>
                          <a:cs typeface="Times New Roman" pitchFamily="18" charset="0"/>
                        </a:rPr>
                        <a:t>11,5</a:t>
                      </a:r>
                      <a:endParaRPr lang="ru-RU" sz="1000" dirty="0">
                        <a:solidFill>
                          <a:schemeClr val="tx1"/>
                        </a:solidFill>
                        <a:latin typeface="Times New Roman" pitchFamily="18" charset="0"/>
                        <a:cs typeface="Times New Roman" pitchFamily="18" charset="0"/>
                      </a:endParaRPr>
                    </a:p>
                  </a:txBody>
                  <a:tcPr>
                    <a:solidFill>
                      <a:schemeClr val="bg2"/>
                    </a:solidFill>
                  </a:tcPr>
                </a:tc>
                <a:tc>
                  <a:txBody>
                    <a:bodyPr/>
                    <a:lstStyle/>
                    <a:p>
                      <a:pPr algn="ctr"/>
                      <a:r>
                        <a:rPr lang="ru-RU" sz="1000" dirty="0" smtClean="0">
                          <a:solidFill>
                            <a:schemeClr val="tx1"/>
                          </a:solidFill>
                          <a:latin typeface="Times New Roman" pitchFamily="18" charset="0"/>
                          <a:cs typeface="Times New Roman" pitchFamily="18" charset="0"/>
                        </a:rPr>
                        <a:t>10,6</a:t>
                      </a:r>
                      <a:endParaRPr lang="ru-RU" sz="1000" dirty="0">
                        <a:solidFill>
                          <a:schemeClr val="tx1"/>
                        </a:solidFill>
                        <a:latin typeface="Times New Roman" pitchFamily="18" charset="0"/>
                        <a:cs typeface="Times New Roman" pitchFamily="18" charset="0"/>
                      </a:endParaRPr>
                    </a:p>
                  </a:txBody>
                  <a:tcPr>
                    <a:solidFill>
                      <a:schemeClr val="bg2"/>
                    </a:solidFill>
                  </a:tcPr>
                </a:tc>
                <a:tc>
                  <a:txBody>
                    <a:bodyPr/>
                    <a:lstStyle/>
                    <a:p>
                      <a:pPr algn="ctr"/>
                      <a:r>
                        <a:rPr lang="ru-RU" sz="1000" dirty="0" smtClean="0">
                          <a:solidFill>
                            <a:schemeClr val="tx1"/>
                          </a:solidFill>
                          <a:latin typeface="Times New Roman" pitchFamily="18" charset="0"/>
                          <a:cs typeface="Times New Roman" pitchFamily="18" charset="0"/>
                        </a:rPr>
                        <a:t>10,6</a:t>
                      </a:r>
                      <a:endParaRPr lang="ru-RU" sz="1000" dirty="0">
                        <a:solidFill>
                          <a:schemeClr val="tx1"/>
                        </a:solidFill>
                        <a:latin typeface="Times New Roman" pitchFamily="18" charset="0"/>
                        <a:cs typeface="Times New Roman" pitchFamily="18" charset="0"/>
                      </a:endParaRPr>
                    </a:p>
                  </a:txBody>
                  <a:tcPr>
                    <a:solidFill>
                      <a:schemeClr val="bg2"/>
                    </a:solidFill>
                  </a:tcPr>
                </a:tc>
              </a:tr>
              <a:tr h="352721">
                <a:tc>
                  <a:txBody>
                    <a:bodyPr/>
                    <a:lstStyle/>
                    <a:p>
                      <a:r>
                        <a:rPr lang="ru-RU" sz="1000" kern="1200" dirty="0" smtClean="0">
                          <a:solidFill>
                            <a:schemeClr val="dk1"/>
                          </a:solidFill>
                          <a:latin typeface="Times New Roman" pitchFamily="18" charset="0"/>
                          <a:ea typeface="+mn-ea"/>
                          <a:cs typeface="Times New Roman" pitchFamily="18" charset="0"/>
                        </a:rPr>
                        <a:t>Площадь построенных среднеэтажных и малоэтажных жилых домов в населенных пунктах района, кв. м.</a:t>
                      </a:r>
                      <a:endParaRPr lang="ru-RU" sz="1000" dirty="0">
                        <a:solidFill>
                          <a:schemeClr val="tx1"/>
                        </a:solidFill>
                        <a:latin typeface="Times New Roman" pitchFamily="18" charset="0"/>
                        <a:cs typeface="Times New Roman" pitchFamily="18" charset="0"/>
                      </a:endParaRPr>
                    </a:p>
                  </a:txBody>
                  <a:tcPr>
                    <a:solidFill>
                      <a:schemeClr val="bg2"/>
                    </a:solidFill>
                  </a:tcPr>
                </a:tc>
                <a:tc>
                  <a:txBody>
                    <a:bodyPr/>
                    <a:lstStyle/>
                    <a:p>
                      <a:pPr algn="ctr"/>
                      <a:r>
                        <a:rPr lang="ru-RU" sz="1000" dirty="0" smtClean="0">
                          <a:solidFill>
                            <a:schemeClr val="tx1"/>
                          </a:solidFill>
                          <a:latin typeface="Times New Roman" pitchFamily="18" charset="0"/>
                          <a:cs typeface="Times New Roman" pitchFamily="18" charset="0"/>
                        </a:rPr>
                        <a:t>4 840,8</a:t>
                      </a:r>
                      <a:endParaRPr lang="ru-RU" sz="1000" dirty="0">
                        <a:solidFill>
                          <a:schemeClr val="tx1"/>
                        </a:solidFill>
                        <a:latin typeface="Times New Roman" pitchFamily="18" charset="0"/>
                        <a:cs typeface="Times New Roman" pitchFamily="18" charset="0"/>
                      </a:endParaRPr>
                    </a:p>
                  </a:txBody>
                  <a:tcPr>
                    <a:solidFill>
                      <a:schemeClr val="bg2"/>
                    </a:solidFill>
                  </a:tcPr>
                </a:tc>
                <a:tc>
                  <a:txBody>
                    <a:bodyPr/>
                    <a:lstStyle/>
                    <a:p>
                      <a:pPr algn="ctr"/>
                      <a:r>
                        <a:rPr lang="ru-RU" sz="1000" dirty="0" smtClean="0">
                          <a:solidFill>
                            <a:schemeClr val="tx1"/>
                          </a:solidFill>
                          <a:latin typeface="Times New Roman" pitchFamily="18" charset="0"/>
                          <a:cs typeface="Times New Roman" pitchFamily="18" charset="0"/>
                        </a:rPr>
                        <a:t>3617,4</a:t>
                      </a:r>
                      <a:endParaRPr lang="ru-RU" sz="1000" dirty="0">
                        <a:solidFill>
                          <a:schemeClr val="tx1"/>
                        </a:solidFill>
                        <a:latin typeface="Times New Roman" pitchFamily="18" charset="0"/>
                        <a:cs typeface="Times New Roman" pitchFamily="18" charset="0"/>
                      </a:endParaRPr>
                    </a:p>
                  </a:txBody>
                  <a:tcPr>
                    <a:solidFill>
                      <a:schemeClr val="bg2"/>
                    </a:solidFill>
                  </a:tcPr>
                </a:tc>
                <a:tc>
                  <a:txBody>
                    <a:bodyPr/>
                    <a:lstStyle/>
                    <a:p>
                      <a:pPr algn="ctr"/>
                      <a:r>
                        <a:rPr lang="ru-RU" sz="1000" dirty="0" smtClean="0">
                          <a:solidFill>
                            <a:schemeClr val="tx1"/>
                          </a:solidFill>
                          <a:latin typeface="Times New Roman" pitchFamily="18" charset="0"/>
                          <a:cs typeface="Times New Roman" pitchFamily="18" charset="0"/>
                        </a:rPr>
                        <a:t>2 174,1</a:t>
                      </a:r>
                      <a:endParaRPr lang="ru-RU" sz="1000" dirty="0">
                        <a:solidFill>
                          <a:schemeClr val="tx1"/>
                        </a:solidFill>
                        <a:latin typeface="Times New Roman" pitchFamily="18" charset="0"/>
                        <a:cs typeface="Times New Roman" pitchFamily="18" charset="0"/>
                      </a:endParaRPr>
                    </a:p>
                  </a:txBody>
                  <a:tcPr>
                    <a:solidFill>
                      <a:schemeClr val="bg2"/>
                    </a:solidFill>
                  </a:tcPr>
                </a:tc>
                <a:tc>
                  <a:txBody>
                    <a:bodyPr/>
                    <a:lstStyle/>
                    <a:p>
                      <a:pPr algn="ctr"/>
                      <a:r>
                        <a:rPr lang="ru-RU" sz="1000" dirty="0" smtClean="0">
                          <a:solidFill>
                            <a:schemeClr val="tx1"/>
                          </a:solidFill>
                          <a:latin typeface="Times New Roman" pitchFamily="18" charset="0"/>
                          <a:cs typeface="Times New Roman" pitchFamily="18" charset="0"/>
                        </a:rPr>
                        <a:t>920,0</a:t>
                      </a:r>
                      <a:endParaRPr lang="ru-RU" sz="1000" dirty="0">
                        <a:solidFill>
                          <a:schemeClr val="tx1"/>
                        </a:solidFill>
                        <a:latin typeface="Times New Roman" pitchFamily="18" charset="0"/>
                        <a:cs typeface="Times New Roman" pitchFamily="18" charset="0"/>
                      </a:endParaRPr>
                    </a:p>
                  </a:txBody>
                  <a:tcPr>
                    <a:solidFill>
                      <a:schemeClr val="bg2"/>
                    </a:solidFill>
                  </a:tcPr>
                </a:tc>
                <a:tc>
                  <a:txBody>
                    <a:bodyPr/>
                    <a:lstStyle/>
                    <a:p>
                      <a:pPr algn="ctr"/>
                      <a:r>
                        <a:rPr lang="ru-RU" sz="1000" dirty="0" smtClean="0">
                          <a:solidFill>
                            <a:schemeClr val="tx1"/>
                          </a:solidFill>
                          <a:latin typeface="Times New Roman" pitchFamily="18" charset="0"/>
                          <a:cs typeface="Times New Roman" pitchFamily="18" charset="0"/>
                        </a:rPr>
                        <a:t>768,6</a:t>
                      </a:r>
                      <a:endParaRPr lang="ru-RU" sz="1000" dirty="0">
                        <a:solidFill>
                          <a:schemeClr val="tx1"/>
                        </a:solidFill>
                        <a:latin typeface="Times New Roman" pitchFamily="18" charset="0"/>
                        <a:cs typeface="Times New Roman" pitchFamily="18" charset="0"/>
                      </a:endParaRPr>
                    </a:p>
                  </a:txBody>
                  <a:tcPr>
                    <a:solidFill>
                      <a:schemeClr val="bg2"/>
                    </a:solidFill>
                  </a:tcPr>
                </a:tc>
              </a:tr>
              <a:tr h="352721">
                <a:tc>
                  <a:txBody>
                    <a:bodyPr/>
                    <a:lstStyle/>
                    <a:p>
                      <a:r>
                        <a:rPr lang="ru-RU" sz="1000" kern="1200" dirty="0" smtClean="0">
                          <a:solidFill>
                            <a:schemeClr val="dk1"/>
                          </a:solidFill>
                          <a:latin typeface="Times New Roman" pitchFamily="18" charset="0"/>
                          <a:ea typeface="+mn-ea"/>
                          <a:cs typeface="Times New Roman" pitchFamily="18" charset="0"/>
                        </a:rPr>
                        <a:t>Количество</a:t>
                      </a:r>
                      <a:r>
                        <a:rPr lang="ru-RU" sz="1000" kern="1200" baseline="0" dirty="0" smtClean="0">
                          <a:solidFill>
                            <a:schemeClr val="dk1"/>
                          </a:solidFill>
                          <a:latin typeface="Times New Roman" pitchFamily="18" charset="0"/>
                          <a:ea typeface="+mn-ea"/>
                          <a:cs typeface="Times New Roman" pitchFamily="18" charset="0"/>
                        </a:rPr>
                        <a:t> отремонтированных жилых помещений и отдельных технологических элементов муниципальных квартир, ед.</a:t>
                      </a:r>
                      <a:endParaRPr lang="ru-RU" sz="1000" dirty="0">
                        <a:solidFill>
                          <a:schemeClr val="tx1"/>
                        </a:solidFill>
                        <a:latin typeface="Times New Roman" pitchFamily="18" charset="0"/>
                        <a:cs typeface="Times New Roman" pitchFamily="18" charset="0"/>
                      </a:endParaRPr>
                    </a:p>
                  </a:txBody>
                  <a:tcPr>
                    <a:solidFill>
                      <a:schemeClr val="bg2"/>
                    </a:solidFill>
                  </a:tcPr>
                </a:tc>
                <a:tc>
                  <a:txBody>
                    <a:bodyPr/>
                    <a:lstStyle/>
                    <a:p>
                      <a:pPr algn="ctr"/>
                      <a:r>
                        <a:rPr lang="ru-RU" sz="1000" dirty="0" smtClean="0">
                          <a:solidFill>
                            <a:schemeClr val="tx1"/>
                          </a:solidFill>
                          <a:latin typeface="Times New Roman" pitchFamily="18" charset="0"/>
                          <a:cs typeface="Times New Roman" pitchFamily="18" charset="0"/>
                        </a:rPr>
                        <a:t>8</a:t>
                      </a:r>
                      <a:endParaRPr lang="ru-RU" sz="1000" dirty="0">
                        <a:solidFill>
                          <a:schemeClr val="tx1"/>
                        </a:solidFill>
                        <a:latin typeface="Times New Roman" pitchFamily="18" charset="0"/>
                        <a:cs typeface="Times New Roman" pitchFamily="18" charset="0"/>
                      </a:endParaRPr>
                    </a:p>
                  </a:txBody>
                  <a:tcPr>
                    <a:solidFill>
                      <a:schemeClr val="bg2"/>
                    </a:solidFill>
                  </a:tcPr>
                </a:tc>
                <a:tc>
                  <a:txBody>
                    <a:bodyPr/>
                    <a:lstStyle/>
                    <a:p>
                      <a:pPr algn="ctr"/>
                      <a:r>
                        <a:rPr lang="ru-RU" sz="1000" dirty="0" smtClean="0">
                          <a:solidFill>
                            <a:schemeClr val="tx1"/>
                          </a:solidFill>
                          <a:latin typeface="Times New Roman" pitchFamily="18" charset="0"/>
                          <a:cs typeface="Times New Roman" pitchFamily="18" charset="0"/>
                        </a:rPr>
                        <a:t>8</a:t>
                      </a:r>
                      <a:endParaRPr lang="ru-RU" sz="1000" dirty="0">
                        <a:solidFill>
                          <a:schemeClr val="tx1"/>
                        </a:solidFill>
                        <a:latin typeface="Times New Roman" pitchFamily="18" charset="0"/>
                        <a:cs typeface="Times New Roman" pitchFamily="18" charset="0"/>
                      </a:endParaRPr>
                    </a:p>
                  </a:txBody>
                  <a:tcPr>
                    <a:solidFill>
                      <a:schemeClr val="bg2"/>
                    </a:solidFill>
                  </a:tcPr>
                </a:tc>
                <a:tc>
                  <a:txBody>
                    <a:bodyPr/>
                    <a:lstStyle/>
                    <a:p>
                      <a:pPr algn="ctr"/>
                      <a:r>
                        <a:rPr lang="ru-RU" sz="1000" dirty="0" smtClean="0">
                          <a:solidFill>
                            <a:schemeClr val="tx1"/>
                          </a:solidFill>
                          <a:latin typeface="Times New Roman" pitchFamily="18" charset="0"/>
                          <a:cs typeface="Times New Roman" pitchFamily="18" charset="0"/>
                        </a:rPr>
                        <a:t>9</a:t>
                      </a:r>
                      <a:endParaRPr lang="ru-RU" sz="1000" dirty="0">
                        <a:solidFill>
                          <a:schemeClr val="tx1"/>
                        </a:solidFill>
                        <a:latin typeface="Times New Roman" pitchFamily="18" charset="0"/>
                        <a:cs typeface="Times New Roman" pitchFamily="18" charset="0"/>
                      </a:endParaRPr>
                    </a:p>
                  </a:txBody>
                  <a:tcPr>
                    <a:solidFill>
                      <a:schemeClr val="bg2"/>
                    </a:solidFill>
                  </a:tcPr>
                </a:tc>
                <a:tc>
                  <a:txBody>
                    <a:bodyPr/>
                    <a:lstStyle/>
                    <a:p>
                      <a:pPr algn="ctr"/>
                      <a:r>
                        <a:rPr lang="ru-RU" sz="1000" dirty="0" smtClean="0">
                          <a:solidFill>
                            <a:schemeClr val="tx1"/>
                          </a:solidFill>
                          <a:latin typeface="Times New Roman" pitchFamily="18" charset="0"/>
                          <a:cs typeface="Times New Roman" pitchFamily="18" charset="0"/>
                        </a:rPr>
                        <a:t>21</a:t>
                      </a:r>
                      <a:endParaRPr lang="ru-RU" sz="1000" dirty="0">
                        <a:solidFill>
                          <a:schemeClr val="tx1"/>
                        </a:solidFill>
                        <a:latin typeface="Times New Roman" pitchFamily="18" charset="0"/>
                        <a:cs typeface="Times New Roman" pitchFamily="18" charset="0"/>
                      </a:endParaRPr>
                    </a:p>
                  </a:txBody>
                  <a:tcPr>
                    <a:solidFill>
                      <a:schemeClr val="bg2"/>
                    </a:solidFill>
                  </a:tcPr>
                </a:tc>
                <a:tc>
                  <a:txBody>
                    <a:bodyPr/>
                    <a:lstStyle/>
                    <a:p>
                      <a:pPr algn="ctr"/>
                      <a:r>
                        <a:rPr lang="ru-RU" sz="1000" dirty="0" smtClean="0">
                          <a:solidFill>
                            <a:schemeClr val="tx1"/>
                          </a:solidFill>
                          <a:latin typeface="Times New Roman" pitchFamily="18" charset="0"/>
                          <a:cs typeface="Times New Roman" pitchFamily="18" charset="0"/>
                        </a:rPr>
                        <a:t>4</a:t>
                      </a:r>
                      <a:endParaRPr lang="ru-RU" sz="1000" dirty="0">
                        <a:solidFill>
                          <a:schemeClr val="tx1"/>
                        </a:solidFill>
                        <a:latin typeface="Times New Roman" pitchFamily="18" charset="0"/>
                        <a:cs typeface="Times New Roman" pitchFamily="18" charset="0"/>
                      </a:endParaRPr>
                    </a:p>
                  </a:txBody>
                  <a:tcPr>
                    <a:solidFill>
                      <a:schemeClr val="bg2"/>
                    </a:solidFill>
                  </a:tcPr>
                </a:tc>
              </a:tr>
              <a:tr h="401803">
                <a:tc>
                  <a:txBody>
                    <a:bodyPr/>
                    <a:lstStyle/>
                    <a:p>
                      <a:r>
                        <a:rPr lang="ru-RU" sz="1000" dirty="0" smtClean="0">
                          <a:solidFill>
                            <a:schemeClr val="tx1"/>
                          </a:solidFill>
                          <a:latin typeface="Times New Roman" pitchFamily="18" charset="0"/>
                          <a:cs typeface="Times New Roman" pitchFamily="18" charset="0"/>
                        </a:rPr>
                        <a:t>Количество молодых семей, получивших социальную</a:t>
                      </a:r>
                      <a:r>
                        <a:rPr lang="ru-RU" sz="1000" baseline="0" dirty="0" smtClean="0">
                          <a:solidFill>
                            <a:schemeClr val="tx1"/>
                          </a:solidFill>
                          <a:latin typeface="Times New Roman" pitchFamily="18" charset="0"/>
                          <a:cs typeface="Times New Roman" pitchFamily="18" charset="0"/>
                        </a:rPr>
                        <a:t> выплату, ед.</a:t>
                      </a:r>
                      <a:endParaRPr lang="ru-RU" sz="1000" dirty="0">
                        <a:solidFill>
                          <a:schemeClr val="tx1"/>
                        </a:solidFill>
                        <a:latin typeface="Times New Roman" pitchFamily="18" charset="0"/>
                        <a:cs typeface="Times New Roman" pitchFamily="18" charset="0"/>
                      </a:endParaRPr>
                    </a:p>
                  </a:txBody>
                  <a:tcPr>
                    <a:solidFill>
                      <a:schemeClr val="bg2"/>
                    </a:solidFill>
                  </a:tcPr>
                </a:tc>
                <a:tc>
                  <a:txBody>
                    <a:bodyPr/>
                    <a:lstStyle/>
                    <a:p>
                      <a:pPr algn="ctr"/>
                      <a:r>
                        <a:rPr lang="ru-RU" sz="1000" dirty="0" smtClean="0">
                          <a:solidFill>
                            <a:schemeClr val="tx1"/>
                          </a:solidFill>
                          <a:latin typeface="Times New Roman" pitchFamily="18" charset="0"/>
                          <a:cs typeface="Times New Roman" pitchFamily="18" charset="0"/>
                        </a:rPr>
                        <a:t>5</a:t>
                      </a:r>
                      <a:endParaRPr lang="ru-RU" sz="1000" dirty="0">
                        <a:solidFill>
                          <a:schemeClr val="tx1"/>
                        </a:solidFill>
                        <a:latin typeface="Times New Roman" pitchFamily="18" charset="0"/>
                        <a:cs typeface="Times New Roman" pitchFamily="18" charset="0"/>
                      </a:endParaRPr>
                    </a:p>
                  </a:txBody>
                  <a:tcPr>
                    <a:solidFill>
                      <a:schemeClr val="bg2"/>
                    </a:solidFill>
                  </a:tcPr>
                </a:tc>
                <a:tc>
                  <a:txBody>
                    <a:bodyPr/>
                    <a:lstStyle/>
                    <a:p>
                      <a:pPr algn="ctr"/>
                      <a:r>
                        <a:rPr lang="ru-RU" sz="1000" dirty="0" smtClean="0">
                          <a:solidFill>
                            <a:schemeClr val="tx1"/>
                          </a:solidFill>
                          <a:latin typeface="Times New Roman" pitchFamily="18" charset="0"/>
                          <a:cs typeface="Times New Roman" pitchFamily="18" charset="0"/>
                        </a:rPr>
                        <a:t>6</a:t>
                      </a:r>
                      <a:endParaRPr lang="ru-RU" sz="1000" dirty="0">
                        <a:solidFill>
                          <a:schemeClr val="tx1"/>
                        </a:solidFill>
                        <a:latin typeface="Times New Roman" pitchFamily="18" charset="0"/>
                        <a:cs typeface="Times New Roman" pitchFamily="18" charset="0"/>
                      </a:endParaRPr>
                    </a:p>
                  </a:txBody>
                  <a:tcPr>
                    <a:solidFill>
                      <a:schemeClr val="bg2"/>
                    </a:solidFill>
                  </a:tcPr>
                </a:tc>
                <a:tc>
                  <a:txBody>
                    <a:bodyPr/>
                    <a:lstStyle/>
                    <a:p>
                      <a:pPr algn="ctr"/>
                      <a:r>
                        <a:rPr lang="ru-RU" sz="1000" dirty="0" smtClean="0">
                          <a:solidFill>
                            <a:schemeClr val="tx1"/>
                          </a:solidFill>
                          <a:latin typeface="Times New Roman" pitchFamily="18" charset="0"/>
                          <a:cs typeface="Times New Roman" pitchFamily="18" charset="0"/>
                        </a:rPr>
                        <a:t>6</a:t>
                      </a:r>
                      <a:endParaRPr lang="ru-RU" sz="1000" dirty="0">
                        <a:solidFill>
                          <a:schemeClr val="tx1"/>
                        </a:solidFill>
                        <a:latin typeface="Times New Roman" pitchFamily="18" charset="0"/>
                        <a:cs typeface="Times New Roman" pitchFamily="18" charset="0"/>
                      </a:endParaRPr>
                    </a:p>
                  </a:txBody>
                  <a:tcPr>
                    <a:solidFill>
                      <a:schemeClr val="bg2"/>
                    </a:solidFill>
                  </a:tcPr>
                </a:tc>
                <a:tc>
                  <a:txBody>
                    <a:bodyPr/>
                    <a:lstStyle/>
                    <a:p>
                      <a:pPr algn="ctr"/>
                      <a:r>
                        <a:rPr lang="ru-RU" sz="1000" dirty="0" smtClean="0">
                          <a:solidFill>
                            <a:schemeClr val="tx1"/>
                          </a:solidFill>
                          <a:latin typeface="Times New Roman" pitchFamily="18" charset="0"/>
                          <a:cs typeface="Times New Roman" pitchFamily="18" charset="0"/>
                        </a:rPr>
                        <a:t>6</a:t>
                      </a:r>
                      <a:endParaRPr lang="ru-RU" sz="1000" dirty="0">
                        <a:solidFill>
                          <a:schemeClr val="tx1"/>
                        </a:solidFill>
                        <a:latin typeface="Times New Roman" pitchFamily="18" charset="0"/>
                        <a:cs typeface="Times New Roman" pitchFamily="18" charset="0"/>
                      </a:endParaRPr>
                    </a:p>
                  </a:txBody>
                  <a:tcPr>
                    <a:solidFill>
                      <a:schemeClr val="bg2"/>
                    </a:solidFill>
                  </a:tcPr>
                </a:tc>
                <a:tc>
                  <a:txBody>
                    <a:bodyPr/>
                    <a:lstStyle/>
                    <a:p>
                      <a:pPr algn="ctr"/>
                      <a:r>
                        <a:rPr lang="ru-RU" sz="1000" dirty="0" smtClean="0">
                          <a:solidFill>
                            <a:schemeClr val="tx1"/>
                          </a:solidFill>
                          <a:latin typeface="Times New Roman" pitchFamily="18" charset="0"/>
                          <a:cs typeface="Times New Roman" pitchFamily="18" charset="0"/>
                        </a:rPr>
                        <a:t>6</a:t>
                      </a:r>
                      <a:endParaRPr lang="ru-RU" sz="1000" dirty="0">
                        <a:solidFill>
                          <a:schemeClr val="tx1"/>
                        </a:solidFill>
                        <a:latin typeface="Times New Roman" pitchFamily="18" charset="0"/>
                        <a:cs typeface="Times New Roman" pitchFamily="18" charset="0"/>
                      </a:endParaRPr>
                    </a:p>
                  </a:txBody>
                  <a:tcPr>
                    <a:solidFill>
                      <a:schemeClr val="bg2"/>
                    </a:solidFill>
                  </a:tcPr>
                </a:tc>
              </a:tr>
            </a:tbl>
          </a:graphicData>
        </a:graphic>
      </p:graphicFrame>
    </p:spTree>
    <p:extLst>
      <p:ext uri="{BB962C8B-B14F-4D97-AF65-F5344CB8AC3E}">
        <p14:creationId xmlns:p14="http://schemas.microsoft.com/office/powerpoint/2010/main" val="312654626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14400" y="152401"/>
            <a:ext cx="6019800" cy="761999"/>
          </a:xfrm>
        </p:spPr>
        <p:txBody>
          <a:bodyPr>
            <a:noAutofit/>
          </a:bodyPr>
          <a:lstStyle/>
          <a:p>
            <a:r>
              <a:rPr lang="ru-RU" sz="2800" dirty="0" smtClean="0">
                <a:latin typeface="Times New Roman" pitchFamily="18" charset="0"/>
                <a:cs typeface="Times New Roman" pitchFamily="18" charset="0"/>
              </a:rPr>
              <a:t>Муниципальная программа </a:t>
            </a:r>
            <a:br>
              <a:rPr lang="ru-RU" sz="2800" dirty="0" smtClean="0">
                <a:latin typeface="Times New Roman" pitchFamily="18" charset="0"/>
                <a:cs typeface="Times New Roman" pitchFamily="18" charset="0"/>
              </a:rPr>
            </a:br>
            <a:r>
              <a:rPr lang="ru-RU" sz="2800" dirty="0" smtClean="0">
                <a:latin typeface="Times New Roman" pitchFamily="18" charset="0"/>
                <a:cs typeface="Times New Roman" pitchFamily="18" charset="0"/>
              </a:rPr>
              <a:t>«Развитие образования»</a:t>
            </a:r>
            <a:endParaRPr lang="ru-RU" sz="2800" dirty="0"/>
          </a:p>
        </p:txBody>
      </p:sp>
      <p:sp>
        <p:nvSpPr>
          <p:cNvPr id="3" name="Подзаголовок 2"/>
          <p:cNvSpPr>
            <a:spLocks noGrp="1"/>
          </p:cNvSpPr>
          <p:nvPr>
            <p:ph type="subTitle" idx="1"/>
          </p:nvPr>
        </p:nvSpPr>
        <p:spPr>
          <a:xfrm>
            <a:off x="467544" y="2132856"/>
            <a:ext cx="7458472" cy="432048"/>
          </a:xfrm>
        </p:spPr>
        <p:txBody>
          <a:bodyPr>
            <a:normAutofit lnSpcReduction="10000"/>
          </a:bodyPr>
          <a:lstStyle/>
          <a:p>
            <a:r>
              <a:rPr lang="ru-RU" sz="2400" dirty="0" smtClean="0">
                <a:solidFill>
                  <a:srgbClr val="FF0000"/>
                </a:solidFill>
                <a:latin typeface="Times New Roman" pitchFamily="18" charset="0"/>
                <a:cs typeface="Times New Roman" pitchFamily="18" charset="0"/>
              </a:rPr>
              <a:t>Основные направления расходов в 2021 году</a:t>
            </a:r>
            <a:endParaRPr lang="ru-RU" sz="2400" dirty="0">
              <a:solidFill>
                <a:srgbClr val="FF0000"/>
              </a:solidFill>
              <a:latin typeface="Times New Roman" pitchFamily="18" charset="0"/>
              <a:cs typeface="Times New Roman" pitchFamily="18" charset="0"/>
            </a:endParaRPr>
          </a:p>
        </p:txBody>
      </p:sp>
      <p:sp>
        <p:nvSpPr>
          <p:cNvPr id="4" name="Скругленный прямоугольник 3"/>
          <p:cNvSpPr/>
          <p:nvPr/>
        </p:nvSpPr>
        <p:spPr>
          <a:xfrm>
            <a:off x="755576" y="914400"/>
            <a:ext cx="8236024" cy="642392"/>
          </a:xfrm>
          <a:prstGeom prst="roundRect">
            <a:avLst/>
          </a:prstGeom>
          <a:solidFill>
            <a:schemeClr val="accent1">
              <a:lumMod val="20000"/>
              <a:lumOff val="8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400" dirty="0" smtClean="0">
                <a:solidFill>
                  <a:prstClr val="black"/>
                </a:solidFill>
                <a:latin typeface="Times New Roman" pitchFamily="18" charset="0"/>
                <a:cs typeface="Times New Roman" pitchFamily="18" charset="0"/>
              </a:rPr>
              <a:t>Цель муниципальной программы – обеспечение высокого качества образования на территории района, соответствующего потребностям граждан и перспективным задачам развития экономики, организация отдыха и оздоровления детей.</a:t>
            </a:r>
            <a:endParaRPr lang="ru-RU" sz="1400" dirty="0">
              <a:solidFill>
                <a:prstClr val="black"/>
              </a:solidFill>
              <a:latin typeface="Times New Roman" pitchFamily="18" charset="0"/>
              <a:cs typeface="Times New Roman" pitchFamily="18" charset="0"/>
            </a:endParaRPr>
          </a:p>
        </p:txBody>
      </p:sp>
      <p:graphicFrame>
        <p:nvGraphicFramePr>
          <p:cNvPr id="5" name="Таблица 4"/>
          <p:cNvGraphicFramePr>
            <a:graphicFrameLocks noGrp="1"/>
          </p:cNvGraphicFramePr>
          <p:nvPr>
            <p:extLst>
              <p:ext uri="{D42A27DB-BD31-4B8C-83A1-F6EECF244321}">
                <p14:modId xmlns:p14="http://schemas.microsoft.com/office/powerpoint/2010/main" val="2456393744"/>
              </p:ext>
            </p:extLst>
          </p:nvPr>
        </p:nvGraphicFramePr>
        <p:xfrm>
          <a:off x="0" y="1524000"/>
          <a:ext cx="9144000" cy="609600"/>
        </p:xfrm>
        <a:graphic>
          <a:graphicData uri="http://schemas.openxmlformats.org/drawingml/2006/table">
            <a:tbl>
              <a:tblPr firstRow="1" bandRow="1">
                <a:tableStyleId>{5C22544A-7EE6-4342-B048-85BDC9FD1C3A}</a:tableStyleId>
              </a:tblPr>
              <a:tblGrid>
                <a:gridCol w="1905000"/>
                <a:gridCol w="1447800"/>
                <a:gridCol w="1371600"/>
                <a:gridCol w="1447800"/>
                <a:gridCol w="1524000"/>
                <a:gridCol w="1447800"/>
              </a:tblGrid>
              <a:tr h="216000">
                <a:tc rowSpan="2">
                  <a:txBody>
                    <a:bodyPr/>
                    <a:lstStyle/>
                    <a:p>
                      <a:pPr algn="ctr"/>
                      <a:r>
                        <a:rPr lang="ru-RU" sz="1200" dirty="0" smtClean="0">
                          <a:solidFill>
                            <a:schemeClr val="tx1"/>
                          </a:solidFill>
                          <a:latin typeface="Times New Roman" pitchFamily="18" charset="0"/>
                          <a:cs typeface="Times New Roman" pitchFamily="18" charset="0"/>
                        </a:rPr>
                        <a:t>Объем финансирования, тыс. рублей</a:t>
                      </a:r>
                      <a:endParaRPr lang="ru-RU" sz="1200" dirty="0">
                        <a:solidFill>
                          <a:schemeClr val="tx1"/>
                        </a:solidFill>
                        <a:latin typeface="Times New Roman" pitchFamily="18" charset="0"/>
                        <a:cs typeface="Times New Roman" pitchFamily="18" charset="0"/>
                      </a:endParaRPr>
                    </a:p>
                  </a:txBody>
                  <a:tcPr/>
                </a:tc>
                <a:tc>
                  <a:txBody>
                    <a:bodyPr/>
                    <a:lstStyle/>
                    <a:p>
                      <a:pPr algn="ctr"/>
                      <a:r>
                        <a:rPr lang="ru-RU" sz="1200" dirty="0" smtClean="0">
                          <a:solidFill>
                            <a:schemeClr val="tx1"/>
                          </a:solidFill>
                          <a:latin typeface="Times New Roman" pitchFamily="18" charset="0"/>
                          <a:cs typeface="Times New Roman" pitchFamily="18" charset="0"/>
                        </a:rPr>
                        <a:t>2019</a:t>
                      </a:r>
                      <a:endParaRPr lang="ru-RU" sz="1200" dirty="0">
                        <a:solidFill>
                          <a:schemeClr val="tx1"/>
                        </a:solidFill>
                        <a:latin typeface="Times New Roman" pitchFamily="18" charset="0"/>
                        <a:cs typeface="Times New Roman" pitchFamily="18" charset="0"/>
                      </a:endParaRPr>
                    </a:p>
                  </a:txBody>
                  <a:tcPr/>
                </a:tc>
                <a:tc>
                  <a:txBody>
                    <a:bodyPr/>
                    <a:lstStyle/>
                    <a:p>
                      <a:pPr algn="ctr"/>
                      <a:r>
                        <a:rPr lang="ru-RU" sz="1200" dirty="0" smtClean="0">
                          <a:solidFill>
                            <a:schemeClr val="tx1"/>
                          </a:solidFill>
                          <a:latin typeface="Times New Roman" pitchFamily="18" charset="0"/>
                          <a:cs typeface="Times New Roman" pitchFamily="18" charset="0"/>
                        </a:rPr>
                        <a:t>2020</a:t>
                      </a:r>
                      <a:endParaRPr lang="ru-RU" sz="1200" dirty="0">
                        <a:solidFill>
                          <a:schemeClr val="tx1"/>
                        </a:solidFill>
                        <a:latin typeface="Times New Roman" pitchFamily="18" charset="0"/>
                        <a:cs typeface="Times New Roman" pitchFamily="18" charset="0"/>
                      </a:endParaRPr>
                    </a:p>
                  </a:txBody>
                  <a:tcPr/>
                </a:tc>
                <a:tc>
                  <a:txBody>
                    <a:bodyPr/>
                    <a:lstStyle/>
                    <a:p>
                      <a:pPr algn="ctr"/>
                      <a:r>
                        <a:rPr lang="ru-RU" sz="1400" b="1" dirty="0" smtClean="0">
                          <a:solidFill>
                            <a:schemeClr val="tx1"/>
                          </a:solidFill>
                          <a:latin typeface="Times New Roman" pitchFamily="18" charset="0"/>
                          <a:cs typeface="Times New Roman" pitchFamily="18" charset="0"/>
                        </a:rPr>
                        <a:t>2021</a:t>
                      </a:r>
                      <a:endParaRPr lang="ru-RU" sz="1400" b="1" dirty="0">
                        <a:solidFill>
                          <a:schemeClr val="tx1"/>
                        </a:solidFill>
                        <a:latin typeface="Times New Roman" pitchFamily="18" charset="0"/>
                        <a:cs typeface="Times New Roman" pitchFamily="18" charset="0"/>
                      </a:endParaRPr>
                    </a:p>
                  </a:txBody>
                  <a:tcPr/>
                </a:tc>
                <a:tc>
                  <a:txBody>
                    <a:bodyPr/>
                    <a:lstStyle/>
                    <a:p>
                      <a:pPr algn="ctr"/>
                      <a:r>
                        <a:rPr lang="ru-RU" sz="1200" dirty="0" smtClean="0">
                          <a:solidFill>
                            <a:schemeClr val="tx1"/>
                          </a:solidFill>
                          <a:latin typeface="Times New Roman" pitchFamily="18" charset="0"/>
                          <a:cs typeface="Times New Roman" pitchFamily="18" charset="0"/>
                        </a:rPr>
                        <a:t>2022</a:t>
                      </a:r>
                      <a:endParaRPr lang="ru-RU" sz="1200" dirty="0">
                        <a:solidFill>
                          <a:schemeClr val="tx1"/>
                        </a:solidFill>
                        <a:latin typeface="Times New Roman" pitchFamily="18" charset="0"/>
                        <a:cs typeface="Times New Roman" pitchFamily="18" charset="0"/>
                      </a:endParaRPr>
                    </a:p>
                  </a:txBody>
                  <a:tcPr/>
                </a:tc>
                <a:tc>
                  <a:txBody>
                    <a:bodyPr/>
                    <a:lstStyle/>
                    <a:p>
                      <a:pPr algn="ctr"/>
                      <a:r>
                        <a:rPr lang="ru-RU" sz="1200" dirty="0" smtClean="0">
                          <a:solidFill>
                            <a:schemeClr val="tx1"/>
                          </a:solidFill>
                          <a:latin typeface="Times New Roman" pitchFamily="18" charset="0"/>
                          <a:cs typeface="Times New Roman" pitchFamily="18" charset="0"/>
                        </a:rPr>
                        <a:t>2023</a:t>
                      </a:r>
                      <a:endParaRPr lang="ru-RU" sz="1200" dirty="0">
                        <a:solidFill>
                          <a:schemeClr val="tx1"/>
                        </a:solidFill>
                        <a:latin typeface="Times New Roman" pitchFamily="18" charset="0"/>
                        <a:cs typeface="Times New Roman" pitchFamily="18" charset="0"/>
                      </a:endParaRPr>
                    </a:p>
                  </a:txBody>
                  <a:tcPr/>
                </a:tc>
              </a:tr>
              <a:tr h="292000">
                <a:tc vMerge="1">
                  <a:txBody>
                    <a:bodyPr/>
                    <a:lstStyle/>
                    <a:p>
                      <a:endParaRPr lang="ru-RU" dirty="0"/>
                    </a:p>
                  </a:txBody>
                  <a:tcPr/>
                </a:tc>
                <a:tc>
                  <a:txBody>
                    <a:bodyPr/>
                    <a:lstStyle/>
                    <a:p>
                      <a:pPr algn="ctr"/>
                      <a:r>
                        <a:rPr lang="ru-RU" sz="1200" dirty="0" smtClean="0">
                          <a:solidFill>
                            <a:schemeClr val="tx1"/>
                          </a:solidFill>
                          <a:latin typeface="Times New Roman" pitchFamily="18" charset="0"/>
                          <a:cs typeface="Times New Roman" pitchFamily="18" charset="0"/>
                        </a:rPr>
                        <a:t>598 176,4</a:t>
                      </a:r>
                      <a:endParaRPr lang="ru-RU" sz="1200" dirty="0">
                        <a:solidFill>
                          <a:schemeClr val="tx1"/>
                        </a:solidFill>
                        <a:latin typeface="Times New Roman" pitchFamily="18" charset="0"/>
                        <a:cs typeface="Times New Roman" pitchFamily="18" charset="0"/>
                      </a:endParaRPr>
                    </a:p>
                  </a:txBody>
                  <a:tcPr/>
                </a:tc>
                <a:tc>
                  <a:txBody>
                    <a:bodyPr/>
                    <a:lstStyle/>
                    <a:p>
                      <a:pPr algn="ctr"/>
                      <a:r>
                        <a:rPr lang="ru-RU" sz="1200" dirty="0" smtClean="0">
                          <a:solidFill>
                            <a:schemeClr val="tx1"/>
                          </a:solidFill>
                          <a:latin typeface="Times New Roman" pitchFamily="18" charset="0"/>
                          <a:cs typeface="Times New Roman" pitchFamily="18" charset="0"/>
                        </a:rPr>
                        <a:t>636 298,5</a:t>
                      </a:r>
                      <a:endParaRPr lang="ru-RU" sz="1200" dirty="0">
                        <a:solidFill>
                          <a:schemeClr val="tx1"/>
                        </a:solidFill>
                        <a:latin typeface="Times New Roman" pitchFamily="18" charset="0"/>
                        <a:cs typeface="Times New Roman" pitchFamily="18" charset="0"/>
                      </a:endParaRPr>
                    </a:p>
                  </a:txBody>
                  <a:tcPr/>
                </a:tc>
                <a:tc>
                  <a:txBody>
                    <a:bodyPr/>
                    <a:lstStyle/>
                    <a:p>
                      <a:pPr algn="ctr"/>
                      <a:r>
                        <a:rPr lang="ru-RU" sz="1400" b="1" dirty="0" smtClean="0">
                          <a:solidFill>
                            <a:schemeClr val="tx1"/>
                          </a:solidFill>
                          <a:latin typeface="Times New Roman" pitchFamily="18" charset="0"/>
                          <a:cs typeface="Times New Roman" pitchFamily="18" charset="0"/>
                        </a:rPr>
                        <a:t>649 570,8</a:t>
                      </a:r>
                      <a:endParaRPr lang="ru-RU" sz="1400" b="1" dirty="0">
                        <a:solidFill>
                          <a:schemeClr val="tx1"/>
                        </a:solidFill>
                        <a:latin typeface="Times New Roman" pitchFamily="18" charset="0"/>
                        <a:cs typeface="Times New Roman" pitchFamily="18" charset="0"/>
                      </a:endParaRPr>
                    </a:p>
                  </a:txBody>
                  <a:tcPr/>
                </a:tc>
                <a:tc>
                  <a:txBody>
                    <a:bodyPr/>
                    <a:lstStyle/>
                    <a:p>
                      <a:pPr algn="ctr"/>
                      <a:r>
                        <a:rPr lang="ru-RU" sz="1200" dirty="0" smtClean="0">
                          <a:solidFill>
                            <a:schemeClr val="tx1"/>
                          </a:solidFill>
                          <a:latin typeface="Times New Roman" pitchFamily="18" charset="0"/>
                          <a:cs typeface="Times New Roman" pitchFamily="18" charset="0"/>
                        </a:rPr>
                        <a:t>626 084,6</a:t>
                      </a:r>
                      <a:endParaRPr lang="ru-RU" sz="1200" dirty="0">
                        <a:solidFill>
                          <a:schemeClr val="tx1"/>
                        </a:solidFill>
                        <a:latin typeface="Times New Roman" pitchFamily="18" charset="0"/>
                        <a:cs typeface="Times New Roman" pitchFamily="18" charset="0"/>
                      </a:endParaRPr>
                    </a:p>
                  </a:txBody>
                  <a:tcPr/>
                </a:tc>
                <a:tc>
                  <a:txBody>
                    <a:bodyPr/>
                    <a:lstStyle/>
                    <a:p>
                      <a:pPr algn="ctr"/>
                      <a:r>
                        <a:rPr lang="ru-RU" sz="1200" dirty="0" smtClean="0">
                          <a:solidFill>
                            <a:schemeClr val="tx1"/>
                          </a:solidFill>
                          <a:latin typeface="Times New Roman" pitchFamily="18" charset="0"/>
                          <a:cs typeface="Times New Roman" pitchFamily="18" charset="0"/>
                        </a:rPr>
                        <a:t>616 393,1</a:t>
                      </a:r>
                      <a:endParaRPr lang="ru-RU" sz="1200" dirty="0">
                        <a:solidFill>
                          <a:schemeClr val="tx1"/>
                        </a:solidFill>
                        <a:latin typeface="Times New Roman" pitchFamily="18" charset="0"/>
                        <a:cs typeface="Times New Roman" pitchFamily="18" charset="0"/>
                      </a:endParaRPr>
                    </a:p>
                  </a:txBody>
                  <a:tcPr/>
                </a:tc>
              </a:tr>
            </a:tbl>
          </a:graphicData>
        </a:graphic>
      </p:graphicFrame>
      <p:graphicFrame>
        <p:nvGraphicFramePr>
          <p:cNvPr id="6" name="Таблица 5"/>
          <p:cNvGraphicFramePr>
            <a:graphicFrameLocks noGrp="1"/>
          </p:cNvGraphicFramePr>
          <p:nvPr>
            <p:extLst>
              <p:ext uri="{D42A27DB-BD31-4B8C-83A1-F6EECF244321}">
                <p14:modId xmlns:p14="http://schemas.microsoft.com/office/powerpoint/2010/main" val="1856985801"/>
              </p:ext>
            </p:extLst>
          </p:nvPr>
        </p:nvGraphicFramePr>
        <p:xfrm>
          <a:off x="0" y="2492896"/>
          <a:ext cx="9144000" cy="2648253"/>
        </p:xfrm>
        <a:graphic>
          <a:graphicData uri="http://schemas.openxmlformats.org/drawingml/2006/table">
            <a:tbl>
              <a:tblPr firstRow="1" bandRow="1">
                <a:tableStyleId>{5C22544A-7EE6-4342-B048-85BDC9FD1C3A}</a:tableStyleId>
              </a:tblPr>
              <a:tblGrid>
                <a:gridCol w="3352800"/>
                <a:gridCol w="1295400"/>
                <a:gridCol w="1447800"/>
                <a:gridCol w="1600200"/>
                <a:gridCol w="1447800"/>
              </a:tblGrid>
              <a:tr h="272463">
                <a:tc rowSpan="2">
                  <a:txBody>
                    <a:bodyPr/>
                    <a:lstStyle/>
                    <a:p>
                      <a:pPr algn="ctr"/>
                      <a:r>
                        <a:rPr lang="ru-RU" sz="1400" dirty="0" smtClean="0">
                          <a:solidFill>
                            <a:schemeClr val="tx1"/>
                          </a:solidFill>
                          <a:latin typeface="Times New Roman" pitchFamily="18" charset="0"/>
                          <a:cs typeface="Times New Roman" pitchFamily="18" charset="0"/>
                        </a:rPr>
                        <a:t> Учреждения</a:t>
                      </a:r>
                      <a:endParaRPr lang="ru-RU" sz="1400" dirty="0">
                        <a:solidFill>
                          <a:schemeClr val="tx1"/>
                        </a:solidFill>
                        <a:latin typeface="Times New Roman" pitchFamily="18" charset="0"/>
                        <a:cs typeface="Times New Roman" pitchFamily="18" charset="0"/>
                      </a:endParaRPr>
                    </a:p>
                  </a:txBody>
                  <a:tcPr anchor="ctr" anchorCtr="1"/>
                </a:tc>
                <a:tc rowSpan="2">
                  <a:txBody>
                    <a:bodyPr/>
                    <a:lstStyle/>
                    <a:p>
                      <a:pPr algn="ctr"/>
                      <a:r>
                        <a:rPr lang="ru-RU" sz="1400" dirty="0" smtClean="0">
                          <a:solidFill>
                            <a:schemeClr val="tx1"/>
                          </a:solidFill>
                          <a:latin typeface="Times New Roman" pitchFamily="18" charset="0"/>
                          <a:cs typeface="Times New Roman" pitchFamily="18" charset="0"/>
                        </a:rPr>
                        <a:t>Количество учреждений (ед.)</a:t>
                      </a:r>
                      <a:endParaRPr lang="ru-RU" sz="1400" dirty="0">
                        <a:solidFill>
                          <a:schemeClr val="tx1"/>
                        </a:solidFill>
                        <a:latin typeface="Times New Roman" pitchFamily="18" charset="0"/>
                        <a:cs typeface="Times New Roman" pitchFamily="18" charset="0"/>
                      </a:endParaRPr>
                    </a:p>
                  </a:txBody>
                  <a:tcPr anchor="ctr" anchorCtr="1">
                    <a:lnR w="12700" cap="flat" cmpd="sng" algn="ctr">
                      <a:solidFill>
                        <a:schemeClr val="tx1"/>
                      </a:solidFill>
                      <a:prstDash val="solid"/>
                      <a:round/>
                      <a:headEnd type="none" w="med" len="med"/>
                      <a:tailEnd type="none" w="med" len="med"/>
                    </a:lnR>
                  </a:tcPr>
                </a:tc>
                <a:tc rowSpan="2">
                  <a:txBody>
                    <a:bodyPr/>
                    <a:lstStyle/>
                    <a:p>
                      <a:pPr algn="ctr"/>
                      <a:r>
                        <a:rPr lang="ru-RU" sz="1400" dirty="0" smtClean="0">
                          <a:solidFill>
                            <a:schemeClr val="tx1"/>
                          </a:solidFill>
                          <a:latin typeface="Times New Roman" pitchFamily="18" charset="0"/>
                          <a:cs typeface="Times New Roman" pitchFamily="18" charset="0"/>
                        </a:rPr>
                        <a:t>Количество учеников,</a:t>
                      </a:r>
                      <a:r>
                        <a:rPr lang="ru-RU" sz="1400" baseline="0" dirty="0" smtClean="0">
                          <a:solidFill>
                            <a:schemeClr val="tx1"/>
                          </a:solidFill>
                          <a:latin typeface="Times New Roman" pitchFamily="18" charset="0"/>
                          <a:cs typeface="Times New Roman" pitchFamily="18" charset="0"/>
                        </a:rPr>
                        <a:t> воспитанников (чел.)</a:t>
                      </a:r>
                      <a:endParaRPr lang="ru-RU" sz="1400" dirty="0">
                        <a:solidFill>
                          <a:schemeClr val="tx1"/>
                        </a:solidFill>
                        <a:latin typeface="Times New Roman" pitchFamily="18" charset="0"/>
                        <a:cs typeface="Times New Roman" pitchFamily="18" charset="0"/>
                      </a:endParaRPr>
                    </a:p>
                  </a:txBody>
                  <a:tcPr anchor="ctr" anchorCtr="1">
                    <a:lnL w="12700" cap="flat" cmpd="sng" algn="ctr">
                      <a:solidFill>
                        <a:schemeClr val="tx1"/>
                      </a:solidFill>
                      <a:prstDash val="solid"/>
                      <a:round/>
                      <a:headEnd type="none" w="med" len="med"/>
                      <a:tailEnd type="none" w="med" len="med"/>
                    </a:lnL>
                  </a:tcPr>
                </a:tc>
                <a:tc gridSpan="2">
                  <a:txBody>
                    <a:bodyPr/>
                    <a:lstStyle/>
                    <a:p>
                      <a:r>
                        <a:rPr lang="ru-RU" sz="1400" dirty="0" smtClean="0">
                          <a:solidFill>
                            <a:schemeClr val="tx1"/>
                          </a:solidFill>
                          <a:latin typeface="Times New Roman" pitchFamily="18" charset="0"/>
                          <a:cs typeface="Times New Roman" pitchFamily="18" charset="0"/>
                        </a:rPr>
                        <a:t>Сумма, тыс. рублей</a:t>
                      </a:r>
                      <a:endParaRPr lang="ru-RU" sz="1400" dirty="0">
                        <a:solidFill>
                          <a:schemeClr val="tx1"/>
                        </a:solidFill>
                        <a:latin typeface="Times New Roman" pitchFamily="18" charset="0"/>
                        <a:cs typeface="Times New Roman" pitchFamily="18" charset="0"/>
                      </a:endParaRPr>
                    </a:p>
                  </a:txBody>
                  <a:tcPr anchor="ctr" anchorCtr="1">
                    <a:lnB w="12700" cap="flat" cmpd="sng" algn="ctr">
                      <a:solidFill>
                        <a:schemeClr val="tx1"/>
                      </a:solidFill>
                      <a:prstDash val="solid"/>
                      <a:round/>
                      <a:headEnd type="none" w="med" len="med"/>
                      <a:tailEnd type="none" w="med" len="med"/>
                    </a:lnB>
                  </a:tcPr>
                </a:tc>
                <a:tc hMerge="1">
                  <a:txBody>
                    <a:bodyPr/>
                    <a:lstStyle/>
                    <a:p>
                      <a:endParaRPr lang="ru-RU" dirty="0"/>
                    </a:p>
                  </a:txBody>
                  <a:tcPr>
                    <a:lnB w="12700" cap="flat" cmpd="sng" algn="ctr">
                      <a:solidFill>
                        <a:schemeClr val="tx1"/>
                      </a:solidFill>
                      <a:prstDash val="solid"/>
                      <a:round/>
                      <a:headEnd type="none" w="med" len="med"/>
                      <a:tailEnd type="none" w="med" len="med"/>
                    </a:lnB>
                  </a:tcPr>
                </a:tc>
              </a:tr>
              <a:tr h="572172">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a:r>
                        <a:rPr lang="ru-RU" sz="1400" dirty="0" smtClean="0">
                          <a:solidFill>
                            <a:schemeClr val="tx1"/>
                          </a:solidFill>
                          <a:latin typeface="Times New Roman" pitchFamily="18" charset="0"/>
                          <a:cs typeface="Times New Roman" pitchFamily="18" charset="0"/>
                        </a:rPr>
                        <a:t>Муниципальное задание</a:t>
                      </a:r>
                      <a:endParaRPr lang="ru-RU" sz="1400" dirty="0">
                        <a:solidFill>
                          <a:schemeClr val="tx1"/>
                        </a:solidFill>
                        <a:latin typeface="Times New Roman" pitchFamily="18" charset="0"/>
                        <a:cs typeface="Times New Roman" pitchFamily="18" charset="0"/>
                      </a:endParaRPr>
                    </a:p>
                  </a:txBody>
                  <a:tcPr anchor="ctr" anchorCtr="1">
                    <a:lnT w="12700" cap="flat" cmpd="sng" algn="ctr">
                      <a:solidFill>
                        <a:schemeClr val="tx1"/>
                      </a:solidFill>
                      <a:prstDash val="solid"/>
                      <a:round/>
                      <a:headEnd type="none" w="med" len="med"/>
                      <a:tailEnd type="none" w="med" len="med"/>
                    </a:lnT>
                  </a:tcPr>
                </a:tc>
                <a:tc>
                  <a:txBody>
                    <a:bodyPr/>
                    <a:lstStyle/>
                    <a:p>
                      <a:pPr algn="ctr"/>
                      <a:r>
                        <a:rPr lang="ru-RU" sz="1400" dirty="0" smtClean="0">
                          <a:solidFill>
                            <a:schemeClr val="tx1"/>
                          </a:solidFill>
                          <a:latin typeface="Times New Roman" pitchFamily="18" charset="0"/>
                          <a:cs typeface="Times New Roman" pitchFamily="18" charset="0"/>
                        </a:rPr>
                        <a:t>Иные цели</a:t>
                      </a:r>
                      <a:endParaRPr lang="ru-RU" sz="1400" dirty="0">
                        <a:solidFill>
                          <a:schemeClr val="tx1"/>
                        </a:solidFill>
                        <a:latin typeface="Times New Roman" pitchFamily="18" charset="0"/>
                        <a:cs typeface="Times New Roman" pitchFamily="18" charset="0"/>
                      </a:endParaRPr>
                    </a:p>
                  </a:txBody>
                  <a:tcPr anchor="ctr" anchorCtr="1">
                    <a:lnT w="12700" cap="flat" cmpd="sng" algn="ctr">
                      <a:solidFill>
                        <a:schemeClr val="tx1"/>
                      </a:solidFill>
                      <a:prstDash val="solid"/>
                      <a:round/>
                      <a:headEnd type="none" w="med" len="med"/>
                      <a:tailEnd type="none" w="med" len="med"/>
                    </a:lnT>
                  </a:tcPr>
                </a:tc>
              </a:tr>
              <a:tr h="490433">
                <a:tc>
                  <a:txBody>
                    <a:bodyPr/>
                    <a:lstStyle/>
                    <a:p>
                      <a:r>
                        <a:rPr lang="ru-RU" sz="1400" dirty="0" smtClean="0">
                          <a:solidFill>
                            <a:schemeClr val="tx1"/>
                          </a:solidFill>
                          <a:latin typeface="Times New Roman" pitchFamily="18" charset="0"/>
                          <a:cs typeface="Times New Roman" pitchFamily="18" charset="0"/>
                        </a:rPr>
                        <a:t>Учреждения дошкольного образования</a:t>
                      </a:r>
                      <a:endParaRPr lang="ru-RU" sz="1400" dirty="0">
                        <a:solidFill>
                          <a:schemeClr val="tx1"/>
                        </a:solidFill>
                        <a:latin typeface="Times New Roman" pitchFamily="18" charset="0"/>
                        <a:cs typeface="Times New Roman" pitchFamily="18" charset="0"/>
                      </a:endParaRPr>
                    </a:p>
                  </a:txBody>
                  <a:tcPr/>
                </a:tc>
                <a:tc>
                  <a:txBody>
                    <a:bodyPr/>
                    <a:lstStyle/>
                    <a:p>
                      <a:pPr algn="ctr"/>
                      <a:r>
                        <a:rPr lang="ru-RU" sz="1400" dirty="0" smtClean="0">
                          <a:solidFill>
                            <a:schemeClr val="tx1"/>
                          </a:solidFill>
                          <a:latin typeface="Times New Roman" pitchFamily="18" charset="0"/>
                          <a:cs typeface="Times New Roman" pitchFamily="18" charset="0"/>
                        </a:rPr>
                        <a:t>5</a:t>
                      </a:r>
                      <a:endParaRPr lang="ru-RU" sz="1400" dirty="0">
                        <a:solidFill>
                          <a:schemeClr val="tx1"/>
                        </a:solidFill>
                        <a:latin typeface="Times New Roman" pitchFamily="18" charset="0"/>
                        <a:cs typeface="Times New Roman" pitchFamily="18" charset="0"/>
                      </a:endParaRPr>
                    </a:p>
                  </a:txBody>
                  <a:tcPr>
                    <a:lnR w="12700" cap="flat" cmpd="sng" algn="ctr">
                      <a:solidFill>
                        <a:schemeClr val="tx1"/>
                      </a:solidFill>
                      <a:prstDash val="solid"/>
                      <a:round/>
                      <a:headEnd type="none" w="med" len="med"/>
                      <a:tailEnd type="none" w="med" len="med"/>
                    </a:lnR>
                  </a:tcPr>
                </a:tc>
                <a:tc>
                  <a:txBody>
                    <a:bodyPr/>
                    <a:lstStyle/>
                    <a:p>
                      <a:pPr algn="ctr"/>
                      <a:r>
                        <a:rPr lang="ru-RU" sz="1400" dirty="0" smtClean="0">
                          <a:solidFill>
                            <a:schemeClr val="tx1"/>
                          </a:solidFill>
                          <a:latin typeface="Times New Roman" pitchFamily="18" charset="0"/>
                          <a:cs typeface="Times New Roman" pitchFamily="18" charset="0"/>
                        </a:rPr>
                        <a:t>616</a:t>
                      </a:r>
                      <a:endParaRPr lang="ru-RU" sz="14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tcPr>
                </a:tc>
                <a:tc>
                  <a:txBody>
                    <a:bodyPr/>
                    <a:lstStyle/>
                    <a:p>
                      <a:pPr algn="ctr"/>
                      <a:r>
                        <a:rPr lang="ru-RU" sz="1400" dirty="0" smtClean="0">
                          <a:solidFill>
                            <a:schemeClr val="tx1"/>
                          </a:solidFill>
                          <a:latin typeface="Times New Roman" pitchFamily="18" charset="0"/>
                          <a:cs typeface="Times New Roman" pitchFamily="18" charset="0"/>
                        </a:rPr>
                        <a:t>134 911,4</a:t>
                      </a:r>
                      <a:endParaRPr lang="ru-RU" sz="1400" dirty="0">
                        <a:solidFill>
                          <a:schemeClr val="tx1"/>
                        </a:solidFill>
                        <a:latin typeface="Times New Roman" pitchFamily="18" charset="0"/>
                        <a:cs typeface="Times New Roman" pitchFamily="18" charset="0"/>
                      </a:endParaRPr>
                    </a:p>
                  </a:txBody>
                  <a:tcPr/>
                </a:tc>
                <a:tc>
                  <a:txBody>
                    <a:bodyPr/>
                    <a:lstStyle/>
                    <a:p>
                      <a:pPr algn="ctr"/>
                      <a:r>
                        <a:rPr lang="ru-RU" sz="1400" dirty="0" smtClean="0">
                          <a:solidFill>
                            <a:schemeClr val="tx1"/>
                          </a:solidFill>
                          <a:latin typeface="Times New Roman" pitchFamily="18" charset="0"/>
                          <a:cs typeface="Times New Roman" pitchFamily="18" charset="0"/>
                        </a:rPr>
                        <a:t>7 232,4</a:t>
                      </a:r>
                      <a:endParaRPr lang="ru-RU" sz="1400" dirty="0">
                        <a:solidFill>
                          <a:schemeClr val="tx1"/>
                        </a:solidFill>
                        <a:latin typeface="Times New Roman" pitchFamily="18" charset="0"/>
                        <a:cs typeface="Times New Roman" pitchFamily="18" charset="0"/>
                      </a:endParaRPr>
                    </a:p>
                  </a:txBody>
                  <a:tcPr/>
                </a:tc>
              </a:tr>
              <a:tr h="694780">
                <a:tc>
                  <a:txBody>
                    <a:bodyPr/>
                    <a:lstStyle/>
                    <a:p>
                      <a:r>
                        <a:rPr lang="ru-RU" sz="1400" dirty="0" smtClean="0">
                          <a:solidFill>
                            <a:schemeClr val="tx1"/>
                          </a:solidFill>
                          <a:latin typeface="Times New Roman" pitchFamily="18" charset="0"/>
                          <a:cs typeface="Times New Roman" pitchFamily="18" charset="0"/>
                        </a:rPr>
                        <a:t>Учреждения общего образования, в том числе группы дошкольного образования</a:t>
                      </a:r>
                      <a:endParaRPr lang="ru-RU" sz="1400" dirty="0">
                        <a:solidFill>
                          <a:schemeClr val="tx1"/>
                        </a:solidFill>
                        <a:latin typeface="Times New Roman" pitchFamily="18" charset="0"/>
                        <a:cs typeface="Times New Roman" pitchFamily="18" charset="0"/>
                      </a:endParaRPr>
                    </a:p>
                  </a:txBody>
                  <a:tcPr/>
                </a:tc>
                <a:tc>
                  <a:txBody>
                    <a:bodyPr/>
                    <a:lstStyle/>
                    <a:p>
                      <a:pPr algn="ctr"/>
                      <a:r>
                        <a:rPr lang="ru-RU" sz="1400" dirty="0" smtClean="0">
                          <a:solidFill>
                            <a:schemeClr val="tx1"/>
                          </a:solidFill>
                          <a:latin typeface="Times New Roman" pitchFamily="18" charset="0"/>
                          <a:cs typeface="Times New Roman" pitchFamily="18" charset="0"/>
                        </a:rPr>
                        <a:t>7</a:t>
                      </a:r>
                      <a:endParaRPr lang="ru-RU" sz="1400" dirty="0">
                        <a:solidFill>
                          <a:schemeClr val="tx1"/>
                        </a:solidFill>
                        <a:latin typeface="Times New Roman" pitchFamily="18" charset="0"/>
                        <a:cs typeface="Times New Roman" pitchFamily="18" charset="0"/>
                      </a:endParaRPr>
                    </a:p>
                  </a:txBody>
                  <a:tcPr>
                    <a:lnR w="12700" cap="flat" cmpd="sng" algn="ctr">
                      <a:solidFill>
                        <a:schemeClr val="tx1"/>
                      </a:solidFill>
                      <a:prstDash val="solid"/>
                      <a:round/>
                      <a:headEnd type="none" w="med" len="med"/>
                      <a:tailEnd type="none" w="med" len="med"/>
                    </a:lnR>
                  </a:tcPr>
                </a:tc>
                <a:tc>
                  <a:txBody>
                    <a:bodyPr/>
                    <a:lstStyle/>
                    <a:p>
                      <a:pPr algn="ctr"/>
                      <a:r>
                        <a:rPr lang="ru-RU" sz="1400" dirty="0" smtClean="0">
                          <a:solidFill>
                            <a:schemeClr val="tx1"/>
                          </a:solidFill>
                          <a:latin typeface="Times New Roman" pitchFamily="18" charset="0"/>
                          <a:cs typeface="Times New Roman" pitchFamily="18" charset="0"/>
                        </a:rPr>
                        <a:t>1</a:t>
                      </a:r>
                      <a:r>
                        <a:rPr lang="ru-RU" sz="1400" baseline="0" dirty="0" smtClean="0">
                          <a:solidFill>
                            <a:schemeClr val="tx1"/>
                          </a:solidFill>
                          <a:latin typeface="Times New Roman" pitchFamily="18" charset="0"/>
                          <a:cs typeface="Times New Roman" pitchFamily="18" charset="0"/>
                        </a:rPr>
                        <a:t> 297</a:t>
                      </a:r>
                      <a:endParaRPr lang="ru-RU" sz="14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tcPr>
                </a:tc>
                <a:tc>
                  <a:txBody>
                    <a:bodyPr/>
                    <a:lstStyle/>
                    <a:p>
                      <a:pPr algn="ctr"/>
                      <a:r>
                        <a:rPr lang="ru-RU" sz="1400" dirty="0" smtClean="0">
                          <a:latin typeface="Times New Roman" pitchFamily="18" charset="0"/>
                          <a:cs typeface="Times New Roman" pitchFamily="18" charset="0"/>
                        </a:rPr>
                        <a:t>283 442,8</a:t>
                      </a:r>
                      <a:endParaRPr lang="ru-RU" sz="1400" dirty="0">
                        <a:latin typeface="Times New Roman" pitchFamily="18" charset="0"/>
                        <a:cs typeface="Times New Roman" pitchFamily="18" charset="0"/>
                      </a:endParaRPr>
                    </a:p>
                  </a:txBody>
                  <a:tcPr/>
                </a:tc>
                <a:tc>
                  <a:txBody>
                    <a:bodyPr/>
                    <a:lstStyle/>
                    <a:p>
                      <a:pPr algn="ctr"/>
                      <a:r>
                        <a:rPr lang="ru-RU" sz="1400" dirty="0" smtClean="0">
                          <a:latin typeface="Times New Roman" pitchFamily="18" charset="0"/>
                          <a:cs typeface="Times New Roman" pitchFamily="18" charset="0"/>
                        </a:rPr>
                        <a:t>56 009,0</a:t>
                      </a:r>
                      <a:endParaRPr lang="ru-RU" sz="1400" dirty="0">
                        <a:latin typeface="Times New Roman" pitchFamily="18" charset="0"/>
                        <a:cs typeface="Times New Roman" pitchFamily="18" charset="0"/>
                      </a:endParaRPr>
                    </a:p>
                  </a:txBody>
                  <a:tcPr/>
                </a:tc>
              </a:tr>
              <a:tr h="490433">
                <a:tc>
                  <a:txBody>
                    <a:bodyPr/>
                    <a:lstStyle/>
                    <a:p>
                      <a:r>
                        <a:rPr lang="ru-RU" sz="1400" dirty="0" smtClean="0">
                          <a:solidFill>
                            <a:schemeClr val="tx1"/>
                          </a:solidFill>
                          <a:latin typeface="Times New Roman" pitchFamily="18" charset="0"/>
                          <a:cs typeface="Times New Roman" pitchFamily="18" charset="0"/>
                        </a:rPr>
                        <a:t>Учреждения дополнительного образования</a:t>
                      </a:r>
                      <a:endParaRPr lang="ru-RU" sz="1400" dirty="0">
                        <a:solidFill>
                          <a:schemeClr val="tx1"/>
                        </a:solidFill>
                        <a:latin typeface="Times New Roman" pitchFamily="18" charset="0"/>
                        <a:cs typeface="Times New Roman" pitchFamily="18" charset="0"/>
                      </a:endParaRPr>
                    </a:p>
                  </a:txBody>
                  <a:tcPr/>
                </a:tc>
                <a:tc>
                  <a:txBody>
                    <a:bodyPr/>
                    <a:lstStyle/>
                    <a:p>
                      <a:pPr algn="ctr"/>
                      <a:r>
                        <a:rPr lang="ru-RU" sz="1400" dirty="0" smtClean="0">
                          <a:solidFill>
                            <a:schemeClr val="tx1"/>
                          </a:solidFill>
                          <a:latin typeface="Times New Roman" pitchFamily="18" charset="0"/>
                          <a:cs typeface="Times New Roman" pitchFamily="18" charset="0"/>
                        </a:rPr>
                        <a:t>2</a:t>
                      </a:r>
                      <a:endParaRPr lang="ru-RU" sz="1400" dirty="0">
                        <a:solidFill>
                          <a:schemeClr val="tx1"/>
                        </a:solidFill>
                        <a:latin typeface="Times New Roman" pitchFamily="18" charset="0"/>
                        <a:cs typeface="Times New Roman" pitchFamily="18" charset="0"/>
                      </a:endParaRPr>
                    </a:p>
                  </a:txBody>
                  <a:tcPr>
                    <a:lnR w="12700" cap="flat" cmpd="sng" algn="ctr">
                      <a:solidFill>
                        <a:schemeClr val="tx1"/>
                      </a:solidFill>
                      <a:prstDash val="solid"/>
                      <a:round/>
                      <a:headEnd type="none" w="med" len="med"/>
                      <a:tailEnd type="none" w="med" len="med"/>
                    </a:lnR>
                  </a:tcPr>
                </a:tc>
                <a:tc>
                  <a:txBody>
                    <a:bodyPr/>
                    <a:lstStyle/>
                    <a:p>
                      <a:pPr algn="ctr"/>
                      <a:r>
                        <a:rPr lang="ru-RU" sz="1400" dirty="0" smtClean="0">
                          <a:solidFill>
                            <a:schemeClr val="tx1"/>
                          </a:solidFill>
                          <a:latin typeface="Times New Roman" pitchFamily="18" charset="0"/>
                          <a:cs typeface="Times New Roman" pitchFamily="18" charset="0"/>
                        </a:rPr>
                        <a:t>1 483</a:t>
                      </a:r>
                      <a:endParaRPr lang="ru-RU" sz="14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tcPr>
                </a:tc>
                <a:tc>
                  <a:txBody>
                    <a:bodyPr/>
                    <a:lstStyle/>
                    <a:p>
                      <a:pPr algn="ctr"/>
                      <a:r>
                        <a:rPr lang="ru-RU" sz="1400" baseline="0" dirty="0" smtClean="0">
                          <a:solidFill>
                            <a:schemeClr val="tx1"/>
                          </a:solidFill>
                          <a:latin typeface="Times New Roman" pitchFamily="18" charset="0"/>
                          <a:cs typeface="Times New Roman" pitchFamily="18" charset="0"/>
                        </a:rPr>
                        <a:t>87 094,4</a:t>
                      </a:r>
                      <a:endParaRPr lang="ru-RU" sz="1400" dirty="0">
                        <a:solidFill>
                          <a:schemeClr val="tx1"/>
                        </a:solidFill>
                        <a:latin typeface="Times New Roman" pitchFamily="18" charset="0"/>
                        <a:cs typeface="Times New Roman" pitchFamily="18" charset="0"/>
                      </a:endParaRPr>
                    </a:p>
                  </a:txBody>
                  <a:tcPr/>
                </a:tc>
                <a:tc>
                  <a:txBody>
                    <a:bodyPr/>
                    <a:lstStyle/>
                    <a:p>
                      <a:pPr algn="ctr"/>
                      <a:r>
                        <a:rPr lang="ru-RU" sz="1400" dirty="0" smtClean="0">
                          <a:solidFill>
                            <a:schemeClr val="tx1"/>
                          </a:solidFill>
                          <a:latin typeface="Times New Roman" pitchFamily="18" charset="0"/>
                          <a:cs typeface="Times New Roman" pitchFamily="18" charset="0"/>
                        </a:rPr>
                        <a:t>10 644,4</a:t>
                      </a:r>
                      <a:endParaRPr lang="ru-RU" sz="1400" dirty="0">
                        <a:solidFill>
                          <a:schemeClr val="tx1"/>
                        </a:solidFill>
                        <a:latin typeface="Times New Roman" pitchFamily="18" charset="0"/>
                        <a:cs typeface="Times New Roman" pitchFamily="18" charset="0"/>
                      </a:endParaRPr>
                    </a:p>
                  </a:txBody>
                  <a:tcPr/>
                </a:tc>
              </a:tr>
            </a:tbl>
          </a:graphicData>
        </a:graphic>
      </p:graphicFrame>
      <p:sp>
        <p:nvSpPr>
          <p:cNvPr id="7" name="Скругленный прямоугольник 6"/>
          <p:cNvSpPr/>
          <p:nvPr/>
        </p:nvSpPr>
        <p:spPr>
          <a:xfrm>
            <a:off x="0" y="5157192"/>
            <a:ext cx="9144000" cy="151216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200" dirty="0" smtClean="0">
                <a:solidFill>
                  <a:prstClr val="black"/>
                </a:solidFill>
                <a:latin typeface="Times New Roman" pitchFamily="18" charset="0"/>
                <a:cs typeface="Times New Roman" pitchFamily="18" charset="0"/>
              </a:rPr>
              <a:t>Также предусмотрены расходы:</a:t>
            </a:r>
          </a:p>
          <a:p>
            <a:pPr marL="285750" indent="-285750">
              <a:buFont typeface="Wingdings" pitchFamily="2" charset="2"/>
              <a:buChar char="Ø"/>
            </a:pPr>
            <a:r>
              <a:rPr lang="ru-RU" sz="1200" dirty="0" smtClean="0">
                <a:solidFill>
                  <a:prstClr val="black"/>
                </a:solidFill>
                <a:latin typeface="Times New Roman" pitchFamily="18" charset="0"/>
                <a:cs typeface="Times New Roman" pitchFamily="18" charset="0"/>
              </a:rPr>
              <a:t>финансовое обеспечение деятельности Управления образования администрации Северо-Енисейского района – 60 043,4</a:t>
            </a:r>
          </a:p>
          <a:p>
            <a:pPr marL="285750" indent="-285750">
              <a:buFont typeface="Wingdings" pitchFamily="2" charset="2"/>
              <a:buChar char="Ø"/>
            </a:pPr>
            <a:r>
              <a:rPr lang="ru-RU" sz="1200" dirty="0" smtClean="0">
                <a:solidFill>
                  <a:prstClr val="black"/>
                </a:solidFill>
                <a:latin typeface="Times New Roman" pitchFamily="18" charset="0"/>
                <a:cs typeface="Times New Roman" pitchFamily="18" charset="0"/>
              </a:rPr>
              <a:t>капитальный ремонт зданий муниципальных бюджетных учреждений: здания </a:t>
            </a:r>
            <a:r>
              <a:rPr lang="ru-RU" sz="1200" dirty="0">
                <a:solidFill>
                  <a:prstClr val="black"/>
                </a:solidFill>
                <a:latin typeface="Times New Roman" pitchFamily="18" charset="0"/>
                <a:cs typeface="Times New Roman" pitchFamily="18" charset="0"/>
              </a:rPr>
              <a:t>школьных мастерских </a:t>
            </a:r>
            <a:r>
              <a:rPr lang="ru-RU" sz="1200" dirty="0" smtClean="0">
                <a:solidFill>
                  <a:prstClr val="black"/>
                </a:solidFill>
                <a:latin typeface="Times New Roman" pitchFamily="18" charset="0"/>
                <a:cs typeface="Times New Roman" pitchFamily="18" charset="0"/>
              </a:rPr>
              <a:t>МБОУ </a:t>
            </a:r>
            <a:r>
              <a:rPr lang="ru-RU" sz="1200" dirty="0">
                <a:solidFill>
                  <a:prstClr val="black"/>
                </a:solidFill>
                <a:latin typeface="Times New Roman" pitchFamily="18" charset="0"/>
                <a:cs typeface="Times New Roman" pitchFamily="18" charset="0"/>
              </a:rPr>
              <a:t>«</a:t>
            </a:r>
            <a:r>
              <a:rPr lang="ru-RU" sz="1200" dirty="0" err="1">
                <a:solidFill>
                  <a:prstClr val="black"/>
                </a:solidFill>
                <a:latin typeface="Times New Roman" pitchFamily="18" charset="0"/>
                <a:cs typeface="Times New Roman" pitchFamily="18" charset="0"/>
              </a:rPr>
              <a:t>Новокаламинская</a:t>
            </a:r>
            <a:r>
              <a:rPr lang="ru-RU" sz="1200" dirty="0">
                <a:solidFill>
                  <a:prstClr val="black"/>
                </a:solidFill>
                <a:latin typeface="Times New Roman" pitchFamily="18" charset="0"/>
                <a:cs typeface="Times New Roman" pitchFamily="18" charset="0"/>
              </a:rPr>
              <a:t> средняя школа № 6», ул. Дражников, 14, п. Новая </a:t>
            </a:r>
            <a:r>
              <a:rPr lang="ru-RU" sz="1200" dirty="0" err="1" smtClean="0">
                <a:solidFill>
                  <a:prstClr val="black"/>
                </a:solidFill>
                <a:latin typeface="Times New Roman" pitchFamily="18" charset="0"/>
                <a:cs typeface="Times New Roman" pitchFamily="18" charset="0"/>
              </a:rPr>
              <a:t>Калами</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МБОУ «Северо-Енисейская </a:t>
            </a:r>
            <a:r>
              <a:rPr lang="ru-RU" sz="1200" dirty="0">
                <a:solidFill>
                  <a:prstClr val="black"/>
                </a:solidFill>
                <a:latin typeface="Times New Roman" pitchFamily="18" charset="0"/>
                <a:cs typeface="Times New Roman" pitchFamily="18" charset="0"/>
              </a:rPr>
              <a:t>средняя школа № 2»; </a:t>
            </a:r>
            <a:r>
              <a:rPr lang="ru-RU" sz="1200" dirty="0" smtClean="0">
                <a:solidFill>
                  <a:prstClr val="black"/>
                </a:solidFill>
                <a:latin typeface="Times New Roman" pitchFamily="18" charset="0"/>
                <a:cs typeface="Times New Roman" pitchFamily="18" charset="0"/>
              </a:rPr>
              <a:t>МБОУ «Северо-Енисейская </a:t>
            </a:r>
            <a:r>
              <a:rPr lang="ru-RU" sz="1200" dirty="0">
                <a:solidFill>
                  <a:prstClr val="black"/>
                </a:solidFill>
                <a:latin typeface="Times New Roman" pitchFamily="18" charset="0"/>
                <a:cs typeface="Times New Roman" pitchFamily="18" charset="0"/>
              </a:rPr>
              <a:t>средняя школа № 1 имени Е.С. Белинского</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8 236,8; кровли </a:t>
            </a:r>
            <a:r>
              <a:rPr lang="ru-RU" sz="1200" dirty="0">
                <a:solidFill>
                  <a:prstClr val="black"/>
                </a:solidFill>
                <a:latin typeface="Times New Roman" pitchFamily="18" charset="0"/>
                <a:cs typeface="Times New Roman" pitchFamily="18" charset="0"/>
              </a:rPr>
              <a:t>здания Управления образования администрации Северо-Енисейского </a:t>
            </a:r>
            <a:r>
              <a:rPr lang="ru-RU" sz="1200" dirty="0" smtClean="0">
                <a:solidFill>
                  <a:prstClr val="black"/>
                </a:solidFill>
                <a:latin typeface="Times New Roman" pitchFamily="18" charset="0"/>
                <a:cs typeface="Times New Roman" pitchFamily="18" charset="0"/>
              </a:rPr>
              <a:t>района – 1 869,2.</a:t>
            </a:r>
          </a:p>
        </p:txBody>
      </p:sp>
      <p:sp>
        <p:nvSpPr>
          <p:cNvPr id="8" name="Нашивка 7"/>
          <p:cNvSpPr/>
          <p:nvPr/>
        </p:nvSpPr>
        <p:spPr>
          <a:xfrm>
            <a:off x="142455" y="152400"/>
            <a:ext cx="838200" cy="990600"/>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black"/>
              </a:solidFill>
            </a:endParaRPr>
          </a:p>
        </p:txBody>
      </p:sp>
      <p:pic>
        <p:nvPicPr>
          <p:cNvPr id="2050" name="Picture 2" descr="C:\Documents and Settings\rabota\Мои документы\картинки к бюд\2016-17\щожл.jpeg"/>
          <p:cNvPicPr>
            <a:picLocks noChangeAspect="1" noChangeArrowheads="1"/>
          </p:cNvPicPr>
          <p:nvPr/>
        </p:nvPicPr>
        <p:blipFill>
          <a:blip r:embed="rId2" cstate="print"/>
          <a:srcRect/>
          <a:stretch>
            <a:fillRect/>
          </a:stretch>
        </p:blipFill>
        <p:spPr bwMode="auto">
          <a:xfrm>
            <a:off x="7543800" y="-1"/>
            <a:ext cx="1600200" cy="914401"/>
          </a:xfrm>
          <a:prstGeom prst="rect">
            <a:avLst/>
          </a:prstGeom>
          <a:noFill/>
        </p:spPr>
      </p:pic>
    </p:spTree>
    <p:extLst>
      <p:ext uri="{BB962C8B-B14F-4D97-AF65-F5344CB8AC3E}">
        <p14:creationId xmlns:p14="http://schemas.microsoft.com/office/powerpoint/2010/main" val="37850004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1"/>
          <p:cNvSpPr>
            <a:spLocks noChangeArrowheads="1"/>
          </p:cNvSpPr>
          <p:nvPr/>
        </p:nvSpPr>
        <p:spPr bwMode="auto">
          <a:xfrm>
            <a:off x="0" y="-290218"/>
            <a:ext cx="9144000" cy="920251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endParaRPr lang="ru-RU" sz="1200" b="1" dirty="0" smtClean="0">
              <a:latin typeface="Times New Roman" pitchFamily="18" charset="0"/>
              <a:ea typeface="Calibri" pitchFamily="34" charset="0"/>
              <a:cs typeface="Times New Roman" pitchFamily="18" charset="0"/>
            </a:endParaRPr>
          </a:p>
          <a:p>
            <a:pPr algn="just"/>
            <a:r>
              <a:rPr lang="ru-RU" sz="1200" b="1" dirty="0">
                <a:latin typeface="Times New Roman" pitchFamily="18" charset="0"/>
                <a:ea typeface="Calibri" pitchFamily="34" charset="0"/>
                <a:cs typeface="Times New Roman" pitchFamily="18" charset="0"/>
              </a:rPr>
              <a:t>Источники финансирования дефицита бюджета </a:t>
            </a:r>
            <a:r>
              <a:rPr lang="ru-RU" sz="1200" dirty="0">
                <a:latin typeface="Times New Roman" pitchFamily="18" charset="0"/>
                <a:ea typeface="Calibri" pitchFamily="34" charset="0"/>
                <a:cs typeface="Times New Roman" pitchFamily="18" charset="0"/>
              </a:rPr>
              <a:t>- средства, привлекаемые в бюджет для покрытия дефицита бюджета кредиты банков, кредиты от других уровней бюджетов, кредиты финансовых международных организаций, ценные бумаги, иные источники.</a:t>
            </a:r>
          </a:p>
          <a:p>
            <a:pPr algn="just"/>
            <a:r>
              <a:rPr lang="ru-RU" sz="1200" b="1" dirty="0" smtClean="0">
                <a:latin typeface="Times New Roman" pitchFamily="18" charset="0"/>
                <a:ea typeface="Calibri" pitchFamily="34" charset="0"/>
                <a:cs typeface="Times New Roman" pitchFamily="18" charset="0"/>
              </a:rPr>
              <a:t>Иные </a:t>
            </a:r>
            <a:r>
              <a:rPr lang="ru-RU" sz="1200" b="1" dirty="0">
                <a:latin typeface="Times New Roman" pitchFamily="18" charset="0"/>
                <a:ea typeface="Calibri" pitchFamily="34" charset="0"/>
                <a:cs typeface="Times New Roman" pitchFamily="18" charset="0"/>
              </a:rPr>
              <a:t>межбюджетные трансферты</a:t>
            </a:r>
            <a:r>
              <a:rPr lang="ru-RU" sz="1200" dirty="0">
                <a:latin typeface="Times New Roman" pitchFamily="18" charset="0"/>
                <a:ea typeface="Calibri" pitchFamily="34" charset="0"/>
                <a:cs typeface="Times New Roman" pitchFamily="18" charset="0"/>
              </a:rPr>
              <a:t> – это прочие безвозмездные поступления из бюджетов другого уровня бюджетной системы Российской Федерации. </a:t>
            </a:r>
          </a:p>
          <a:p>
            <a:pPr lvl="0" algn="just" eaLnBrk="0" hangingPunct="0"/>
            <a:r>
              <a:rPr lang="ru-RU" sz="1200" b="1" dirty="0" smtClean="0">
                <a:latin typeface="Times New Roman" pitchFamily="18" charset="0"/>
                <a:ea typeface="Calibri" pitchFamily="34" charset="0"/>
                <a:cs typeface="Times New Roman" pitchFamily="18" charset="0"/>
              </a:rPr>
              <a:t>Кассовое обслуживание исполнения бюджета</a:t>
            </a:r>
            <a:r>
              <a:rPr lang="ru-RU" sz="1200" dirty="0" smtClean="0">
                <a:latin typeface="Times New Roman" pitchFamily="18" charset="0"/>
                <a:ea typeface="Calibri" pitchFamily="34" charset="0"/>
                <a:cs typeface="Times New Roman" pitchFamily="18" charset="0"/>
              </a:rPr>
              <a:t> - проведение и учет операций по кассовым поступлениям в бюджет и кассовым выплатам из бюджета.</a:t>
            </a:r>
            <a:endParaRPr lang="ru-RU" sz="1200" dirty="0" smtClean="0">
              <a:latin typeface="Times New Roman" pitchFamily="18" charset="0"/>
              <a:ea typeface="Times New Roman" pitchFamily="18" charset="0"/>
              <a:cs typeface="Times New Roman" pitchFamily="18" charset="0"/>
            </a:endParaRPr>
          </a:p>
          <a:p>
            <a:pPr lvl="0" algn="just" eaLnBrk="0" hangingPunct="0"/>
            <a:r>
              <a:rPr lang="ru-RU" sz="1200" b="1" dirty="0" smtClean="0">
                <a:latin typeface="Times New Roman" pitchFamily="18" charset="0"/>
                <a:ea typeface="Calibri" pitchFamily="34" charset="0"/>
                <a:cs typeface="Times New Roman" pitchFamily="18" charset="0"/>
              </a:rPr>
              <a:t>Казенное учреждение</a:t>
            </a:r>
            <a:r>
              <a:rPr lang="ru-RU" sz="1200" dirty="0" smtClean="0">
                <a:latin typeface="Times New Roman" pitchFamily="18" charset="0"/>
                <a:ea typeface="Calibri" pitchFamily="34" charset="0"/>
                <a:cs typeface="Times New Roman" pitchFamily="18" charset="0"/>
              </a:rPr>
              <a:t> - государственное (муниципальное) учреждение, осуществляющее оказание государственных (муниципальных) услуг, выполнение работ и (или) исполнение государственных (муниципальных) функций в целях обеспечения реализации предусмотренных законодательством Российской Федерации полномочий органов государственной власти (государственных органов) или органов местного самоуправления, финансовое обеспечение деятельности которого осуществляется за счет средств соответствующего бюджета на основании бюджетной сметы.</a:t>
            </a:r>
            <a:endParaRPr kumimoji="0" lang="ru-RU" sz="12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Межбюджетные трансферты</a:t>
            </a:r>
            <a:r>
              <a:rPr kumimoji="0" lang="ru-RU"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 средства, предоставляемые одним бюджетом бюджетной системы Российской Федерации другому бюджету бюджетной системы Российской Федерации. </a:t>
            </a:r>
          </a:p>
          <a:p>
            <a:pPr algn="just" eaLnBrk="0" hangingPunct="0"/>
            <a:r>
              <a:rPr lang="ru-RU" sz="1200" b="1" dirty="0" smtClean="0">
                <a:latin typeface="Times New Roman" pitchFamily="18" charset="0"/>
                <a:ea typeface="Times New Roman" pitchFamily="18" charset="0"/>
                <a:cs typeface="Times New Roman" pitchFamily="18" charset="0"/>
              </a:rPr>
              <a:t>Муниципальная программа</a:t>
            </a:r>
            <a:r>
              <a:rPr lang="ru-RU" sz="1200" dirty="0" smtClean="0">
                <a:latin typeface="Times New Roman" pitchFamily="18" charset="0"/>
                <a:ea typeface="Times New Roman" pitchFamily="18" charset="0"/>
                <a:cs typeface="Times New Roman" pitchFamily="18" charset="0"/>
              </a:rPr>
              <a:t> – </a:t>
            </a:r>
            <a:r>
              <a:rPr lang="ru-RU" sz="1200" dirty="0" smtClean="0">
                <a:latin typeface="Times New Roman" pitchFamily="18" charset="0"/>
                <a:cs typeface="Times New Roman" pitchFamily="18" charset="0"/>
              </a:rPr>
              <a:t>документ стратегического планирования, содержащий комплекс планируемых мероприятий, взаимоувязанных по задачам, срокам осуществления, исполнителям и ресурсам и обеспечивающих наиболее эффективное достижение целей и решение задач социально-экономического развития муниципального образования.</a:t>
            </a:r>
            <a:r>
              <a:rPr lang="ru-RU" sz="1200" dirty="0" smtClean="0">
                <a:latin typeface="Times New Roman" pitchFamily="18" charset="0"/>
                <a:ea typeface="Times New Roman" pitchFamily="18" charset="0"/>
                <a:cs typeface="Times New Roman" pitchFamily="18" charset="0"/>
              </a:rPr>
              <a:t> </a:t>
            </a:r>
          </a:p>
          <a:p>
            <a:pPr lvl="0" algn="just"/>
            <a:r>
              <a:rPr lang="ru-RU" sz="1200" b="1" dirty="0" smtClean="0">
                <a:latin typeface="Times New Roman" pitchFamily="18" charset="0"/>
                <a:ea typeface="Times New Roman" pitchFamily="18" charset="0"/>
                <a:cs typeface="Times New Roman" pitchFamily="18" charset="0"/>
              </a:rPr>
              <a:t>Налогоплательщики</a:t>
            </a:r>
            <a:r>
              <a:rPr lang="ru-RU" sz="1200" dirty="0" smtClean="0">
                <a:latin typeface="Times New Roman" pitchFamily="18" charset="0"/>
                <a:ea typeface="Times New Roman" pitchFamily="18" charset="0"/>
                <a:cs typeface="Times New Roman" pitchFamily="18" charset="0"/>
              </a:rPr>
              <a:t> - это организации и физические лица, на которых в соответствии с Налоговым кодексом Российской Федерации возложена обязанность уплачивать налоги и сборы. </a:t>
            </a:r>
          </a:p>
          <a:p>
            <a:pPr lvl="0" algn="just" eaLnBrk="0" hangingPunct="0"/>
            <a:r>
              <a:rPr lang="ru-RU" sz="1200" b="1" dirty="0" smtClean="0">
                <a:latin typeface="Times New Roman" pitchFamily="18" charset="0"/>
                <a:ea typeface="Times New Roman" pitchFamily="18" charset="0"/>
                <a:cs typeface="Times New Roman" pitchFamily="18" charset="0"/>
              </a:rPr>
              <a:t>Расходные обязательства</a:t>
            </a:r>
            <a:r>
              <a:rPr lang="ru-RU" sz="1200" dirty="0" smtClean="0">
                <a:latin typeface="Times New Roman" pitchFamily="18" charset="0"/>
                <a:ea typeface="Times New Roman" pitchFamily="18" charset="0"/>
                <a:cs typeface="Times New Roman" pitchFamily="18" charset="0"/>
              </a:rPr>
              <a:t> - обусловленные законом, иным нормативным правовым актом, договором или соглашением обязанности публично-правового образования (Российской Федерации, субъекта Российской Федерации, муниципального образования) или действующего от его имени казенного учреждения предоставить физическому или юридическому лицу, иному публично-правовому образованию, субъекту международного права средства из соответствующего бюджета.  </a:t>
            </a:r>
          </a:p>
          <a:p>
            <a:pPr lvl="0" algn="just" eaLnBrk="0" hangingPunct="0"/>
            <a:r>
              <a:rPr lang="ru-RU" sz="1200" b="1" dirty="0" smtClean="0">
                <a:latin typeface="Times New Roman" pitchFamily="18" charset="0"/>
                <a:ea typeface="Times New Roman" pitchFamily="18" charset="0"/>
                <a:cs typeface="Times New Roman" pitchFamily="18" charset="0"/>
              </a:rPr>
              <a:t>Основные характеристики бюджета</a:t>
            </a:r>
            <a:r>
              <a:rPr lang="ru-RU" sz="1200" dirty="0" smtClean="0">
                <a:latin typeface="Times New Roman" pitchFamily="18" charset="0"/>
                <a:ea typeface="Times New Roman" pitchFamily="18" charset="0"/>
                <a:cs typeface="Times New Roman" pitchFamily="18" charset="0"/>
              </a:rPr>
              <a:t> - общий объем доходов бюджета, общий объем расходов, дефицит (</a:t>
            </a:r>
            <a:r>
              <a:rPr lang="ru-RU" sz="1200" dirty="0" err="1" smtClean="0">
                <a:latin typeface="Times New Roman" pitchFamily="18" charset="0"/>
                <a:ea typeface="Times New Roman" pitchFamily="18" charset="0"/>
                <a:cs typeface="Times New Roman" pitchFamily="18" charset="0"/>
              </a:rPr>
              <a:t>профицит</a:t>
            </a:r>
            <a:r>
              <a:rPr lang="ru-RU" sz="1200" dirty="0" smtClean="0">
                <a:latin typeface="Times New Roman" pitchFamily="18" charset="0"/>
                <a:ea typeface="Times New Roman" pitchFamily="18" charset="0"/>
                <a:cs typeface="Times New Roman" pitchFamily="18" charset="0"/>
              </a:rPr>
              <a:t>) бюджета.</a:t>
            </a:r>
          </a:p>
          <a:p>
            <a:pPr lvl="0" algn="just" eaLnBrk="0" hangingPunct="0"/>
            <a:r>
              <a:rPr lang="ru-RU" sz="1200" b="1" dirty="0" smtClean="0">
                <a:latin typeface="Times New Roman" pitchFamily="18" charset="0"/>
                <a:ea typeface="Times New Roman" pitchFamily="18" charset="0"/>
                <a:cs typeface="Times New Roman" pitchFamily="18" charset="0"/>
              </a:rPr>
              <a:t>Отчетный финансовый год - </a:t>
            </a:r>
            <a:r>
              <a:rPr lang="ru-RU" sz="1200" dirty="0" err="1" smtClean="0">
                <a:latin typeface="Times New Roman" pitchFamily="18" charset="0"/>
                <a:ea typeface="Times New Roman" pitchFamily="18" charset="0"/>
                <a:cs typeface="Times New Roman" pitchFamily="18" charset="0"/>
              </a:rPr>
              <a:t>год</a:t>
            </a:r>
            <a:r>
              <a:rPr lang="ru-RU" sz="1200" dirty="0" smtClean="0">
                <a:latin typeface="Times New Roman" pitchFamily="18" charset="0"/>
                <a:ea typeface="Times New Roman" pitchFamily="18" charset="0"/>
                <a:cs typeface="Times New Roman" pitchFamily="18" charset="0"/>
              </a:rPr>
              <a:t>, предшествующий текущему финансовому году. </a:t>
            </a:r>
          </a:p>
          <a:p>
            <a:pPr lvl="0" algn="just" eaLnBrk="0" hangingPunct="0"/>
            <a:r>
              <a:rPr lang="ru-RU" sz="1200" b="1" dirty="0" smtClean="0">
                <a:latin typeface="Times New Roman" pitchFamily="18" charset="0"/>
                <a:ea typeface="Times New Roman" pitchFamily="18" charset="0"/>
                <a:cs typeface="Times New Roman" pitchFamily="18" charset="0"/>
              </a:rPr>
              <a:t>Очередной финансовый год</a:t>
            </a:r>
            <a:r>
              <a:rPr lang="ru-RU" sz="1200" dirty="0" smtClean="0">
                <a:latin typeface="Times New Roman" pitchFamily="18" charset="0"/>
                <a:ea typeface="Times New Roman" pitchFamily="18" charset="0"/>
                <a:cs typeface="Times New Roman" pitchFamily="18" charset="0"/>
              </a:rPr>
              <a:t> - </a:t>
            </a:r>
            <a:r>
              <a:rPr lang="ru-RU" sz="1200" dirty="0" err="1" smtClean="0">
                <a:latin typeface="Times New Roman" pitchFamily="18" charset="0"/>
                <a:ea typeface="Times New Roman" pitchFamily="18" charset="0"/>
                <a:cs typeface="Times New Roman" pitchFamily="18" charset="0"/>
              </a:rPr>
              <a:t>год</a:t>
            </a:r>
            <a:r>
              <a:rPr lang="ru-RU" sz="1200" dirty="0" smtClean="0">
                <a:latin typeface="Times New Roman" pitchFamily="18" charset="0"/>
                <a:ea typeface="Times New Roman" pitchFamily="18" charset="0"/>
                <a:cs typeface="Times New Roman" pitchFamily="18" charset="0"/>
              </a:rPr>
              <a:t>, следующий за текущим финансовым годом.</a:t>
            </a:r>
          </a:p>
          <a:p>
            <a:pPr lvl="0" algn="just" eaLnBrk="0" hangingPunct="0"/>
            <a:r>
              <a:rPr lang="ru-RU" sz="1200" b="1" dirty="0" smtClean="0">
                <a:latin typeface="Times New Roman" pitchFamily="18" charset="0"/>
                <a:ea typeface="Times New Roman" pitchFamily="18" charset="0"/>
                <a:cs typeface="Times New Roman" pitchFamily="18" charset="0"/>
              </a:rPr>
              <a:t>Плановый период </a:t>
            </a:r>
            <a:r>
              <a:rPr lang="ru-RU" sz="1200" dirty="0" smtClean="0">
                <a:latin typeface="Times New Roman" pitchFamily="18" charset="0"/>
                <a:ea typeface="Times New Roman" pitchFamily="18" charset="0"/>
                <a:cs typeface="Times New Roman" pitchFamily="18" charset="0"/>
              </a:rPr>
              <a:t>- два финансовых года, следующие за очередным финансовым годом.</a:t>
            </a:r>
          </a:p>
          <a:p>
            <a:pPr algn="just" eaLnBrk="0" hangingPunct="0"/>
            <a:r>
              <a:rPr lang="ru-RU" sz="1200" b="1" dirty="0" smtClean="0">
                <a:latin typeface="Times New Roman" pitchFamily="18" charset="0"/>
                <a:ea typeface="Times New Roman" pitchFamily="18" charset="0"/>
                <a:cs typeface="Times New Roman" pitchFamily="18" charset="0"/>
              </a:rPr>
              <a:t>Публичные обязательства</a:t>
            </a:r>
            <a:r>
              <a:rPr lang="ru-RU" sz="1200" dirty="0" smtClean="0">
                <a:latin typeface="Times New Roman" pitchFamily="18" charset="0"/>
                <a:ea typeface="Times New Roman" pitchFamily="18" charset="0"/>
                <a:cs typeface="Times New Roman" pitchFamily="18" charset="0"/>
              </a:rPr>
              <a:t> - обусловленные законом, иным нормативным правовым актом расходные обязательства публично-правового образования перед физическим или юридическим лицом, иным публично-правовым образованием, подлежащие исполнению в установленном соответствующим законом, иным нормативным правовым актом размере или имеющие установленный указанным законом, актом порядок его определения (расчета индексации).</a:t>
            </a:r>
          </a:p>
          <a:p>
            <a:pPr algn="just" eaLnBrk="0" hangingPunct="0"/>
            <a:r>
              <a:rPr lang="ru-RU" sz="1200" b="1" dirty="0" smtClean="0">
                <a:latin typeface="Times New Roman" pitchFamily="18" charset="0"/>
                <a:ea typeface="Times New Roman" pitchFamily="18" charset="0"/>
                <a:cs typeface="Times New Roman" pitchFamily="18" charset="0"/>
              </a:rPr>
              <a:t>Сеть муниципальных учреждений</a:t>
            </a:r>
            <a:r>
              <a:rPr lang="ru-RU" sz="1200" dirty="0" smtClean="0">
                <a:latin typeface="Times New Roman" pitchFamily="18" charset="0"/>
                <a:ea typeface="Times New Roman" pitchFamily="18" charset="0"/>
                <a:cs typeface="Times New Roman" pitchFamily="18" charset="0"/>
              </a:rPr>
              <a:t> – это совокупность учреждений, находящихся в собственности муниципального района, по всем отраслям бюджетной сферы.</a:t>
            </a:r>
          </a:p>
          <a:p>
            <a:pPr algn="just" eaLnBrk="0" hangingPunct="0"/>
            <a:r>
              <a:rPr lang="ru-RU" sz="1200" b="1" dirty="0" smtClean="0">
                <a:latin typeface="Times New Roman" pitchFamily="18" charset="0"/>
                <a:ea typeface="Times New Roman" pitchFamily="18" charset="0"/>
                <a:cs typeface="Times New Roman" pitchFamily="18" charset="0"/>
              </a:rPr>
              <a:t>Текущий финансовый год</a:t>
            </a:r>
            <a:r>
              <a:rPr lang="ru-RU" sz="1200" dirty="0" smtClean="0">
                <a:latin typeface="Times New Roman" pitchFamily="18" charset="0"/>
                <a:ea typeface="Times New Roman" pitchFamily="18" charset="0"/>
                <a:cs typeface="Times New Roman" pitchFamily="18" charset="0"/>
              </a:rPr>
              <a:t> - </a:t>
            </a:r>
            <a:r>
              <a:rPr lang="ru-RU" sz="1200" dirty="0" err="1" smtClean="0">
                <a:latin typeface="Times New Roman" pitchFamily="18" charset="0"/>
                <a:ea typeface="Times New Roman" pitchFamily="18" charset="0"/>
                <a:cs typeface="Times New Roman" pitchFamily="18" charset="0"/>
              </a:rPr>
              <a:t>год</a:t>
            </a:r>
            <a:r>
              <a:rPr lang="ru-RU" sz="1200" dirty="0" smtClean="0">
                <a:latin typeface="Times New Roman" pitchFamily="18" charset="0"/>
                <a:ea typeface="Times New Roman" pitchFamily="18" charset="0"/>
                <a:cs typeface="Times New Roman" pitchFamily="18" charset="0"/>
              </a:rPr>
              <a:t>, в котором осуществляется исполнение бюджета, составление и рассмотрение проекта бюджета на очередной финансовый год (очередной финансовый год и плановый период). </a:t>
            </a:r>
          </a:p>
          <a:p>
            <a:pPr algn="just" eaLnBrk="0" hangingPunct="0"/>
            <a:r>
              <a:rPr lang="ru-RU" sz="1200" b="1" dirty="0" smtClean="0">
                <a:latin typeface="Times New Roman" pitchFamily="18" charset="0"/>
                <a:ea typeface="Times New Roman" pitchFamily="18" charset="0"/>
                <a:cs typeface="Times New Roman" pitchFamily="18" charset="0"/>
              </a:rPr>
              <a:t>Участники бюджетного процесса</a:t>
            </a:r>
            <a:r>
              <a:rPr lang="ru-RU" sz="1200" dirty="0" smtClean="0">
                <a:latin typeface="Times New Roman" pitchFamily="18" charset="0"/>
                <a:ea typeface="Times New Roman" pitchFamily="18" charset="0"/>
                <a:cs typeface="Times New Roman" pitchFamily="18" charset="0"/>
              </a:rPr>
              <a:t> - субъекты, осуществляющие деятельность по составлению и рассмотрению проектов бюджетов, утверждению и исполнению бюджетов, контролю за их исполнением, осуществлению бюджетного учета, составлению, внешней проверке, рассмотрению и утверждению бюджетной отчетности. </a:t>
            </a:r>
            <a:endParaRPr lang="ru-RU" sz="1200" dirty="0" smtClean="0">
              <a:latin typeface="Times New Roman" pitchFamily="18" charset="0"/>
              <a:cs typeface="Times New Roman" pitchFamily="18" charset="0"/>
            </a:endParaRPr>
          </a:p>
          <a:p>
            <a:pPr lvl="0" algn="just" eaLnBrk="0" hangingPunct="0"/>
            <a:endParaRPr lang="ru-RU" sz="1200" dirty="0" smtClean="0">
              <a:latin typeface="Times New Roman" pitchFamily="18" charset="0"/>
              <a:ea typeface="Times New Roman" pitchFamily="18" charset="0"/>
              <a:cs typeface="Times New Roman" pitchFamily="18" charset="0"/>
            </a:endParaRPr>
          </a:p>
          <a:p>
            <a:pPr lvl="0" algn="just" eaLnBrk="0" hangingPunct="0"/>
            <a:endParaRPr lang="ru-RU" sz="1200" b="1" dirty="0" smtClean="0">
              <a:latin typeface="Times New Roman" pitchFamily="18" charset="0"/>
              <a:ea typeface="Calibri" pitchFamily="34" charset="0"/>
              <a:cs typeface="Times New Roman" pitchFamily="18" charset="0"/>
            </a:endParaRPr>
          </a:p>
          <a:p>
            <a:pPr lvl="0" algn="just" eaLnBrk="0" hangingPunct="0"/>
            <a:endParaRPr lang="ru-RU" sz="1200" dirty="0" smtClean="0">
              <a:latin typeface="Times New Roman" pitchFamily="18" charset="0"/>
              <a:ea typeface="Times New Roman" pitchFamily="18" charset="0"/>
              <a:cs typeface="Times New Roman" pitchFamily="18" charset="0"/>
            </a:endParaRPr>
          </a:p>
          <a:p>
            <a:pPr lvl="0" algn="just" eaLnBrk="0" hangingPunct="0"/>
            <a:endParaRPr lang="ru-RU" sz="1200" dirty="0" smtClean="0">
              <a:latin typeface="Times New Roman" pitchFamily="18" charset="0"/>
              <a:ea typeface="Times New Roman" pitchFamily="18" charset="0"/>
              <a:cs typeface="Times New Roman" pitchFamily="18" charset="0"/>
            </a:endParaRPr>
          </a:p>
          <a:p>
            <a:pPr lvl="0" algn="just" eaLnBrk="0" hangingPunct="0"/>
            <a:endParaRPr lang="ru-RU" sz="1200" dirty="0" smtClean="0">
              <a:latin typeface="Times New Roman" pitchFamily="18" charset="0"/>
              <a:ea typeface="Times New Roman" pitchFamily="18" charset="0"/>
              <a:cs typeface="Times New Roman" pitchFamily="18" charset="0"/>
            </a:endParaRPr>
          </a:p>
          <a:p>
            <a:pPr lvl="0" algn="just" eaLnBrk="0" hangingPunct="0"/>
            <a:endParaRPr lang="ru-RU" sz="1200" dirty="0" smtClean="0">
              <a:latin typeface="Times New Roman" pitchFamily="18" charset="0"/>
              <a:ea typeface="Times New Roman" pitchFamily="18" charset="0"/>
              <a:cs typeface="Times New Roman" pitchFamily="18" charset="0"/>
            </a:endParaRPr>
          </a:p>
          <a:p>
            <a:pPr lvl="0" algn="just" eaLnBrk="0" hangingPunct="0"/>
            <a:endParaRPr lang="ru-RU" sz="1200" dirty="0" smtClean="0">
              <a:latin typeface="Times New Roman" pitchFamily="18" charset="0"/>
              <a:ea typeface="Times New Roman" pitchFamily="18" charset="0"/>
              <a:cs typeface="Times New Roman" pitchFamily="18" charset="0"/>
            </a:endParaRPr>
          </a:p>
          <a:p>
            <a:pPr lvl="0" algn="just" eaLnBrk="0" hangingPunct="0"/>
            <a:r>
              <a:rPr kumimoji="0" lang="ru-RU" sz="11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r>
            <a:br>
              <a:rPr kumimoji="0" lang="ru-RU" sz="11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br>
            <a:r>
              <a:rPr kumimoji="0" lang="ru-RU" sz="11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r>
            <a:br>
              <a:rPr kumimoji="0" lang="ru-RU" sz="11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b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274638"/>
            <a:ext cx="6629400" cy="944562"/>
          </a:xfrm>
        </p:spPr>
        <p:txBody>
          <a:bodyPr>
            <a:normAutofit fontScale="90000"/>
          </a:bodyPr>
          <a:lstStyle/>
          <a:p>
            <a:r>
              <a:rPr lang="ru-RU" sz="2400" dirty="0" smtClean="0">
                <a:latin typeface="Times New Roman" pitchFamily="18" charset="0"/>
                <a:cs typeface="Times New Roman" pitchFamily="18" charset="0"/>
              </a:rPr>
              <a:t>Основные результаты при реализации муниципальной программы «Развитие образования»</a:t>
            </a:r>
            <a:endParaRPr lang="ru-RU" sz="2400" dirty="0">
              <a:latin typeface="Times New Roman" pitchFamily="18" charset="0"/>
              <a:cs typeface="Times New Roman" pitchFamily="18" charset="0"/>
            </a:endParaRPr>
          </a:p>
        </p:txBody>
      </p:sp>
      <p:graphicFrame>
        <p:nvGraphicFramePr>
          <p:cNvPr id="5" name="Содержимое 4"/>
          <p:cNvGraphicFramePr>
            <a:graphicFrameLocks noGrp="1"/>
          </p:cNvGraphicFramePr>
          <p:nvPr>
            <p:ph idx="4294967295"/>
            <p:extLst>
              <p:ext uri="{D42A27DB-BD31-4B8C-83A1-F6EECF244321}">
                <p14:modId xmlns:p14="http://schemas.microsoft.com/office/powerpoint/2010/main" val="2340638173"/>
              </p:ext>
            </p:extLst>
          </p:nvPr>
        </p:nvGraphicFramePr>
        <p:xfrm>
          <a:off x="0" y="1371601"/>
          <a:ext cx="9144000" cy="3337545"/>
        </p:xfrm>
        <a:graphic>
          <a:graphicData uri="http://schemas.openxmlformats.org/drawingml/2006/table">
            <a:tbl>
              <a:tblPr firstRow="1" bandRow="1">
                <a:tableStyleId>{5C22544A-7EE6-4342-B048-85BDC9FD1C3A}</a:tableStyleId>
              </a:tblPr>
              <a:tblGrid>
                <a:gridCol w="5486400"/>
                <a:gridCol w="685800"/>
                <a:gridCol w="838200"/>
                <a:gridCol w="762000"/>
                <a:gridCol w="685800"/>
                <a:gridCol w="685800"/>
              </a:tblGrid>
              <a:tr h="289036">
                <a:tc>
                  <a:txBody>
                    <a:bodyPr/>
                    <a:lstStyle/>
                    <a:p>
                      <a:pPr algn="ctr"/>
                      <a:r>
                        <a:rPr lang="ru-RU" sz="1400" dirty="0" smtClean="0">
                          <a:solidFill>
                            <a:schemeClr val="tx1"/>
                          </a:solidFill>
                          <a:latin typeface="Times New Roman" pitchFamily="18" charset="0"/>
                          <a:cs typeface="Times New Roman" pitchFamily="18" charset="0"/>
                        </a:rPr>
                        <a:t>Основные результаты</a:t>
                      </a:r>
                      <a:endParaRPr lang="ru-RU" sz="1400" dirty="0">
                        <a:solidFill>
                          <a:schemeClr val="tx1"/>
                        </a:solidFill>
                        <a:latin typeface="Times New Roman" pitchFamily="18" charset="0"/>
                        <a:cs typeface="Times New Roman" pitchFamily="18" charset="0"/>
                      </a:endParaRPr>
                    </a:p>
                  </a:txBody>
                  <a:tcPr/>
                </a:tc>
                <a:tc>
                  <a:txBody>
                    <a:bodyPr/>
                    <a:lstStyle/>
                    <a:p>
                      <a:pPr algn="ctr"/>
                      <a:r>
                        <a:rPr lang="ru-RU" sz="1400" dirty="0" smtClean="0">
                          <a:solidFill>
                            <a:schemeClr val="tx1"/>
                          </a:solidFill>
                          <a:latin typeface="Times New Roman" pitchFamily="18" charset="0"/>
                          <a:cs typeface="Times New Roman" pitchFamily="18" charset="0"/>
                        </a:rPr>
                        <a:t>2019</a:t>
                      </a:r>
                      <a:endParaRPr lang="ru-RU" sz="1400" dirty="0">
                        <a:solidFill>
                          <a:schemeClr val="tx1"/>
                        </a:solidFill>
                        <a:latin typeface="Times New Roman" pitchFamily="18" charset="0"/>
                        <a:cs typeface="Times New Roman" pitchFamily="18" charset="0"/>
                      </a:endParaRPr>
                    </a:p>
                  </a:txBody>
                  <a:tcPr/>
                </a:tc>
                <a:tc>
                  <a:txBody>
                    <a:bodyPr/>
                    <a:lstStyle/>
                    <a:p>
                      <a:pPr algn="ctr"/>
                      <a:r>
                        <a:rPr lang="ru-RU" sz="1400" dirty="0" smtClean="0">
                          <a:solidFill>
                            <a:schemeClr val="tx1"/>
                          </a:solidFill>
                          <a:latin typeface="Times New Roman" pitchFamily="18" charset="0"/>
                          <a:cs typeface="Times New Roman" pitchFamily="18" charset="0"/>
                        </a:rPr>
                        <a:t>2020</a:t>
                      </a:r>
                      <a:endParaRPr lang="ru-RU" sz="1400" dirty="0">
                        <a:solidFill>
                          <a:schemeClr val="tx1"/>
                        </a:solidFill>
                        <a:latin typeface="Times New Roman" pitchFamily="18" charset="0"/>
                        <a:cs typeface="Times New Roman" pitchFamily="18" charset="0"/>
                      </a:endParaRPr>
                    </a:p>
                  </a:txBody>
                  <a:tcPr/>
                </a:tc>
                <a:tc>
                  <a:txBody>
                    <a:bodyPr/>
                    <a:lstStyle/>
                    <a:p>
                      <a:pPr algn="ctr"/>
                      <a:r>
                        <a:rPr lang="ru-RU" sz="1400" dirty="0" smtClean="0">
                          <a:solidFill>
                            <a:schemeClr val="tx1"/>
                          </a:solidFill>
                          <a:latin typeface="Times New Roman" pitchFamily="18" charset="0"/>
                          <a:cs typeface="Times New Roman" pitchFamily="18" charset="0"/>
                        </a:rPr>
                        <a:t>2021</a:t>
                      </a:r>
                      <a:endParaRPr lang="ru-RU" sz="1400" dirty="0">
                        <a:solidFill>
                          <a:schemeClr val="tx1"/>
                        </a:solidFill>
                        <a:latin typeface="Times New Roman" pitchFamily="18" charset="0"/>
                        <a:cs typeface="Times New Roman" pitchFamily="18" charset="0"/>
                      </a:endParaRPr>
                    </a:p>
                  </a:txBody>
                  <a:tcPr/>
                </a:tc>
                <a:tc>
                  <a:txBody>
                    <a:bodyPr/>
                    <a:lstStyle/>
                    <a:p>
                      <a:pPr algn="ctr"/>
                      <a:r>
                        <a:rPr lang="ru-RU" sz="1400" dirty="0" smtClean="0">
                          <a:solidFill>
                            <a:schemeClr val="tx1"/>
                          </a:solidFill>
                          <a:latin typeface="Times New Roman" pitchFamily="18" charset="0"/>
                          <a:cs typeface="Times New Roman" pitchFamily="18" charset="0"/>
                        </a:rPr>
                        <a:t>2022</a:t>
                      </a:r>
                      <a:endParaRPr lang="ru-RU" sz="1400" dirty="0">
                        <a:solidFill>
                          <a:schemeClr val="tx1"/>
                        </a:solidFill>
                        <a:latin typeface="Times New Roman" pitchFamily="18" charset="0"/>
                        <a:cs typeface="Times New Roman" pitchFamily="18" charset="0"/>
                      </a:endParaRPr>
                    </a:p>
                  </a:txBody>
                  <a:tcPr/>
                </a:tc>
                <a:tc>
                  <a:txBody>
                    <a:bodyPr/>
                    <a:lstStyle/>
                    <a:p>
                      <a:pPr algn="ctr"/>
                      <a:r>
                        <a:rPr lang="ru-RU" sz="1400" dirty="0" smtClean="0">
                          <a:solidFill>
                            <a:schemeClr val="tx1"/>
                          </a:solidFill>
                          <a:latin typeface="Times New Roman" pitchFamily="18" charset="0"/>
                          <a:cs typeface="Times New Roman" pitchFamily="18" charset="0"/>
                        </a:rPr>
                        <a:t>2023</a:t>
                      </a:r>
                      <a:endParaRPr lang="ru-RU" sz="1400" dirty="0">
                        <a:solidFill>
                          <a:schemeClr val="tx1"/>
                        </a:solidFill>
                        <a:latin typeface="Times New Roman" pitchFamily="18" charset="0"/>
                        <a:cs typeface="Times New Roman" pitchFamily="18" charset="0"/>
                      </a:endParaRPr>
                    </a:p>
                  </a:txBody>
                  <a:tcPr/>
                </a:tc>
              </a:tr>
              <a:tr h="606976">
                <a:tc>
                  <a:txBody>
                    <a:bodyPr/>
                    <a:lstStyle/>
                    <a:p>
                      <a:pPr algn="l"/>
                      <a:r>
                        <a:rPr lang="ru-RU" sz="1200" kern="1200" dirty="0" smtClean="0">
                          <a:solidFill>
                            <a:schemeClr val="dk1"/>
                          </a:solidFill>
                          <a:latin typeface="Times New Roman" pitchFamily="18" charset="0"/>
                          <a:ea typeface="+mn-ea"/>
                          <a:cs typeface="Times New Roman" pitchFamily="18" charset="0"/>
                        </a:rPr>
                        <a:t>Удельный вес численности обучающихся по программам общего образования, участвующих в олимпиадах и конкурсах различного уровня в общей численности обучающихся по программам общего образования, %</a:t>
                      </a:r>
                      <a:endParaRPr lang="ru-RU" sz="1200" dirty="0">
                        <a:solidFill>
                          <a:schemeClr val="tx1"/>
                        </a:solidFill>
                        <a:latin typeface="Times New Roman" pitchFamily="18" charset="0"/>
                        <a:cs typeface="Times New Roman" pitchFamily="18" charset="0"/>
                      </a:endParaRPr>
                    </a:p>
                  </a:txBody>
                  <a:tcPr/>
                </a:tc>
                <a:tc>
                  <a:txBody>
                    <a:bodyPr/>
                    <a:lstStyle/>
                    <a:p>
                      <a:pPr algn="ctr"/>
                      <a:r>
                        <a:rPr lang="ru-RU" sz="1400" dirty="0" smtClean="0">
                          <a:solidFill>
                            <a:schemeClr val="tx1"/>
                          </a:solidFill>
                          <a:latin typeface="Times New Roman" pitchFamily="18" charset="0"/>
                          <a:cs typeface="Times New Roman" pitchFamily="18" charset="0"/>
                        </a:rPr>
                        <a:t>48,0</a:t>
                      </a:r>
                      <a:endParaRPr lang="ru-RU" sz="1400" dirty="0">
                        <a:solidFill>
                          <a:schemeClr val="tx1"/>
                        </a:solidFill>
                        <a:latin typeface="Times New Roman" pitchFamily="18" charset="0"/>
                        <a:cs typeface="Times New Roman" pitchFamily="18" charset="0"/>
                      </a:endParaRPr>
                    </a:p>
                  </a:txBody>
                  <a:tcPr/>
                </a:tc>
                <a:tc>
                  <a:txBody>
                    <a:bodyPr/>
                    <a:lstStyle/>
                    <a:p>
                      <a:pPr algn="ctr"/>
                      <a:r>
                        <a:rPr lang="ru-RU" sz="1400" dirty="0" smtClean="0">
                          <a:solidFill>
                            <a:schemeClr val="tx1"/>
                          </a:solidFill>
                          <a:latin typeface="Times New Roman" pitchFamily="18" charset="0"/>
                          <a:cs typeface="Times New Roman" pitchFamily="18" charset="0"/>
                        </a:rPr>
                        <a:t>67,5</a:t>
                      </a:r>
                      <a:endParaRPr lang="ru-RU" sz="1400" dirty="0">
                        <a:solidFill>
                          <a:schemeClr val="tx1"/>
                        </a:solidFill>
                        <a:latin typeface="Times New Roman" pitchFamily="18" charset="0"/>
                        <a:cs typeface="Times New Roman" pitchFamily="18" charset="0"/>
                      </a:endParaRPr>
                    </a:p>
                  </a:txBody>
                  <a:tcPr/>
                </a:tc>
                <a:tc>
                  <a:txBody>
                    <a:bodyPr/>
                    <a:lstStyle/>
                    <a:p>
                      <a:pPr algn="ctr"/>
                      <a:r>
                        <a:rPr lang="ru-RU" sz="1400" dirty="0" smtClean="0">
                          <a:solidFill>
                            <a:schemeClr val="tx1"/>
                          </a:solidFill>
                          <a:latin typeface="Times New Roman" pitchFamily="18" charset="0"/>
                          <a:cs typeface="Times New Roman" pitchFamily="18" charset="0"/>
                        </a:rPr>
                        <a:t>68,0</a:t>
                      </a:r>
                      <a:endParaRPr lang="ru-RU" sz="1400" dirty="0">
                        <a:solidFill>
                          <a:schemeClr val="tx1"/>
                        </a:solidFill>
                        <a:latin typeface="Times New Roman" pitchFamily="18" charset="0"/>
                        <a:cs typeface="Times New Roman" pitchFamily="18" charset="0"/>
                      </a:endParaRPr>
                    </a:p>
                  </a:txBody>
                  <a:tcPr/>
                </a:tc>
                <a:tc>
                  <a:txBody>
                    <a:bodyPr/>
                    <a:lstStyle/>
                    <a:p>
                      <a:pPr algn="ctr"/>
                      <a:r>
                        <a:rPr lang="ru-RU" sz="1400" dirty="0" smtClean="0">
                          <a:solidFill>
                            <a:schemeClr val="tx1"/>
                          </a:solidFill>
                          <a:latin typeface="Times New Roman" pitchFamily="18" charset="0"/>
                          <a:cs typeface="Times New Roman" pitchFamily="18" charset="0"/>
                        </a:rPr>
                        <a:t>68,5</a:t>
                      </a:r>
                      <a:endParaRPr lang="ru-RU" sz="1400" dirty="0">
                        <a:solidFill>
                          <a:schemeClr val="tx1"/>
                        </a:solidFill>
                        <a:latin typeface="Times New Roman" pitchFamily="18" charset="0"/>
                        <a:cs typeface="Times New Roman" pitchFamily="18" charset="0"/>
                      </a:endParaRPr>
                    </a:p>
                  </a:txBody>
                  <a:tcPr/>
                </a:tc>
                <a:tc>
                  <a:txBody>
                    <a:bodyPr/>
                    <a:lstStyle/>
                    <a:p>
                      <a:pPr algn="ctr"/>
                      <a:r>
                        <a:rPr lang="ru-RU" sz="1400" dirty="0" smtClean="0">
                          <a:solidFill>
                            <a:schemeClr val="tx1"/>
                          </a:solidFill>
                          <a:latin typeface="Times New Roman" pitchFamily="18" charset="0"/>
                          <a:cs typeface="Times New Roman" pitchFamily="18" charset="0"/>
                        </a:rPr>
                        <a:t>68,7</a:t>
                      </a:r>
                      <a:endParaRPr lang="ru-RU" sz="1400" dirty="0">
                        <a:solidFill>
                          <a:schemeClr val="tx1"/>
                        </a:solidFill>
                        <a:latin typeface="Times New Roman" pitchFamily="18" charset="0"/>
                        <a:cs typeface="Times New Roman" pitchFamily="18" charset="0"/>
                      </a:endParaRPr>
                    </a:p>
                  </a:txBody>
                  <a:tcPr/>
                </a:tc>
              </a:tr>
              <a:tr h="289036">
                <a:tc>
                  <a:txBody>
                    <a:bodyPr/>
                    <a:lstStyle/>
                    <a:p>
                      <a:pPr algn="l"/>
                      <a:r>
                        <a:rPr lang="ru-RU" sz="1200" kern="1200" dirty="0" smtClean="0">
                          <a:solidFill>
                            <a:schemeClr val="dk1"/>
                          </a:solidFill>
                          <a:latin typeface="Times New Roman" pitchFamily="18" charset="0"/>
                          <a:ea typeface="+mn-ea"/>
                          <a:cs typeface="Times New Roman" pitchFamily="18" charset="0"/>
                        </a:rPr>
                        <a:t>Доля оздоровленных детей школьного возраста, %</a:t>
                      </a:r>
                      <a:endParaRPr lang="ru-RU" sz="1200" dirty="0">
                        <a:solidFill>
                          <a:schemeClr val="tx1"/>
                        </a:solidFill>
                        <a:latin typeface="Times New Roman" pitchFamily="18" charset="0"/>
                        <a:cs typeface="Times New Roman" pitchFamily="18" charset="0"/>
                      </a:endParaRPr>
                    </a:p>
                  </a:txBody>
                  <a:tcPr/>
                </a:tc>
                <a:tc>
                  <a:txBody>
                    <a:bodyPr/>
                    <a:lstStyle/>
                    <a:p>
                      <a:pPr algn="ctr"/>
                      <a:r>
                        <a:rPr lang="ru-RU" sz="1400" dirty="0" smtClean="0">
                          <a:solidFill>
                            <a:schemeClr val="tx1"/>
                          </a:solidFill>
                          <a:latin typeface="Times New Roman" pitchFamily="18" charset="0"/>
                          <a:cs typeface="Times New Roman" pitchFamily="18" charset="0"/>
                        </a:rPr>
                        <a:t>82</a:t>
                      </a:r>
                      <a:endParaRPr lang="ru-RU" sz="1400" dirty="0">
                        <a:solidFill>
                          <a:schemeClr val="tx1"/>
                        </a:solidFill>
                        <a:latin typeface="Times New Roman" pitchFamily="18" charset="0"/>
                        <a:cs typeface="Times New Roman" pitchFamily="18" charset="0"/>
                      </a:endParaRPr>
                    </a:p>
                  </a:txBody>
                  <a:tcPr/>
                </a:tc>
                <a:tc>
                  <a:txBody>
                    <a:bodyPr/>
                    <a:lstStyle/>
                    <a:p>
                      <a:pPr algn="ctr"/>
                      <a:r>
                        <a:rPr lang="ru-RU" sz="1400" dirty="0" smtClean="0">
                          <a:solidFill>
                            <a:schemeClr val="tx1"/>
                          </a:solidFill>
                          <a:latin typeface="Times New Roman" pitchFamily="18" charset="0"/>
                          <a:cs typeface="Times New Roman" pitchFamily="18" charset="0"/>
                        </a:rPr>
                        <a:t>0</a:t>
                      </a:r>
                      <a:endParaRPr lang="ru-RU" sz="1400" dirty="0">
                        <a:solidFill>
                          <a:schemeClr val="tx1"/>
                        </a:solidFill>
                        <a:latin typeface="Times New Roman" pitchFamily="18" charset="0"/>
                        <a:cs typeface="Times New Roman" pitchFamily="18" charset="0"/>
                      </a:endParaRPr>
                    </a:p>
                  </a:txBody>
                  <a:tcPr/>
                </a:tc>
                <a:tc>
                  <a:txBody>
                    <a:bodyPr/>
                    <a:lstStyle/>
                    <a:p>
                      <a:pPr algn="ctr"/>
                      <a:r>
                        <a:rPr lang="ru-RU" sz="1400" dirty="0" smtClean="0">
                          <a:solidFill>
                            <a:schemeClr val="tx1"/>
                          </a:solidFill>
                          <a:latin typeface="Times New Roman" pitchFamily="18" charset="0"/>
                          <a:cs typeface="Times New Roman" pitchFamily="18" charset="0"/>
                        </a:rPr>
                        <a:t>82,38</a:t>
                      </a:r>
                      <a:endParaRPr lang="ru-RU" sz="1400" dirty="0">
                        <a:solidFill>
                          <a:schemeClr val="tx1"/>
                        </a:solidFill>
                        <a:latin typeface="Times New Roman" pitchFamily="18" charset="0"/>
                        <a:cs typeface="Times New Roman" pitchFamily="18" charset="0"/>
                      </a:endParaRPr>
                    </a:p>
                  </a:txBody>
                  <a:tcPr/>
                </a:tc>
                <a:tc>
                  <a:txBody>
                    <a:bodyPr/>
                    <a:lstStyle/>
                    <a:p>
                      <a:pPr algn="ctr"/>
                      <a:r>
                        <a:rPr lang="ru-RU" sz="1400" dirty="0" smtClean="0">
                          <a:solidFill>
                            <a:schemeClr val="tx1"/>
                          </a:solidFill>
                          <a:latin typeface="Times New Roman" pitchFamily="18" charset="0"/>
                          <a:cs typeface="Times New Roman" pitchFamily="18" charset="0"/>
                        </a:rPr>
                        <a:t>83,5</a:t>
                      </a:r>
                      <a:endParaRPr lang="ru-RU" sz="1400" dirty="0">
                        <a:solidFill>
                          <a:schemeClr val="tx1"/>
                        </a:solidFill>
                        <a:latin typeface="Times New Roman" pitchFamily="18" charset="0"/>
                        <a:cs typeface="Times New Roman" pitchFamily="18" charset="0"/>
                      </a:endParaRPr>
                    </a:p>
                  </a:txBody>
                  <a:tcPr/>
                </a:tc>
                <a:tc>
                  <a:txBody>
                    <a:bodyPr/>
                    <a:lstStyle/>
                    <a:p>
                      <a:pPr algn="ctr"/>
                      <a:r>
                        <a:rPr lang="ru-RU" sz="1400" dirty="0" smtClean="0">
                          <a:solidFill>
                            <a:schemeClr val="tx1"/>
                          </a:solidFill>
                          <a:latin typeface="Times New Roman" pitchFamily="18" charset="0"/>
                          <a:cs typeface="Times New Roman" pitchFamily="18" charset="0"/>
                        </a:rPr>
                        <a:t>84</a:t>
                      </a:r>
                      <a:endParaRPr lang="ru-RU" sz="1400" dirty="0">
                        <a:solidFill>
                          <a:schemeClr val="tx1"/>
                        </a:solidFill>
                        <a:latin typeface="Times New Roman" pitchFamily="18" charset="0"/>
                        <a:cs typeface="Times New Roman" pitchFamily="18" charset="0"/>
                      </a:endParaRPr>
                    </a:p>
                  </a:txBody>
                  <a:tcPr/>
                </a:tc>
              </a:tr>
              <a:tr h="433554">
                <a:tc>
                  <a:txBody>
                    <a:bodyPr/>
                    <a:lstStyle/>
                    <a:p>
                      <a:pPr algn="l"/>
                      <a:r>
                        <a:rPr lang="ru-RU" sz="1200" kern="1200" dirty="0" smtClean="0">
                          <a:solidFill>
                            <a:schemeClr val="dk1"/>
                          </a:solidFill>
                          <a:latin typeface="Times New Roman" pitchFamily="18" charset="0"/>
                          <a:ea typeface="+mn-ea"/>
                          <a:cs typeface="Times New Roman" pitchFamily="18" charset="0"/>
                        </a:rPr>
                        <a:t>Доля учащихся муниципальных общеобразовательных учреждений, получающих горячее питание, %</a:t>
                      </a:r>
                      <a:endParaRPr lang="ru-RU" sz="1200" dirty="0">
                        <a:solidFill>
                          <a:schemeClr val="tx1"/>
                        </a:solidFill>
                        <a:latin typeface="Times New Roman" pitchFamily="18" charset="0"/>
                        <a:cs typeface="Times New Roman" pitchFamily="18" charset="0"/>
                      </a:endParaRPr>
                    </a:p>
                  </a:txBody>
                  <a:tcPr/>
                </a:tc>
                <a:tc>
                  <a:txBody>
                    <a:bodyPr/>
                    <a:lstStyle/>
                    <a:p>
                      <a:pPr algn="ctr"/>
                      <a:r>
                        <a:rPr lang="ru-RU" sz="1400" dirty="0" smtClean="0">
                          <a:solidFill>
                            <a:schemeClr val="tx1"/>
                          </a:solidFill>
                          <a:latin typeface="Times New Roman" pitchFamily="18" charset="0"/>
                          <a:cs typeface="Times New Roman" pitchFamily="18" charset="0"/>
                        </a:rPr>
                        <a:t>99,7</a:t>
                      </a:r>
                      <a:endParaRPr lang="ru-RU" sz="1400" dirty="0">
                        <a:solidFill>
                          <a:schemeClr val="tx1"/>
                        </a:solidFill>
                        <a:latin typeface="Times New Roman" pitchFamily="18" charset="0"/>
                        <a:cs typeface="Times New Roman" pitchFamily="18" charset="0"/>
                      </a:endParaRPr>
                    </a:p>
                  </a:txBody>
                  <a:tcPr/>
                </a:tc>
                <a:tc>
                  <a:txBody>
                    <a:bodyPr/>
                    <a:lstStyle/>
                    <a:p>
                      <a:pPr algn="ctr"/>
                      <a:r>
                        <a:rPr lang="ru-RU" sz="1400" dirty="0" smtClean="0">
                          <a:solidFill>
                            <a:schemeClr val="tx1"/>
                          </a:solidFill>
                          <a:latin typeface="Times New Roman" pitchFamily="18" charset="0"/>
                          <a:cs typeface="Times New Roman" pitchFamily="18" charset="0"/>
                        </a:rPr>
                        <a:t>100</a:t>
                      </a:r>
                      <a:endParaRPr lang="ru-RU" sz="1400" dirty="0">
                        <a:solidFill>
                          <a:schemeClr val="tx1"/>
                        </a:solidFill>
                        <a:latin typeface="Times New Roman" pitchFamily="18" charset="0"/>
                        <a:cs typeface="Times New Roman" pitchFamily="18" charset="0"/>
                      </a:endParaRPr>
                    </a:p>
                  </a:txBody>
                  <a:tcPr/>
                </a:tc>
                <a:tc>
                  <a:txBody>
                    <a:bodyPr/>
                    <a:lstStyle/>
                    <a:p>
                      <a:pPr algn="ctr"/>
                      <a:r>
                        <a:rPr lang="ru-RU" sz="1400" dirty="0" smtClean="0">
                          <a:solidFill>
                            <a:schemeClr val="tx1"/>
                          </a:solidFill>
                          <a:latin typeface="Times New Roman" pitchFamily="18" charset="0"/>
                          <a:cs typeface="Times New Roman" pitchFamily="18" charset="0"/>
                        </a:rPr>
                        <a:t>100</a:t>
                      </a:r>
                      <a:endParaRPr lang="ru-RU" sz="1400" dirty="0">
                        <a:solidFill>
                          <a:schemeClr val="tx1"/>
                        </a:solidFill>
                        <a:latin typeface="Times New Roman" pitchFamily="18" charset="0"/>
                        <a:cs typeface="Times New Roman" pitchFamily="18" charset="0"/>
                      </a:endParaRPr>
                    </a:p>
                  </a:txBody>
                  <a:tcPr/>
                </a:tc>
                <a:tc>
                  <a:txBody>
                    <a:bodyPr/>
                    <a:lstStyle/>
                    <a:p>
                      <a:pPr algn="ctr"/>
                      <a:r>
                        <a:rPr lang="ru-RU" sz="1400" dirty="0" smtClean="0">
                          <a:solidFill>
                            <a:schemeClr val="tx1"/>
                          </a:solidFill>
                          <a:latin typeface="Times New Roman" pitchFamily="18" charset="0"/>
                          <a:cs typeface="Times New Roman" pitchFamily="18" charset="0"/>
                        </a:rPr>
                        <a:t>100</a:t>
                      </a:r>
                      <a:endParaRPr lang="ru-RU" sz="1400" dirty="0">
                        <a:solidFill>
                          <a:schemeClr val="tx1"/>
                        </a:solidFill>
                        <a:latin typeface="Times New Roman" pitchFamily="18" charset="0"/>
                        <a:cs typeface="Times New Roman" pitchFamily="18" charset="0"/>
                      </a:endParaRPr>
                    </a:p>
                  </a:txBody>
                  <a:tcPr/>
                </a:tc>
                <a:tc>
                  <a:txBody>
                    <a:bodyPr/>
                    <a:lstStyle/>
                    <a:p>
                      <a:pPr algn="ctr"/>
                      <a:r>
                        <a:rPr lang="ru-RU" sz="1400" dirty="0" smtClean="0">
                          <a:solidFill>
                            <a:schemeClr val="tx1"/>
                          </a:solidFill>
                          <a:latin typeface="Times New Roman" pitchFamily="18" charset="0"/>
                          <a:cs typeface="Times New Roman" pitchFamily="18" charset="0"/>
                        </a:rPr>
                        <a:t>100</a:t>
                      </a:r>
                      <a:endParaRPr lang="ru-RU" sz="1400" dirty="0">
                        <a:solidFill>
                          <a:schemeClr val="tx1"/>
                        </a:solidFill>
                        <a:latin typeface="Times New Roman" pitchFamily="18" charset="0"/>
                        <a:cs typeface="Times New Roman" pitchFamily="18" charset="0"/>
                      </a:endParaRPr>
                    </a:p>
                  </a:txBody>
                  <a:tcPr/>
                </a:tc>
              </a:tr>
              <a:tr h="289036">
                <a:tc>
                  <a:txBody>
                    <a:bodyPr/>
                    <a:lstStyle/>
                    <a:p>
                      <a:pPr algn="l"/>
                      <a:r>
                        <a:rPr lang="ru-RU" sz="1200" kern="1200" dirty="0" smtClean="0">
                          <a:solidFill>
                            <a:schemeClr val="dk1"/>
                          </a:solidFill>
                          <a:latin typeface="Times New Roman" pitchFamily="18" charset="0"/>
                          <a:ea typeface="+mn-ea"/>
                          <a:cs typeface="Times New Roman" pitchFamily="18" charset="0"/>
                        </a:rPr>
                        <a:t>Доля детей, в возрасте от 5 до</a:t>
                      </a:r>
                      <a:r>
                        <a:rPr lang="ru-RU" sz="1200" kern="1200" baseline="0" dirty="0" smtClean="0">
                          <a:solidFill>
                            <a:schemeClr val="dk1"/>
                          </a:solidFill>
                          <a:latin typeface="Times New Roman" pitchFamily="18" charset="0"/>
                          <a:ea typeface="+mn-ea"/>
                          <a:cs typeface="Times New Roman" pitchFamily="18" charset="0"/>
                        </a:rPr>
                        <a:t> 18 лет, охваченных дополнительным образованием, %</a:t>
                      </a:r>
                      <a:endParaRPr lang="ru-RU" sz="1200" dirty="0">
                        <a:solidFill>
                          <a:schemeClr val="tx1"/>
                        </a:solidFill>
                        <a:latin typeface="Times New Roman" pitchFamily="18" charset="0"/>
                        <a:cs typeface="Times New Roman" pitchFamily="18" charset="0"/>
                      </a:endParaRPr>
                    </a:p>
                  </a:txBody>
                  <a:tcPr/>
                </a:tc>
                <a:tc>
                  <a:txBody>
                    <a:bodyPr/>
                    <a:lstStyle/>
                    <a:p>
                      <a:pPr algn="ctr"/>
                      <a:r>
                        <a:rPr lang="ru-RU" sz="1400" dirty="0" smtClean="0">
                          <a:solidFill>
                            <a:schemeClr val="tx1"/>
                          </a:solidFill>
                          <a:latin typeface="Times New Roman" pitchFamily="18" charset="0"/>
                          <a:cs typeface="Times New Roman" pitchFamily="18" charset="0"/>
                        </a:rPr>
                        <a:t>80</a:t>
                      </a:r>
                      <a:endParaRPr lang="ru-RU" sz="1400" dirty="0">
                        <a:solidFill>
                          <a:schemeClr val="tx1"/>
                        </a:solidFill>
                        <a:latin typeface="Times New Roman" pitchFamily="18" charset="0"/>
                        <a:cs typeface="Times New Roman" pitchFamily="18" charset="0"/>
                      </a:endParaRPr>
                    </a:p>
                  </a:txBody>
                  <a:tcPr/>
                </a:tc>
                <a:tc>
                  <a:txBody>
                    <a:bodyPr/>
                    <a:lstStyle/>
                    <a:p>
                      <a:pPr algn="ctr"/>
                      <a:r>
                        <a:rPr lang="ru-RU" sz="1400" dirty="0" smtClean="0">
                          <a:solidFill>
                            <a:schemeClr val="tx1"/>
                          </a:solidFill>
                          <a:latin typeface="Times New Roman" pitchFamily="18" charset="0"/>
                          <a:cs typeface="Times New Roman" pitchFamily="18" charset="0"/>
                        </a:rPr>
                        <a:t>80</a:t>
                      </a:r>
                      <a:endParaRPr lang="ru-RU" sz="1400" dirty="0">
                        <a:solidFill>
                          <a:schemeClr val="tx1"/>
                        </a:solidFill>
                        <a:latin typeface="Times New Roman" pitchFamily="18" charset="0"/>
                        <a:cs typeface="Times New Roman" pitchFamily="18" charset="0"/>
                      </a:endParaRPr>
                    </a:p>
                  </a:txBody>
                  <a:tcPr/>
                </a:tc>
                <a:tc>
                  <a:txBody>
                    <a:bodyPr/>
                    <a:lstStyle/>
                    <a:p>
                      <a:pPr algn="ctr"/>
                      <a:r>
                        <a:rPr lang="ru-RU" sz="1400" dirty="0" smtClean="0">
                          <a:solidFill>
                            <a:schemeClr val="tx1"/>
                          </a:solidFill>
                          <a:latin typeface="Times New Roman" pitchFamily="18" charset="0"/>
                          <a:cs typeface="Times New Roman" pitchFamily="18" charset="0"/>
                        </a:rPr>
                        <a:t>80</a:t>
                      </a:r>
                      <a:endParaRPr lang="ru-RU" sz="1400" dirty="0">
                        <a:solidFill>
                          <a:schemeClr val="tx1"/>
                        </a:solidFill>
                        <a:latin typeface="Times New Roman" pitchFamily="18" charset="0"/>
                        <a:cs typeface="Times New Roman" pitchFamily="18" charset="0"/>
                      </a:endParaRPr>
                    </a:p>
                  </a:txBody>
                  <a:tcPr/>
                </a:tc>
                <a:tc>
                  <a:txBody>
                    <a:bodyPr/>
                    <a:lstStyle/>
                    <a:p>
                      <a:pPr algn="ctr"/>
                      <a:r>
                        <a:rPr lang="ru-RU" sz="1400" dirty="0" smtClean="0">
                          <a:solidFill>
                            <a:schemeClr val="tx1"/>
                          </a:solidFill>
                          <a:latin typeface="Times New Roman" pitchFamily="18" charset="0"/>
                          <a:cs typeface="Times New Roman" pitchFamily="18" charset="0"/>
                        </a:rPr>
                        <a:t>80</a:t>
                      </a:r>
                      <a:endParaRPr lang="ru-RU" sz="1400" dirty="0">
                        <a:solidFill>
                          <a:schemeClr val="tx1"/>
                        </a:solidFill>
                        <a:latin typeface="Times New Roman" pitchFamily="18" charset="0"/>
                        <a:cs typeface="Times New Roman" pitchFamily="18" charset="0"/>
                      </a:endParaRPr>
                    </a:p>
                  </a:txBody>
                  <a:tcPr/>
                </a:tc>
                <a:tc>
                  <a:txBody>
                    <a:bodyPr/>
                    <a:lstStyle/>
                    <a:p>
                      <a:pPr algn="ctr"/>
                      <a:r>
                        <a:rPr lang="ru-RU" sz="1400" dirty="0" smtClean="0">
                          <a:solidFill>
                            <a:schemeClr val="tx1"/>
                          </a:solidFill>
                          <a:latin typeface="Times New Roman" pitchFamily="18" charset="0"/>
                          <a:cs typeface="Times New Roman" pitchFamily="18" charset="0"/>
                        </a:rPr>
                        <a:t>80</a:t>
                      </a:r>
                      <a:endParaRPr lang="ru-RU" sz="1400" dirty="0">
                        <a:solidFill>
                          <a:schemeClr val="tx1"/>
                        </a:solidFill>
                        <a:latin typeface="Times New Roman" pitchFamily="18" charset="0"/>
                        <a:cs typeface="Times New Roman" pitchFamily="18" charset="0"/>
                      </a:endParaRPr>
                    </a:p>
                  </a:txBody>
                  <a:tcPr/>
                </a:tc>
              </a:tr>
              <a:tr h="606976">
                <a:tc>
                  <a:txBody>
                    <a:bodyPr/>
                    <a:lstStyle/>
                    <a:p>
                      <a:pPr algn="l"/>
                      <a:r>
                        <a:rPr lang="ru-RU" sz="1200" kern="1200" dirty="0" smtClean="0">
                          <a:solidFill>
                            <a:schemeClr val="dk1"/>
                          </a:solidFill>
                          <a:latin typeface="Times New Roman" pitchFamily="18" charset="0"/>
                          <a:ea typeface="+mn-ea"/>
                          <a:cs typeface="Times New Roman" pitchFamily="18" charset="0"/>
                        </a:rPr>
                        <a:t>Доля детей в возрасте от 3 до 7 лет, которым предоставлена возможность получать услуги дошкольного образования, в общей численности детей в возрасте от 3 до 7 лет (с учетом групп кратковременного пребывания), %</a:t>
                      </a:r>
                      <a:endParaRPr lang="ru-RU" sz="1200" dirty="0">
                        <a:solidFill>
                          <a:schemeClr val="tx1"/>
                        </a:solidFill>
                        <a:latin typeface="Times New Roman" pitchFamily="18" charset="0"/>
                        <a:cs typeface="Times New Roman" pitchFamily="18" charset="0"/>
                      </a:endParaRPr>
                    </a:p>
                  </a:txBody>
                  <a:tcPr/>
                </a:tc>
                <a:tc>
                  <a:txBody>
                    <a:bodyPr/>
                    <a:lstStyle/>
                    <a:p>
                      <a:pPr algn="ctr"/>
                      <a:r>
                        <a:rPr lang="ru-RU" sz="1400" dirty="0" smtClean="0">
                          <a:solidFill>
                            <a:schemeClr val="tx1"/>
                          </a:solidFill>
                          <a:latin typeface="Times New Roman" pitchFamily="18" charset="0"/>
                          <a:cs typeface="Times New Roman" pitchFamily="18" charset="0"/>
                        </a:rPr>
                        <a:t>97,0</a:t>
                      </a:r>
                      <a:endParaRPr lang="ru-RU" sz="1400" dirty="0">
                        <a:solidFill>
                          <a:schemeClr val="tx1"/>
                        </a:solidFill>
                        <a:latin typeface="Times New Roman" pitchFamily="18" charset="0"/>
                        <a:cs typeface="Times New Roman" pitchFamily="18" charset="0"/>
                      </a:endParaRPr>
                    </a:p>
                  </a:txBody>
                  <a:tcPr/>
                </a:tc>
                <a:tc>
                  <a:txBody>
                    <a:bodyPr/>
                    <a:lstStyle/>
                    <a:p>
                      <a:pPr algn="ctr"/>
                      <a:r>
                        <a:rPr lang="ru-RU" sz="1400" dirty="0" smtClean="0">
                          <a:solidFill>
                            <a:schemeClr val="tx1"/>
                          </a:solidFill>
                          <a:latin typeface="Times New Roman" pitchFamily="18" charset="0"/>
                          <a:cs typeface="Times New Roman" pitchFamily="18" charset="0"/>
                        </a:rPr>
                        <a:t>97,13</a:t>
                      </a:r>
                      <a:endParaRPr lang="ru-RU" sz="1400" dirty="0">
                        <a:solidFill>
                          <a:schemeClr val="tx1"/>
                        </a:solidFill>
                        <a:latin typeface="Times New Roman" pitchFamily="18" charset="0"/>
                        <a:cs typeface="Times New Roman" pitchFamily="18" charset="0"/>
                      </a:endParaRPr>
                    </a:p>
                  </a:txBody>
                  <a:tcPr/>
                </a:tc>
                <a:tc>
                  <a:txBody>
                    <a:bodyPr/>
                    <a:lstStyle/>
                    <a:p>
                      <a:pPr algn="ctr"/>
                      <a:r>
                        <a:rPr lang="ru-RU" sz="1400" dirty="0" smtClean="0">
                          <a:solidFill>
                            <a:schemeClr val="tx1"/>
                          </a:solidFill>
                          <a:latin typeface="Times New Roman" pitchFamily="18" charset="0"/>
                          <a:cs typeface="Times New Roman" pitchFamily="18" charset="0"/>
                        </a:rPr>
                        <a:t>97,32</a:t>
                      </a:r>
                      <a:endParaRPr lang="ru-RU" sz="1400" dirty="0">
                        <a:solidFill>
                          <a:schemeClr val="tx1"/>
                        </a:solidFill>
                        <a:latin typeface="Times New Roman" pitchFamily="18" charset="0"/>
                        <a:cs typeface="Times New Roman" pitchFamily="18" charset="0"/>
                      </a:endParaRPr>
                    </a:p>
                  </a:txBody>
                  <a:tcPr/>
                </a:tc>
                <a:tc>
                  <a:txBody>
                    <a:bodyPr/>
                    <a:lstStyle/>
                    <a:p>
                      <a:pPr algn="ctr"/>
                      <a:r>
                        <a:rPr lang="ru-RU" sz="1400" dirty="0" smtClean="0">
                          <a:solidFill>
                            <a:schemeClr val="tx1"/>
                          </a:solidFill>
                          <a:latin typeface="Times New Roman" pitchFamily="18" charset="0"/>
                          <a:cs typeface="Times New Roman" pitchFamily="18" charset="0"/>
                        </a:rPr>
                        <a:t>98,73</a:t>
                      </a:r>
                      <a:endParaRPr lang="ru-RU" sz="1400" dirty="0">
                        <a:solidFill>
                          <a:schemeClr val="tx1"/>
                        </a:solidFill>
                        <a:latin typeface="Times New Roman" pitchFamily="18" charset="0"/>
                        <a:cs typeface="Times New Roman" pitchFamily="18" charset="0"/>
                      </a:endParaRPr>
                    </a:p>
                  </a:txBody>
                  <a:tcPr/>
                </a:tc>
                <a:tc>
                  <a:txBody>
                    <a:bodyPr/>
                    <a:lstStyle/>
                    <a:p>
                      <a:pPr algn="ctr"/>
                      <a:r>
                        <a:rPr lang="ru-RU" sz="1400" dirty="0" smtClean="0">
                          <a:solidFill>
                            <a:schemeClr val="tx1"/>
                          </a:solidFill>
                          <a:latin typeface="Times New Roman" pitchFamily="18" charset="0"/>
                          <a:cs typeface="Times New Roman" pitchFamily="18" charset="0"/>
                        </a:rPr>
                        <a:t>98,75</a:t>
                      </a:r>
                      <a:endParaRPr lang="ru-RU" sz="1400" dirty="0">
                        <a:solidFill>
                          <a:schemeClr val="tx1"/>
                        </a:solidFill>
                        <a:latin typeface="Times New Roman" pitchFamily="18" charset="0"/>
                        <a:cs typeface="Times New Roman" pitchFamily="18" charset="0"/>
                      </a:endParaRPr>
                    </a:p>
                  </a:txBody>
                  <a:tcPr/>
                </a:tc>
              </a:tr>
              <a:tr h="533385">
                <a:tc>
                  <a:txBody>
                    <a:bodyPr/>
                    <a:lstStyle/>
                    <a:p>
                      <a:pPr algn="l"/>
                      <a:r>
                        <a:rPr lang="ru-RU" sz="1200" kern="1200" dirty="0" smtClean="0">
                          <a:solidFill>
                            <a:schemeClr val="dk1"/>
                          </a:solidFill>
                          <a:latin typeface="Times New Roman" pitchFamily="18" charset="0"/>
                          <a:ea typeface="+mn-ea"/>
                          <a:cs typeface="Times New Roman" pitchFamily="18" charset="0"/>
                        </a:rPr>
                        <a:t>Уровень удовлетворенности жителей района качеством предоставления, % муниципальных  услуг по отрасли образования, %</a:t>
                      </a:r>
                      <a:endParaRPr lang="ru-RU" sz="1200" dirty="0">
                        <a:solidFill>
                          <a:schemeClr val="tx1"/>
                        </a:solidFill>
                        <a:latin typeface="Times New Roman" pitchFamily="18" charset="0"/>
                        <a:cs typeface="Times New Roman" pitchFamily="18" charset="0"/>
                      </a:endParaRPr>
                    </a:p>
                  </a:txBody>
                  <a:tcPr/>
                </a:tc>
                <a:tc>
                  <a:txBody>
                    <a:bodyPr/>
                    <a:lstStyle/>
                    <a:p>
                      <a:pPr algn="ctr"/>
                      <a:r>
                        <a:rPr lang="ru-RU" sz="1400" dirty="0" smtClean="0">
                          <a:solidFill>
                            <a:schemeClr val="tx1"/>
                          </a:solidFill>
                          <a:latin typeface="Times New Roman" pitchFamily="18" charset="0"/>
                          <a:cs typeface="Times New Roman" pitchFamily="18" charset="0"/>
                        </a:rPr>
                        <a:t>85</a:t>
                      </a:r>
                      <a:endParaRPr lang="ru-RU" sz="1400" dirty="0">
                        <a:solidFill>
                          <a:schemeClr val="tx1"/>
                        </a:solidFill>
                        <a:latin typeface="Times New Roman" pitchFamily="18" charset="0"/>
                        <a:cs typeface="Times New Roman" pitchFamily="18" charset="0"/>
                      </a:endParaRPr>
                    </a:p>
                  </a:txBody>
                  <a:tcPr/>
                </a:tc>
                <a:tc>
                  <a:txBody>
                    <a:bodyPr/>
                    <a:lstStyle/>
                    <a:p>
                      <a:pPr algn="ctr"/>
                      <a:r>
                        <a:rPr lang="ru-RU" sz="1400" dirty="0" smtClean="0">
                          <a:solidFill>
                            <a:schemeClr val="tx1"/>
                          </a:solidFill>
                          <a:latin typeface="Times New Roman" pitchFamily="18" charset="0"/>
                          <a:cs typeface="Times New Roman" pitchFamily="18" charset="0"/>
                        </a:rPr>
                        <a:t>85,3</a:t>
                      </a:r>
                      <a:endParaRPr lang="ru-RU" sz="1400" dirty="0">
                        <a:solidFill>
                          <a:schemeClr val="tx1"/>
                        </a:solidFill>
                        <a:latin typeface="Times New Roman" pitchFamily="18" charset="0"/>
                        <a:cs typeface="Times New Roman" pitchFamily="18" charset="0"/>
                      </a:endParaRPr>
                    </a:p>
                  </a:txBody>
                  <a:tcPr/>
                </a:tc>
                <a:tc>
                  <a:txBody>
                    <a:bodyPr/>
                    <a:lstStyle/>
                    <a:p>
                      <a:pPr algn="ctr"/>
                      <a:r>
                        <a:rPr lang="ru-RU" sz="1400" dirty="0" smtClean="0">
                          <a:solidFill>
                            <a:schemeClr val="tx1"/>
                          </a:solidFill>
                          <a:latin typeface="Times New Roman" pitchFamily="18" charset="0"/>
                          <a:cs typeface="Times New Roman" pitchFamily="18" charset="0"/>
                        </a:rPr>
                        <a:t>85,5</a:t>
                      </a:r>
                      <a:endParaRPr lang="ru-RU" sz="1400" dirty="0">
                        <a:solidFill>
                          <a:schemeClr val="tx1"/>
                        </a:solidFill>
                        <a:latin typeface="Times New Roman" pitchFamily="18" charset="0"/>
                        <a:cs typeface="Times New Roman" pitchFamily="18" charset="0"/>
                      </a:endParaRPr>
                    </a:p>
                  </a:txBody>
                  <a:tcPr/>
                </a:tc>
                <a:tc>
                  <a:txBody>
                    <a:bodyPr/>
                    <a:lstStyle/>
                    <a:p>
                      <a:pPr algn="ctr"/>
                      <a:r>
                        <a:rPr lang="ru-RU" sz="1400" dirty="0" smtClean="0">
                          <a:solidFill>
                            <a:schemeClr val="tx1"/>
                          </a:solidFill>
                          <a:latin typeface="Times New Roman" pitchFamily="18" charset="0"/>
                          <a:cs typeface="Times New Roman" pitchFamily="18" charset="0"/>
                        </a:rPr>
                        <a:t>86</a:t>
                      </a:r>
                      <a:endParaRPr lang="ru-RU" sz="1400" dirty="0">
                        <a:solidFill>
                          <a:schemeClr val="tx1"/>
                        </a:solidFill>
                        <a:latin typeface="Times New Roman" pitchFamily="18" charset="0"/>
                        <a:cs typeface="Times New Roman" pitchFamily="18" charset="0"/>
                      </a:endParaRPr>
                    </a:p>
                  </a:txBody>
                  <a:tcPr/>
                </a:tc>
                <a:tc>
                  <a:txBody>
                    <a:bodyPr/>
                    <a:lstStyle/>
                    <a:p>
                      <a:pPr algn="ctr"/>
                      <a:r>
                        <a:rPr lang="ru-RU" sz="1400" dirty="0" smtClean="0">
                          <a:solidFill>
                            <a:schemeClr val="tx1"/>
                          </a:solidFill>
                          <a:latin typeface="Times New Roman" pitchFamily="18" charset="0"/>
                          <a:cs typeface="Times New Roman" pitchFamily="18" charset="0"/>
                        </a:rPr>
                        <a:t>87</a:t>
                      </a:r>
                      <a:endParaRPr lang="ru-RU" sz="1400" dirty="0">
                        <a:solidFill>
                          <a:schemeClr val="tx1"/>
                        </a:solidFill>
                        <a:latin typeface="Times New Roman" pitchFamily="18" charset="0"/>
                        <a:cs typeface="Times New Roman" pitchFamily="18" charset="0"/>
                      </a:endParaRPr>
                    </a:p>
                  </a:txBody>
                  <a:tcPr/>
                </a:tc>
              </a:tr>
            </a:tbl>
          </a:graphicData>
        </a:graphic>
      </p:graphicFrame>
      <p:sp>
        <p:nvSpPr>
          <p:cNvPr id="4" name="Нашивка 3"/>
          <p:cNvSpPr/>
          <p:nvPr/>
        </p:nvSpPr>
        <p:spPr>
          <a:xfrm>
            <a:off x="0" y="152400"/>
            <a:ext cx="914400" cy="1066800"/>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black"/>
              </a:solidFill>
            </a:endParaRPr>
          </a:p>
        </p:txBody>
      </p:sp>
      <p:pic>
        <p:nvPicPr>
          <p:cNvPr id="1029" name="Picture 5" descr="C:\Documents and Settings\rabota\Мои документы\картинки к бюд\2016-17\orig_7c570a0dfa343c955f04a461a470fccb.jpg"/>
          <p:cNvPicPr>
            <a:picLocks noChangeAspect="1" noChangeArrowheads="1"/>
          </p:cNvPicPr>
          <p:nvPr/>
        </p:nvPicPr>
        <p:blipFill>
          <a:blip r:embed="rId2" cstate="print"/>
          <a:srcRect/>
          <a:stretch>
            <a:fillRect/>
          </a:stretch>
        </p:blipFill>
        <p:spPr bwMode="auto">
          <a:xfrm>
            <a:off x="798" y="4504928"/>
            <a:ext cx="2895602" cy="2362200"/>
          </a:xfrm>
          <a:prstGeom prst="rect">
            <a:avLst/>
          </a:prstGeom>
          <a:ln w="190500" cap="sq">
            <a:solidFill>
              <a:schemeClr val="accent1">
                <a:lumMod val="40000"/>
                <a:lumOff val="60000"/>
              </a:schemeClr>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1030" name="Picture 6" descr="C:\Documents and Settings\rabota\Мои документы\картинки к бюд\2016-17\оит.jpeg"/>
          <p:cNvPicPr>
            <a:picLocks noChangeAspect="1" noChangeArrowheads="1"/>
          </p:cNvPicPr>
          <p:nvPr/>
        </p:nvPicPr>
        <p:blipFill>
          <a:blip r:embed="rId3" cstate="print"/>
          <a:srcRect/>
          <a:stretch>
            <a:fillRect/>
          </a:stretch>
        </p:blipFill>
        <p:spPr bwMode="auto">
          <a:xfrm>
            <a:off x="6031872" y="4504928"/>
            <a:ext cx="3112128" cy="2353072"/>
          </a:xfrm>
          <a:prstGeom prst="rect">
            <a:avLst/>
          </a:prstGeom>
          <a:ln w="190500" cap="sq">
            <a:solidFill>
              <a:schemeClr val="accent1">
                <a:lumMod val="60000"/>
                <a:lumOff val="40000"/>
              </a:schemeClr>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1031" name="Picture 7" descr="C:\Documents and Settings\rabota\Мои документы\картинки к бюд\2016-17\епаогпа.jpeg"/>
          <p:cNvPicPr>
            <a:picLocks noChangeAspect="1" noChangeArrowheads="1"/>
          </p:cNvPicPr>
          <p:nvPr/>
        </p:nvPicPr>
        <p:blipFill>
          <a:blip r:embed="rId4" cstate="print"/>
          <a:srcRect/>
          <a:stretch>
            <a:fillRect/>
          </a:stretch>
        </p:blipFill>
        <p:spPr bwMode="auto">
          <a:xfrm>
            <a:off x="2826334" y="4504928"/>
            <a:ext cx="3319837" cy="2362199"/>
          </a:xfrm>
          <a:prstGeom prst="rect">
            <a:avLst/>
          </a:prstGeom>
          <a:ln w="190500" cap="sq">
            <a:solidFill>
              <a:schemeClr val="accent1">
                <a:lumMod val="40000"/>
                <a:lumOff val="60000"/>
              </a:schemeClr>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2051" name="Picture 3" descr="C:\Documents and Settings\rabota\Мои документы\картинки к бюд\2016-17\74.jpeg"/>
          <p:cNvPicPr>
            <a:picLocks noChangeAspect="1" noChangeArrowheads="1"/>
          </p:cNvPicPr>
          <p:nvPr/>
        </p:nvPicPr>
        <p:blipFill>
          <a:blip r:embed="rId5" cstate="print"/>
          <a:srcRect/>
          <a:stretch>
            <a:fillRect/>
          </a:stretch>
        </p:blipFill>
        <p:spPr bwMode="auto">
          <a:xfrm>
            <a:off x="7315200" y="0"/>
            <a:ext cx="1828800" cy="1387486"/>
          </a:xfrm>
          <a:prstGeom prst="rect">
            <a:avLst/>
          </a:prstGeom>
          <a:ln>
            <a:noFill/>
          </a:ln>
          <a:effectLst>
            <a:softEdge rad="112500"/>
          </a:effectLst>
        </p:spPr>
      </p:pic>
    </p:spTree>
    <p:extLst>
      <p:ext uri="{BB962C8B-B14F-4D97-AF65-F5344CB8AC3E}">
        <p14:creationId xmlns:p14="http://schemas.microsoft.com/office/powerpoint/2010/main" val="198590851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116632"/>
            <a:ext cx="8820980" cy="864096"/>
          </a:xfrm>
          <a:noFill/>
          <a:ln>
            <a:noFill/>
          </a:ln>
        </p:spPr>
        <p:txBody>
          <a:bodyPr>
            <a:normAutofit/>
          </a:bodyPr>
          <a:lstStyle/>
          <a:p>
            <a:r>
              <a:rPr lang="ru-RU" sz="2000" dirty="0" smtClean="0">
                <a:latin typeface="Times New Roman" pitchFamily="18" charset="0"/>
                <a:cs typeface="Times New Roman" pitchFamily="18" charset="0"/>
              </a:rPr>
              <a:t>Организация питания обучающихся в муниципальных общеобразовательных организациях Северо-Енисейского района в 2021 – 2023 годах</a:t>
            </a:r>
            <a:endParaRPr lang="ru-RU" sz="2000" dirty="0">
              <a:latin typeface="Times New Roman" pitchFamily="18" charset="0"/>
              <a:cs typeface="Times New Roman" pitchFamily="18" charset="0"/>
            </a:endParaRPr>
          </a:p>
        </p:txBody>
      </p:sp>
      <p:graphicFrame>
        <p:nvGraphicFramePr>
          <p:cNvPr id="4" name="Объект 3"/>
          <p:cNvGraphicFramePr>
            <a:graphicFrameLocks noGrp="1"/>
          </p:cNvGraphicFramePr>
          <p:nvPr>
            <p:ph idx="4294967295"/>
            <p:extLst>
              <p:ext uri="{D42A27DB-BD31-4B8C-83A1-F6EECF244321}">
                <p14:modId xmlns:p14="http://schemas.microsoft.com/office/powerpoint/2010/main" val="2356770557"/>
              </p:ext>
            </p:extLst>
          </p:nvPr>
        </p:nvGraphicFramePr>
        <p:xfrm>
          <a:off x="191135" y="1040969"/>
          <a:ext cx="8856986" cy="4663440"/>
        </p:xfrm>
        <a:graphic>
          <a:graphicData uri="http://schemas.openxmlformats.org/drawingml/2006/table">
            <a:tbl>
              <a:tblPr firstRow="1" bandRow="1">
                <a:tableStyleId>{5C22544A-7EE6-4342-B048-85BDC9FD1C3A}</a:tableStyleId>
              </a:tblPr>
              <a:tblGrid>
                <a:gridCol w="708457"/>
                <a:gridCol w="792088"/>
                <a:gridCol w="648072"/>
                <a:gridCol w="792088"/>
                <a:gridCol w="936104"/>
                <a:gridCol w="4980177"/>
              </a:tblGrid>
              <a:tr h="370840">
                <a:tc gridSpan="3">
                  <a:txBody>
                    <a:bodyPr/>
                    <a:lstStyle/>
                    <a:p>
                      <a:pPr algn="ctr"/>
                      <a:r>
                        <a:rPr lang="ru-RU" sz="1200" dirty="0" smtClean="0">
                          <a:solidFill>
                            <a:schemeClr val="tx1"/>
                          </a:solidFill>
                        </a:rPr>
                        <a:t>Сумма</a:t>
                      </a:r>
                      <a:endParaRPr lang="ru-RU" sz="12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ru-RU"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ru-RU"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r>
                        <a:rPr lang="ru-RU" sz="1200" dirty="0" smtClean="0">
                          <a:solidFill>
                            <a:schemeClr val="tx1"/>
                          </a:solidFill>
                        </a:rPr>
                        <a:t>Источники финансирования</a:t>
                      </a:r>
                      <a:endParaRPr lang="ru-RU" sz="12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r>
                        <a:rPr lang="ru-RU" sz="1200" dirty="0" smtClean="0">
                          <a:solidFill>
                            <a:schemeClr val="tx1"/>
                          </a:solidFill>
                        </a:rPr>
                        <a:t>Показатель</a:t>
                      </a:r>
                      <a:endParaRPr lang="ru-RU" sz="12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r>
                        <a:rPr lang="ru-RU" sz="1200" dirty="0" smtClean="0">
                          <a:solidFill>
                            <a:schemeClr val="tx1"/>
                          </a:solidFill>
                        </a:rPr>
                        <a:t>Направление</a:t>
                      </a:r>
                      <a:r>
                        <a:rPr lang="ru-RU" sz="1200" baseline="0" dirty="0" smtClean="0">
                          <a:solidFill>
                            <a:schemeClr val="tx1"/>
                          </a:solidFill>
                        </a:rPr>
                        <a:t> расходов</a:t>
                      </a:r>
                      <a:endParaRPr lang="ru-RU" sz="12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16991">
                <a:tc>
                  <a:txBody>
                    <a:bodyPr/>
                    <a:lstStyle/>
                    <a:p>
                      <a:pPr algn="ctr"/>
                      <a:r>
                        <a:rPr lang="ru-RU" sz="1200" dirty="0" smtClean="0">
                          <a:solidFill>
                            <a:schemeClr val="tx1"/>
                          </a:solidFill>
                        </a:rPr>
                        <a:t>2021</a:t>
                      </a:r>
                      <a:endParaRPr lang="ru-RU" sz="12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a:r>
                        <a:rPr lang="ru-RU" sz="1200" dirty="0" smtClean="0">
                          <a:solidFill>
                            <a:schemeClr val="tx1"/>
                          </a:solidFill>
                        </a:rPr>
                        <a:t>2022</a:t>
                      </a:r>
                      <a:endParaRPr lang="ru-RU" sz="12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a:r>
                        <a:rPr lang="ru-RU" sz="1200" dirty="0" smtClean="0">
                          <a:solidFill>
                            <a:schemeClr val="tx1"/>
                          </a:solidFill>
                        </a:rPr>
                        <a:t>2023</a:t>
                      </a:r>
                      <a:endParaRPr lang="ru-RU" sz="12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vMerge="1">
                  <a:txBody>
                    <a:bodyPr/>
                    <a:lstStyle/>
                    <a:p>
                      <a:pPr algn="ctr"/>
                      <a:endParaRPr lang="ru-RU"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ru-RU"/>
                    </a:p>
                  </a:txBody>
                  <a:tcPr/>
                </a:tc>
                <a:tc vMerge="1">
                  <a:txBody>
                    <a:bodyPr/>
                    <a:lstStyle/>
                    <a:p>
                      <a:pPr algn="ctr"/>
                      <a:endParaRPr lang="ru-RU"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ru-RU" sz="900" dirty="0" smtClean="0"/>
                        <a:t>9 865,6</a:t>
                      </a:r>
                      <a:endParaRPr lang="ru-RU" sz="9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900" dirty="0" smtClean="0"/>
                        <a:t>9 850,0</a:t>
                      </a:r>
                      <a:endParaRPr lang="ru-RU" sz="9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900" dirty="0" smtClean="0"/>
                        <a:t>3 405,2</a:t>
                      </a:r>
                      <a:endParaRPr lang="ru-RU" sz="9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900" dirty="0" smtClean="0"/>
                        <a:t>Федеральный бюджет</a:t>
                      </a:r>
                      <a:endParaRPr lang="ru-RU" sz="9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algn="ctr"/>
                      <a:r>
                        <a:rPr lang="ru-RU" sz="900" dirty="0" smtClean="0"/>
                        <a:t>Обучающиеся 1-4  классов</a:t>
                      </a:r>
                      <a:endParaRPr lang="ru-RU" sz="9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t>Субсидии бюджетам муниципальных образований края на </a:t>
                      </a:r>
                      <a:r>
                        <a:rPr lang="ru-RU" sz="900" dirty="0" err="1" smtClean="0"/>
                        <a:t>софинансирование</a:t>
                      </a:r>
                      <a:r>
                        <a:rPr lang="ru-RU" sz="900" dirty="0" smtClean="0"/>
                        <a:t> организации и обеспечения обучающихся по образовательным программам начального общего образования в муниципальных образовательных организациях, за исключением обучающихся с ограниченными возможностями здоровья, бесплатным горячим питанием, предусматривающим наличие горячего блюда, не считая горячего напитка, в рамках подпрограммы «Развитие дошкольного, общего и дополнительного образования» государственной программы Красноярского края «Развитие образования»</a:t>
                      </a:r>
                    </a:p>
                    <a:p>
                      <a:endParaRPr lang="ru-RU" sz="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ru-RU" sz="900" dirty="0" smtClean="0"/>
                        <a:t>3 288,5</a:t>
                      </a:r>
                      <a:endParaRPr lang="ru-RU" sz="9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900" dirty="0" smtClean="0"/>
                        <a:t>3 283,3</a:t>
                      </a:r>
                      <a:endParaRPr lang="ru-RU" sz="9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900" dirty="0" smtClean="0"/>
                        <a:t>1 135,1</a:t>
                      </a:r>
                      <a:endParaRPr lang="ru-RU" sz="9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900" dirty="0" smtClean="0"/>
                        <a:t>Краевой бюджет</a:t>
                      </a:r>
                      <a:endParaRPr lang="ru-RU" sz="9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ru-RU"/>
                    </a:p>
                  </a:txBody>
                  <a:tcPr/>
                </a:tc>
                <a:tc vMerge="1">
                  <a:txBody>
                    <a:bodyPr/>
                    <a:lstStyle/>
                    <a:p>
                      <a:endParaRPr lang="ru-RU" sz="1000" dirty="0"/>
                    </a:p>
                  </a:txBody>
                  <a:tcPr/>
                </a:tc>
              </a:tr>
              <a:tr h="370840">
                <a:tc>
                  <a:txBody>
                    <a:bodyPr/>
                    <a:lstStyle/>
                    <a:p>
                      <a:pPr algn="ctr"/>
                      <a:r>
                        <a:rPr lang="ru-RU" sz="900" dirty="0" smtClean="0"/>
                        <a:t>39,5</a:t>
                      </a:r>
                      <a:endParaRPr lang="ru-RU" sz="9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900" dirty="0" smtClean="0"/>
                        <a:t>39,4</a:t>
                      </a:r>
                      <a:endParaRPr lang="ru-RU" sz="9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900" dirty="0" smtClean="0"/>
                        <a:t>13,6</a:t>
                      </a:r>
                      <a:endParaRPr lang="ru-RU" sz="9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900" dirty="0" smtClean="0"/>
                        <a:t>Местный бюджет</a:t>
                      </a:r>
                      <a:endParaRPr lang="ru-RU" sz="9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ru-RU"/>
                    </a:p>
                  </a:txBody>
                  <a:tcPr/>
                </a:tc>
                <a:tc vMerge="1">
                  <a:txBody>
                    <a:bodyPr/>
                    <a:lstStyle/>
                    <a:p>
                      <a:endParaRPr lang="ru-RU" sz="1000" dirty="0"/>
                    </a:p>
                  </a:txBody>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ru-RU" sz="900" dirty="0" smtClean="0"/>
                    </a:p>
                    <a:p>
                      <a:pPr marL="0" marR="0" indent="0" algn="ctr" defTabSz="914400" rtl="0" eaLnBrk="1" fontAlgn="auto" latinLnBrk="0" hangingPunct="1">
                        <a:lnSpc>
                          <a:spcPct val="100000"/>
                        </a:lnSpc>
                        <a:spcBef>
                          <a:spcPts val="0"/>
                        </a:spcBef>
                        <a:spcAft>
                          <a:spcPts val="0"/>
                        </a:spcAft>
                        <a:buClrTx/>
                        <a:buSzTx/>
                        <a:buFontTx/>
                        <a:buNone/>
                        <a:tabLst/>
                        <a:defRPr/>
                      </a:pPr>
                      <a:r>
                        <a:rPr lang="ru-RU" sz="900" dirty="0" smtClean="0"/>
                        <a:t>6 482,4</a:t>
                      </a:r>
                    </a:p>
                    <a:p>
                      <a:pPr algn="ctr"/>
                      <a:endParaRPr lang="ru-RU" sz="9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900" dirty="0" smtClean="0"/>
                        <a:t>6 115,2</a:t>
                      </a:r>
                      <a:endParaRPr lang="ru-RU" sz="9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900" dirty="0" smtClean="0"/>
                        <a:t>6 757,4</a:t>
                      </a:r>
                      <a:endParaRPr lang="ru-RU" sz="9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t>Краевой бюджет</a:t>
                      </a:r>
                    </a:p>
                    <a:p>
                      <a:endParaRPr lang="ru-RU" sz="9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900" dirty="0" smtClean="0"/>
                        <a:t>Обучающиеся 5-11 классов</a:t>
                      </a:r>
                    </a:p>
                    <a:p>
                      <a:pPr algn="ctr"/>
                      <a:endParaRPr lang="ru-RU" sz="9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900" dirty="0" smtClean="0"/>
                        <a:t>Субвенции бюджетам муниципальных образований на обеспечение питанием обучающихся в муниципальных и частных общеобразовательных организациях по имеющим государственную аккредитацию основным общеобразовательным программам без взимания платы (в соответствии с Законом края от 27 декабря 2005 года № 17-4377) в рамках подпрограммы «Развитие дошкольного, общего и дополнительного образования» государственной программы Красноярского края «Развитие образования»</a:t>
                      </a:r>
                      <a:endParaRPr lang="ru-RU" sz="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ru-RU" sz="900" dirty="0" smtClean="0"/>
                        <a:t>10 370,5</a:t>
                      </a:r>
                      <a:endParaRPr lang="ru-RU" sz="9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900" dirty="0" smtClean="0"/>
                        <a:t>10 370,5</a:t>
                      </a:r>
                      <a:endParaRPr lang="ru-RU" sz="9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900" dirty="0" smtClean="0"/>
                        <a:t>10 370,5</a:t>
                      </a:r>
                      <a:endParaRPr lang="ru-RU" sz="9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t>Местный бюджет</a:t>
                      </a:r>
                    </a:p>
                    <a:p>
                      <a:endParaRPr lang="ru-RU" sz="9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900" dirty="0" smtClean="0"/>
                        <a:t>Обучающиеся 5-11 классов</a:t>
                      </a:r>
                    </a:p>
                    <a:p>
                      <a:pPr algn="ctr"/>
                      <a:endParaRPr lang="ru-RU" sz="9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900" dirty="0" smtClean="0"/>
                        <a:t>Финансовое обеспечение решения Северо-Енисейского районного Совета депутатов от 31.01.2011 № 226-16 «О финансовом обеспечении обучающихся общеобразовательных организаций Северо-Енисейского района (за исключением финансового обеспечения бесплатным горячим питанием обучающихся, получающих начальное общее образование в муниципальных образовательных организациях), горячим питанием без взимания платы»</a:t>
                      </a:r>
                      <a:endParaRPr lang="ru-RU" sz="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ru-RU" sz="900" dirty="0" smtClean="0"/>
                        <a:t>2 049,7</a:t>
                      </a:r>
                      <a:endParaRPr lang="ru-RU" sz="9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ru-RU" sz="900" dirty="0" smtClean="0"/>
                    </a:p>
                    <a:p>
                      <a:pPr marL="0" marR="0" indent="0" algn="ctr" defTabSz="914400" rtl="0" eaLnBrk="1" fontAlgn="auto" latinLnBrk="0" hangingPunct="1">
                        <a:lnSpc>
                          <a:spcPct val="100000"/>
                        </a:lnSpc>
                        <a:spcBef>
                          <a:spcPts val="0"/>
                        </a:spcBef>
                        <a:spcAft>
                          <a:spcPts val="0"/>
                        </a:spcAft>
                        <a:buClrTx/>
                        <a:buSzTx/>
                        <a:buFontTx/>
                        <a:buNone/>
                        <a:tabLst/>
                        <a:defRPr/>
                      </a:pPr>
                      <a:r>
                        <a:rPr lang="ru-RU" sz="900" dirty="0" smtClean="0"/>
                        <a:t>2 049,7</a:t>
                      </a:r>
                    </a:p>
                    <a:p>
                      <a:pPr algn="ctr"/>
                      <a:endParaRPr lang="ru-RU" sz="9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ru-RU" sz="900" dirty="0" smtClean="0"/>
                    </a:p>
                    <a:p>
                      <a:pPr marL="0" marR="0" indent="0" algn="ctr" defTabSz="914400" rtl="0" eaLnBrk="1" fontAlgn="auto" latinLnBrk="0" hangingPunct="1">
                        <a:lnSpc>
                          <a:spcPct val="100000"/>
                        </a:lnSpc>
                        <a:spcBef>
                          <a:spcPts val="0"/>
                        </a:spcBef>
                        <a:spcAft>
                          <a:spcPts val="0"/>
                        </a:spcAft>
                        <a:buClrTx/>
                        <a:buSzTx/>
                        <a:buFontTx/>
                        <a:buNone/>
                        <a:tabLst/>
                        <a:defRPr/>
                      </a:pPr>
                      <a:r>
                        <a:rPr lang="ru-RU" sz="900" dirty="0" smtClean="0"/>
                        <a:t>2 049,7</a:t>
                      </a:r>
                    </a:p>
                    <a:p>
                      <a:pPr algn="ctr"/>
                      <a:endParaRPr lang="ru-RU" sz="9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t>Местный бюджет</a:t>
                      </a:r>
                    </a:p>
                    <a:p>
                      <a:endParaRPr lang="ru-RU" sz="9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900" dirty="0" smtClean="0"/>
                        <a:t>Обучающиеся 1-5 классов</a:t>
                      </a:r>
                    </a:p>
                    <a:p>
                      <a:pPr algn="ctr"/>
                      <a:endParaRPr lang="ru-RU" sz="9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900" dirty="0" smtClean="0"/>
                        <a:t>Финансовое обеспечение решения Северо-Енисейского районного Совета депутатов от 22.11.2019 № 721-54 «О финансовом обеспечении обучающихся первых-пятых классов общеобразовательных организаций Северо-Енисейского района питанием без взимания платы в виде витаминизированного молока»</a:t>
                      </a:r>
                      <a:endParaRPr lang="ru-RU" sz="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5" name="Прямоугольник 4"/>
          <p:cNvSpPr/>
          <p:nvPr/>
        </p:nvSpPr>
        <p:spPr>
          <a:xfrm>
            <a:off x="7272300" y="810146"/>
            <a:ext cx="1800200" cy="216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ru-RU" dirty="0" smtClean="0">
                <a:solidFill>
                  <a:schemeClr val="tx1"/>
                </a:solidFill>
                <a:latin typeface="Times New Roman" pitchFamily="18" charset="0"/>
                <a:cs typeface="Times New Roman" pitchFamily="18" charset="0"/>
              </a:rPr>
              <a:t>Тыс. рублей</a:t>
            </a:r>
            <a:endParaRPr lang="ru-RU" dirty="0">
              <a:solidFill>
                <a:schemeClr val="tx1"/>
              </a:solidFill>
              <a:latin typeface="Times New Roman" pitchFamily="18" charset="0"/>
              <a:cs typeface="Times New Roman" pitchFamily="18" charset="0"/>
            </a:endParaRPr>
          </a:p>
        </p:txBody>
      </p:sp>
      <p:pic>
        <p:nvPicPr>
          <p:cNvPr id="3074" name="Picture 2" descr="C:\Users\User3\Documents\TASS_2326730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11652" y="5398823"/>
            <a:ext cx="3132348" cy="145917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C:\Users\User3\Documents\unnamed (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387861"/>
            <a:ext cx="3240360" cy="142408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3" descr="C:\Users\User3\Documents\1583214415_img_645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40360" y="5398822"/>
            <a:ext cx="2771292" cy="14021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695619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116632"/>
            <a:ext cx="8820980" cy="801526"/>
          </a:xfrm>
          <a:noFill/>
          <a:ln>
            <a:noFill/>
          </a:ln>
        </p:spPr>
        <p:txBody>
          <a:bodyPr>
            <a:normAutofit/>
          </a:bodyPr>
          <a:lstStyle/>
          <a:p>
            <a:r>
              <a:rPr lang="ru-RU" sz="2000" dirty="0" smtClean="0">
                <a:latin typeface="Times New Roman" pitchFamily="18" charset="0"/>
                <a:cs typeface="Times New Roman" pitchFamily="18" charset="0"/>
              </a:rPr>
              <a:t>Финансовое обеспечение организации отдыха и оздоровления детей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в 2021 – 2023 годах</a:t>
            </a:r>
            <a:endParaRPr lang="ru-RU" sz="2000" dirty="0">
              <a:latin typeface="Times New Roman" pitchFamily="18" charset="0"/>
              <a:cs typeface="Times New Roman" pitchFamily="18" charset="0"/>
            </a:endParaRPr>
          </a:p>
        </p:txBody>
      </p:sp>
      <p:graphicFrame>
        <p:nvGraphicFramePr>
          <p:cNvPr id="4" name="Объект 3"/>
          <p:cNvGraphicFramePr>
            <a:graphicFrameLocks noGrp="1"/>
          </p:cNvGraphicFramePr>
          <p:nvPr>
            <p:ph idx="4294967295"/>
            <p:extLst>
              <p:ext uri="{D42A27DB-BD31-4B8C-83A1-F6EECF244321}">
                <p14:modId xmlns:p14="http://schemas.microsoft.com/office/powerpoint/2010/main" val="16612731"/>
              </p:ext>
            </p:extLst>
          </p:nvPr>
        </p:nvGraphicFramePr>
        <p:xfrm>
          <a:off x="295083" y="875450"/>
          <a:ext cx="8773353" cy="5946428"/>
        </p:xfrm>
        <a:graphic>
          <a:graphicData uri="http://schemas.openxmlformats.org/drawingml/2006/table">
            <a:tbl>
              <a:tblPr firstRow="1" bandRow="1">
                <a:tableStyleId>{5C22544A-7EE6-4342-B048-85BDC9FD1C3A}</a:tableStyleId>
              </a:tblPr>
              <a:tblGrid>
                <a:gridCol w="708457"/>
                <a:gridCol w="792088"/>
                <a:gridCol w="648072"/>
                <a:gridCol w="6624736"/>
              </a:tblGrid>
              <a:tr h="363857">
                <a:tc gridSpan="3">
                  <a:txBody>
                    <a:bodyPr/>
                    <a:lstStyle/>
                    <a:p>
                      <a:pPr algn="ctr"/>
                      <a:r>
                        <a:rPr lang="ru-RU" sz="1400" dirty="0" smtClean="0">
                          <a:solidFill>
                            <a:schemeClr val="tx1"/>
                          </a:solidFill>
                          <a:latin typeface="Times New Roman" pitchFamily="18" charset="0"/>
                          <a:cs typeface="Times New Roman" pitchFamily="18" charset="0"/>
                        </a:rPr>
                        <a:t>Сумма</a:t>
                      </a:r>
                      <a:endParaRPr lang="ru-RU" sz="14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ru-RU"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ru-RU"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r>
                        <a:rPr lang="ru-RU" sz="1400" dirty="0" smtClean="0">
                          <a:solidFill>
                            <a:schemeClr val="tx1"/>
                          </a:solidFill>
                          <a:latin typeface="Times New Roman" pitchFamily="18" charset="0"/>
                          <a:cs typeface="Times New Roman" pitchFamily="18" charset="0"/>
                        </a:rPr>
                        <a:t>Направление</a:t>
                      </a:r>
                      <a:r>
                        <a:rPr lang="ru-RU" sz="1400" baseline="0" dirty="0" smtClean="0">
                          <a:solidFill>
                            <a:schemeClr val="tx1"/>
                          </a:solidFill>
                          <a:latin typeface="Times New Roman" pitchFamily="18" charset="0"/>
                          <a:cs typeface="Times New Roman" pitchFamily="18" charset="0"/>
                        </a:rPr>
                        <a:t> расходов</a:t>
                      </a:r>
                      <a:endParaRPr lang="ru-RU" sz="14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99060">
                <a:tc>
                  <a:txBody>
                    <a:bodyPr/>
                    <a:lstStyle/>
                    <a:p>
                      <a:pPr algn="ctr"/>
                      <a:r>
                        <a:rPr lang="ru-RU" sz="1400" dirty="0" smtClean="0">
                          <a:solidFill>
                            <a:schemeClr val="tx1"/>
                          </a:solidFill>
                          <a:latin typeface="Times New Roman" pitchFamily="18" charset="0"/>
                          <a:cs typeface="Times New Roman" pitchFamily="18" charset="0"/>
                        </a:rPr>
                        <a:t>2021</a:t>
                      </a:r>
                      <a:endParaRPr lang="ru-RU" sz="14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a:r>
                        <a:rPr lang="ru-RU" sz="1400" dirty="0" smtClean="0">
                          <a:solidFill>
                            <a:schemeClr val="tx1"/>
                          </a:solidFill>
                          <a:latin typeface="Times New Roman" pitchFamily="18" charset="0"/>
                          <a:cs typeface="Times New Roman" pitchFamily="18" charset="0"/>
                        </a:rPr>
                        <a:t>2022</a:t>
                      </a:r>
                      <a:endParaRPr lang="ru-RU" sz="14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a:r>
                        <a:rPr lang="ru-RU" sz="1400" dirty="0" smtClean="0">
                          <a:solidFill>
                            <a:schemeClr val="tx1"/>
                          </a:solidFill>
                          <a:latin typeface="Times New Roman" pitchFamily="18" charset="0"/>
                          <a:cs typeface="Times New Roman" pitchFamily="18" charset="0"/>
                        </a:rPr>
                        <a:t>2023</a:t>
                      </a:r>
                      <a:endParaRPr lang="ru-RU" sz="14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vMerge="1">
                  <a:txBody>
                    <a:bodyPr/>
                    <a:lstStyle/>
                    <a:p>
                      <a:pPr algn="ctr"/>
                      <a:endParaRPr lang="ru-RU"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93449">
                <a:tc>
                  <a:txBody>
                    <a:bodyPr/>
                    <a:lstStyle/>
                    <a:p>
                      <a:pPr algn="ctr"/>
                      <a:r>
                        <a:rPr lang="ru-RU" sz="900" b="1" dirty="0" smtClean="0">
                          <a:latin typeface="Times New Roman" pitchFamily="18" charset="0"/>
                          <a:cs typeface="Times New Roman" pitchFamily="18" charset="0"/>
                        </a:rPr>
                        <a:t>6 133,3</a:t>
                      </a:r>
                      <a:endParaRPr lang="ru-RU" sz="9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a:r>
                        <a:rPr lang="ru-RU" sz="900" b="1" dirty="0" smtClean="0">
                          <a:latin typeface="Times New Roman" pitchFamily="18" charset="0"/>
                          <a:cs typeface="Times New Roman" pitchFamily="18" charset="0"/>
                        </a:rPr>
                        <a:t>4 100,0</a:t>
                      </a:r>
                      <a:endParaRPr lang="ru-RU" sz="9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a:r>
                        <a:rPr lang="ru-RU" sz="900" b="1" dirty="0" smtClean="0">
                          <a:latin typeface="Times New Roman" pitchFamily="18" charset="0"/>
                          <a:cs typeface="Times New Roman" pitchFamily="18" charset="0"/>
                        </a:rPr>
                        <a:t>4 100,0</a:t>
                      </a:r>
                      <a:endParaRPr lang="ru-RU" sz="9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r>
                        <a:rPr lang="ru-RU" sz="900" b="1" dirty="0" smtClean="0">
                          <a:latin typeface="Times New Roman" pitchFamily="18" charset="0"/>
                          <a:cs typeface="Times New Roman" pitchFamily="18" charset="0"/>
                        </a:rPr>
                        <a:t>Финансовое обеспечение переданных Красноярским краем отдельных государственных полномочий и  финансовое обеспечение дополнительных мероприятий по охране и укреплению здоровья детей, проживающих в Северо-Енисейском районе, всего</a:t>
                      </a:r>
                      <a:endParaRPr lang="ru-RU" sz="9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r>
              <a:tr h="248571">
                <a:tc gridSpan="4">
                  <a:txBody>
                    <a:bodyPr/>
                    <a:lstStyle/>
                    <a:p>
                      <a:pPr algn="ctr"/>
                      <a:r>
                        <a:rPr lang="ru-RU" sz="900" dirty="0" smtClean="0">
                          <a:latin typeface="Times New Roman" pitchFamily="18" charset="0"/>
                          <a:cs typeface="Times New Roman" pitchFamily="18" charset="0"/>
                        </a:rPr>
                        <a:t>в том числе:</a:t>
                      </a:r>
                      <a:endParaRPr lang="ru-RU" sz="9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hMerge="1">
                  <a:txBody>
                    <a:bodyPr/>
                    <a:lstStyle/>
                    <a:p>
                      <a:pPr algn="ctr"/>
                      <a:endParaRPr lang="ru-RU" sz="9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ru-RU" sz="9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sz="900" b="1"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62603">
                <a:tc>
                  <a:txBody>
                    <a:bodyPr/>
                    <a:lstStyle/>
                    <a:p>
                      <a:pPr algn="ctr"/>
                      <a:r>
                        <a:rPr lang="ru-RU" sz="900" dirty="0" smtClean="0">
                          <a:latin typeface="Times New Roman" pitchFamily="18" charset="0"/>
                          <a:cs typeface="Times New Roman" pitchFamily="18" charset="0"/>
                        </a:rPr>
                        <a:t>4 100,0</a:t>
                      </a:r>
                      <a:endParaRPr lang="ru-RU" sz="9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ru-RU" sz="900" dirty="0" smtClean="0">
                          <a:latin typeface="Times New Roman" pitchFamily="18" charset="0"/>
                          <a:cs typeface="Times New Roman" pitchFamily="18" charset="0"/>
                        </a:rPr>
                        <a:t>4 100,0</a:t>
                      </a:r>
                      <a:endParaRPr lang="ru-RU" sz="9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ru-RU" sz="900" dirty="0" smtClean="0">
                          <a:latin typeface="Times New Roman" pitchFamily="18" charset="0"/>
                          <a:cs typeface="Times New Roman" pitchFamily="18" charset="0"/>
                        </a:rPr>
                        <a:t>4 100,0</a:t>
                      </a:r>
                      <a:endParaRPr lang="ru-RU" sz="9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lang="ru-RU" sz="900" b="1" dirty="0" smtClean="0">
                          <a:latin typeface="Times New Roman" pitchFamily="18" charset="0"/>
                          <a:cs typeface="Times New Roman" pitchFamily="18" charset="0"/>
                        </a:rPr>
                        <a:t>Субвенции бюджетам муниципальных образований на осуществление государственных полномочий по организации и обеспечению отдыха и оздоровления детей в рамках подпрограммы «Развитие дошкольного, общего и дополнительного образования» государственной программы Красноярского края «Развитие образования» (в соответствии с Законом края от 19 апреля 2018 года № 5-1533  «О наделении органов местного самоуправления муниципальных районов и городских округов края государственными полномочиями по организации и обеспечению отдыха и оздоровления детей»), всего:</a:t>
                      </a:r>
                      <a:endParaRPr lang="ru-RU" sz="900" b="1"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r>
              <a:tr h="224295">
                <a:tc grid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900" b="1" dirty="0" smtClean="0">
                          <a:latin typeface="Times New Roman" pitchFamily="18" charset="0"/>
                          <a:cs typeface="Times New Roman" pitchFamily="18" charset="0"/>
                        </a:rPr>
                        <a:t>из них:</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ru-RU" sz="900" b="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ru-RU" sz="900" b="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ru-RU" sz="8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24295">
                <a:tc>
                  <a:txBody>
                    <a:bodyPr/>
                    <a:lstStyle/>
                    <a:p>
                      <a:pPr algn="ctr"/>
                      <a:r>
                        <a:rPr lang="ru-RU" sz="900" b="0" dirty="0" smtClean="0">
                          <a:latin typeface="Times New Roman" pitchFamily="18" charset="0"/>
                          <a:cs typeface="Times New Roman" pitchFamily="18" charset="0"/>
                        </a:rPr>
                        <a:t>1 428,2</a:t>
                      </a:r>
                      <a:endParaRPr lang="ru-RU" sz="900" b="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900" b="0" dirty="0" smtClean="0">
                          <a:latin typeface="Times New Roman" pitchFamily="18" charset="0"/>
                          <a:cs typeface="Times New Roman" pitchFamily="18" charset="0"/>
                        </a:rPr>
                        <a:t>1 428,2</a:t>
                      </a:r>
                      <a:endParaRPr lang="ru-RU" sz="900" b="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900" b="0" dirty="0" smtClean="0">
                          <a:latin typeface="Times New Roman" pitchFamily="18" charset="0"/>
                          <a:cs typeface="Times New Roman" pitchFamily="18" charset="0"/>
                        </a:rPr>
                        <a:t>1 428,2</a:t>
                      </a:r>
                      <a:endParaRPr lang="ru-RU" sz="900" b="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itchFamily="18" charset="0"/>
                          <a:cs typeface="Times New Roman" pitchFamily="18" charset="0"/>
                        </a:rPr>
                        <a:t>оплата 70 % стоимости 80 путевок </a:t>
                      </a:r>
                      <a:endParaRPr lang="ru-RU" sz="9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r h="224295">
                <a:tc>
                  <a:txBody>
                    <a:bodyPr/>
                    <a:lstStyle/>
                    <a:p>
                      <a:pPr algn="ctr"/>
                      <a:r>
                        <a:rPr lang="ru-RU" sz="900" b="0" dirty="0" smtClean="0">
                          <a:latin typeface="Times New Roman" pitchFamily="18" charset="0"/>
                          <a:cs typeface="Times New Roman" pitchFamily="18" charset="0"/>
                        </a:rPr>
                        <a:t>132,9</a:t>
                      </a:r>
                      <a:endParaRPr lang="ru-RU" sz="900" b="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900" b="0" dirty="0" smtClean="0">
                          <a:latin typeface="Times New Roman" pitchFamily="18" charset="0"/>
                          <a:cs typeface="Times New Roman" pitchFamily="18" charset="0"/>
                        </a:rPr>
                        <a:t>132,9</a:t>
                      </a:r>
                      <a:endParaRPr lang="ru-RU" sz="900" b="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900" b="0" dirty="0" smtClean="0">
                          <a:latin typeface="Times New Roman" pitchFamily="18" charset="0"/>
                          <a:cs typeface="Times New Roman" pitchFamily="18" charset="0"/>
                        </a:rPr>
                        <a:t>132,9</a:t>
                      </a:r>
                      <a:endParaRPr lang="ru-RU" sz="900" b="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lvl="0"/>
                      <a:r>
                        <a:rPr lang="ru-RU" sz="900" dirty="0" smtClean="0">
                          <a:solidFill>
                            <a:schemeClr val="tx1"/>
                          </a:solidFill>
                          <a:latin typeface="Times New Roman" pitchFamily="18" charset="0"/>
                          <a:cs typeface="Times New Roman" pitchFamily="18" charset="0"/>
                        </a:rPr>
                        <a:t>оплата  100 % стоимости 5 путевок детям-сиротам</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r h="22429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itchFamily="18" charset="0"/>
                          <a:cs typeface="Times New Roman" pitchFamily="18" charset="0"/>
                        </a:rPr>
                        <a:t>2 538,9</a:t>
                      </a:r>
                      <a:endParaRPr lang="ru-RU" sz="9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itchFamily="18" charset="0"/>
                          <a:cs typeface="Times New Roman" pitchFamily="18" charset="0"/>
                        </a:rPr>
                        <a:t>2 538,9</a:t>
                      </a:r>
                      <a:endParaRPr lang="ru-RU" sz="9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itchFamily="18" charset="0"/>
                          <a:cs typeface="Times New Roman" pitchFamily="18" charset="0"/>
                        </a:rPr>
                        <a:t>2 538,9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lvl="0"/>
                      <a:r>
                        <a:rPr lang="ru-RU" sz="900" dirty="0" smtClean="0">
                          <a:solidFill>
                            <a:schemeClr val="tx1"/>
                          </a:solidFill>
                          <a:latin typeface="Times New Roman" pitchFamily="18" charset="0"/>
                          <a:cs typeface="Times New Roman" pitchFamily="18" charset="0"/>
                        </a:rPr>
                        <a:t>оплата  70 % стоимости набора продуктов питания для 540 детей</a:t>
                      </a:r>
                      <a:endParaRPr lang="ru-RU" sz="900" b="1"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r h="628026">
                <a:tc>
                  <a:txBody>
                    <a:bodyPr/>
                    <a:lstStyle/>
                    <a:p>
                      <a:pPr algn="ctr"/>
                      <a:r>
                        <a:rPr lang="ru-RU" sz="900" b="1" dirty="0" smtClean="0">
                          <a:latin typeface="Times New Roman" pitchFamily="18" charset="0"/>
                          <a:cs typeface="Times New Roman" pitchFamily="18" charset="0"/>
                        </a:rPr>
                        <a:t>2</a:t>
                      </a:r>
                      <a:r>
                        <a:rPr lang="ru-RU" sz="900" b="1" baseline="0" dirty="0" smtClean="0">
                          <a:latin typeface="Times New Roman" pitchFamily="18" charset="0"/>
                          <a:cs typeface="Times New Roman" pitchFamily="18" charset="0"/>
                        </a:rPr>
                        <a:t> 033,3</a:t>
                      </a:r>
                      <a:endParaRPr lang="ru-RU" sz="9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ru-RU" sz="900" b="1" dirty="0" smtClean="0">
                          <a:latin typeface="Times New Roman" pitchFamily="18" charset="0"/>
                          <a:cs typeface="Times New Roman" pitchFamily="18" charset="0"/>
                        </a:rPr>
                        <a:t>0</a:t>
                      </a:r>
                      <a:endParaRPr lang="ru-RU" sz="9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ru-RU" sz="900" b="1" dirty="0" smtClean="0">
                          <a:latin typeface="Times New Roman" pitchFamily="18" charset="0"/>
                          <a:cs typeface="Times New Roman" pitchFamily="18" charset="0"/>
                        </a:rPr>
                        <a:t>0</a:t>
                      </a:r>
                      <a:endParaRPr lang="ru-RU" sz="9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lang="ru-RU" sz="900" b="1" dirty="0" smtClean="0">
                          <a:latin typeface="Times New Roman" pitchFamily="18" charset="0"/>
                          <a:cs typeface="Times New Roman" pitchFamily="18" charset="0"/>
                        </a:rPr>
                        <a:t>Дополнительное  финансовое обеспечение решения Северо-Енисейского районного Совета депутатов от 02.11.2020 № 21-3 «О дополнительном финансовом обеспечении переданных Красноярским краем отдельных государственных полномочий в сфере организации и обеспечения отдыха и оздоровления детей, финансовом обеспечении дополнительных мероприятий по обеспечению безопасности их жизни и здоровья в 2021 году», всего:</a:t>
                      </a:r>
                      <a:endParaRPr lang="ru-RU" sz="900" b="1"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r>
              <a:tr h="224295">
                <a:tc gridSpan="4">
                  <a:txBody>
                    <a:bodyPr/>
                    <a:lstStyle/>
                    <a:p>
                      <a:pPr algn="ctr"/>
                      <a:r>
                        <a:rPr lang="ru-RU" sz="900" b="1" dirty="0" smtClean="0">
                          <a:latin typeface="Times New Roman" pitchFamily="18" charset="0"/>
                          <a:cs typeface="Times New Roman" pitchFamily="18" charset="0"/>
                        </a:rPr>
                        <a:t>из них:</a:t>
                      </a:r>
                      <a:endParaRPr lang="ru-RU" sz="9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hMerge="1">
                  <a:txBody>
                    <a:bodyPr/>
                    <a:lstStyle/>
                    <a:p>
                      <a:pPr algn="ctr"/>
                      <a:endParaRPr lang="ru-RU" sz="9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ru-RU" sz="9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sz="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385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900" dirty="0" smtClean="0">
                          <a:latin typeface="Times New Roman" pitchFamily="18" charset="0"/>
                          <a:cs typeface="Times New Roman" pitchFamily="18" charset="0"/>
                        </a:rPr>
                        <a:t>543,8</a:t>
                      </a:r>
                      <a:endParaRPr lang="ru-RU" sz="9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900" dirty="0" smtClean="0">
                          <a:latin typeface="Times New Roman" pitchFamily="18" charset="0"/>
                          <a:cs typeface="Times New Roman" pitchFamily="18" charset="0"/>
                        </a:rPr>
                        <a:t>0</a:t>
                      </a:r>
                      <a:endParaRPr lang="ru-RU" sz="9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900" dirty="0" smtClean="0">
                          <a:latin typeface="Times New Roman" pitchFamily="18" charset="0"/>
                          <a:cs typeface="Times New Roman" pitchFamily="18" charset="0"/>
                        </a:rPr>
                        <a:t>0</a:t>
                      </a:r>
                      <a:endParaRPr lang="ru-RU" sz="9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ru-RU" sz="900" dirty="0" smtClean="0">
                          <a:latin typeface="Times New Roman" pitchFamily="18" charset="0"/>
                          <a:cs typeface="Times New Roman" pitchFamily="18" charset="0"/>
                        </a:rPr>
                        <a:t>дополнительное финансовое обеспечение оплаты 30 </a:t>
                      </a:r>
                      <a:r>
                        <a:rPr lang="ru-RU" sz="900" dirty="0" smtClean="0">
                          <a:solidFill>
                            <a:schemeClr val="tx1"/>
                          </a:solidFill>
                          <a:latin typeface="Times New Roman" pitchFamily="18" charset="0"/>
                          <a:cs typeface="Times New Roman" pitchFamily="18" charset="0"/>
                        </a:rPr>
                        <a:t>%</a:t>
                      </a:r>
                      <a:r>
                        <a:rPr lang="ru-RU" sz="900" dirty="0" smtClean="0">
                          <a:latin typeface="Times New Roman" pitchFamily="18" charset="0"/>
                          <a:cs typeface="Times New Roman" pitchFamily="18" charset="0"/>
                        </a:rPr>
                        <a:t> средней стоимости 80 путевок в краевые загородные лагеря, расположенные на территории Красноярского края</a:t>
                      </a:r>
                      <a:endParaRPr lang="ru-RU" sz="9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r h="493449">
                <a:tc>
                  <a:txBody>
                    <a:bodyPr/>
                    <a:lstStyle/>
                    <a:p>
                      <a:pPr algn="ctr"/>
                      <a:r>
                        <a:rPr lang="ru-RU" sz="900" dirty="0" smtClean="0">
                          <a:latin typeface="Times New Roman" pitchFamily="18" charset="0"/>
                          <a:cs typeface="Times New Roman" pitchFamily="18" charset="0"/>
                        </a:rPr>
                        <a:t>158,6</a:t>
                      </a:r>
                      <a:endParaRPr lang="ru-RU" sz="9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900" dirty="0" smtClean="0">
                          <a:latin typeface="Times New Roman" pitchFamily="18" charset="0"/>
                          <a:cs typeface="Times New Roman" pitchFamily="18" charset="0"/>
                        </a:rPr>
                        <a:t>0</a:t>
                      </a:r>
                      <a:endParaRPr lang="ru-RU" sz="9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900" dirty="0" smtClean="0">
                          <a:latin typeface="Times New Roman" pitchFamily="18" charset="0"/>
                          <a:cs typeface="Times New Roman" pitchFamily="18" charset="0"/>
                        </a:rPr>
                        <a:t>0</a:t>
                      </a:r>
                      <a:endParaRPr lang="ru-RU" sz="9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ru-RU" sz="900" dirty="0" smtClean="0">
                          <a:latin typeface="Times New Roman" pitchFamily="18" charset="0"/>
                          <a:cs typeface="Times New Roman" pitchFamily="18" charset="0"/>
                        </a:rPr>
                        <a:t>дополнительное финансовое обеспечение оплаты 100 </a:t>
                      </a:r>
                      <a:r>
                        <a:rPr lang="ru-RU" sz="900" dirty="0" smtClean="0">
                          <a:solidFill>
                            <a:schemeClr val="tx1"/>
                          </a:solidFill>
                          <a:latin typeface="Times New Roman" pitchFamily="18" charset="0"/>
                          <a:cs typeface="Times New Roman" pitchFamily="18" charset="0"/>
                        </a:rPr>
                        <a:t>%</a:t>
                      </a:r>
                      <a:r>
                        <a:rPr lang="ru-RU" sz="900" dirty="0" smtClean="0">
                          <a:latin typeface="Times New Roman" pitchFamily="18" charset="0"/>
                          <a:cs typeface="Times New Roman" pitchFamily="18" charset="0"/>
                        </a:rPr>
                        <a:t> стоимости путевок в краевые загородные оздоровительные лагеря, расположенные на территории Красноярского края для 7 детей в возрасте от 7 до 18 лет, являющихся гражданами Российской Федерации, проживающих на территории Северо-Енисейского района</a:t>
                      </a:r>
                      <a:endParaRPr lang="ru-RU" sz="9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r h="363857">
                <a:tc>
                  <a:txBody>
                    <a:bodyPr/>
                    <a:lstStyle/>
                    <a:p>
                      <a:pPr algn="ctr"/>
                      <a:r>
                        <a:rPr lang="ru-RU" sz="900" dirty="0" smtClean="0">
                          <a:latin typeface="Times New Roman" pitchFamily="18" charset="0"/>
                          <a:cs typeface="Times New Roman" pitchFamily="18" charset="0"/>
                        </a:rPr>
                        <a:t>915,1</a:t>
                      </a:r>
                      <a:endParaRPr lang="ru-RU" sz="9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900" dirty="0" smtClean="0">
                          <a:latin typeface="Times New Roman" pitchFamily="18" charset="0"/>
                          <a:cs typeface="Times New Roman" pitchFamily="18" charset="0"/>
                        </a:rPr>
                        <a:t>0</a:t>
                      </a:r>
                      <a:endParaRPr lang="ru-RU" sz="9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900" dirty="0" smtClean="0">
                          <a:latin typeface="Times New Roman" pitchFamily="18" charset="0"/>
                          <a:cs typeface="Times New Roman" pitchFamily="18" charset="0"/>
                        </a:rPr>
                        <a:t>0</a:t>
                      </a:r>
                      <a:endParaRPr lang="ru-RU" sz="9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ru-RU" sz="900" dirty="0" smtClean="0">
                          <a:latin typeface="Times New Roman" pitchFamily="18" charset="0"/>
                          <a:cs typeface="Times New Roman" pitchFamily="18" charset="0"/>
                        </a:rPr>
                        <a:t>дополнительное финансовое обеспечение оплаты 30 </a:t>
                      </a:r>
                      <a:r>
                        <a:rPr lang="ru-RU" sz="900" dirty="0" smtClean="0">
                          <a:solidFill>
                            <a:schemeClr val="tx1"/>
                          </a:solidFill>
                          <a:latin typeface="Times New Roman" pitchFamily="18" charset="0"/>
                          <a:cs typeface="Times New Roman" pitchFamily="18" charset="0"/>
                        </a:rPr>
                        <a:t>%</a:t>
                      </a:r>
                      <a:r>
                        <a:rPr lang="ru-RU" sz="900" dirty="0" smtClean="0">
                          <a:latin typeface="Times New Roman" pitchFamily="18" charset="0"/>
                          <a:cs typeface="Times New Roman" pitchFamily="18" charset="0"/>
                        </a:rPr>
                        <a:t> стоимости набора продуктов питания или готовых блюд и их транспортировки в лагеря с дневным пребыванием детей для 540 детей</a:t>
                      </a:r>
                      <a:endParaRPr lang="ru-RU" sz="9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r h="363857">
                <a:tc>
                  <a:txBody>
                    <a:bodyPr/>
                    <a:lstStyle/>
                    <a:p>
                      <a:pPr algn="ctr"/>
                      <a:r>
                        <a:rPr lang="ru-RU" sz="900" dirty="0" smtClean="0">
                          <a:latin typeface="Times New Roman" pitchFamily="18" charset="0"/>
                          <a:cs typeface="Times New Roman" pitchFamily="18" charset="0"/>
                        </a:rPr>
                        <a:t>113,0</a:t>
                      </a:r>
                      <a:endParaRPr lang="ru-RU" sz="9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900" dirty="0" smtClean="0">
                          <a:latin typeface="Times New Roman" pitchFamily="18" charset="0"/>
                          <a:cs typeface="Times New Roman" pitchFamily="18" charset="0"/>
                        </a:rPr>
                        <a:t>0</a:t>
                      </a:r>
                      <a:endParaRPr lang="ru-RU" sz="9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900" dirty="0" smtClean="0">
                          <a:latin typeface="Times New Roman" pitchFamily="18" charset="0"/>
                          <a:cs typeface="Times New Roman" pitchFamily="18" charset="0"/>
                        </a:rPr>
                        <a:t>0</a:t>
                      </a:r>
                      <a:endParaRPr lang="ru-RU" sz="9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ru-RU" sz="900" dirty="0" smtClean="0">
                          <a:latin typeface="Times New Roman" pitchFamily="18" charset="0"/>
                          <a:cs typeface="Times New Roman" pitchFamily="18" charset="0"/>
                        </a:rPr>
                        <a:t>дополнительное финансовое обеспечение оплаты 100 </a:t>
                      </a:r>
                      <a:r>
                        <a:rPr lang="ru-RU" sz="900" dirty="0" smtClean="0">
                          <a:solidFill>
                            <a:schemeClr val="tx1"/>
                          </a:solidFill>
                          <a:latin typeface="Times New Roman" pitchFamily="18" charset="0"/>
                          <a:cs typeface="Times New Roman" pitchFamily="18" charset="0"/>
                        </a:rPr>
                        <a:t>%</a:t>
                      </a:r>
                      <a:r>
                        <a:rPr lang="ru-RU" sz="900" dirty="0" smtClean="0">
                          <a:latin typeface="Times New Roman" pitchFamily="18" charset="0"/>
                          <a:cs typeface="Times New Roman" pitchFamily="18" charset="0"/>
                        </a:rPr>
                        <a:t> стоимости набора продуктов питания или готовых блюд и их транспортировки в лагеря с дневным пребыванием детей для 20 детей</a:t>
                      </a:r>
                      <a:endParaRPr lang="ru-RU" sz="9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r h="363857">
                <a:tc>
                  <a:txBody>
                    <a:bodyPr/>
                    <a:lstStyle/>
                    <a:p>
                      <a:pPr algn="ctr"/>
                      <a:r>
                        <a:rPr lang="ru-RU" sz="900" dirty="0" smtClean="0">
                          <a:latin typeface="Times New Roman" pitchFamily="18" charset="0"/>
                          <a:cs typeface="Times New Roman" pitchFamily="18" charset="0"/>
                        </a:rPr>
                        <a:t>302,8</a:t>
                      </a:r>
                      <a:endParaRPr lang="ru-RU" sz="9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900" dirty="0" smtClean="0">
                          <a:latin typeface="Times New Roman" pitchFamily="18" charset="0"/>
                          <a:cs typeface="Times New Roman" pitchFamily="18" charset="0"/>
                        </a:rPr>
                        <a:t>0</a:t>
                      </a:r>
                      <a:endParaRPr lang="ru-RU" sz="9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900" dirty="0" smtClean="0">
                          <a:latin typeface="Times New Roman" pitchFamily="18" charset="0"/>
                          <a:cs typeface="Times New Roman" pitchFamily="18" charset="0"/>
                        </a:rPr>
                        <a:t>0</a:t>
                      </a:r>
                      <a:endParaRPr lang="ru-RU" sz="9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ru-RU" sz="900" dirty="0" smtClean="0">
                          <a:latin typeface="Times New Roman" pitchFamily="18" charset="0"/>
                          <a:cs typeface="Times New Roman" pitchFamily="18" charset="0"/>
                        </a:rPr>
                        <a:t>дополнительное финансовое обеспечение содержания 3,5 ставок педагогов дополнительного образования, исполняющих функции по сопровождению детей</a:t>
                      </a:r>
                      <a:endParaRPr lang="ru-RU" sz="9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bl>
          </a:graphicData>
        </a:graphic>
      </p:graphicFrame>
      <p:sp>
        <p:nvSpPr>
          <p:cNvPr id="5" name="Прямоугольник 4"/>
          <p:cNvSpPr/>
          <p:nvPr/>
        </p:nvSpPr>
        <p:spPr>
          <a:xfrm>
            <a:off x="7273362" y="659426"/>
            <a:ext cx="1800200" cy="216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ru-RU" dirty="0" smtClean="0">
                <a:solidFill>
                  <a:schemeClr val="tx1"/>
                </a:solidFill>
                <a:latin typeface="Times New Roman" pitchFamily="18" charset="0"/>
                <a:cs typeface="Times New Roman" pitchFamily="18" charset="0"/>
              </a:rPr>
              <a:t>Тыс. рублей</a:t>
            </a:r>
            <a:endParaRPr lang="ru-RU"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73050412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88640"/>
            <a:ext cx="4114800" cy="1228998"/>
          </a:xfrm>
        </p:spPr>
        <p:txBody>
          <a:bodyPr>
            <a:normAutofit fontScale="90000"/>
          </a:bodyPr>
          <a:lstStyle/>
          <a:p>
            <a:pPr algn="l"/>
            <a:r>
              <a:rPr lang="ru-RU" sz="1600" b="1" dirty="0">
                <a:latin typeface="Times New Roman" pitchFamily="18" charset="0"/>
                <a:cs typeface="Times New Roman" pitchFamily="18" charset="0"/>
              </a:rPr>
              <a:t>Финансовое обеспечение переданных Красноярским краем отдельных государственных полномочий и  финансовое обеспечение дополнительных мероприятий по охране и укреплению здоровья детей, проживающих в Северо-Енисейском районе</a:t>
            </a:r>
            <a:endParaRPr lang="ru-RU" sz="1600" dirty="0"/>
          </a:p>
        </p:txBody>
      </p:sp>
      <p:sp>
        <p:nvSpPr>
          <p:cNvPr id="3" name="Объект 2"/>
          <p:cNvSpPr>
            <a:spLocks noGrp="1"/>
          </p:cNvSpPr>
          <p:nvPr>
            <p:ph idx="4294967295"/>
          </p:nvPr>
        </p:nvSpPr>
        <p:spPr>
          <a:xfrm>
            <a:off x="457200" y="1916832"/>
            <a:ext cx="8229600" cy="4209331"/>
          </a:xfrm>
          <a:prstGeom prst="rect">
            <a:avLst/>
          </a:prstGeom>
          <a:noFill/>
        </p:spPr>
        <p:txBody>
          <a:bodyPr/>
          <a:lstStyle/>
          <a:p>
            <a:pPr marL="0" indent="0">
              <a:buNone/>
            </a:pPr>
            <a:endParaRPr lang="ru-RU" dirty="0" smtClean="0"/>
          </a:p>
          <a:p>
            <a:pPr marL="0" indent="0">
              <a:buNone/>
            </a:pPr>
            <a:endParaRPr lang="ru-RU" dirty="0"/>
          </a:p>
        </p:txBody>
      </p:sp>
      <p:graphicFrame>
        <p:nvGraphicFramePr>
          <p:cNvPr id="4" name="Схема 3"/>
          <p:cNvGraphicFramePr/>
          <p:nvPr>
            <p:extLst>
              <p:ext uri="{D42A27DB-BD31-4B8C-83A1-F6EECF244321}">
                <p14:modId xmlns:p14="http://schemas.microsoft.com/office/powerpoint/2010/main" val="399145217"/>
              </p:ext>
            </p:extLst>
          </p:nvPr>
        </p:nvGraphicFramePr>
        <p:xfrm>
          <a:off x="4249970" y="908720"/>
          <a:ext cx="4667164" cy="36724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Схема 4"/>
          <p:cNvGraphicFramePr/>
          <p:nvPr>
            <p:extLst>
              <p:ext uri="{D42A27DB-BD31-4B8C-83A1-F6EECF244321}">
                <p14:modId xmlns:p14="http://schemas.microsoft.com/office/powerpoint/2010/main" val="4269213370"/>
              </p:ext>
            </p:extLst>
          </p:nvPr>
        </p:nvGraphicFramePr>
        <p:xfrm>
          <a:off x="229936" y="1556792"/>
          <a:ext cx="4536504" cy="424847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6" name="Овал 5"/>
          <p:cNvSpPr/>
          <p:nvPr/>
        </p:nvSpPr>
        <p:spPr>
          <a:xfrm>
            <a:off x="1547664" y="3080202"/>
            <a:ext cx="1728191" cy="1008112"/>
          </a:xfrm>
          <a:prstGeom prst="ellipse">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800" dirty="0" smtClean="0">
                <a:solidFill>
                  <a:schemeClr val="tx1"/>
                </a:solidFill>
              </a:rPr>
              <a:t>100 % стоимости 7 путевок (средства бюджета района) </a:t>
            </a:r>
          </a:p>
          <a:p>
            <a:pPr algn="ctr"/>
            <a:r>
              <a:rPr lang="ru-RU" sz="800" dirty="0" smtClean="0">
                <a:solidFill>
                  <a:schemeClr val="tx1"/>
                </a:solidFill>
              </a:rPr>
              <a:t>158,6</a:t>
            </a:r>
            <a:endParaRPr lang="ru-RU" sz="800" dirty="0">
              <a:solidFill>
                <a:schemeClr val="tx1"/>
              </a:solidFill>
            </a:endParaRPr>
          </a:p>
        </p:txBody>
      </p:sp>
      <p:sp>
        <p:nvSpPr>
          <p:cNvPr id="7" name="Прямоугольник 6"/>
          <p:cNvSpPr/>
          <p:nvPr/>
        </p:nvSpPr>
        <p:spPr>
          <a:xfrm>
            <a:off x="467544" y="1412776"/>
            <a:ext cx="3600400" cy="6480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900" dirty="0" smtClean="0">
                <a:solidFill>
                  <a:schemeClr val="tx1"/>
                </a:solidFill>
              </a:rPr>
              <a:t>* Путевки в краевые загородные оздоровительные лагеря, расположенные на территории Красноярского края для детей в возрасте от 7 до 18 лет, являющихся гражданами РФ, проживающих на территории Северо-Енисейского района</a:t>
            </a:r>
            <a:endParaRPr lang="ru-RU" sz="900" dirty="0">
              <a:solidFill>
                <a:schemeClr val="tx1"/>
              </a:solidFill>
            </a:endParaRPr>
          </a:p>
        </p:txBody>
      </p:sp>
      <p:sp>
        <p:nvSpPr>
          <p:cNvPr id="8" name="Прямоугольник 7"/>
          <p:cNvSpPr/>
          <p:nvPr/>
        </p:nvSpPr>
        <p:spPr>
          <a:xfrm>
            <a:off x="5148064" y="548680"/>
            <a:ext cx="3456384" cy="360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900" dirty="0" smtClean="0">
                <a:solidFill>
                  <a:schemeClr val="tx1"/>
                </a:solidFill>
              </a:rPr>
              <a:t>* Набор продуктов питания или готовых блюд и их транспортировки в лагеря с дневным пребыванием детей</a:t>
            </a:r>
            <a:endParaRPr lang="ru-RU" sz="900" dirty="0">
              <a:solidFill>
                <a:schemeClr val="tx1"/>
              </a:solidFill>
            </a:endParaRPr>
          </a:p>
        </p:txBody>
      </p:sp>
      <p:sp>
        <p:nvSpPr>
          <p:cNvPr id="9" name="Прямоугольник 8"/>
          <p:cNvSpPr/>
          <p:nvPr/>
        </p:nvSpPr>
        <p:spPr>
          <a:xfrm>
            <a:off x="4810066" y="4954752"/>
            <a:ext cx="3600400" cy="6480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000" dirty="0" smtClean="0">
                <a:solidFill>
                  <a:schemeClr val="tx1"/>
                </a:solidFill>
              </a:rPr>
              <a:t>* Содержание 3,5 ставок педагогов дополнительного образования, исполняющих функции по сопровождению детей за счет средств местного бюджета в сумме  302,8</a:t>
            </a:r>
            <a:endParaRPr lang="ru-RU" sz="1000" dirty="0">
              <a:solidFill>
                <a:schemeClr val="tx1"/>
              </a:solidFill>
            </a:endParaRPr>
          </a:p>
        </p:txBody>
      </p:sp>
      <p:sp>
        <p:nvSpPr>
          <p:cNvPr id="10" name="Прямоугольник 9"/>
          <p:cNvSpPr/>
          <p:nvPr/>
        </p:nvSpPr>
        <p:spPr>
          <a:xfrm>
            <a:off x="7308304" y="270493"/>
            <a:ext cx="1512168" cy="21602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100" dirty="0" smtClean="0">
                <a:solidFill>
                  <a:schemeClr val="tx1"/>
                </a:solidFill>
              </a:rPr>
              <a:t>Тыс. рублей</a:t>
            </a:r>
            <a:endParaRPr lang="ru-RU" sz="1100" dirty="0">
              <a:solidFill>
                <a:schemeClr val="tx1"/>
              </a:solidFill>
            </a:endParaRPr>
          </a:p>
        </p:txBody>
      </p:sp>
      <p:pic>
        <p:nvPicPr>
          <p:cNvPr id="1026" name="Picture 2" descr="C:\Users\User3\Documents\organizacija_letnego_otdykha_1.jp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 y="5705872"/>
            <a:ext cx="1462711" cy="1152128"/>
          </a:xfrm>
          <a:prstGeom prst="rect">
            <a:avLst/>
          </a:prstGeom>
          <a:noFill/>
          <a:extLst>
            <a:ext uri="{909E8E84-426E-40DD-AFC4-6F175D3DCCD1}">
              <a14:hiddenFill xmlns:a14="http://schemas.microsoft.com/office/drawing/2010/main">
                <a:solidFill>
                  <a:srgbClr val="FFFFFF"/>
                </a:solidFill>
              </a14:hiddenFill>
            </a:ext>
          </a:extLst>
        </p:spPr>
      </p:pic>
      <p:sp>
        <p:nvSpPr>
          <p:cNvPr id="12" name="Прямоугольник 11"/>
          <p:cNvSpPr/>
          <p:nvPr/>
        </p:nvSpPr>
        <p:spPr>
          <a:xfrm>
            <a:off x="971600" y="6237312"/>
            <a:ext cx="3096344" cy="5496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smtClean="0">
                <a:solidFill>
                  <a:schemeClr val="tx1"/>
                </a:solidFill>
              </a:rPr>
              <a:t>В том числе</a:t>
            </a:r>
            <a:r>
              <a:rPr lang="ru-RU" sz="1200" dirty="0">
                <a:solidFill>
                  <a:schemeClr val="tx1"/>
                </a:solidFill>
              </a:rPr>
              <a:t> з</a:t>
            </a:r>
            <a:r>
              <a:rPr lang="ru-RU" sz="1200" dirty="0" smtClean="0">
                <a:solidFill>
                  <a:schemeClr val="tx1"/>
                </a:solidFill>
              </a:rPr>
              <a:t>а </a:t>
            </a:r>
            <a:r>
              <a:rPr lang="ru-RU" sz="1200" dirty="0">
                <a:solidFill>
                  <a:schemeClr val="tx1"/>
                </a:solidFill>
              </a:rPr>
              <a:t>счет средств </a:t>
            </a:r>
            <a:r>
              <a:rPr lang="ru-RU" sz="1200" dirty="0" smtClean="0">
                <a:solidFill>
                  <a:schemeClr val="tx1"/>
                </a:solidFill>
              </a:rPr>
              <a:t>:</a:t>
            </a:r>
          </a:p>
          <a:p>
            <a:pPr algn="ctr"/>
            <a:r>
              <a:rPr lang="ru-RU" sz="1200" dirty="0" smtClean="0">
                <a:solidFill>
                  <a:schemeClr val="tx1"/>
                </a:solidFill>
              </a:rPr>
              <a:t>краевого бюджета – 1 561,1</a:t>
            </a:r>
          </a:p>
          <a:p>
            <a:pPr algn="ctr"/>
            <a:r>
              <a:rPr lang="ru-RU" sz="1200" dirty="0" smtClean="0">
                <a:solidFill>
                  <a:schemeClr val="tx1"/>
                </a:solidFill>
              </a:rPr>
              <a:t>местного бюджета – 702,4</a:t>
            </a:r>
            <a:endParaRPr lang="ru-RU" sz="1200" dirty="0">
              <a:solidFill>
                <a:schemeClr val="tx1"/>
              </a:solidFill>
            </a:endParaRPr>
          </a:p>
        </p:txBody>
      </p:sp>
      <p:sp>
        <p:nvSpPr>
          <p:cNvPr id="14" name="Прямоугольник 13"/>
          <p:cNvSpPr/>
          <p:nvPr/>
        </p:nvSpPr>
        <p:spPr>
          <a:xfrm>
            <a:off x="4660259" y="4365104"/>
            <a:ext cx="3941186" cy="646331"/>
          </a:xfrm>
          <a:prstGeom prst="rect">
            <a:avLst/>
          </a:prstGeom>
        </p:spPr>
        <p:txBody>
          <a:bodyPr wrap="square">
            <a:spAutoFit/>
          </a:bodyPr>
          <a:lstStyle/>
          <a:p>
            <a:pPr algn="ctr"/>
            <a:r>
              <a:rPr lang="ru-RU" sz="1200" dirty="0"/>
              <a:t>В том числе за счет средств :</a:t>
            </a:r>
          </a:p>
          <a:p>
            <a:pPr algn="ctr"/>
            <a:r>
              <a:rPr lang="ru-RU" sz="1200" dirty="0"/>
              <a:t>краевого бюджета – </a:t>
            </a:r>
            <a:r>
              <a:rPr lang="ru-RU" sz="1200" dirty="0" smtClean="0"/>
              <a:t>2 538,9</a:t>
            </a:r>
            <a:endParaRPr lang="ru-RU" sz="1200" dirty="0"/>
          </a:p>
          <a:p>
            <a:pPr algn="ctr"/>
            <a:r>
              <a:rPr lang="ru-RU" sz="1200" dirty="0"/>
              <a:t>местного бюджета – </a:t>
            </a:r>
            <a:r>
              <a:rPr lang="ru-RU" sz="1200" dirty="0" smtClean="0"/>
              <a:t>1 028,1</a:t>
            </a:r>
            <a:endParaRPr lang="ru-RU" sz="1200" dirty="0"/>
          </a:p>
        </p:txBody>
      </p:sp>
      <p:pic>
        <p:nvPicPr>
          <p:cNvPr id="11" name="Picture 2" descr="C:\Users\User3\Documents\344da0fbf7ea9039a13fa403aada9e0b.jp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779912" y="5496191"/>
            <a:ext cx="2385160" cy="1341112"/>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7355851" y="5496192"/>
            <a:ext cx="1788149" cy="1341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9447704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95536" y="-99392"/>
            <a:ext cx="8640960" cy="688503"/>
          </a:xfrm>
        </p:spPr>
        <p:txBody>
          <a:bodyPr>
            <a:noAutofit/>
          </a:bodyPr>
          <a:lstStyle/>
          <a:p>
            <a:r>
              <a:rPr lang="ru-RU" sz="1500" dirty="0" smtClean="0">
                <a:solidFill>
                  <a:schemeClr val="tx1"/>
                </a:solidFill>
                <a:latin typeface="Times New Roman" pitchFamily="18" charset="0"/>
                <a:cs typeface="Times New Roman" pitchFamily="18" charset="0"/>
              </a:rPr>
              <a:t>Муниципальная программа </a:t>
            </a:r>
            <a:r>
              <a:rPr lang="ru-RU" sz="1500" dirty="0">
                <a:latin typeface="Times New Roman" pitchFamily="18" charset="0"/>
                <a:cs typeface="Times New Roman" pitchFamily="18" charset="0"/>
              </a:rPr>
              <a:t>«Реформирование и модернизация жилищно-коммунального хозяйства и повышение энергетической эффективности</a:t>
            </a:r>
            <a:r>
              <a:rPr lang="ru-RU" sz="1500" dirty="0" smtClean="0">
                <a:latin typeface="Times New Roman" pitchFamily="18" charset="0"/>
                <a:cs typeface="Times New Roman" pitchFamily="18" charset="0"/>
              </a:rPr>
              <a:t>» </a:t>
            </a:r>
            <a:endParaRPr lang="ru-RU" sz="1500" dirty="0">
              <a:solidFill>
                <a:schemeClr val="tx1"/>
              </a:solidFill>
            </a:endParaRPr>
          </a:p>
        </p:txBody>
      </p:sp>
      <p:sp>
        <p:nvSpPr>
          <p:cNvPr id="3" name="Подзаголовок 2"/>
          <p:cNvSpPr>
            <a:spLocks noGrp="1"/>
          </p:cNvSpPr>
          <p:nvPr>
            <p:ph type="subTitle" idx="1"/>
          </p:nvPr>
        </p:nvSpPr>
        <p:spPr>
          <a:xfrm>
            <a:off x="0" y="1500174"/>
            <a:ext cx="9144000" cy="5205426"/>
          </a:xfrm>
        </p:spPr>
        <p:txBody>
          <a:bodyPr>
            <a:normAutofit/>
          </a:bodyPr>
          <a:lstStyle/>
          <a:p>
            <a:r>
              <a:rPr lang="ru-RU" sz="2400" dirty="0" smtClean="0">
                <a:latin typeface="Times New Roman" pitchFamily="18" charset="0"/>
                <a:cs typeface="Times New Roman" pitchFamily="18" charset="0"/>
              </a:rPr>
              <a:t>Основные направления расходов в 2021 году</a:t>
            </a:r>
            <a:endParaRPr lang="ru-RU" sz="2400" dirty="0">
              <a:latin typeface="Times New Roman" pitchFamily="18" charset="0"/>
              <a:cs typeface="Times New Roman" pitchFamily="18" charset="0"/>
            </a:endParaRPr>
          </a:p>
        </p:txBody>
      </p:sp>
      <p:graphicFrame>
        <p:nvGraphicFramePr>
          <p:cNvPr id="5" name="Таблица 4"/>
          <p:cNvGraphicFramePr>
            <a:graphicFrameLocks noGrp="1"/>
          </p:cNvGraphicFramePr>
          <p:nvPr>
            <p:extLst>
              <p:ext uri="{D42A27DB-BD31-4B8C-83A1-F6EECF244321}">
                <p14:modId xmlns:p14="http://schemas.microsoft.com/office/powerpoint/2010/main" val="312799750"/>
              </p:ext>
            </p:extLst>
          </p:nvPr>
        </p:nvGraphicFramePr>
        <p:xfrm>
          <a:off x="74331" y="1052736"/>
          <a:ext cx="9004144" cy="487680"/>
        </p:xfrm>
        <a:graphic>
          <a:graphicData uri="http://schemas.openxmlformats.org/drawingml/2006/table">
            <a:tbl>
              <a:tblPr firstRow="1" bandRow="1">
                <a:tableStyleId>{5C22544A-7EE6-4342-B048-85BDC9FD1C3A}</a:tableStyleId>
              </a:tblPr>
              <a:tblGrid>
                <a:gridCol w="1840295"/>
                <a:gridCol w="1447800"/>
                <a:gridCol w="1371600"/>
                <a:gridCol w="1447800"/>
                <a:gridCol w="1524000"/>
                <a:gridCol w="1372649"/>
              </a:tblGrid>
              <a:tr h="182136">
                <a:tc rowSpan="2">
                  <a:txBody>
                    <a:bodyPr/>
                    <a:lstStyle/>
                    <a:p>
                      <a:pPr algn="ctr"/>
                      <a:r>
                        <a:rPr lang="ru-RU" sz="1000" dirty="0" smtClean="0">
                          <a:solidFill>
                            <a:schemeClr val="tx1"/>
                          </a:solidFill>
                          <a:latin typeface="Times New Roman" pitchFamily="18" charset="0"/>
                          <a:cs typeface="Times New Roman" pitchFamily="18" charset="0"/>
                        </a:rPr>
                        <a:t>Объем финансирования, тыс. рублей</a:t>
                      </a:r>
                      <a:endParaRPr lang="ru-RU" sz="1000" dirty="0">
                        <a:solidFill>
                          <a:schemeClr val="tx1"/>
                        </a:solidFill>
                        <a:latin typeface="Times New Roman" pitchFamily="18" charset="0"/>
                        <a:cs typeface="Times New Roman" pitchFamily="18" charset="0"/>
                      </a:endParaRPr>
                    </a:p>
                  </a:txBody>
                  <a:tcPr/>
                </a:tc>
                <a:tc>
                  <a:txBody>
                    <a:bodyPr/>
                    <a:lstStyle/>
                    <a:p>
                      <a:pPr algn="ctr"/>
                      <a:r>
                        <a:rPr lang="ru-RU" sz="1000" dirty="0" smtClean="0">
                          <a:solidFill>
                            <a:schemeClr val="tx1"/>
                          </a:solidFill>
                          <a:latin typeface="Times New Roman" pitchFamily="18" charset="0"/>
                          <a:cs typeface="Times New Roman" pitchFamily="18" charset="0"/>
                        </a:rPr>
                        <a:t>2019 год</a:t>
                      </a:r>
                      <a:endParaRPr lang="ru-RU" sz="1000" dirty="0">
                        <a:solidFill>
                          <a:schemeClr val="tx1"/>
                        </a:solidFill>
                        <a:latin typeface="Times New Roman" pitchFamily="18" charset="0"/>
                        <a:cs typeface="Times New Roman" pitchFamily="18" charset="0"/>
                      </a:endParaRPr>
                    </a:p>
                  </a:txBody>
                  <a:tcPr/>
                </a:tc>
                <a:tc>
                  <a:txBody>
                    <a:bodyPr/>
                    <a:lstStyle/>
                    <a:p>
                      <a:pPr algn="ctr"/>
                      <a:r>
                        <a:rPr lang="ru-RU" sz="1000" dirty="0" smtClean="0">
                          <a:solidFill>
                            <a:schemeClr val="tx1"/>
                          </a:solidFill>
                          <a:latin typeface="Times New Roman" pitchFamily="18" charset="0"/>
                          <a:cs typeface="Times New Roman" pitchFamily="18" charset="0"/>
                        </a:rPr>
                        <a:t>2020 год</a:t>
                      </a:r>
                      <a:endParaRPr lang="ru-RU" sz="1000" dirty="0">
                        <a:solidFill>
                          <a:schemeClr val="tx1"/>
                        </a:solidFill>
                        <a:latin typeface="Times New Roman" pitchFamily="18" charset="0"/>
                        <a:cs typeface="Times New Roman" pitchFamily="18" charset="0"/>
                      </a:endParaRPr>
                    </a:p>
                  </a:txBody>
                  <a:tcPr/>
                </a:tc>
                <a:tc>
                  <a:txBody>
                    <a:bodyPr/>
                    <a:lstStyle/>
                    <a:p>
                      <a:pPr algn="ctr"/>
                      <a:r>
                        <a:rPr lang="ru-RU" sz="1000" dirty="0" smtClean="0">
                          <a:solidFill>
                            <a:schemeClr val="tx1"/>
                          </a:solidFill>
                          <a:latin typeface="Times New Roman" pitchFamily="18" charset="0"/>
                          <a:cs typeface="Times New Roman" pitchFamily="18" charset="0"/>
                        </a:rPr>
                        <a:t>2021 год</a:t>
                      </a:r>
                      <a:endParaRPr lang="ru-RU" sz="1000" dirty="0">
                        <a:solidFill>
                          <a:schemeClr val="tx1"/>
                        </a:solidFill>
                        <a:latin typeface="Times New Roman" pitchFamily="18" charset="0"/>
                        <a:cs typeface="Times New Roman" pitchFamily="18" charset="0"/>
                      </a:endParaRPr>
                    </a:p>
                  </a:txBody>
                  <a:tcPr/>
                </a:tc>
                <a:tc>
                  <a:txBody>
                    <a:bodyPr/>
                    <a:lstStyle/>
                    <a:p>
                      <a:pPr algn="ctr"/>
                      <a:r>
                        <a:rPr lang="ru-RU" sz="1000" dirty="0" smtClean="0">
                          <a:solidFill>
                            <a:schemeClr val="tx1"/>
                          </a:solidFill>
                          <a:latin typeface="Times New Roman" pitchFamily="18" charset="0"/>
                          <a:cs typeface="Times New Roman" pitchFamily="18" charset="0"/>
                        </a:rPr>
                        <a:t>2022 год</a:t>
                      </a:r>
                      <a:endParaRPr lang="ru-RU" sz="1000" dirty="0">
                        <a:solidFill>
                          <a:schemeClr val="tx1"/>
                        </a:solidFill>
                        <a:latin typeface="Times New Roman" pitchFamily="18" charset="0"/>
                        <a:cs typeface="Times New Roman" pitchFamily="18" charset="0"/>
                      </a:endParaRPr>
                    </a:p>
                  </a:txBody>
                  <a:tcPr/>
                </a:tc>
                <a:tc>
                  <a:txBody>
                    <a:bodyPr/>
                    <a:lstStyle/>
                    <a:p>
                      <a:pPr algn="ctr"/>
                      <a:r>
                        <a:rPr lang="ru-RU" sz="1000" dirty="0" smtClean="0">
                          <a:solidFill>
                            <a:schemeClr val="tx1"/>
                          </a:solidFill>
                          <a:latin typeface="Times New Roman" pitchFamily="18" charset="0"/>
                          <a:cs typeface="Times New Roman" pitchFamily="18" charset="0"/>
                        </a:rPr>
                        <a:t>2023 год </a:t>
                      </a:r>
                      <a:endParaRPr lang="ru-RU" sz="1000" dirty="0">
                        <a:solidFill>
                          <a:schemeClr val="tx1"/>
                        </a:solidFill>
                        <a:latin typeface="Times New Roman" pitchFamily="18" charset="0"/>
                        <a:cs typeface="Times New Roman" pitchFamily="18" charset="0"/>
                      </a:endParaRPr>
                    </a:p>
                  </a:txBody>
                  <a:tcPr/>
                </a:tc>
              </a:tr>
              <a:tr h="182136">
                <a:tc vMerge="1">
                  <a:txBody>
                    <a:bodyPr/>
                    <a:lstStyle/>
                    <a:p>
                      <a:endParaRPr lang="ru-RU" dirty="0"/>
                    </a:p>
                  </a:txBody>
                  <a:tcPr/>
                </a:tc>
                <a:tc>
                  <a:txBody>
                    <a:bodyPr/>
                    <a:lstStyle/>
                    <a:p>
                      <a:pPr algn="ctr"/>
                      <a:r>
                        <a:rPr lang="ru-RU" sz="1000" b="0" dirty="0" smtClean="0">
                          <a:solidFill>
                            <a:schemeClr val="tx1"/>
                          </a:solidFill>
                          <a:latin typeface="Times New Roman" pitchFamily="18" charset="0"/>
                          <a:cs typeface="Times New Roman" pitchFamily="18" charset="0"/>
                        </a:rPr>
                        <a:t>521 440,1</a:t>
                      </a:r>
                      <a:endParaRPr lang="ru-RU" sz="1000" b="0" dirty="0">
                        <a:solidFill>
                          <a:schemeClr val="tx1"/>
                        </a:solidFill>
                        <a:latin typeface="Times New Roman" pitchFamily="18" charset="0"/>
                        <a:cs typeface="Times New Roman" pitchFamily="18" charset="0"/>
                      </a:endParaRPr>
                    </a:p>
                  </a:txBody>
                  <a:tcPr/>
                </a:tc>
                <a:tc>
                  <a:txBody>
                    <a:bodyPr/>
                    <a:lstStyle/>
                    <a:p>
                      <a:pPr algn="ctr"/>
                      <a:r>
                        <a:rPr lang="ru-RU" sz="1000" b="0" dirty="0" smtClean="0">
                          <a:solidFill>
                            <a:schemeClr val="tx1"/>
                          </a:solidFill>
                          <a:latin typeface="Times New Roman" pitchFamily="18" charset="0"/>
                          <a:cs typeface="Times New Roman" pitchFamily="18" charset="0"/>
                        </a:rPr>
                        <a:t>595 999,9</a:t>
                      </a:r>
                      <a:endParaRPr lang="ru-RU" sz="1000" b="0" dirty="0">
                        <a:solidFill>
                          <a:schemeClr val="tx1"/>
                        </a:solidFill>
                        <a:latin typeface="Times New Roman" pitchFamily="18" charset="0"/>
                        <a:cs typeface="Times New Roman" pitchFamily="18" charset="0"/>
                      </a:endParaRPr>
                    </a:p>
                  </a:txBody>
                  <a:tcPr/>
                </a:tc>
                <a:tc>
                  <a:txBody>
                    <a:bodyPr/>
                    <a:lstStyle/>
                    <a:p>
                      <a:pPr algn="ctr"/>
                      <a:r>
                        <a:rPr lang="ru-RU" sz="1000" b="1" dirty="0" smtClean="0">
                          <a:solidFill>
                            <a:schemeClr val="tx1"/>
                          </a:solidFill>
                          <a:latin typeface="Times New Roman" pitchFamily="18" charset="0"/>
                          <a:cs typeface="Times New Roman" pitchFamily="18" charset="0"/>
                        </a:rPr>
                        <a:t>472</a:t>
                      </a:r>
                      <a:r>
                        <a:rPr lang="ru-RU" sz="1000" b="1" baseline="0" dirty="0" smtClean="0">
                          <a:solidFill>
                            <a:schemeClr val="tx1"/>
                          </a:solidFill>
                          <a:latin typeface="Times New Roman" pitchFamily="18" charset="0"/>
                          <a:cs typeface="Times New Roman" pitchFamily="18" charset="0"/>
                        </a:rPr>
                        <a:t> 599,3</a:t>
                      </a:r>
                      <a:endParaRPr lang="ru-RU" sz="1000" b="1" dirty="0">
                        <a:solidFill>
                          <a:schemeClr val="tx1"/>
                        </a:solidFill>
                        <a:latin typeface="Times New Roman" pitchFamily="18" charset="0"/>
                        <a:cs typeface="Times New Roman" pitchFamily="18" charset="0"/>
                      </a:endParaRPr>
                    </a:p>
                  </a:txBody>
                  <a:tcPr/>
                </a:tc>
                <a:tc>
                  <a:txBody>
                    <a:bodyPr/>
                    <a:lstStyle/>
                    <a:p>
                      <a:pPr algn="ctr"/>
                      <a:r>
                        <a:rPr lang="ru-RU" sz="1000" b="0" dirty="0" smtClean="0">
                          <a:solidFill>
                            <a:schemeClr val="tx1"/>
                          </a:solidFill>
                          <a:latin typeface="Times New Roman" pitchFamily="18" charset="0"/>
                          <a:cs typeface="Times New Roman" pitchFamily="18" charset="0"/>
                        </a:rPr>
                        <a:t>444 000,6</a:t>
                      </a:r>
                      <a:endParaRPr lang="ru-RU" sz="1000" b="0" dirty="0">
                        <a:solidFill>
                          <a:schemeClr val="tx1"/>
                        </a:solidFill>
                        <a:latin typeface="Times New Roman" pitchFamily="18" charset="0"/>
                        <a:cs typeface="Times New Roman" pitchFamily="18" charset="0"/>
                      </a:endParaRPr>
                    </a:p>
                  </a:txBody>
                  <a:tcPr/>
                </a:tc>
                <a:tc>
                  <a:txBody>
                    <a:bodyPr/>
                    <a:lstStyle/>
                    <a:p>
                      <a:pPr algn="ctr"/>
                      <a:r>
                        <a:rPr lang="ru-RU" sz="1000" b="0" dirty="0" smtClean="0">
                          <a:solidFill>
                            <a:schemeClr val="tx1"/>
                          </a:solidFill>
                          <a:latin typeface="Times New Roman" pitchFamily="18" charset="0"/>
                          <a:cs typeface="Times New Roman" pitchFamily="18" charset="0"/>
                        </a:rPr>
                        <a:t>444 000,6</a:t>
                      </a:r>
                      <a:endParaRPr lang="ru-RU" sz="1000" b="0" dirty="0">
                        <a:solidFill>
                          <a:schemeClr val="tx1"/>
                        </a:solidFill>
                        <a:latin typeface="Times New Roman" pitchFamily="18" charset="0"/>
                        <a:cs typeface="Times New Roman" pitchFamily="18" charset="0"/>
                      </a:endParaRPr>
                    </a:p>
                  </a:txBody>
                  <a:tcPr/>
                </a:tc>
              </a:tr>
            </a:tbl>
          </a:graphicData>
        </a:graphic>
      </p:graphicFrame>
      <p:sp>
        <p:nvSpPr>
          <p:cNvPr id="9" name="Нашивка 8"/>
          <p:cNvSpPr/>
          <p:nvPr/>
        </p:nvSpPr>
        <p:spPr>
          <a:xfrm>
            <a:off x="16286" y="71167"/>
            <a:ext cx="714380" cy="642942"/>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black"/>
              </a:solidFill>
            </a:endParaRPr>
          </a:p>
        </p:txBody>
      </p:sp>
      <p:graphicFrame>
        <p:nvGraphicFramePr>
          <p:cNvPr id="10" name="Таблица 9"/>
          <p:cNvGraphicFramePr>
            <a:graphicFrameLocks noGrp="1"/>
          </p:cNvGraphicFramePr>
          <p:nvPr>
            <p:extLst>
              <p:ext uri="{D42A27DB-BD31-4B8C-83A1-F6EECF244321}">
                <p14:modId xmlns:p14="http://schemas.microsoft.com/office/powerpoint/2010/main" val="1225714333"/>
              </p:ext>
            </p:extLst>
          </p:nvPr>
        </p:nvGraphicFramePr>
        <p:xfrm>
          <a:off x="107503" y="1911690"/>
          <a:ext cx="8928993" cy="3095739"/>
        </p:xfrm>
        <a:graphic>
          <a:graphicData uri="http://schemas.openxmlformats.org/drawingml/2006/table">
            <a:tbl>
              <a:tblPr firstRow="1" bandRow="1">
                <a:tableStyleId>{5C22544A-7EE6-4342-B048-85BDC9FD1C3A}</a:tableStyleId>
              </a:tblPr>
              <a:tblGrid>
                <a:gridCol w="711274"/>
                <a:gridCol w="8217719"/>
              </a:tblGrid>
              <a:tr h="239084">
                <a:tc>
                  <a:txBody>
                    <a:bodyPr/>
                    <a:lstStyle/>
                    <a:p>
                      <a:pPr algn="l"/>
                      <a:r>
                        <a:rPr lang="ru-RU" sz="900" b="1" baseline="0" dirty="0" smtClean="0">
                          <a:solidFill>
                            <a:schemeClr val="tx1"/>
                          </a:solidFill>
                          <a:latin typeface="Times New Roman" panose="02020603050405020304" pitchFamily="18" charset="0"/>
                          <a:cs typeface="Times New Roman" panose="02020603050405020304" pitchFamily="18" charset="0"/>
                        </a:rPr>
                        <a:t>36 820,9</a:t>
                      </a:r>
                    </a:p>
                  </a:txBody>
                  <a:tcPr>
                    <a:solidFill>
                      <a:schemeClr val="accent1">
                        <a:lumMod val="20000"/>
                        <a:lumOff val="80000"/>
                      </a:schemeClr>
                    </a:solidFill>
                  </a:tcPr>
                </a:tc>
                <a:tc>
                  <a:txBody>
                    <a:bodyPr/>
                    <a:lstStyle/>
                    <a:p>
                      <a:r>
                        <a:rPr lang="ru-RU" sz="900" b="1" dirty="0" smtClean="0">
                          <a:solidFill>
                            <a:schemeClr val="tx1"/>
                          </a:solidFill>
                          <a:latin typeface="Times New Roman" panose="02020603050405020304" pitchFamily="18" charset="0"/>
                          <a:cs typeface="Times New Roman" panose="02020603050405020304" pitchFamily="18" charset="0"/>
                        </a:rPr>
                        <a:t>Подпрограмма 2.</a:t>
                      </a:r>
                      <a:r>
                        <a:rPr lang="ru-RU" sz="900" b="1" baseline="0" dirty="0" smtClean="0">
                          <a:solidFill>
                            <a:schemeClr val="tx1"/>
                          </a:solidFill>
                          <a:latin typeface="Times New Roman" panose="02020603050405020304" pitchFamily="18" charset="0"/>
                          <a:cs typeface="Times New Roman" panose="02020603050405020304" pitchFamily="18" charset="0"/>
                        </a:rPr>
                        <a:t> «Чистая вода Северо-Енисейского района»</a:t>
                      </a:r>
                      <a:endParaRPr lang="ru-RU" sz="900" b="1" dirty="0">
                        <a:solidFill>
                          <a:schemeClr val="tx1"/>
                        </a:solidFill>
                        <a:latin typeface="Times New Roman" panose="02020603050405020304" pitchFamily="18" charset="0"/>
                        <a:cs typeface="Times New Roman" panose="02020603050405020304" pitchFamily="18" charset="0"/>
                      </a:endParaRPr>
                    </a:p>
                  </a:txBody>
                  <a:tcPr>
                    <a:solidFill>
                      <a:schemeClr val="accent1">
                        <a:lumMod val="20000"/>
                        <a:lumOff val="80000"/>
                      </a:schemeClr>
                    </a:solidFill>
                  </a:tcPr>
                </a:tc>
              </a:tr>
              <a:tr h="223458">
                <a:tc>
                  <a:txBody>
                    <a:bodyPr/>
                    <a:lstStyle/>
                    <a:p>
                      <a:pPr algn="l"/>
                      <a:r>
                        <a:rPr lang="ru-RU" sz="900" dirty="0" smtClean="0">
                          <a:latin typeface="Times New Roman" pitchFamily="18" charset="0"/>
                          <a:cs typeface="Times New Roman" pitchFamily="18" charset="0"/>
                        </a:rPr>
                        <a:t>36 820,9</a:t>
                      </a:r>
                      <a:endParaRPr lang="ru-RU" sz="900" b="1" dirty="0" smtClean="0">
                        <a:solidFill>
                          <a:schemeClr val="tx1"/>
                        </a:solidFill>
                        <a:latin typeface="Times New Roman" panose="02020603050405020304" pitchFamily="18" charset="0"/>
                        <a:cs typeface="Times New Roman" panose="02020603050405020304" pitchFamily="18" charset="0"/>
                      </a:endParaRPr>
                    </a:p>
                  </a:txBody>
                  <a:tcPr>
                    <a:solidFill>
                      <a:schemeClr val="accent1">
                        <a:lumMod val="20000"/>
                        <a:lumOff val="80000"/>
                      </a:schemeClr>
                    </a:solidFill>
                  </a:tcPr>
                </a:tc>
                <a:tc>
                  <a:txBody>
                    <a:bodyPr/>
                    <a:lstStyle/>
                    <a:p>
                      <a:pPr algn="l" fontAlgn="t"/>
                      <a:r>
                        <a:rPr lang="ru-RU" sz="900" u="none" strike="noStrike" dirty="0" smtClean="0">
                          <a:effectLst/>
                          <a:latin typeface="Times New Roman" pitchFamily="18" charset="0"/>
                          <a:cs typeface="Times New Roman" pitchFamily="18" charset="0"/>
                        </a:rPr>
                        <a:t>   Пусконаладочные работы по объекту «Водозабор подземных вод для хозяйственно-питьевого снабжения </a:t>
                      </a:r>
                      <a:r>
                        <a:rPr lang="ru-RU" sz="900" u="none" strike="noStrike" dirty="0" err="1" smtClean="0">
                          <a:effectLst/>
                          <a:latin typeface="Times New Roman" pitchFamily="18" charset="0"/>
                          <a:cs typeface="Times New Roman" pitchFamily="18" charset="0"/>
                        </a:rPr>
                        <a:t>гп</a:t>
                      </a:r>
                      <a:r>
                        <a:rPr lang="ru-RU" sz="900" u="none" strike="noStrike" dirty="0" smtClean="0">
                          <a:effectLst/>
                          <a:latin typeface="Times New Roman" pitchFamily="18" charset="0"/>
                          <a:cs typeface="Times New Roman" pitchFamily="18" charset="0"/>
                        </a:rPr>
                        <a:t> Северо-Енисейский»</a:t>
                      </a:r>
                      <a:endParaRPr lang="ru-RU" sz="900" b="0" i="0" u="none" strike="noStrike" dirty="0">
                        <a:effectLst/>
                        <a:latin typeface="Times New Roman" pitchFamily="18" charset="0"/>
                        <a:cs typeface="Times New Roman" pitchFamily="18" charset="0"/>
                      </a:endParaRPr>
                    </a:p>
                  </a:txBody>
                  <a:tcPr marL="9525" marR="9525" marT="9525" marB="0">
                    <a:solidFill>
                      <a:schemeClr val="accent1">
                        <a:lumMod val="20000"/>
                        <a:lumOff val="80000"/>
                      </a:schemeClr>
                    </a:solidFill>
                  </a:tcPr>
                </a:tc>
              </a:tr>
              <a:tr h="239084">
                <a:tc>
                  <a:txBody>
                    <a:bodyPr/>
                    <a:lstStyle/>
                    <a:p>
                      <a:pPr algn="l"/>
                      <a:r>
                        <a:rPr lang="ru-RU" sz="900" b="1" dirty="0" smtClean="0">
                          <a:solidFill>
                            <a:schemeClr val="tx1"/>
                          </a:solidFill>
                          <a:latin typeface="Times New Roman" panose="02020603050405020304" pitchFamily="18" charset="0"/>
                          <a:cs typeface="Times New Roman" panose="02020603050405020304" pitchFamily="18" charset="0"/>
                        </a:rPr>
                        <a:t>430 339,6</a:t>
                      </a:r>
                    </a:p>
                  </a:txBody>
                  <a:tcPr>
                    <a:solidFill>
                      <a:schemeClr val="accent1">
                        <a:lumMod val="20000"/>
                        <a:lumOff val="80000"/>
                      </a:schemeClr>
                    </a:solidFill>
                  </a:tcPr>
                </a:tc>
                <a:tc>
                  <a:txBody>
                    <a:bodyPr/>
                    <a:lstStyle/>
                    <a:p>
                      <a:r>
                        <a:rPr lang="ru-RU" sz="900" b="1" dirty="0" smtClean="0">
                          <a:solidFill>
                            <a:schemeClr val="tx1"/>
                          </a:solidFill>
                          <a:latin typeface="Times New Roman" panose="02020603050405020304" pitchFamily="18" charset="0"/>
                          <a:cs typeface="Times New Roman" panose="02020603050405020304" pitchFamily="18" charset="0"/>
                        </a:rPr>
                        <a:t>Подпрограмма 3. «Доступность коммунально-бытовых услуг для населения Северо-Енисейского района» </a:t>
                      </a:r>
                      <a:endParaRPr lang="ru-RU" sz="900" b="1" dirty="0">
                        <a:solidFill>
                          <a:schemeClr val="tx1"/>
                        </a:solidFill>
                        <a:latin typeface="Times New Roman" panose="02020603050405020304" pitchFamily="18" charset="0"/>
                        <a:cs typeface="Times New Roman" panose="02020603050405020304" pitchFamily="18" charset="0"/>
                      </a:endParaRPr>
                    </a:p>
                  </a:txBody>
                  <a:tcPr>
                    <a:solidFill>
                      <a:schemeClr val="accent1">
                        <a:lumMod val="20000"/>
                        <a:lumOff val="80000"/>
                      </a:schemeClr>
                    </a:solidFill>
                  </a:tcPr>
                </a:tc>
              </a:tr>
              <a:tr h="239084">
                <a:tc>
                  <a:txBody>
                    <a:bodyPr/>
                    <a:lstStyle/>
                    <a:p>
                      <a:pPr algn="l"/>
                      <a:r>
                        <a:rPr lang="ru-RU" sz="900" u="none" dirty="0" smtClean="0">
                          <a:latin typeface="Times New Roman" pitchFamily="18" charset="0"/>
                          <a:cs typeface="Times New Roman" pitchFamily="18" charset="0"/>
                        </a:rPr>
                        <a:t>407 683,9</a:t>
                      </a:r>
                      <a:endParaRPr lang="ru-RU" sz="900" b="1" u="none" dirty="0" smtClean="0">
                        <a:solidFill>
                          <a:schemeClr val="tx1"/>
                        </a:solidFill>
                        <a:latin typeface="Times New Roman" panose="02020603050405020304" pitchFamily="18" charset="0"/>
                        <a:cs typeface="Times New Roman" panose="02020603050405020304" pitchFamily="18" charset="0"/>
                      </a:endParaRPr>
                    </a:p>
                  </a:txBody>
                  <a:tcPr>
                    <a:solidFill>
                      <a:schemeClr val="accent1">
                        <a:lumMod val="20000"/>
                        <a:lumOff val="80000"/>
                      </a:schemeClr>
                    </a:solidFill>
                  </a:tcPr>
                </a:tc>
                <a:tc>
                  <a:txBody>
                    <a:bodyPr/>
                    <a:lstStyle/>
                    <a:p>
                      <a:r>
                        <a:rPr lang="ru-RU" sz="900" u="none" dirty="0" smtClean="0">
                          <a:latin typeface="Times New Roman" pitchFamily="18" charset="0"/>
                          <a:cs typeface="Times New Roman" pitchFamily="18" charset="0"/>
                        </a:rPr>
                        <a:t>Расходы на организацию теплоснабжения населения</a:t>
                      </a:r>
                      <a:endParaRPr lang="ru-RU" sz="900" u="none" dirty="0">
                        <a:solidFill>
                          <a:schemeClr val="tx1"/>
                        </a:solidFill>
                        <a:latin typeface="Times New Roman" panose="02020603050405020304" pitchFamily="18" charset="0"/>
                        <a:cs typeface="Times New Roman" panose="02020603050405020304" pitchFamily="18" charset="0"/>
                      </a:endParaRPr>
                    </a:p>
                  </a:txBody>
                  <a:tcPr>
                    <a:solidFill>
                      <a:schemeClr val="accent1">
                        <a:lumMod val="20000"/>
                        <a:lumOff val="80000"/>
                      </a:schemeClr>
                    </a:solidFill>
                  </a:tcPr>
                </a:tc>
              </a:tr>
              <a:tr h="392738">
                <a:tc>
                  <a:txBody>
                    <a:bodyPr/>
                    <a:lstStyle/>
                    <a:p>
                      <a:pPr algn="l"/>
                      <a:r>
                        <a:rPr lang="ru-RU" sz="900" u="none" dirty="0" smtClean="0">
                          <a:latin typeface="Times New Roman" pitchFamily="18" charset="0"/>
                          <a:cs typeface="Times New Roman" pitchFamily="18" charset="0"/>
                        </a:rPr>
                        <a:t>7 885,6</a:t>
                      </a:r>
                      <a:endParaRPr lang="ru-RU" sz="900" b="1" u="none" dirty="0" smtClean="0">
                        <a:solidFill>
                          <a:schemeClr val="tx1"/>
                        </a:solidFill>
                        <a:latin typeface="Times New Roman" panose="02020603050405020304" pitchFamily="18" charset="0"/>
                        <a:cs typeface="Times New Roman" panose="02020603050405020304" pitchFamily="18" charset="0"/>
                      </a:endParaRPr>
                    </a:p>
                  </a:txBody>
                  <a:tcPr>
                    <a:solidFill>
                      <a:schemeClr val="accent1">
                        <a:lumMod val="20000"/>
                        <a:lumOff val="80000"/>
                      </a:schemeClr>
                    </a:solidFill>
                  </a:tcPr>
                </a:tc>
                <a:tc>
                  <a:txBody>
                    <a:bodyPr/>
                    <a:lstStyle/>
                    <a:p>
                      <a:r>
                        <a:rPr lang="ru-RU" sz="900" u="none" kern="1200" dirty="0" smtClean="0">
                          <a:effectLst/>
                          <a:latin typeface="Times New Roman" pitchFamily="18" charset="0"/>
                          <a:cs typeface="Times New Roman" pitchFamily="18" charset="0"/>
                        </a:rPr>
                        <a:t>Возмещение фактически понесенных затрат, связанных с обеспечением жителей района услугами бытового обслуживания в части возмещения части затрат в связи с оказанием бытовых услуг общих отделений бань  </a:t>
                      </a:r>
                      <a:r>
                        <a:rPr lang="ru-RU" sz="900" u="none" kern="1200" dirty="0" err="1" smtClean="0">
                          <a:effectLst/>
                          <a:latin typeface="Times New Roman" pitchFamily="18" charset="0"/>
                          <a:cs typeface="Times New Roman" pitchFamily="18" charset="0"/>
                        </a:rPr>
                        <a:t>гп</a:t>
                      </a:r>
                      <a:r>
                        <a:rPr lang="ru-RU" sz="900" u="none" kern="1200" dirty="0" smtClean="0">
                          <a:effectLst/>
                          <a:latin typeface="Times New Roman" pitchFamily="18" charset="0"/>
                          <a:cs typeface="Times New Roman" pitchFamily="18" charset="0"/>
                        </a:rPr>
                        <a:t> Северо-Енисейский , п. Тея, п. Вангаш, п. Новая Калами, п. </a:t>
                      </a:r>
                      <a:r>
                        <a:rPr lang="ru-RU" sz="900" u="none" kern="1200" dirty="0" err="1" smtClean="0">
                          <a:effectLst/>
                          <a:latin typeface="Times New Roman" pitchFamily="18" charset="0"/>
                          <a:cs typeface="Times New Roman" pitchFamily="18" charset="0"/>
                        </a:rPr>
                        <a:t>Енашимо</a:t>
                      </a:r>
                      <a:endParaRPr lang="ru-RU" sz="900" u="none" dirty="0">
                        <a:solidFill>
                          <a:schemeClr val="tx1"/>
                        </a:solidFill>
                        <a:latin typeface="Times New Roman" panose="02020603050405020304" pitchFamily="18" charset="0"/>
                        <a:cs typeface="Times New Roman" panose="02020603050405020304" pitchFamily="18" charset="0"/>
                      </a:endParaRPr>
                    </a:p>
                  </a:txBody>
                  <a:tcPr>
                    <a:solidFill>
                      <a:schemeClr val="accent1">
                        <a:lumMod val="20000"/>
                        <a:lumOff val="80000"/>
                      </a:schemeClr>
                    </a:solidFill>
                  </a:tcPr>
                </a:tc>
              </a:tr>
              <a:tr h="375065">
                <a:tc>
                  <a:txBody>
                    <a:bodyPr/>
                    <a:lstStyle/>
                    <a:p>
                      <a:pPr algn="l"/>
                      <a:r>
                        <a:rPr lang="ru-RU" sz="900" u="none" dirty="0" smtClean="0">
                          <a:latin typeface="Times New Roman" pitchFamily="18" charset="0"/>
                          <a:cs typeface="Times New Roman" pitchFamily="18" charset="0"/>
                        </a:rPr>
                        <a:t>6 877,6</a:t>
                      </a:r>
                      <a:endParaRPr lang="ru-RU" sz="900" b="1" u="none" dirty="0" smtClean="0">
                        <a:solidFill>
                          <a:schemeClr val="tx1"/>
                        </a:solidFill>
                        <a:latin typeface="Times New Roman" panose="02020603050405020304" pitchFamily="18" charset="0"/>
                        <a:cs typeface="Times New Roman" panose="02020603050405020304" pitchFamily="18" charset="0"/>
                      </a:endParaRPr>
                    </a:p>
                  </a:txBody>
                  <a:tcPr>
                    <a:solidFill>
                      <a:schemeClr val="accent1">
                        <a:lumMod val="20000"/>
                        <a:lumOff val="80000"/>
                      </a:schemeClr>
                    </a:solidFill>
                  </a:tcPr>
                </a:tc>
                <a:tc>
                  <a:txBody>
                    <a:bodyPr/>
                    <a:lstStyle/>
                    <a:p>
                      <a:r>
                        <a:rPr lang="ru-RU" sz="900" u="none" dirty="0" smtClean="0">
                          <a:latin typeface="Times New Roman" pitchFamily="18" charset="0"/>
                          <a:cs typeface="Times New Roman" pitchFamily="18" charset="0"/>
                        </a:rPr>
                        <a:t>Возмещение фактически понесенных затрат по организации водоснабжения населения в части доставки воды автомобильным транспортом от центральной водокачки к водоразборным колонкам и на содержание водоразборных колонок в </a:t>
                      </a:r>
                      <a:r>
                        <a:rPr lang="ru-RU" sz="900" u="none" dirty="0" err="1" smtClean="0">
                          <a:latin typeface="Times New Roman" pitchFamily="18" charset="0"/>
                          <a:cs typeface="Times New Roman" pitchFamily="18" charset="0"/>
                        </a:rPr>
                        <a:t>гп</a:t>
                      </a:r>
                      <a:r>
                        <a:rPr lang="ru-RU" sz="900" u="none" dirty="0" smtClean="0">
                          <a:latin typeface="Times New Roman" pitchFamily="18" charset="0"/>
                          <a:cs typeface="Times New Roman" pitchFamily="18" charset="0"/>
                        </a:rPr>
                        <a:t> Северо-Енисейский</a:t>
                      </a:r>
                      <a:endParaRPr lang="ru-RU" sz="900" u="none" dirty="0">
                        <a:solidFill>
                          <a:schemeClr val="tx1"/>
                        </a:solidFill>
                        <a:latin typeface="Times New Roman" panose="02020603050405020304" pitchFamily="18" charset="0"/>
                        <a:cs typeface="Times New Roman" panose="02020603050405020304" pitchFamily="18" charset="0"/>
                      </a:endParaRPr>
                    </a:p>
                  </a:txBody>
                  <a:tcPr>
                    <a:solidFill>
                      <a:schemeClr val="accent1">
                        <a:lumMod val="20000"/>
                        <a:lumOff val="80000"/>
                      </a:schemeClr>
                    </a:solidFill>
                  </a:tcPr>
                </a:tc>
              </a:tr>
              <a:tr h="241685">
                <a:tc>
                  <a:txBody>
                    <a:bodyPr/>
                    <a:lstStyle/>
                    <a:p>
                      <a:pPr algn="l"/>
                      <a:r>
                        <a:rPr lang="ru-RU" sz="900" u="none" dirty="0" smtClean="0">
                          <a:latin typeface="Times New Roman" pitchFamily="18" charset="0"/>
                          <a:cs typeface="Times New Roman" pitchFamily="18" charset="0"/>
                        </a:rPr>
                        <a:t>7 892,5</a:t>
                      </a:r>
                      <a:endParaRPr lang="ru-RU" sz="900" b="1" u="none" dirty="0" smtClean="0">
                        <a:solidFill>
                          <a:schemeClr val="tx1"/>
                        </a:solidFill>
                        <a:latin typeface="Times New Roman" panose="02020603050405020304" pitchFamily="18" charset="0"/>
                        <a:cs typeface="Times New Roman" panose="02020603050405020304" pitchFamily="18" charset="0"/>
                      </a:endParaRPr>
                    </a:p>
                  </a:txBody>
                  <a:tcPr>
                    <a:solidFill>
                      <a:schemeClr val="accent1">
                        <a:lumMod val="20000"/>
                        <a:lumOff val="80000"/>
                      </a:schemeClr>
                    </a:solidFill>
                  </a:tcPr>
                </a:tc>
                <a:tc>
                  <a:txBody>
                    <a:bodyPr/>
                    <a:lstStyle/>
                    <a:p>
                      <a:r>
                        <a:rPr lang="ru-RU" sz="900" u="none" dirty="0" smtClean="0">
                          <a:latin typeface="Times New Roman" pitchFamily="18" charset="0"/>
                          <a:cs typeface="Times New Roman" pitchFamily="18" charset="0"/>
                        </a:rPr>
                        <a:t>Возмещение фактически понесенных затрат, связанных с организацией в границах района теплоснабжения населения в части производства и (или) реализации топлива твердого (швырок всех групп пород)</a:t>
                      </a:r>
                      <a:endParaRPr lang="ru-RU" sz="900" u="none" dirty="0">
                        <a:solidFill>
                          <a:schemeClr val="tx1"/>
                        </a:solidFill>
                        <a:latin typeface="Times New Roman" panose="02020603050405020304" pitchFamily="18" charset="0"/>
                        <a:cs typeface="Times New Roman" panose="02020603050405020304" pitchFamily="18" charset="0"/>
                      </a:endParaRPr>
                    </a:p>
                  </a:txBody>
                  <a:tcPr>
                    <a:solidFill>
                      <a:schemeClr val="accent1">
                        <a:lumMod val="20000"/>
                        <a:lumOff val="80000"/>
                      </a:schemeClr>
                    </a:solidFill>
                  </a:tcPr>
                </a:tc>
              </a:tr>
              <a:tr h="239084">
                <a:tc>
                  <a:txBody>
                    <a:bodyPr/>
                    <a:lstStyle/>
                    <a:p>
                      <a:pPr algn="l"/>
                      <a:r>
                        <a:rPr lang="ru-RU" sz="900" b="1" u="none" dirty="0" smtClean="0">
                          <a:solidFill>
                            <a:schemeClr val="tx1"/>
                          </a:solidFill>
                          <a:latin typeface="Times New Roman" panose="02020603050405020304" pitchFamily="18" charset="0"/>
                          <a:cs typeface="Times New Roman" panose="02020603050405020304" pitchFamily="18" charset="0"/>
                        </a:rPr>
                        <a:t>5 438,8</a:t>
                      </a:r>
                    </a:p>
                  </a:txBody>
                  <a:tcPr>
                    <a:solidFill>
                      <a:schemeClr val="accent1">
                        <a:lumMod val="20000"/>
                        <a:lumOff val="80000"/>
                      </a:schemeClr>
                    </a:solidFill>
                  </a:tcPr>
                </a:tc>
                <a:tc>
                  <a:txBody>
                    <a:bodyPr/>
                    <a:lstStyle/>
                    <a:p>
                      <a:r>
                        <a:rPr lang="ru-RU" sz="900" b="1" u="none" dirty="0" smtClean="0">
                          <a:solidFill>
                            <a:schemeClr val="tx1"/>
                          </a:solidFill>
                          <a:latin typeface="Times New Roman" panose="02020603050405020304" pitchFamily="18" charset="0"/>
                          <a:cs typeface="Times New Roman" panose="02020603050405020304" pitchFamily="18" charset="0"/>
                        </a:rPr>
                        <a:t>Подпрограмма 4. «Энергосбережение и повышение энергетической эффективности в Северо-Енисейском районе»</a:t>
                      </a:r>
                      <a:endParaRPr lang="ru-RU" sz="900" b="1" u="none" dirty="0">
                        <a:solidFill>
                          <a:schemeClr val="tx1"/>
                        </a:solidFill>
                        <a:latin typeface="Times New Roman" panose="02020603050405020304" pitchFamily="18" charset="0"/>
                        <a:cs typeface="Times New Roman" panose="02020603050405020304" pitchFamily="18" charset="0"/>
                      </a:endParaRPr>
                    </a:p>
                  </a:txBody>
                  <a:tcPr>
                    <a:solidFill>
                      <a:schemeClr val="accent1">
                        <a:lumMod val="20000"/>
                        <a:lumOff val="80000"/>
                      </a:schemeClr>
                    </a:solidFill>
                  </a:tcPr>
                </a:tc>
              </a:tr>
              <a:tr h="239084">
                <a:tc>
                  <a:txBody>
                    <a:bodyPr/>
                    <a:lstStyle/>
                    <a:p>
                      <a:pPr algn="l"/>
                      <a:r>
                        <a:rPr lang="ru-RU" sz="900" b="0" u="none" dirty="0" smtClean="0">
                          <a:solidFill>
                            <a:schemeClr val="tx1"/>
                          </a:solidFill>
                          <a:latin typeface="Times New Roman" panose="02020603050405020304" pitchFamily="18" charset="0"/>
                          <a:cs typeface="Times New Roman" panose="02020603050405020304" pitchFamily="18" charset="0"/>
                        </a:rPr>
                        <a:t>5 438,8</a:t>
                      </a:r>
                    </a:p>
                  </a:txBody>
                  <a:tcPr>
                    <a:solidFill>
                      <a:schemeClr val="accent1">
                        <a:lumMod val="20000"/>
                        <a:lumOff val="80000"/>
                      </a:schemeClr>
                    </a:solidFill>
                  </a:tcPr>
                </a:tc>
                <a:tc>
                  <a:txBody>
                    <a:bodyPr/>
                    <a:lstStyle/>
                    <a:p>
                      <a:r>
                        <a:rPr lang="ru-RU" sz="900" u="none" dirty="0" smtClean="0">
                          <a:solidFill>
                            <a:schemeClr val="tx1"/>
                          </a:solidFill>
                          <a:latin typeface="Times New Roman" panose="02020603050405020304" pitchFamily="18" charset="0"/>
                          <a:cs typeface="Times New Roman" panose="02020603050405020304" pitchFamily="18" charset="0"/>
                        </a:rPr>
                        <a:t>Субвенции бюджетам муниципальных образований на компенсацию выпадающих доходов </a:t>
                      </a:r>
                      <a:r>
                        <a:rPr lang="ru-RU" sz="900" u="none" dirty="0" err="1" smtClean="0">
                          <a:solidFill>
                            <a:schemeClr val="tx1"/>
                          </a:solidFill>
                          <a:latin typeface="Times New Roman" panose="02020603050405020304" pitchFamily="18" charset="0"/>
                          <a:cs typeface="Times New Roman" panose="02020603050405020304" pitchFamily="18" charset="0"/>
                        </a:rPr>
                        <a:t>энергоснабжающих</a:t>
                      </a:r>
                      <a:r>
                        <a:rPr lang="ru-RU" sz="900" u="none" dirty="0" smtClean="0">
                          <a:solidFill>
                            <a:schemeClr val="tx1"/>
                          </a:solidFill>
                          <a:latin typeface="Times New Roman" panose="02020603050405020304" pitchFamily="18" charset="0"/>
                          <a:cs typeface="Times New Roman" panose="02020603050405020304" pitchFamily="18" charset="0"/>
                        </a:rPr>
                        <a:t> организаций, связанных с применением государственных регулируемых цен (тарифов) на электрическую энергию, вырабатываемую дизельными электростанциями на территории Красноярского края для населения (в соответствии с Законом края от 20 декабря 2012 года № 3-963) в рамках подпрограммы «</a:t>
                      </a:r>
                      <a:r>
                        <a:rPr lang="ru-RU" sz="900" u="none" dirty="0" err="1" smtClean="0">
                          <a:solidFill>
                            <a:schemeClr val="tx1"/>
                          </a:solidFill>
                          <a:latin typeface="Times New Roman" panose="02020603050405020304" pitchFamily="18" charset="0"/>
                          <a:cs typeface="Times New Roman" panose="02020603050405020304" pitchFamily="18" charset="0"/>
                        </a:rPr>
                        <a:t>Энергоэффективность</a:t>
                      </a:r>
                      <a:r>
                        <a:rPr lang="ru-RU" sz="900" u="none" dirty="0" smtClean="0">
                          <a:solidFill>
                            <a:schemeClr val="tx1"/>
                          </a:solidFill>
                          <a:latin typeface="Times New Roman" panose="02020603050405020304" pitchFamily="18" charset="0"/>
                          <a:cs typeface="Times New Roman" panose="02020603050405020304" pitchFamily="18" charset="0"/>
                        </a:rPr>
                        <a:t> и развитие энергетики» государственной программы Красноярского края «Реформирование и модернизация жилищно-коммунального хозяйства и повышение энергетической эффективности»</a:t>
                      </a:r>
                      <a:endParaRPr lang="ru-RU" sz="900" u="none" dirty="0">
                        <a:solidFill>
                          <a:schemeClr val="tx1"/>
                        </a:solidFill>
                        <a:latin typeface="Times New Roman" panose="02020603050405020304" pitchFamily="18" charset="0"/>
                        <a:cs typeface="Times New Roman" panose="02020603050405020304" pitchFamily="18" charset="0"/>
                      </a:endParaRPr>
                    </a:p>
                  </a:txBody>
                  <a:tcPr>
                    <a:solidFill>
                      <a:schemeClr val="accent1">
                        <a:lumMod val="20000"/>
                        <a:lumOff val="80000"/>
                      </a:schemeClr>
                    </a:solidFill>
                  </a:tcPr>
                </a:tc>
              </a:tr>
            </a:tbl>
          </a:graphicData>
        </a:graphic>
      </p:graphicFrame>
      <p:sp>
        <p:nvSpPr>
          <p:cNvPr id="4" name="Скругленный прямоугольник 3"/>
          <p:cNvSpPr/>
          <p:nvPr/>
        </p:nvSpPr>
        <p:spPr>
          <a:xfrm>
            <a:off x="683568" y="488309"/>
            <a:ext cx="8460432" cy="564427"/>
          </a:xfrm>
          <a:prstGeom prst="round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000" dirty="0" smtClean="0">
                <a:solidFill>
                  <a:prstClr val="black"/>
                </a:solidFill>
                <a:latin typeface="Times New Roman" pitchFamily="18" charset="0"/>
                <a:cs typeface="Times New Roman" pitchFamily="18" charset="0"/>
              </a:rPr>
              <a:t>Цель муниципальной программы – обеспечение </a:t>
            </a:r>
            <a:r>
              <a:rPr lang="ru-RU" sz="1000" dirty="0">
                <a:solidFill>
                  <a:prstClr val="black"/>
                </a:solidFill>
                <a:latin typeface="Times New Roman" panose="02020603050405020304" pitchFamily="18" charset="0"/>
                <a:cs typeface="Times New Roman" panose="02020603050405020304" pitchFamily="18" charset="0"/>
              </a:rPr>
              <a:t>населения района качественными жилищно-коммунальными </a:t>
            </a:r>
            <a:r>
              <a:rPr lang="ru-RU" sz="1000" dirty="0" smtClean="0">
                <a:solidFill>
                  <a:prstClr val="black"/>
                </a:solidFill>
                <a:latin typeface="Times New Roman" panose="02020603050405020304" pitchFamily="18" charset="0"/>
                <a:cs typeface="Times New Roman" panose="02020603050405020304" pitchFamily="18" charset="0"/>
              </a:rPr>
              <a:t>услугами; формирование </a:t>
            </a:r>
            <a:r>
              <a:rPr lang="ru-RU" sz="1000" dirty="0">
                <a:solidFill>
                  <a:prstClr val="black"/>
                </a:solidFill>
                <a:latin typeface="Times New Roman" panose="02020603050405020304" pitchFamily="18" charset="0"/>
                <a:cs typeface="Times New Roman" panose="02020603050405020304" pitchFamily="18" charset="0"/>
              </a:rPr>
              <a:t>целостности и эффективной системы управления энергосбережением и повышением энергетической </a:t>
            </a:r>
            <a:r>
              <a:rPr lang="ru-RU" sz="1000" dirty="0" smtClean="0">
                <a:solidFill>
                  <a:prstClr val="black"/>
                </a:solidFill>
                <a:latin typeface="Times New Roman" panose="02020603050405020304" pitchFamily="18" charset="0"/>
                <a:cs typeface="Times New Roman" panose="02020603050405020304" pitchFamily="18" charset="0"/>
              </a:rPr>
              <a:t>эффективности; обеспечение </a:t>
            </a:r>
            <a:r>
              <a:rPr lang="ru-RU" sz="1000" dirty="0">
                <a:solidFill>
                  <a:prstClr val="black"/>
                </a:solidFill>
                <a:latin typeface="Times New Roman" panose="02020603050405020304" pitchFamily="18" charset="0"/>
                <a:cs typeface="Times New Roman" panose="02020603050405020304" pitchFamily="18" charset="0"/>
              </a:rPr>
              <a:t>населения и организаций района топливом для нужд отопления и лесоматериалом для проведения ремонтно-строительных </a:t>
            </a:r>
            <a:r>
              <a:rPr lang="ru-RU" sz="1000" dirty="0" smtClean="0">
                <a:solidFill>
                  <a:prstClr val="black"/>
                </a:solidFill>
                <a:latin typeface="Times New Roman" panose="02020603050405020304" pitchFamily="18" charset="0"/>
                <a:cs typeface="Times New Roman" panose="02020603050405020304" pitchFamily="18" charset="0"/>
              </a:rPr>
              <a:t>работ.</a:t>
            </a:r>
          </a:p>
        </p:txBody>
      </p:sp>
      <p:pic>
        <p:nvPicPr>
          <p:cNvPr id="11" name="Рисунок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45664" y="5301208"/>
            <a:ext cx="2736304" cy="1533952"/>
          </a:xfrm>
          <a:prstGeom prst="rect">
            <a:avLst/>
          </a:prstGeom>
        </p:spPr>
      </p:pic>
      <p:pic>
        <p:nvPicPr>
          <p:cNvPr id="12" name="Picture 2" descr="https://go3.imgsmail.ru/imgpreview?key=33dca894dde0bd4f&amp;mb=imgdb_preview_193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5301208"/>
            <a:ext cx="2987824" cy="155679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87824" y="5301207"/>
            <a:ext cx="3168352" cy="15613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5345293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24000" y="274638"/>
            <a:ext cx="7440488" cy="944562"/>
          </a:xfrm>
        </p:spPr>
        <p:txBody>
          <a:bodyPr>
            <a:noAutofit/>
          </a:bodyPr>
          <a:lstStyle/>
          <a:p>
            <a:r>
              <a:rPr lang="ru-RU" sz="2000" dirty="0" smtClean="0">
                <a:latin typeface="Times New Roman" pitchFamily="18" charset="0"/>
                <a:cs typeface="Times New Roman" pitchFamily="18" charset="0"/>
              </a:rPr>
              <a:t>Основные результаты при реализации муниципальной программы </a:t>
            </a:r>
            <a:r>
              <a:rPr lang="ru-RU" sz="2000" dirty="0">
                <a:latin typeface="Times New Roman" pitchFamily="18" charset="0"/>
                <a:cs typeface="Times New Roman" pitchFamily="18" charset="0"/>
              </a:rPr>
              <a:t>«Реформирование и модернизация жилищно-коммунального хозяйства и повышение энергетической эффективности»</a:t>
            </a:r>
          </a:p>
        </p:txBody>
      </p:sp>
      <p:graphicFrame>
        <p:nvGraphicFramePr>
          <p:cNvPr id="5" name="Содержимое 4"/>
          <p:cNvGraphicFramePr>
            <a:graphicFrameLocks noGrp="1"/>
          </p:cNvGraphicFramePr>
          <p:nvPr>
            <p:ph idx="4294967295"/>
            <p:extLst>
              <p:ext uri="{D42A27DB-BD31-4B8C-83A1-F6EECF244321}">
                <p14:modId xmlns:p14="http://schemas.microsoft.com/office/powerpoint/2010/main" val="602080675"/>
              </p:ext>
            </p:extLst>
          </p:nvPr>
        </p:nvGraphicFramePr>
        <p:xfrm>
          <a:off x="0" y="1295400"/>
          <a:ext cx="6588224" cy="5536251"/>
        </p:xfrm>
        <a:graphic>
          <a:graphicData uri="http://schemas.openxmlformats.org/drawingml/2006/table">
            <a:tbl>
              <a:tblPr firstRow="1" bandRow="1">
                <a:tableStyleId>{5C22544A-7EE6-4342-B048-85BDC9FD1C3A}</a:tableStyleId>
              </a:tblPr>
              <a:tblGrid>
                <a:gridCol w="2527842"/>
                <a:gridCol w="783431"/>
                <a:gridCol w="854652"/>
                <a:gridCol w="783431"/>
                <a:gridCol w="854652"/>
                <a:gridCol w="784216"/>
              </a:tblGrid>
              <a:tr h="392110">
                <a:tc>
                  <a:txBody>
                    <a:bodyPr/>
                    <a:lstStyle/>
                    <a:p>
                      <a:pPr algn="ctr"/>
                      <a:r>
                        <a:rPr lang="ru-RU" sz="1200" dirty="0" smtClean="0">
                          <a:solidFill>
                            <a:schemeClr val="tx1"/>
                          </a:solidFill>
                          <a:latin typeface="Times New Roman" pitchFamily="18" charset="0"/>
                          <a:cs typeface="Times New Roman" pitchFamily="18" charset="0"/>
                        </a:rPr>
                        <a:t>Основные результаты</a:t>
                      </a:r>
                      <a:endParaRPr lang="ru-RU" sz="1200" dirty="0">
                        <a:solidFill>
                          <a:schemeClr val="tx1"/>
                        </a:solidFill>
                        <a:latin typeface="Times New Roman" pitchFamily="18" charset="0"/>
                        <a:cs typeface="Times New Roman" pitchFamily="18" charset="0"/>
                      </a:endParaRPr>
                    </a:p>
                  </a:txBody>
                  <a:tcPr/>
                </a:tc>
                <a:tc>
                  <a:txBody>
                    <a:bodyPr/>
                    <a:lstStyle/>
                    <a:p>
                      <a:pPr algn="ctr"/>
                      <a:r>
                        <a:rPr lang="ru-RU" sz="1200" dirty="0" smtClean="0">
                          <a:solidFill>
                            <a:schemeClr val="tx1"/>
                          </a:solidFill>
                          <a:latin typeface="Times New Roman" pitchFamily="18" charset="0"/>
                          <a:cs typeface="Times New Roman" pitchFamily="18" charset="0"/>
                        </a:rPr>
                        <a:t>2019</a:t>
                      </a:r>
                      <a:endParaRPr lang="ru-RU" sz="1200" dirty="0">
                        <a:solidFill>
                          <a:schemeClr val="tx1"/>
                        </a:solidFill>
                        <a:latin typeface="Times New Roman" pitchFamily="18" charset="0"/>
                        <a:cs typeface="Times New Roman" pitchFamily="18" charset="0"/>
                      </a:endParaRPr>
                    </a:p>
                  </a:txBody>
                  <a:tcPr/>
                </a:tc>
                <a:tc>
                  <a:txBody>
                    <a:bodyPr/>
                    <a:lstStyle/>
                    <a:p>
                      <a:pPr algn="ctr"/>
                      <a:r>
                        <a:rPr lang="ru-RU" sz="1200" dirty="0" smtClean="0">
                          <a:solidFill>
                            <a:schemeClr val="tx1"/>
                          </a:solidFill>
                          <a:latin typeface="Times New Roman" pitchFamily="18" charset="0"/>
                          <a:cs typeface="Times New Roman" pitchFamily="18" charset="0"/>
                        </a:rPr>
                        <a:t>2020</a:t>
                      </a:r>
                      <a:endParaRPr lang="ru-RU" sz="1200" dirty="0">
                        <a:solidFill>
                          <a:schemeClr val="tx1"/>
                        </a:solidFill>
                        <a:latin typeface="Times New Roman" pitchFamily="18" charset="0"/>
                        <a:cs typeface="Times New Roman" pitchFamily="18" charset="0"/>
                      </a:endParaRPr>
                    </a:p>
                  </a:txBody>
                  <a:tcPr/>
                </a:tc>
                <a:tc>
                  <a:txBody>
                    <a:bodyPr/>
                    <a:lstStyle/>
                    <a:p>
                      <a:pPr algn="ctr"/>
                      <a:r>
                        <a:rPr lang="ru-RU" sz="1200" dirty="0" smtClean="0">
                          <a:solidFill>
                            <a:schemeClr val="tx1"/>
                          </a:solidFill>
                          <a:latin typeface="Times New Roman" pitchFamily="18" charset="0"/>
                          <a:cs typeface="Times New Roman" pitchFamily="18" charset="0"/>
                        </a:rPr>
                        <a:t>2021</a:t>
                      </a:r>
                      <a:endParaRPr lang="ru-RU" sz="1200" dirty="0">
                        <a:solidFill>
                          <a:schemeClr val="tx1"/>
                        </a:solidFill>
                        <a:latin typeface="Times New Roman" pitchFamily="18" charset="0"/>
                        <a:cs typeface="Times New Roman" pitchFamily="18" charset="0"/>
                      </a:endParaRPr>
                    </a:p>
                  </a:txBody>
                  <a:tcPr/>
                </a:tc>
                <a:tc>
                  <a:txBody>
                    <a:bodyPr/>
                    <a:lstStyle/>
                    <a:p>
                      <a:pPr algn="ctr"/>
                      <a:r>
                        <a:rPr lang="ru-RU" sz="1200" dirty="0" smtClean="0">
                          <a:solidFill>
                            <a:schemeClr val="tx1"/>
                          </a:solidFill>
                          <a:latin typeface="Times New Roman" pitchFamily="18" charset="0"/>
                          <a:cs typeface="Times New Roman" pitchFamily="18" charset="0"/>
                        </a:rPr>
                        <a:t>2022</a:t>
                      </a:r>
                      <a:endParaRPr lang="ru-RU" sz="1200" dirty="0">
                        <a:solidFill>
                          <a:schemeClr val="tx1"/>
                        </a:solidFill>
                        <a:latin typeface="Times New Roman" pitchFamily="18" charset="0"/>
                        <a:cs typeface="Times New Roman" pitchFamily="18" charset="0"/>
                      </a:endParaRPr>
                    </a:p>
                  </a:txBody>
                  <a:tcPr/>
                </a:tc>
                <a:tc>
                  <a:txBody>
                    <a:bodyPr/>
                    <a:lstStyle/>
                    <a:p>
                      <a:pPr algn="ctr"/>
                      <a:r>
                        <a:rPr lang="ru-RU" sz="1200" dirty="0" smtClean="0">
                          <a:solidFill>
                            <a:schemeClr val="tx1"/>
                          </a:solidFill>
                          <a:latin typeface="Times New Roman" pitchFamily="18" charset="0"/>
                          <a:cs typeface="Times New Roman" pitchFamily="18" charset="0"/>
                        </a:rPr>
                        <a:t>2023</a:t>
                      </a:r>
                      <a:endParaRPr lang="ru-RU" sz="1200" dirty="0">
                        <a:solidFill>
                          <a:schemeClr val="tx1"/>
                        </a:solidFill>
                        <a:latin typeface="Times New Roman" pitchFamily="18" charset="0"/>
                        <a:cs typeface="Times New Roman" pitchFamily="18" charset="0"/>
                      </a:endParaRPr>
                    </a:p>
                  </a:txBody>
                  <a:tcPr/>
                </a:tc>
              </a:tr>
              <a:tr h="470529">
                <a:tc>
                  <a:txBody>
                    <a:bodyPr/>
                    <a:lstStyle/>
                    <a:p>
                      <a:pPr algn="l"/>
                      <a:r>
                        <a:rPr lang="ru-RU" sz="1100" kern="1200" dirty="0" smtClean="0">
                          <a:solidFill>
                            <a:schemeClr val="dk1"/>
                          </a:solidFill>
                          <a:effectLst/>
                          <a:latin typeface="Times New Roman" panose="02020603050405020304" pitchFamily="18" charset="0"/>
                          <a:ea typeface="+mn-ea"/>
                          <a:cs typeface="Times New Roman" panose="02020603050405020304" pitchFamily="18" charset="0"/>
                        </a:rPr>
                        <a:t>Снижение уровня износа коммунальной инфраструктуры, %</a:t>
                      </a:r>
                      <a:endParaRPr lang="ru-RU" sz="1100" dirty="0">
                        <a:solidFill>
                          <a:schemeClr val="tx1"/>
                        </a:solidFill>
                        <a:latin typeface="Times New Roman" pitchFamily="18" charset="0"/>
                        <a:cs typeface="Times New Roman" pitchFamily="18" charset="0"/>
                      </a:endParaRPr>
                    </a:p>
                  </a:txBody>
                  <a:tcPr/>
                </a:tc>
                <a:tc>
                  <a:txBody>
                    <a:bodyPr/>
                    <a:lstStyle/>
                    <a:p>
                      <a:pPr algn="ctr"/>
                      <a:r>
                        <a:rPr lang="ru-RU" sz="1100" dirty="0" smtClean="0">
                          <a:solidFill>
                            <a:schemeClr val="tx1"/>
                          </a:solidFill>
                          <a:latin typeface="Times New Roman" pitchFamily="18" charset="0"/>
                          <a:cs typeface="Times New Roman" pitchFamily="18" charset="0"/>
                        </a:rPr>
                        <a:t>71,4</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70,0</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0</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0</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0</a:t>
                      </a:r>
                      <a:endParaRPr lang="ru-RU" sz="1100" dirty="0">
                        <a:solidFill>
                          <a:schemeClr val="tx1"/>
                        </a:solidFill>
                        <a:latin typeface="Times New Roman" pitchFamily="18" charset="0"/>
                        <a:cs typeface="Times New Roman" pitchFamily="18" charset="0"/>
                      </a:endParaRPr>
                    </a:p>
                  </a:txBody>
                  <a:tcPr anchor="ctr"/>
                </a:tc>
              </a:tr>
              <a:tr h="694897">
                <a:tc>
                  <a:txBody>
                    <a:bodyPr/>
                    <a:lstStyle/>
                    <a:p>
                      <a:pPr>
                        <a:spcAft>
                          <a:spcPts val="0"/>
                        </a:spcAft>
                      </a:pPr>
                      <a:r>
                        <a:rPr lang="ru-RU" sz="1100" dirty="0" smtClean="0">
                          <a:solidFill>
                            <a:srgbClr val="000000"/>
                          </a:solidFill>
                          <a:effectLst/>
                          <a:latin typeface="Times New Roman"/>
                          <a:ea typeface="Calibri"/>
                        </a:rPr>
                        <a:t>Удельный вес </a:t>
                      </a:r>
                      <a:r>
                        <a:rPr lang="ru-RU" sz="1100" dirty="0">
                          <a:solidFill>
                            <a:srgbClr val="000000"/>
                          </a:solidFill>
                          <a:effectLst/>
                          <a:latin typeface="Times New Roman"/>
                          <a:ea typeface="Calibri"/>
                        </a:rPr>
                        <a:t>проб </a:t>
                      </a:r>
                      <a:r>
                        <a:rPr lang="ru-RU" sz="1100" dirty="0" smtClean="0">
                          <a:solidFill>
                            <a:srgbClr val="000000"/>
                          </a:solidFill>
                          <a:effectLst/>
                          <a:latin typeface="Times New Roman"/>
                          <a:ea typeface="Calibri"/>
                        </a:rPr>
                        <a:t>воды </a:t>
                      </a:r>
                      <a:r>
                        <a:rPr lang="ru-RU" sz="1100" dirty="0">
                          <a:solidFill>
                            <a:srgbClr val="000000"/>
                          </a:solidFill>
                          <a:effectLst/>
                          <a:latin typeface="Times New Roman"/>
                          <a:ea typeface="Calibri"/>
                        </a:rPr>
                        <a:t>из водопроводной сети </a:t>
                      </a:r>
                      <a:r>
                        <a:rPr lang="ru-RU" sz="1100" dirty="0" smtClean="0">
                          <a:solidFill>
                            <a:srgbClr val="000000"/>
                          </a:solidFill>
                          <a:effectLst/>
                          <a:latin typeface="Times New Roman"/>
                          <a:ea typeface="Calibri"/>
                        </a:rPr>
                        <a:t>не отвечающие </a:t>
                      </a:r>
                      <a:r>
                        <a:rPr lang="ru-RU" sz="1100" dirty="0">
                          <a:solidFill>
                            <a:srgbClr val="000000"/>
                          </a:solidFill>
                          <a:effectLst/>
                          <a:latin typeface="Times New Roman"/>
                          <a:ea typeface="Calibri"/>
                        </a:rPr>
                        <a:t>гигиеническим нормативам по санитарно-химическим </a:t>
                      </a:r>
                      <a:r>
                        <a:rPr lang="ru-RU" sz="1100" dirty="0" smtClean="0">
                          <a:solidFill>
                            <a:srgbClr val="000000"/>
                          </a:solidFill>
                          <a:effectLst/>
                          <a:latin typeface="Times New Roman"/>
                          <a:ea typeface="Calibri"/>
                        </a:rPr>
                        <a:t>показателям, %</a:t>
                      </a:r>
                      <a:endParaRPr lang="ru-RU" sz="1100" dirty="0">
                        <a:effectLst/>
                        <a:latin typeface="Times New Roman"/>
                        <a:ea typeface="Times New Roman"/>
                      </a:endParaRPr>
                    </a:p>
                  </a:txBody>
                  <a:tcPr marL="68580" marR="68580" marT="0" marB="0"/>
                </a:tc>
                <a:tc>
                  <a:txBody>
                    <a:bodyPr/>
                    <a:lstStyle/>
                    <a:p>
                      <a:pPr algn="ctr"/>
                      <a:r>
                        <a:rPr lang="ru-RU" sz="1100" dirty="0" smtClean="0">
                          <a:solidFill>
                            <a:schemeClr val="tx1"/>
                          </a:solidFill>
                          <a:latin typeface="Times New Roman" pitchFamily="18" charset="0"/>
                          <a:cs typeface="Times New Roman" pitchFamily="18" charset="0"/>
                        </a:rPr>
                        <a:t>15</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15</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5</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5</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5</a:t>
                      </a:r>
                      <a:endParaRPr lang="ru-RU" sz="1100" dirty="0">
                        <a:solidFill>
                          <a:schemeClr val="tx1"/>
                        </a:solidFill>
                        <a:latin typeface="Times New Roman" pitchFamily="18" charset="0"/>
                        <a:cs typeface="Times New Roman" pitchFamily="18" charset="0"/>
                      </a:endParaRPr>
                    </a:p>
                  </a:txBody>
                  <a:tcPr anchor="ctr"/>
                </a:tc>
              </a:tr>
              <a:tr h="689942">
                <a:tc>
                  <a:txBody>
                    <a:bodyPr/>
                    <a:lstStyle/>
                    <a:p>
                      <a:pPr>
                        <a:spcAft>
                          <a:spcPts val="0"/>
                        </a:spcAft>
                      </a:pPr>
                      <a:r>
                        <a:rPr lang="ru-RU" sz="1100" kern="1200" dirty="0" smtClean="0">
                          <a:solidFill>
                            <a:schemeClr val="dk1"/>
                          </a:solidFill>
                          <a:effectLst/>
                          <a:latin typeface="Times New Roman" panose="02020603050405020304" pitchFamily="18" charset="0"/>
                          <a:ea typeface="+mn-ea"/>
                          <a:cs typeface="Times New Roman" panose="02020603050405020304" pitchFamily="18" charset="0"/>
                        </a:rPr>
                        <a:t>Удельный вес проб воды</a:t>
                      </a:r>
                      <a:r>
                        <a:rPr lang="ru-RU" sz="1100" kern="1200" baseline="0" dirty="0" smtClean="0">
                          <a:solidFill>
                            <a:schemeClr val="dk1"/>
                          </a:solidFill>
                          <a:effectLst/>
                          <a:latin typeface="Times New Roman" panose="02020603050405020304" pitchFamily="18" charset="0"/>
                          <a:ea typeface="+mn-ea"/>
                          <a:cs typeface="Times New Roman" panose="02020603050405020304" pitchFamily="18" charset="0"/>
                        </a:rPr>
                        <a:t> </a:t>
                      </a:r>
                      <a:r>
                        <a:rPr lang="ru-RU" sz="1100" kern="1200" dirty="0" smtClean="0">
                          <a:solidFill>
                            <a:schemeClr val="dk1"/>
                          </a:solidFill>
                          <a:effectLst/>
                          <a:latin typeface="Times New Roman" panose="02020603050405020304" pitchFamily="18" charset="0"/>
                          <a:ea typeface="+mn-ea"/>
                          <a:cs typeface="Times New Roman" panose="02020603050405020304" pitchFamily="18" charset="0"/>
                        </a:rPr>
                        <a:t>из водопроводной сети, не отвечающие гигиеническим нормативам по микробиологическим показателям, %</a:t>
                      </a:r>
                      <a:endParaRPr lang="ru-RU" sz="1100" dirty="0">
                        <a:effectLst/>
                        <a:latin typeface="Times New Roman" panose="02020603050405020304" pitchFamily="18" charset="0"/>
                        <a:ea typeface="Times New Roman"/>
                        <a:cs typeface="Times New Roman" panose="02020603050405020304" pitchFamily="18" charset="0"/>
                      </a:endParaRPr>
                    </a:p>
                  </a:txBody>
                  <a:tcPr marL="68580" marR="68580" marT="0" marB="0"/>
                </a:tc>
                <a:tc>
                  <a:txBody>
                    <a:bodyPr/>
                    <a:lstStyle/>
                    <a:p>
                      <a:pPr algn="ctr"/>
                      <a:r>
                        <a:rPr lang="ru-RU" sz="1100" dirty="0" smtClean="0">
                          <a:solidFill>
                            <a:schemeClr val="tx1"/>
                          </a:solidFill>
                          <a:latin typeface="Times New Roman" pitchFamily="18" charset="0"/>
                          <a:cs typeface="Times New Roman" pitchFamily="18" charset="0"/>
                        </a:rPr>
                        <a:t>6</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6</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0</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0</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0</a:t>
                      </a:r>
                      <a:endParaRPr lang="ru-RU" sz="1100" dirty="0">
                        <a:solidFill>
                          <a:schemeClr val="tx1"/>
                        </a:solidFill>
                        <a:latin typeface="Times New Roman" pitchFamily="18" charset="0"/>
                        <a:cs typeface="Times New Roman" pitchFamily="18" charset="0"/>
                      </a:endParaRPr>
                    </a:p>
                  </a:txBody>
                  <a:tcPr anchor="ctr"/>
                </a:tc>
              </a:tr>
              <a:tr h="324947">
                <a:tc>
                  <a:txBody>
                    <a:bodyPr/>
                    <a:lstStyle/>
                    <a:p>
                      <a:pPr algn="l"/>
                      <a:r>
                        <a:rPr lang="ru-RU" sz="1100" kern="1200" dirty="0" smtClean="0">
                          <a:solidFill>
                            <a:schemeClr val="dk1"/>
                          </a:solidFill>
                          <a:effectLst/>
                          <a:latin typeface="Times New Roman" panose="02020603050405020304" pitchFamily="18" charset="0"/>
                          <a:ea typeface="+mn-ea"/>
                          <a:cs typeface="Times New Roman" panose="02020603050405020304" pitchFamily="18" charset="0"/>
                        </a:rPr>
                        <a:t>Объем завозимого котельно-печного топлива, </a:t>
                      </a:r>
                      <a:r>
                        <a:rPr lang="ru-RU" sz="1100" kern="1200" dirty="0" err="1" smtClean="0">
                          <a:solidFill>
                            <a:schemeClr val="dk1"/>
                          </a:solidFill>
                          <a:effectLst/>
                          <a:latin typeface="Times New Roman" panose="02020603050405020304" pitchFamily="18" charset="0"/>
                          <a:ea typeface="+mn-ea"/>
                          <a:cs typeface="Times New Roman" panose="02020603050405020304" pitchFamily="18" charset="0"/>
                        </a:rPr>
                        <a:t>тн</a:t>
                      </a:r>
                      <a:endParaRPr lang="ru-RU" sz="1100" dirty="0">
                        <a:solidFill>
                          <a:schemeClr val="tx1"/>
                        </a:solidFill>
                        <a:latin typeface="Times New Roman" pitchFamily="18" charset="0"/>
                        <a:cs typeface="Times New Roman" pitchFamily="18" charset="0"/>
                      </a:endParaRPr>
                    </a:p>
                  </a:txBody>
                  <a:tcPr/>
                </a:tc>
                <a:tc>
                  <a:txBody>
                    <a:bodyPr/>
                    <a:lstStyle/>
                    <a:p>
                      <a:pPr algn="ctr"/>
                      <a:r>
                        <a:rPr lang="ru-RU" sz="1100" dirty="0" smtClean="0">
                          <a:solidFill>
                            <a:schemeClr val="tx1"/>
                          </a:solidFill>
                          <a:latin typeface="Times New Roman" pitchFamily="18" charset="0"/>
                          <a:cs typeface="Times New Roman" pitchFamily="18" charset="0"/>
                        </a:rPr>
                        <a:t>13 161,2</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14 100</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15 100</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15 100</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15 100</a:t>
                      </a:r>
                      <a:endParaRPr lang="ru-RU" sz="1100" dirty="0">
                        <a:solidFill>
                          <a:schemeClr val="tx1"/>
                        </a:solidFill>
                        <a:latin typeface="Times New Roman" pitchFamily="18" charset="0"/>
                        <a:cs typeface="Times New Roman" pitchFamily="18" charset="0"/>
                      </a:endParaRPr>
                    </a:p>
                  </a:txBody>
                  <a:tcPr anchor="ctr"/>
                </a:tc>
              </a:tr>
              <a:tr h="470529">
                <a:tc>
                  <a:txBody>
                    <a:bodyPr/>
                    <a:lstStyle/>
                    <a:p>
                      <a:pPr algn="l"/>
                      <a:r>
                        <a:rPr lang="ru-RU" sz="1100" dirty="0" smtClean="0">
                          <a:solidFill>
                            <a:schemeClr val="tx1"/>
                          </a:solidFill>
                          <a:latin typeface="Times New Roman" pitchFamily="18" charset="0"/>
                          <a:cs typeface="Times New Roman" pitchFamily="18" charset="0"/>
                        </a:rPr>
                        <a:t>Отношение предъявленной населению платы за ЖКУ к фактическим затратам на их оказание, %</a:t>
                      </a:r>
                      <a:endParaRPr lang="ru-RU" sz="1100" dirty="0">
                        <a:solidFill>
                          <a:schemeClr val="tx1"/>
                        </a:solidFill>
                        <a:latin typeface="Times New Roman" pitchFamily="18" charset="0"/>
                        <a:cs typeface="Times New Roman" pitchFamily="18" charset="0"/>
                      </a:endParaRPr>
                    </a:p>
                  </a:txBody>
                  <a:tcPr/>
                </a:tc>
                <a:tc>
                  <a:txBody>
                    <a:bodyPr/>
                    <a:lstStyle/>
                    <a:p>
                      <a:pPr algn="ctr"/>
                      <a:endParaRPr lang="ru-RU" sz="1100" dirty="0" smtClean="0">
                        <a:solidFill>
                          <a:schemeClr val="tx1"/>
                        </a:solidFill>
                        <a:latin typeface="Times New Roman" pitchFamily="18" charset="0"/>
                        <a:cs typeface="Times New Roman" pitchFamily="18" charset="0"/>
                      </a:endParaRPr>
                    </a:p>
                    <a:p>
                      <a:pPr algn="ctr"/>
                      <a:r>
                        <a:rPr lang="ru-RU" sz="1100" dirty="0" smtClean="0">
                          <a:solidFill>
                            <a:schemeClr val="tx1"/>
                          </a:solidFill>
                          <a:latin typeface="Times New Roman" pitchFamily="18" charset="0"/>
                          <a:cs typeface="Times New Roman" pitchFamily="18" charset="0"/>
                        </a:rPr>
                        <a:t>62,8</a:t>
                      </a:r>
                      <a:endParaRPr lang="ru-RU" sz="1100" dirty="0">
                        <a:solidFill>
                          <a:schemeClr val="tx1"/>
                        </a:solidFill>
                        <a:latin typeface="Times New Roman" pitchFamily="18" charset="0"/>
                        <a:cs typeface="Times New Roman" pitchFamily="18" charset="0"/>
                      </a:endParaRPr>
                    </a:p>
                  </a:txBody>
                  <a:tcPr/>
                </a:tc>
                <a:tc>
                  <a:txBody>
                    <a:bodyPr/>
                    <a:lstStyle/>
                    <a:p>
                      <a:pPr algn="ctr"/>
                      <a:endParaRPr lang="ru-RU" sz="1100" dirty="0" smtClean="0">
                        <a:solidFill>
                          <a:schemeClr val="tx1"/>
                        </a:solidFill>
                        <a:latin typeface="Times New Roman" pitchFamily="18" charset="0"/>
                        <a:cs typeface="Times New Roman" pitchFamily="18" charset="0"/>
                      </a:endParaRPr>
                    </a:p>
                    <a:p>
                      <a:pPr algn="ctr"/>
                      <a:r>
                        <a:rPr lang="ru-RU" sz="1100" dirty="0" smtClean="0">
                          <a:solidFill>
                            <a:schemeClr val="tx1"/>
                          </a:solidFill>
                          <a:latin typeface="Times New Roman" pitchFamily="18" charset="0"/>
                          <a:cs typeface="Times New Roman" pitchFamily="18" charset="0"/>
                        </a:rPr>
                        <a:t>63</a:t>
                      </a:r>
                      <a:endParaRPr lang="ru-RU" sz="1100" dirty="0">
                        <a:solidFill>
                          <a:schemeClr val="tx1"/>
                        </a:solidFill>
                        <a:latin typeface="Times New Roman" pitchFamily="18" charset="0"/>
                        <a:cs typeface="Times New Roman" pitchFamily="18" charset="0"/>
                      </a:endParaRPr>
                    </a:p>
                  </a:txBody>
                  <a:tcPr/>
                </a:tc>
                <a:tc>
                  <a:txBody>
                    <a:bodyPr/>
                    <a:lstStyle/>
                    <a:p>
                      <a:pPr algn="ctr"/>
                      <a:endParaRPr lang="ru-RU" sz="1100" dirty="0" smtClean="0">
                        <a:solidFill>
                          <a:schemeClr val="tx1"/>
                        </a:solidFill>
                        <a:latin typeface="Times New Roman" pitchFamily="18" charset="0"/>
                        <a:cs typeface="Times New Roman" pitchFamily="18" charset="0"/>
                      </a:endParaRPr>
                    </a:p>
                    <a:p>
                      <a:pPr algn="ctr"/>
                      <a:r>
                        <a:rPr lang="ru-RU" sz="1100" dirty="0" smtClean="0">
                          <a:solidFill>
                            <a:schemeClr val="tx1"/>
                          </a:solidFill>
                          <a:latin typeface="Times New Roman" pitchFamily="18" charset="0"/>
                          <a:cs typeface="Times New Roman" pitchFamily="18" charset="0"/>
                        </a:rPr>
                        <a:t>63</a:t>
                      </a:r>
                      <a:endParaRPr lang="ru-RU" sz="1100" dirty="0">
                        <a:solidFill>
                          <a:schemeClr val="tx1"/>
                        </a:solidFill>
                        <a:latin typeface="Times New Roman" pitchFamily="18" charset="0"/>
                        <a:cs typeface="Times New Roman" pitchFamily="18" charset="0"/>
                      </a:endParaRPr>
                    </a:p>
                  </a:txBody>
                  <a:tcPr/>
                </a:tc>
                <a:tc>
                  <a:txBody>
                    <a:bodyPr/>
                    <a:lstStyle/>
                    <a:p>
                      <a:pPr algn="ctr"/>
                      <a:endParaRPr lang="ru-RU" sz="1100" dirty="0" smtClean="0">
                        <a:solidFill>
                          <a:schemeClr val="tx1"/>
                        </a:solidFill>
                        <a:latin typeface="Times New Roman" pitchFamily="18" charset="0"/>
                        <a:cs typeface="Times New Roman" pitchFamily="18" charset="0"/>
                      </a:endParaRPr>
                    </a:p>
                    <a:p>
                      <a:pPr algn="ctr"/>
                      <a:r>
                        <a:rPr lang="ru-RU" sz="1100" dirty="0" smtClean="0">
                          <a:solidFill>
                            <a:schemeClr val="tx1"/>
                          </a:solidFill>
                          <a:latin typeface="Times New Roman" pitchFamily="18" charset="0"/>
                          <a:cs typeface="Times New Roman" pitchFamily="18" charset="0"/>
                        </a:rPr>
                        <a:t>63</a:t>
                      </a:r>
                      <a:endParaRPr lang="ru-RU" sz="1100" dirty="0">
                        <a:solidFill>
                          <a:schemeClr val="tx1"/>
                        </a:solidFill>
                        <a:latin typeface="Times New Roman" pitchFamily="18" charset="0"/>
                        <a:cs typeface="Times New Roman" pitchFamily="18" charset="0"/>
                      </a:endParaRPr>
                    </a:p>
                  </a:txBody>
                  <a:tcPr/>
                </a:tc>
                <a:tc>
                  <a:txBody>
                    <a:bodyPr/>
                    <a:lstStyle/>
                    <a:p>
                      <a:pPr algn="ctr"/>
                      <a:endParaRPr lang="ru-RU" sz="1100" dirty="0" smtClean="0">
                        <a:solidFill>
                          <a:schemeClr val="tx1"/>
                        </a:solidFill>
                        <a:latin typeface="Times New Roman" pitchFamily="18" charset="0"/>
                        <a:cs typeface="Times New Roman" pitchFamily="18" charset="0"/>
                      </a:endParaRPr>
                    </a:p>
                    <a:p>
                      <a:pPr algn="ctr"/>
                      <a:r>
                        <a:rPr lang="ru-RU" sz="1100" dirty="0" smtClean="0">
                          <a:solidFill>
                            <a:schemeClr val="tx1"/>
                          </a:solidFill>
                          <a:latin typeface="Times New Roman" pitchFamily="18" charset="0"/>
                          <a:cs typeface="Times New Roman" pitchFamily="18" charset="0"/>
                        </a:rPr>
                        <a:t>63</a:t>
                      </a:r>
                      <a:endParaRPr lang="ru-RU" sz="1100" dirty="0">
                        <a:solidFill>
                          <a:schemeClr val="tx1"/>
                        </a:solidFill>
                        <a:latin typeface="Times New Roman" pitchFamily="18" charset="0"/>
                        <a:cs typeface="Times New Roman" pitchFamily="18" charset="0"/>
                      </a:endParaRPr>
                    </a:p>
                  </a:txBody>
                  <a:tcPr/>
                </a:tc>
              </a:tr>
              <a:tr h="470529">
                <a:tc>
                  <a:txBody>
                    <a:bodyPr/>
                    <a:lstStyle/>
                    <a:p>
                      <a:pPr algn="l"/>
                      <a:r>
                        <a:rPr lang="ru-RU" sz="1100" dirty="0" smtClean="0">
                          <a:effectLst/>
                          <a:latin typeface="Times New Roman"/>
                          <a:ea typeface="Times New Roman"/>
                        </a:rPr>
                        <a:t>Количество водоразборных колонок, обеспечивающих население неблагоустроенного сектора питьевой водой, ед.</a:t>
                      </a:r>
                      <a:endParaRPr lang="ru-RU" sz="1100" dirty="0">
                        <a:solidFill>
                          <a:schemeClr val="tx1"/>
                        </a:solidFill>
                        <a:latin typeface="Times New Roman" pitchFamily="18" charset="0"/>
                        <a:cs typeface="Times New Roman" pitchFamily="18" charset="0"/>
                      </a:endParaRPr>
                    </a:p>
                  </a:txBody>
                  <a:tcPr/>
                </a:tc>
                <a:tc>
                  <a:txBody>
                    <a:bodyPr/>
                    <a:lstStyle/>
                    <a:p>
                      <a:pPr algn="ctr"/>
                      <a:endParaRPr lang="ru-RU" sz="1100" dirty="0" smtClean="0">
                        <a:solidFill>
                          <a:schemeClr val="tx1"/>
                        </a:solidFill>
                        <a:latin typeface="Times New Roman" pitchFamily="18" charset="0"/>
                        <a:cs typeface="Times New Roman" pitchFamily="18" charset="0"/>
                      </a:endParaRPr>
                    </a:p>
                    <a:p>
                      <a:pPr algn="ctr"/>
                      <a:endParaRPr lang="ru-RU" sz="1100" dirty="0" smtClean="0">
                        <a:solidFill>
                          <a:schemeClr val="tx1"/>
                        </a:solidFill>
                        <a:latin typeface="Times New Roman" pitchFamily="18" charset="0"/>
                        <a:cs typeface="Times New Roman" pitchFamily="18" charset="0"/>
                      </a:endParaRPr>
                    </a:p>
                    <a:p>
                      <a:pPr algn="ctr"/>
                      <a:r>
                        <a:rPr lang="ru-RU" sz="1100" dirty="0" smtClean="0">
                          <a:solidFill>
                            <a:schemeClr val="tx1"/>
                          </a:solidFill>
                          <a:latin typeface="Times New Roman" pitchFamily="18" charset="0"/>
                          <a:cs typeface="Times New Roman" pitchFamily="18" charset="0"/>
                        </a:rPr>
                        <a:t>15</a:t>
                      </a:r>
                      <a:endParaRPr lang="ru-RU" sz="1100" dirty="0">
                        <a:solidFill>
                          <a:schemeClr val="tx1"/>
                        </a:solidFill>
                        <a:latin typeface="Times New Roman" pitchFamily="18" charset="0"/>
                        <a:cs typeface="Times New Roman" pitchFamily="18" charset="0"/>
                      </a:endParaRPr>
                    </a:p>
                  </a:txBody>
                  <a:tcPr/>
                </a:tc>
                <a:tc>
                  <a:txBody>
                    <a:bodyPr/>
                    <a:lstStyle/>
                    <a:p>
                      <a:pPr algn="ctr"/>
                      <a:endParaRPr lang="ru-RU" sz="1100" dirty="0" smtClean="0">
                        <a:solidFill>
                          <a:schemeClr val="tx1"/>
                        </a:solidFill>
                        <a:latin typeface="Times New Roman" pitchFamily="18" charset="0"/>
                        <a:cs typeface="Times New Roman" pitchFamily="18" charset="0"/>
                      </a:endParaRPr>
                    </a:p>
                    <a:p>
                      <a:pPr algn="ctr"/>
                      <a:endParaRPr lang="ru-RU" sz="1100" dirty="0" smtClean="0">
                        <a:solidFill>
                          <a:schemeClr val="tx1"/>
                        </a:solidFill>
                        <a:latin typeface="Times New Roman" pitchFamily="18" charset="0"/>
                        <a:cs typeface="Times New Roman" pitchFamily="18" charset="0"/>
                      </a:endParaRPr>
                    </a:p>
                    <a:p>
                      <a:pPr algn="ctr"/>
                      <a:r>
                        <a:rPr lang="ru-RU" sz="1100" dirty="0" smtClean="0">
                          <a:solidFill>
                            <a:schemeClr val="tx1"/>
                          </a:solidFill>
                          <a:latin typeface="Times New Roman" pitchFamily="18" charset="0"/>
                          <a:cs typeface="Times New Roman" pitchFamily="18" charset="0"/>
                        </a:rPr>
                        <a:t>15</a:t>
                      </a:r>
                      <a:endParaRPr lang="ru-RU" sz="1100" dirty="0">
                        <a:solidFill>
                          <a:schemeClr val="tx1"/>
                        </a:solidFill>
                        <a:latin typeface="Times New Roman" pitchFamily="18" charset="0"/>
                        <a:cs typeface="Times New Roman" pitchFamily="18" charset="0"/>
                      </a:endParaRPr>
                    </a:p>
                  </a:txBody>
                  <a:tcPr/>
                </a:tc>
                <a:tc>
                  <a:txBody>
                    <a:bodyPr/>
                    <a:lstStyle/>
                    <a:p>
                      <a:pPr algn="ctr"/>
                      <a:endParaRPr lang="ru-RU" sz="1100" dirty="0" smtClean="0">
                        <a:solidFill>
                          <a:schemeClr val="tx1"/>
                        </a:solidFill>
                        <a:latin typeface="Times New Roman" pitchFamily="18" charset="0"/>
                        <a:cs typeface="Times New Roman" pitchFamily="18" charset="0"/>
                      </a:endParaRPr>
                    </a:p>
                    <a:p>
                      <a:pPr algn="ctr"/>
                      <a:endParaRPr lang="ru-RU" sz="1100" dirty="0" smtClean="0">
                        <a:solidFill>
                          <a:schemeClr val="tx1"/>
                        </a:solidFill>
                        <a:latin typeface="Times New Roman" pitchFamily="18" charset="0"/>
                        <a:cs typeface="Times New Roman" pitchFamily="18" charset="0"/>
                      </a:endParaRPr>
                    </a:p>
                    <a:p>
                      <a:pPr algn="ctr"/>
                      <a:r>
                        <a:rPr lang="ru-RU" sz="1100" dirty="0" smtClean="0">
                          <a:solidFill>
                            <a:schemeClr val="tx1"/>
                          </a:solidFill>
                          <a:latin typeface="Times New Roman" pitchFamily="18" charset="0"/>
                          <a:cs typeface="Times New Roman" pitchFamily="18" charset="0"/>
                        </a:rPr>
                        <a:t>15</a:t>
                      </a:r>
                      <a:endParaRPr lang="ru-RU" sz="1100" dirty="0">
                        <a:solidFill>
                          <a:schemeClr val="tx1"/>
                        </a:solidFill>
                        <a:latin typeface="Times New Roman" pitchFamily="18" charset="0"/>
                        <a:cs typeface="Times New Roman" pitchFamily="18" charset="0"/>
                      </a:endParaRPr>
                    </a:p>
                  </a:txBody>
                  <a:tcPr/>
                </a:tc>
                <a:tc>
                  <a:txBody>
                    <a:bodyPr/>
                    <a:lstStyle/>
                    <a:p>
                      <a:pPr algn="ctr"/>
                      <a:endParaRPr lang="ru-RU" sz="1100" dirty="0" smtClean="0">
                        <a:solidFill>
                          <a:schemeClr val="tx1"/>
                        </a:solidFill>
                        <a:latin typeface="Times New Roman" pitchFamily="18" charset="0"/>
                        <a:cs typeface="Times New Roman" pitchFamily="18" charset="0"/>
                      </a:endParaRPr>
                    </a:p>
                    <a:p>
                      <a:pPr algn="ctr"/>
                      <a:endParaRPr lang="ru-RU" sz="1100" dirty="0" smtClean="0">
                        <a:solidFill>
                          <a:schemeClr val="tx1"/>
                        </a:solidFill>
                        <a:latin typeface="Times New Roman" pitchFamily="18" charset="0"/>
                        <a:cs typeface="Times New Roman" pitchFamily="18" charset="0"/>
                      </a:endParaRPr>
                    </a:p>
                    <a:p>
                      <a:pPr algn="ctr"/>
                      <a:r>
                        <a:rPr lang="ru-RU" sz="1100" dirty="0" smtClean="0">
                          <a:solidFill>
                            <a:schemeClr val="tx1"/>
                          </a:solidFill>
                          <a:latin typeface="Times New Roman" pitchFamily="18" charset="0"/>
                          <a:cs typeface="Times New Roman" pitchFamily="18" charset="0"/>
                        </a:rPr>
                        <a:t>15</a:t>
                      </a:r>
                      <a:endParaRPr lang="ru-RU" sz="1100" dirty="0">
                        <a:solidFill>
                          <a:schemeClr val="tx1"/>
                        </a:solidFill>
                        <a:latin typeface="Times New Roman" pitchFamily="18" charset="0"/>
                        <a:cs typeface="Times New Roman" pitchFamily="18" charset="0"/>
                      </a:endParaRPr>
                    </a:p>
                  </a:txBody>
                  <a:tcPr/>
                </a:tc>
                <a:tc>
                  <a:txBody>
                    <a:bodyPr/>
                    <a:lstStyle/>
                    <a:p>
                      <a:pPr algn="ctr"/>
                      <a:endParaRPr lang="ru-RU" sz="1100" dirty="0" smtClean="0">
                        <a:solidFill>
                          <a:schemeClr val="tx1"/>
                        </a:solidFill>
                        <a:latin typeface="Times New Roman" pitchFamily="18" charset="0"/>
                        <a:cs typeface="Times New Roman" pitchFamily="18" charset="0"/>
                      </a:endParaRPr>
                    </a:p>
                    <a:p>
                      <a:pPr algn="ctr"/>
                      <a:endParaRPr lang="ru-RU" sz="1100" dirty="0" smtClean="0">
                        <a:solidFill>
                          <a:schemeClr val="tx1"/>
                        </a:solidFill>
                        <a:latin typeface="Times New Roman" pitchFamily="18" charset="0"/>
                        <a:cs typeface="Times New Roman" pitchFamily="18" charset="0"/>
                      </a:endParaRPr>
                    </a:p>
                    <a:p>
                      <a:pPr algn="ctr"/>
                      <a:r>
                        <a:rPr lang="ru-RU" sz="1100" dirty="0" smtClean="0">
                          <a:solidFill>
                            <a:schemeClr val="tx1"/>
                          </a:solidFill>
                          <a:latin typeface="Times New Roman" pitchFamily="18" charset="0"/>
                          <a:cs typeface="Times New Roman" pitchFamily="18" charset="0"/>
                        </a:rPr>
                        <a:t>15</a:t>
                      </a:r>
                      <a:endParaRPr lang="ru-RU" sz="1100" dirty="0">
                        <a:solidFill>
                          <a:schemeClr val="tx1"/>
                        </a:solidFill>
                        <a:latin typeface="Times New Roman" pitchFamily="18" charset="0"/>
                        <a:cs typeface="Times New Roman" pitchFamily="18" charset="0"/>
                      </a:endParaRPr>
                    </a:p>
                  </a:txBody>
                  <a:tcPr/>
                </a:tc>
              </a:tr>
              <a:tr h="470529">
                <a:tc>
                  <a:txBody>
                    <a:bodyPr/>
                    <a:lstStyle/>
                    <a:p>
                      <a:pPr algn="l"/>
                      <a:r>
                        <a:rPr lang="ru-RU" sz="1100" dirty="0" smtClean="0">
                          <a:effectLst/>
                          <a:latin typeface="Times New Roman"/>
                          <a:ea typeface="Times New Roman"/>
                        </a:rPr>
                        <a:t>Количество посещений общих отделений муниципальных бань</a:t>
                      </a:r>
                      <a:r>
                        <a:rPr lang="ru-RU" sz="1100" kern="1200" dirty="0" smtClean="0">
                          <a:solidFill>
                            <a:schemeClr val="dk1"/>
                          </a:solidFill>
                          <a:effectLst/>
                          <a:latin typeface="Times New Roman" panose="02020603050405020304" pitchFamily="18" charset="0"/>
                          <a:ea typeface="+mn-ea"/>
                          <a:cs typeface="Times New Roman" panose="02020603050405020304" pitchFamily="18" charset="0"/>
                        </a:rPr>
                        <a:t>, чел.</a:t>
                      </a:r>
                      <a:endParaRPr lang="ru-RU" sz="1100" dirty="0">
                        <a:solidFill>
                          <a:schemeClr val="tx1"/>
                        </a:solidFill>
                        <a:latin typeface="Times New Roman" pitchFamily="18" charset="0"/>
                        <a:cs typeface="Times New Roman" pitchFamily="18" charset="0"/>
                      </a:endParaRPr>
                    </a:p>
                  </a:txBody>
                  <a:tcPr/>
                </a:tc>
                <a:tc>
                  <a:txBody>
                    <a:bodyPr/>
                    <a:lstStyle/>
                    <a:p>
                      <a:pPr algn="ctr"/>
                      <a:endParaRPr lang="ru-RU" sz="1100" dirty="0" smtClean="0">
                        <a:solidFill>
                          <a:schemeClr val="tx1"/>
                        </a:solidFill>
                        <a:latin typeface="Times New Roman" pitchFamily="18" charset="0"/>
                        <a:cs typeface="Times New Roman" pitchFamily="18" charset="0"/>
                      </a:endParaRPr>
                    </a:p>
                    <a:p>
                      <a:pPr algn="ctr"/>
                      <a:r>
                        <a:rPr lang="ru-RU" sz="1100" dirty="0" smtClean="0">
                          <a:solidFill>
                            <a:schemeClr val="tx1"/>
                          </a:solidFill>
                          <a:latin typeface="Times New Roman" pitchFamily="18" charset="0"/>
                          <a:cs typeface="Times New Roman" pitchFamily="18" charset="0"/>
                        </a:rPr>
                        <a:t>11 364</a:t>
                      </a:r>
                      <a:endParaRPr lang="ru-RU" sz="1100" dirty="0">
                        <a:solidFill>
                          <a:schemeClr val="tx1"/>
                        </a:solidFill>
                        <a:latin typeface="Times New Roman" pitchFamily="18" charset="0"/>
                        <a:cs typeface="Times New Roman" pitchFamily="18" charset="0"/>
                      </a:endParaRPr>
                    </a:p>
                  </a:txBody>
                  <a:tcPr/>
                </a:tc>
                <a:tc>
                  <a:txBody>
                    <a:bodyPr/>
                    <a:lstStyle/>
                    <a:p>
                      <a:pPr algn="ctr"/>
                      <a:endParaRPr lang="ru-RU" sz="1100" dirty="0" smtClean="0">
                        <a:solidFill>
                          <a:schemeClr val="tx1"/>
                        </a:solidFill>
                        <a:latin typeface="Times New Roman" pitchFamily="18" charset="0"/>
                        <a:cs typeface="Times New Roman" pitchFamily="18" charset="0"/>
                      </a:endParaRPr>
                    </a:p>
                    <a:p>
                      <a:pPr algn="ctr"/>
                      <a:r>
                        <a:rPr lang="ru-RU" sz="1100" dirty="0" smtClean="0">
                          <a:solidFill>
                            <a:schemeClr val="tx1"/>
                          </a:solidFill>
                          <a:latin typeface="Times New Roman" pitchFamily="18" charset="0"/>
                          <a:cs typeface="Times New Roman" pitchFamily="18" charset="0"/>
                        </a:rPr>
                        <a:t>6 558</a:t>
                      </a:r>
                      <a:endParaRPr lang="ru-RU" sz="1100" dirty="0">
                        <a:solidFill>
                          <a:schemeClr val="tx1"/>
                        </a:solidFill>
                        <a:latin typeface="Times New Roman" pitchFamily="18" charset="0"/>
                        <a:cs typeface="Times New Roman" pitchFamily="18" charset="0"/>
                      </a:endParaRPr>
                    </a:p>
                  </a:txBody>
                  <a:tcPr/>
                </a:tc>
                <a:tc>
                  <a:txBody>
                    <a:bodyPr/>
                    <a:lstStyle/>
                    <a:p>
                      <a:pPr algn="ctr"/>
                      <a:endParaRPr lang="ru-RU" sz="1100" dirty="0" smtClean="0">
                        <a:solidFill>
                          <a:schemeClr val="tx1"/>
                        </a:solidFill>
                        <a:latin typeface="Times New Roman" pitchFamily="18" charset="0"/>
                        <a:cs typeface="Times New Roman" pitchFamily="18" charset="0"/>
                      </a:endParaRPr>
                    </a:p>
                    <a:p>
                      <a:pPr algn="ctr"/>
                      <a:r>
                        <a:rPr lang="ru-RU" sz="1100" dirty="0" smtClean="0">
                          <a:solidFill>
                            <a:schemeClr val="tx1"/>
                          </a:solidFill>
                          <a:latin typeface="Times New Roman" pitchFamily="18" charset="0"/>
                          <a:cs typeface="Times New Roman" pitchFamily="18" charset="0"/>
                        </a:rPr>
                        <a:t>11 364</a:t>
                      </a:r>
                      <a:endParaRPr lang="ru-RU" sz="1100" dirty="0">
                        <a:solidFill>
                          <a:schemeClr val="tx1"/>
                        </a:solidFill>
                        <a:latin typeface="Times New Roman" pitchFamily="18" charset="0"/>
                        <a:cs typeface="Times New Roman" pitchFamily="18" charset="0"/>
                      </a:endParaRPr>
                    </a:p>
                  </a:txBody>
                  <a:tcPr/>
                </a:tc>
                <a:tc>
                  <a:txBody>
                    <a:bodyPr/>
                    <a:lstStyle/>
                    <a:p>
                      <a:pPr algn="ctr"/>
                      <a:endParaRPr lang="ru-RU" sz="1100" dirty="0" smtClean="0">
                        <a:solidFill>
                          <a:schemeClr val="tx1"/>
                        </a:solidFill>
                        <a:latin typeface="Times New Roman" pitchFamily="18" charset="0"/>
                        <a:cs typeface="Times New Roman" pitchFamily="18" charset="0"/>
                      </a:endParaRPr>
                    </a:p>
                    <a:p>
                      <a:pPr algn="ctr"/>
                      <a:r>
                        <a:rPr lang="ru-RU" sz="1100" dirty="0" smtClean="0">
                          <a:solidFill>
                            <a:schemeClr val="tx1"/>
                          </a:solidFill>
                          <a:latin typeface="Times New Roman" pitchFamily="18" charset="0"/>
                          <a:cs typeface="Times New Roman" pitchFamily="18" charset="0"/>
                        </a:rPr>
                        <a:t>11 364</a:t>
                      </a:r>
                      <a:endParaRPr lang="ru-RU" sz="1100" dirty="0">
                        <a:solidFill>
                          <a:schemeClr val="tx1"/>
                        </a:solidFill>
                        <a:latin typeface="Times New Roman" pitchFamily="18" charset="0"/>
                        <a:cs typeface="Times New Roman" pitchFamily="18" charset="0"/>
                      </a:endParaRPr>
                    </a:p>
                  </a:txBody>
                  <a:tcPr/>
                </a:tc>
                <a:tc>
                  <a:txBody>
                    <a:bodyPr/>
                    <a:lstStyle/>
                    <a:p>
                      <a:pPr algn="ctr"/>
                      <a:endParaRPr lang="ru-RU" sz="1100" dirty="0" smtClean="0">
                        <a:solidFill>
                          <a:schemeClr val="tx1"/>
                        </a:solidFill>
                        <a:latin typeface="Times New Roman" pitchFamily="18" charset="0"/>
                        <a:cs typeface="Times New Roman" pitchFamily="18" charset="0"/>
                      </a:endParaRPr>
                    </a:p>
                    <a:p>
                      <a:pPr algn="ctr"/>
                      <a:r>
                        <a:rPr lang="ru-RU" sz="1100" dirty="0" smtClean="0">
                          <a:solidFill>
                            <a:schemeClr val="tx1"/>
                          </a:solidFill>
                          <a:latin typeface="Times New Roman" pitchFamily="18" charset="0"/>
                          <a:cs typeface="Times New Roman" pitchFamily="18" charset="0"/>
                        </a:rPr>
                        <a:t>11 364</a:t>
                      </a:r>
                      <a:endParaRPr lang="ru-RU" sz="1100" dirty="0">
                        <a:solidFill>
                          <a:schemeClr val="tx1"/>
                        </a:solidFill>
                        <a:latin typeface="Times New Roman" pitchFamily="18" charset="0"/>
                        <a:cs typeface="Times New Roman" pitchFamily="18" charset="0"/>
                      </a:endParaRPr>
                    </a:p>
                  </a:txBody>
                  <a:tcPr/>
                </a:tc>
              </a:tr>
              <a:tr h="1035164">
                <a:tc>
                  <a:txBody>
                    <a:bodyPr/>
                    <a:lstStyle/>
                    <a:p>
                      <a:pPr algn="l"/>
                      <a:r>
                        <a:rPr lang="ru-RU" sz="1100" kern="1200" dirty="0" smtClean="0">
                          <a:solidFill>
                            <a:schemeClr val="dk1"/>
                          </a:solidFill>
                          <a:effectLst/>
                          <a:latin typeface="Times New Roman" panose="02020603050405020304" pitchFamily="18" charset="0"/>
                          <a:ea typeface="+mn-ea"/>
                          <a:cs typeface="Times New Roman" panose="02020603050405020304" pitchFamily="18" charset="0"/>
                        </a:rPr>
                        <a:t>Объем топлива твердого (швырок всех групп пород), необходимый для теплоснабжения населения, неблагоустроенного сектора района, </a:t>
                      </a:r>
                      <a:r>
                        <a:rPr lang="ru-RU" sz="1100" kern="1200" dirty="0" err="1" smtClean="0">
                          <a:solidFill>
                            <a:schemeClr val="dk1"/>
                          </a:solidFill>
                          <a:effectLst/>
                          <a:latin typeface="Times New Roman" panose="02020603050405020304" pitchFamily="18" charset="0"/>
                          <a:ea typeface="+mn-ea"/>
                          <a:cs typeface="Times New Roman" panose="02020603050405020304" pitchFamily="18" charset="0"/>
                        </a:rPr>
                        <a:t>скл</a:t>
                      </a:r>
                      <a:r>
                        <a:rPr lang="ru-RU" sz="1100" kern="1200" dirty="0" smtClean="0">
                          <a:solidFill>
                            <a:schemeClr val="dk1"/>
                          </a:solidFill>
                          <a:effectLst/>
                          <a:latin typeface="Times New Roman" panose="02020603050405020304" pitchFamily="18" charset="0"/>
                          <a:ea typeface="+mn-ea"/>
                          <a:cs typeface="Times New Roman" panose="02020603050405020304" pitchFamily="18" charset="0"/>
                        </a:rPr>
                        <a:t>. куб. м.</a:t>
                      </a:r>
                      <a:endParaRPr lang="ru-RU" sz="1100" dirty="0">
                        <a:solidFill>
                          <a:schemeClr val="tx1"/>
                        </a:solidFill>
                        <a:latin typeface="Times New Roman" pitchFamily="18" charset="0"/>
                        <a:cs typeface="Times New Roman" pitchFamily="18" charset="0"/>
                      </a:endParaRPr>
                    </a:p>
                  </a:txBody>
                  <a:tcPr/>
                </a:tc>
                <a:tc>
                  <a:txBody>
                    <a:bodyPr/>
                    <a:lstStyle/>
                    <a:p>
                      <a:pPr algn="ctr"/>
                      <a:r>
                        <a:rPr lang="ru-RU" sz="1100" dirty="0" smtClean="0">
                          <a:solidFill>
                            <a:schemeClr val="tx1"/>
                          </a:solidFill>
                          <a:latin typeface="Times New Roman" pitchFamily="18" charset="0"/>
                          <a:cs typeface="Times New Roman" pitchFamily="18" charset="0"/>
                        </a:rPr>
                        <a:t>6 750</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6 815</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6 815</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6 815</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6 815</a:t>
                      </a:r>
                      <a:endParaRPr lang="ru-RU" sz="1100" dirty="0">
                        <a:solidFill>
                          <a:schemeClr val="tx1"/>
                        </a:solidFill>
                        <a:latin typeface="Times New Roman" pitchFamily="18" charset="0"/>
                        <a:cs typeface="Times New Roman" pitchFamily="18" charset="0"/>
                      </a:endParaRPr>
                    </a:p>
                  </a:txBody>
                  <a:tcPr anchor="ctr"/>
                </a:tc>
              </a:tr>
            </a:tbl>
          </a:graphicData>
        </a:graphic>
      </p:graphicFrame>
      <p:sp>
        <p:nvSpPr>
          <p:cNvPr id="4" name="Нашивка 3"/>
          <p:cNvSpPr/>
          <p:nvPr/>
        </p:nvSpPr>
        <p:spPr>
          <a:xfrm>
            <a:off x="457200" y="228600"/>
            <a:ext cx="914400" cy="1066800"/>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black"/>
              </a:solidFill>
            </a:endParaRP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88224" y="3717032"/>
            <a:ext cx="2555776" cy="2857500"/>
          </a:xfrm>
          <a:prstGeom prst="rect">
            <a:avLst/>
          </a:prstGeom>
        </p:spPr>
      </p:pic>
    </p:spTree>
    <p:extLst>
      <p:ext uri="{BB962C8B-B14F-4D97-AF65-F5344CB8AC3E}">
        <p14:creationId xmlns:p14="http://schemas.microsoft.com/office/powerpoint/2010/main" val="91393779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44625"/>
            <a:ext cx="5902424" cy="576063"/>
          </a:xfrm>
        </p:spPr>
        <p:txBody>
          <a:bodyPr>
            <a:noAutofit/>
          </a:bodyPr>
          <a:lstStyle/>
          <a:p>
            <a:r>
              <a:rPr lang="ru-RU" sz="2000" dirty="0" smtClean="0">
                <a:solidFill>
                  <a:schemeClr val="tx1"/>
                </a:solidFill>
                <a:latin typeface="Times New Roman" pitchFamily="18" charset="0"/>
                <a:cs typeface="Times New Roman" pitchFamily="18" charset="0"/>
              </a:rPr>
              <a:t>Муниципальная программа «Развитие культуры»</a:t>
            </a:r>
            <a:endParaRPr lang="ru-RU" sz="2000" dirty="0">
              <a:solidFill>
                <a:schemeClr val="tx1"/>
              </a:solidFill>
            </a:endParaRPr>
          </a:p>
        </p:txBody>
      </p:sp>
      <p:sp>
        <p:nvSpPr>
          <p:cNvPr id="3" name="Подзаголовок 2"/>
          <p:cNvSpPr>
            <a:spLocks noGrp="1"/>
          </p:cNvSpPr>
          <p:nvPr>
            <p:ph type="subTitle" idx="1"/>
          </p:nvPr>
        </p:nvSpPr>
        <p:spPr>
          <a:xfrm>
            <a:off x="0" y="2473334"/>
            <a:ext cx="9144000" cy="4275420"/>
          </a:xfrm>
        </p:spPr>
        <p:txBody>
          <a:bodyPr>
            <a:normAutofit/>
          </a:bodyPr>
          <a:lstStyle/>
          <a:p>
            <a:r>
              <a:rPr lang="ru-RU" sz="2400" dirty="0" smtClean="0">
                <a:latin typeface="Times New Roman" pitchFamily="18" charset="0"/>
                <a:cs typeface="Times New Roman" pitchFamily="18" charset="0"/>
              </a:rPr>
              <a:t> </a:t>
            </a:r>
            <a:endParaRPr lang="ru-RU" sz="2400" dirty="0">
              <a:latin typeface="Times New Roman" pitchFamily="18" charset="0"/>
              <a:cs typeface="Times New Roman" pitchFamily="18" charset="0"/>
            </a:endParaRPr>
          </a:p>
        </p:txBody>
      </p:sp>
      <p:sp>
        <p:nvSpPr>
          <p:cNvPr id="4" name="Скругленный прямоугольник 3"/>
          <p:cNvSpPr/>
          <p:nvPr/>
        </p:nvSpPr>
        <p:spPr>
          <a:xfrm>
            <a:off x="487190" y="687566"/>
            <a:ext cx="6540452" cy="990850"/>
          </a:xfrm>
          <a:prstGeom prst="roundRect">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200" dirty="0" smtClean="0">
                <a:solidFill>
                  <a:prstClr val="black"/>
                </a:solidFill>
                <a:latin typeface="Times New Roman" pitchFamily="18" charset="0"/>
                <a:cs typeface="Times New Roman" pitchFamily="18" charset="0"/>
              </a:rPr>
              <a:t>Цель муниципальной программы – создание и сохранение благоприятных условий для устойчивого развития сферы культуры, создание единого культурного пространства и сохранения культурного наследия, развития культурного и духовного потенциала населения Северо-Енисейского района</a:t>
            </a:r>
            <a:endParaRPr lang="ru-RU" sz="1200" dirty="0">
              <a:solidFill>
                <a:prstClr val="black"/>
              </a:solidFill>
              <a:latin typeface="Times New Roman" pitchFamily="18" charset="0"/>
              <a:cs typeface="Times New Roman" pitchFamily="18" charset="0"/>
            </a:endParaRPr>
          </a:p>
        </p:txBody>
      </p:sp>
      <p:graphicFrame>
        <p:nvGraphicFramePr>
          <p:cNvPr id="5" name="Таблица 4"/>
          <p:cNvGraphicFramePr>
            <a:graphicFrameLocks noGrp="1"/>
          </p:cNvGraphicFramePr>
          <p:nvPr>
            <p:extLst>
              <p:ext uri="{D42A27DB-BD31-4B8C-83A1-F6EECF244321}">
                <p14:modId xmlns:p14="http://schemas.microsoft.com/office/powerpoint/2010/main" val="2947374237"/>
              </p:ext>
            </p:extLst>
          </p:nvPr>
        </p:nvGraphicFramePr>
        <p:xfrm>
          <a:off x="0" y="1772816"/>
          <a:ext cx="9144000" cy="576064"/>
        </p:xfrm>
        <a:graphic>
          <a:graphicData uri="http://schemas.openxmlformats.org/drawingml/2006/table">
            <a:tbl>
              <a:tblPr firstRow="1" bandRow="1">
                <a:tableStyleId>{5C22544A-7EE6-4342-B048-85BDC9FD1C3A}</a:tableStyleId>
              </a:tblPr>
              <a:tblGrid>
                <a:gridCol w="1905000"/>
                <a:gridCol w="1447800"/>
                <a:gridCol w="1371600"/>
                <a:gridCol w="1447800"/>
                <a:gridCol w="1524000"/>
                <a:gridCol w="1447800"/>
              </a:tblGrid>
              <a:tr h="279040">
                <a:tc rowSpan="2">
                  <a:txBody>
                    <a:bodyPr/>
                    <a:lstStyle/>
                    <a:p>
                      <a:pPr algn="ctr"/>
                      <a:r>
                        <a:rPr lang="ru-RU" sz="1200" dirty="0" smtClean="0">
                          <a:solidFill>
                            <a:schemeClr val="tx1"/>
                          </a:solidFill>
                          <a:latin typeface="Times New Roman" pitchFamily="18" charset="0"/>
                          <a:cs typeface="Times New Roman" pitchFamily="18" charset="0"/>
                        </a:rPr>
                        <a:t>Объем финансирования, тыс. рублей</a:t>
                      </a:r>
                      <a:endParaRPr lang="ru-RU" sz="1200" dirty="0">
                        <a:solidFill>
                          <a:schemeClr val="tx1"/>
                        </a:solidFill>
                        <a:latin typeface="Times New Roman" pitchFamily="18" charset="0"/>
                        <a:cs typeface="Times New Roman" pitchFamily="18" charset="0"/>
                      </a:endParaRPr>
                    </a:p>
                  </a:txBody>
                  <a:tcPr>
                    <a:solidFill>
                      <a:schemeClr val="accent2"/>
                    </a:solidFill>
                  </a:tcPr>
                </a:tc>
                <a:tc>
                  <a:txBody>
                    <a:bodyPr/>
                    <a:lstStyle/>
                    <a:p>
                      <a:pPr algn="ctr"/>
                      <a:r>
                        <a:rPr lang="ru-RU" sz="1200" dirty="0" smtClean="0">
                          <a:solidFill>
                            <a:schemeClr val="tx1"/>
                          </a:solidFill>
                          <a:latin typeface="Times New Roman" pitchFamily="18" charset="0"/>
                          <a:cs typeface="Times New Roman" pitchFamily="18" charset="0"/>
                        </a:rPr>
                        <a:t>2019</a:t>
                      </a:r>
                      <a:endParaRPr lang="ru-RU" sz="1200" dirty="0">
                        <a:solidFill>
                          <a:schemeClr val="tx1"/>
                        </a:solidFill>
                        <a:latin typeface="Times New Roman" pitchFamily="18" charset="0"/>
                        <a:cs typeface="Times New Roman" pitchFamily="18" charset="0"/>
                      </a:endParaRPr>
                    </a:p>
                  </a:txBody>
                  <a:tcPr>
                    <a:solidFill>
                      <a:schemeClr val="accent2"/>
                    </a:solidFill>
                  </a:tcPr>
                </a:tc>
                <a:tc>
                  <a:txBody>
                    <a:bodyPr/>
                    <a:lstStyle/>
                    <a:p>
                      <a:pPr algn="ctr"/>
                      <a:r>
                        <a:rPr lang="ru-RU" sz="1200" dirty="0" smtClean="0">
                          <a:solidFill>
                            <a:schemeClr val="tx1"/>
                          </a:solidFill>
                          <a:latin typeface="Times New Roman" pitchFamily="18" charset="0"/>
                          <a:cs typeface="Times New Roman" pitchFamily="18" charset="0"/>
                        </a:rPr>
                        <a:t>2020</a:t>
                      </a:r>
                      <a:endParaRPr lang="ru-RU" sz="1200" dirty="0">
                        <a:solidFill>
                          <a:schemeClr val="tx1"/>
                        </a:solidFill>
                        <a:latin typeface="Times New Roman" pitchFamily="18" charset="0"/>
                        <a:cs typeface="Times New Roman" pitchFamily="18" charset="0"/>
                      </a:endParaRPr>
                    </a:p>
                  </a:txBody>
                  <a:tcPr>
                    <a:solidFill>
                      <a:schemeClr val="accent2"/>
                    </a:solidFill>
                  </a:tcPr>
                </a:tc>
                <a:tc>
                  <a:txBody>
                    <a:bodyPr/>
                    <a:lstStyle/>
                    <a:p>
                      <a:pPr algn="ctr"/>
                      <a:r>
                        <a:rPr lang="ru-RU" sz="1200" b="1" dirty="0" smtClean="0">
                          <a:solidFill>
                            <a:schemeClr val="tx1"/>
                          </a:solidFill>
                          <a:latin typeface="Times New Roman" pitchFamily="18" charset="0"/>
                          <a:cs typeface="Times New Roman" pitchFamily="18" charset="0"/>
                        </a:rPr>
                        <a:t>2021</a:t>
                      </a:r>
                      <a:endParaRPr lang="ru-RU" sz="1200" b="1" dirty="0">
                        <a:solidFill>
                          <a:schemeClr val="tx1"/>
                        </a:solidFill>
                        <a:latin typeface="Times New Roman" pitchFamily="18" charset="0"/>
                        <a:cs typeface="Times New Roman" pitchFamily="18" charset="0"/>
                      </a:endParaRPr>
                    </a:p>
                  </a:txBody>
                  <a:tcPr>
                    <a:solidFill>
                      <a:schemeClr val="accent2"/>
                    </a:solidFill>
                  </a:tcPr>
                </a:tc>
                <a:tc>
                  <a:txBody>
                    <a:bodyPr/>
                    <a:lstStyle/>
                    <a:p>
                      <a:pPr algn="ctr"/>
                      <a:r>
                        <a:rPr lang="ru-RU" sz="1200" dirty="0" smtClean="0">
                          <a:solidFill>
                            <a:schemeClr val="tx1"/>
                          </a:solidFill>
                          <a:latin typeface="Times New Roman" pitchFamily="18" charset="0"/>
                          <a:cs typeface="Times New Roman" pitchFamily="18" charset="0"/>
                        </a:rPr>
                        <a:t>2022</a:t>
                      </a:r>
                      <a:endParaRPr lang="ru-RU" sz="1200" dirty="0">
                        <a:solidFill>
                          <a:schemeClr val="tx1"/>
                        </a:solidFill>
                        <a:latin typeface="Times New Roman" pitchFamily="18" charset="0"/>
                        <a:cs typeface="Times New Roman" pitchFamily="18" charset="0"/>
                      </a:endParaRPr>
                    </a:p>
                  </a:txBody>
                  <a:tcPr>
                    <a:solidFill>
                      <a:schemeClr val="accent2"/>
                    </a:solidFill>
                  </a:tcPr>
                </a:tc>
                <a:tc>
                  <a:txBody>
                    <a:bodyPr/>
                    <a:lstStyle/>
                    <a:p>
                      <a:pPr algn="ctr"/>
                      <a:r>
                        <a:rPr lang="ru-RU" sz="1200" dirty="0" smtClean="0">
                          <a:solidFill>
                            <a:schemeClr val="tx1"/>
                          </a:solidFill>
                          <a:latin typeface="Times New Roman" pitchFamily="18" charset="0"/>
                          <a:cs typeface="Times New Roman" pitchFamily="18" charset="0"/>
                        </a:rPr>
                        <a:t>2023</a:t>
                      </a:r>
                      <a:endParaRPr lang="ru-RU" sz="1200" dirty="0">
                        <a:solidFill>
                          <a:schemeClr val="tx1"/>
                        </a:solidFill>
                        <a:latin typeface="Times New Roman" pitchFamily="18" charset="0"/>
                        <a:cs typeface="Times New Roman" pitchFamily="18" charset="0"/>
                      </a:endParaRPr>
                    </a:p>
                  </a:txBody>
                  <a:tcPr>
                    <a:solidFill>
                      <a:schemeClr val="accent2"/>
                    </a:solidFill>
                  </a:tcPr>
                </a:tc>
              </a:tr>
              <a:tr h="297024">
                <a:tc vMerge="1">
                  <a:txBody>
                    <a:bodyPr/>
                    <a:lstStyle/>
                    <a:p>
                      <a:endParaRPr lang="ru-RU" dirty="0"/>
                    </a:p>
                  </a:txBody>
                  <a:tcPr/>
                </a:tc>
                <a:tc>
                  <a:txBody>
                    <a:bodyPr/>
                    <a:lstStyle/>
                    <a:p>
                      <a:pPr algn="ctr"/>
                      <a:r>
                        <a:rPr lang="ru-RU" sz="1200" dirty="0" smtClean="0">
                          <a:solidFill>
                            <a:schemeClr val="tx1"/>
                          </a:solidFill>
                          <a:latin typeface="Times New Roman" pitchFamily="18" charset="0"/>
                          <a:cs typeface="Times New Roman" pitchFamily="18" charset="0"/>
                        </a:rPr>
                        <a:t>158 924,3</a:t>
                      </a:r>
                      <a:endParaRPr lang="ru-RU" sz="1200" dirty="0">
                        <a:solidFill>
                          <a:schemeClr val="tx1"/>
                        </a:solidFill>
                        <a:latin typeface="Times New Roman" pitchFamily="18" charset="0"/>
                        <a:cs typeface="Times New Roman" pitchFamily="18" charset="0"/>
                      </a:endParaRPr>
                    </a:p>
                  </a:txBody>
                  <a:tcPr>
                    <a:solidFill>
                      <a:schemeClr val="accent2">
                        <a:lumMod val="20000"/>
                        <a:lumOff val="80000"/>
                      </a:schemeClr>
                    </a:solidFill>
                  </a:tcPr>
                </a:tc>
                <a:tc>
                  <a:txBody>
                    <a:bodyPr/>
                    <a:lstStyle/>
                    <a:p>
                      <a:pPr algn="ctr"/>
                      <a:r>
                        <a:rPr lang="ru-RU" sz="1200" dirty="0" smtClean="0">
                          <a:solidFill>
                            <a:schemeClr val="tx1"/>
                          </a:solidFill>
                          <a:latin typeface="Times New Roman" pitchFamily="18" charset="0"/>
                          <a:cs typeface="Times New Roman" pitchFamily="18" charset="0"/>
                        </a:rPr>
                        <a:t>150 316,6</a:t>
                      </a:r>
                      <a:endParaRPr lang="ru-RU" sz="1200" dirty="0">
                        <a:solidFill>
                          <a:schemeClr val="tx1"/>
                        </a:solidFill>
                        <a:latin typeface="Times New Roman" pitchFamily="18" charset="0"/>
                        <a:cs typeface="Times New Roman" pitchFamily="18" charset="0"/>
                      </a:endParaRPr>
                    </a:p>
                  </a:txBody>
                  <a:tcPr>
                    <a:solidFill>
                      <a:schemeClr val="accent2">
                        <a:lumMod val="20000"/>
                        <a:lumOff val="80000"/>
                      </a:schemeClr>
                    </a:solidFill>
                  </a:tcPr>
                </a:tc>
                <a:tc>
                  <a:txBody>
                    <a:bodyPr/>
                    <a:lstStyle/>
                    <a:p>
                      <a:pPr algn="ctr"/>
                      <a:r>
                        <a:rPr lang="ru-RU" sz="1200" b="1" dirty="0" smtClean="0">
                          <a:solidFill>
                            <a:schemeClr val="tx1"/>
                          </a:solidFill>
                          <a:latin typeface="Times New Roman" pitchFamily="18" charset="0"/>
                          <a:cs typeface="Times New Roman" pitchFamily="18" charset="0"/>
                        </a:rPr>
                        <a:t>153 322,5</a:t>
                      </a:r>
                      <a:endParaRPr lang="ru-RU" sz="1200" b="1" dirty="0">
                        <a:solidFill>
                          <a:schemeClr val="tx1"/>
                        </a:solidFill>
                        <a:latin typeface="Times New Roman" pitchFamily="18" charset="0"/>
                        <a:cs typeface="Times New Roman" pitchFamily="18" charset="0"/>
                      </a:endParaRPr>
                    </a:p>
                  </a:txBody>
                  <a:tcPr>
                    <a:solidFill>
                      <a:schemeClr val="accent2">
                        <a:lumMod val="20000"/>
                        <a:lumOff val="80000"/>
                      </a:schemeClr>
                    </a:solidFill>
                  </a:tcPr>
                </a:tc>
                <a:tc>
                  <a:txBody>
                    <a:bodyPr/>
                    <a:lstStyle/>
                    <a:p>
                      <a:pPr algn="ctr"/>
                      <a:r>
                        <a:rPr lang="ru-RU" sz="1200" dirty="0" smtClean="0">
                          <a:solidFill>
                            <a:schemeClr val="tx1"/>
                          </a:solidFill>
                          <a:latin typeface="Times New Roman" pitchFamily="18" charset="0"/>
                          <a:cs typeface="Times New Roman" pitchFamily="18" charset="0"/>
                        </a:rPr>
                        <a:t>146 591,6</a:t>
                      </a:r>
                      <a:endParaRPr lang="ru-RU" sz="1200" dirty="0">
                        <a:solidFill>
                          <a:schemeClr val="tx1"/>
                        </a:solidFill>
                        <a:latin typeface="Times New Roman" pitchFamily="18" charset="0"/>
                        <a:cs typeface="Times New Roman" pitchFamily="18" charset="0"/>
                      </a:endParaRPr>
                    </a:p>
                  </a:txBody>
                  <a:tcPr>
                    <a:solidFill>
                      <a:schemeClr val="accent2">
                        <a:lumMod val="20000"/>
                        <a:lumOff val="80000"/>
                      </a:schemeClr>
                    </a:solidFill>
                  </a:tcPr>
                </a:tc>
                <a:tc>
                  <a:txBody>
                    <a:bodyPr/>
                    <a:lstStyle/>
                    <a:p>
                      <a:pPr algn="ctr"/>
                      <a:r>
                        <a:rPr lang="ru-RU" sz="1200" dirty="0" smtClean="0">
                          <a:solidFill>
                            <a:schemeClr val="tx1"/>
                          </a:solidFill>
                          <a:latin typeface="Times New Roman" pitchFamily="18" charset="0"/>
                          <a:cs typeface="Times New Roman" pitchFamily="18" charset="0"/>
                        </a:rPr>
                        <a:t>146 591,6</a:t>
                      </a:r>
                      <a:endParaRPr lang="ru-RU" sz="1200" dirty="0">
                        <a:solidFill>
                          <a:schemeClr val="tx1"/>
                        </a:solidFill>
                        <a:latin typeface="Times New Roman" pitchFamily="18" charset="0"/>
                        <a:cs typeface="Times New Roman" pitchFamily="18" charset="0"/>
                      </a:endParaRPr>
                    </a:p>
                  </a:txBody>
                  <a:tcPr>
                    <a:solidFill>
                      <a:schemeClr val="accent2">
                        <a:lumMod val="20000"/>
                        <a:lumOff val="80000"/>
                      </a:schemeClr>
                    </a:solidFill>
                  </a:tcPr>
                </a:tc>
              </a:tr>
            </a:tbl>
          </a:graphicData>
        </a:graphic>
      </p:graphicFrame>
      <p:sp>
        <p:nvSpPr>
          <p:cNvPr id="8" name="Прямоугольник 7"/>
          <p:cNvSpPr/>
          <p:nvPr/>
        </p:nvSpPr>
        <p:spPr>
          <a:xfrm>
            <a:off x="1741262" y="2348880"/>
            <a:ext cx="5286380" cy="369332"/>
          </a:xfrm>
          <a:prstGeom prst="rect">
            <a:avLst/>
          </a:prstGeom>
        </p:spPr>
        <p:txBody>
          <a:bodyPr wrap="square">
            <a:spAutoFit/>
          </a:bodyPr>
          <a:lstStyle/>
          <a:p>
            <a:pPr algn="ctr"/>
            <a:r>
              <a:rPr lang="ru-RU" dirty="0" smtClean="0">
                <a:solidFill>
                  <a:prstClr val="black"/>
                </a:solidFill>
                <a:latin typeface="Times New Roman" pitchFamily="18" charset="0"/>
                <a:cs typeface="Times New Roman" pitchFamily="18" charset="0"/>
              </a:rPr>
              <a:t>Основные направления расходов в 2021 году</a:t>
            </a:r>
            <a:endParaRPr lang="ru-RU" dirty="0">
              <a:solidFill>
                <a:prstClr val="black"/>
              </a:solidFill>
              <a:latin typeface="Times New Roman" pitchFamily="18" charset="0"/>
              <a:cs typeface="Times New Roman" pitchFamily="18" charset="0"/>
            </a:endParaRPr>
          </a:p>
        </p:txBody>
      </p:sp>
      <p:sp>
        <p:nvSpPr>
          <p:cNvPr id="9" name="Нашивка 8"/>
          <p:cNvSpPr/>
          <p:nvPr/>
        </p:nvSpPr>
        <p:spPr>
          <a:xfrm>
            <a:off x="0" y="44624"/>
            <a:ext cx="714380" cy="642942"/>
          </a:xfrm>
          <a:prstGeom prst="chevr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ru-RU" dirty="0">
              <a:solidFill>
                <a:prstClr val="black"/>
              </a:solidFill>
            </a:endParaRPr>
          </a:p>
        </p:txBody>
      </p:sp>
      <p:graphicFrame>
        <p:nvGraphicFramePr>
          <p:cNvPr id="10" name="Таблица 9"/>
          <p:cNvGraphicFramePr>
            <a:graphicFrameLocks noGrp="1"/>
          </p:cNvGraphicFramePr>
          <p:nvPr>
            <p:extLst>
              <p:ext uri="{D42A27DB-BD31-4B8C-83A1-F6EECF244321}">
                <p14:modId xmlns:p14="http://schemas.microsoft.com/office/powerpoint/2010/main" val="1156492786"/>
              </p:ext>
            </p:extLst>
          </p:nvPr>
        </p:nvGraphicFramePr>
        <p:xfrm>
          <a:off x="133633" y="2718212"/>
          <a:ext cx="8928992" cy="3310346"/>
        </p:xfrm>
        <a:graphic>
          <a:graphicData uri="http://schemas.openxmlformats.org/drawingml/2006/table">
            <a:tbl>
              <a:tblPr firstRow="1" bandRow="1">
                <a:tableStyleId>{5C22544A-7EE6-4342-B048-85BDC9FD1C3A}</a:tableStyleId>
              </a:tblPr>
              <a:tblGrid>
                <a:gridCol w="792088"/>
                <a:gridCol w="8136904"/>
              </a:tblGrid>
              <a:tr h="392016">
                <a:tc>
                  <a:txBody>
                    <a:bodyPr/>
                    <a:lstStyle/>
                    <a:p>
                      <a:pPr algn="l"/>
                      <a:r>
                        <a:rPr lang="ru-RU" sz="1200" b="0" dirty="0" smtClean="0">
                          <a:solidFill>
                            <a:schemeClr val="tx1"/>
                          </a:solidFill>
                          <a:latin typeface="Times New Roman" panose="02020603050405020304" pitchFamily="18" charset="0"/>
                          <a:cs typeface="Times New Roman" panose="02020603050405020304" pitchFamily="18" charset="0"/>
                        </a:rPr>
                        <a:t>52 609,6</a:t>
                      </a:r>
                      <a:endParaRPr lang="ru-RU" sz="1200" b="0" dirty="0">
                        <a:solidFill>
                          <a:schemeClr val="tx1"/>
                        </a:solidFill>
                        <a:latin typeface="Times New Roman" panose="02020603050405020304" pitchFamily="18" charset="0"/>
                        <a:cs typeface="Times New Roman" panose="02020603050405020304" pitchFamily="18" charset="0"/>
                      </a:endParaRPr>
                    </a:p>
                  </a:txBody>
                  <a:tcPr>
                    <a:solidFill>
                      <a:schemeClr val="accent2">
                        <a:lumMod val="20000"/>
                        <a:lumOff val="80000"/>
                      </a:schemeClr>
                    </a:solidFill>
                  </a:tcPr>
                </a:tc>
                <a:tc>
                  <a:txBody>
                    <a:bodyPr/>
                    <a:lstStyle/>
                    <a:p>
                      <a:pPr algn="just"/>
                      <a:r>
                        <a:rPr lang="ru-RU" sz="1200" b="0" dirty="0" smtClean="0">
                          <a:solidFill>
                            <a:schemeClr val="tx1"/>
                          </a:solidFill>
                          <a:latin typeface="Times New Roman" panose="02020603050405020304" pitchFamily="18" charset="0"/>
                          <a:cs typeface="Times New Roman" panose="02020603050405020304" pitchFamily="18" charset="0"/>
                        </a:rPr>
                        <a:t>Финансовое обеспечение выполнения муниципального задания и субсидии</a:t>
                      </a:r>
                      <a:r>
                        <a:rPr lang="ru-RU" sz="1200" b="0" baseline="0" dirty="0" smtClean="0">
                          <a:solidFill>
                            <a:schemeClr val="tx1"/>
                          </a:solidFill>
                          <a:latin typeface="Times New Roman" panose="02020603050405020304" pitchFamily="18" charset="0"/>
                          <a:cs typeface="Times New Roman" panose="02020603050405020304" pitchFamily="18" charset="0"/>
                        </a:rPr>
                        <a:t> на цели, не связанные с выполнением муниципального задания муниципального бюджетного учреждения «ЦКС»</a:t>
                      </a:r>
                      <a:endParaRPr lang="ru-RU" sz="1200" b="0" dirty="0">
                        <a:solidFill>
                          <a:schemeClr val="tx1"/>
                        </a:solidFill>
                        <a:latin typeface="Times New Roman" panose="02020603050405020304" pitchFamily="18" charset="0"/>
                        <a:cs typeface="Times New Roman" panose="02020603050405020304" pitchFamily="18" charset="0"/>
                      </a:endParaRPr>
                    </a:p>
                  </a:txBody>
                  <a:tcPr>
                    <a:solidFill>
                      <a:schemeClr val="accent2">
                        <a:lumMod val="20000"/>
                        <a:lumOff val="80000"/>
                      </a:schemeClr>
                    </a:solidFill>
                  </a:tcPr>
                </a:tc>
              </a:tr>
              <a:tr h="255018">
                <a:tc>
                  <a:txBody>
                    <a:bodyPr/>
                    <a:lstStyle/>
                    <a:p>
                      <a:r>
                        <a:rPr lang="ru-RU" sz="1200" b="0" baseline="0" dirty="0" smtClean="0">
                          <a:solidFill>
                            <a:schemeClr val="tx1"/>
                          </a:solidFill>
                          <a:latin typeface="Times New Roman" panose="02020603050405020304" pitchFamily="18" charset="0"/>
                          <a:cs typeface="Times New Roman" panose="02020603050405020304" pitchFamily="18" charset="0"/>
                        </a:rPr>
                        <a:t>32 349,0</a:t>
                      </a:r>
                      <a:endParaRPr lang="ru-RU" sz="1200" b="0" dirty="0">
                        <a:solidFill>
                          <a:schemeClr val="tx1"/>
                        </a:solidFill>
                        <a:latin typeface="Times New Roman" panose="02020603050405020304" pitchFamily="18" charset="0"/>
                        <a:cs typeface="Times New Roman" panose="02020603050405020304" pitchFamily="18" charset="0"/>
                      </a:endParaRPr>
                    </a:p>
                  </a:txBody>
                  <a:tcPr>
                    <a:solidFill>
                      <a:schemeClr val="accent2">
                        <a:lumMod val="20000"/>
                        <a:lumOff val="80000"/>
                      </a:schemeClr>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ru-RU" sz="1200" dirty="0" smtClean="0">
                          <a:solidFill>
                            <a:schemeClr val="tx1"/>
                          </a:solidFill>
                          <a:latin typeface="Times New Roman" panose="02020603050405020304" pitchFamily="18" charset="0"/>
                          <a:cs typeface="Times New Roman" panose="02020603050405020304" pitchFamily="18" charset="0"/>
                        </a:rPr>
                        <a:t>Обеспечение деятельности</a:t>
                      </a:r>
                      <a:r>
                        <a:rPr lang="ru-RU" sz="1200" baseline="0" dirty="0" smtClean="0">
                          <a:solidFill>
                            <a:schemeClr val="tx1"/>
                          </a:solidFill>
                          <a:latin typeface="Times New Roman" panose="02020603050405020304" pitchFamily="18" charset="0"/>
                          <a:cs typeface="Times New Roman" panose="02020603050405020304" pitchFamily="18" charset="0"/>
                        </a:rPr>
                        <a:t> муниципального казенного учреждения «ЦОУ»  </a:t>
                      </a:r>
                      <a:endParaRPr lang="ru-RU" sz="1200" dirty="0">
                        <a:solidFill>
                          <a:schemeClr val="tx1"/>
                        </a:solidFill>
                        <a:latin typeface="Times New Roman" panose="02020603050405020304" pitchFamily="18" charset="0"/>
                        <a:cs typeface="Times New Roman" panose="02020603050405020304" pitchFamily="18" charset="0"/>
                      </a:endParaRPr>
                    </a:p>
                  </a:txBody>
                  <a:tcPr>
                    <a:solidFill>
                      <a:schemeClr val="accent2">
                        <a:lumMod val="20000"/>
                        <a:lumOff val="80000"/>
                      </a:schemeClr>
                    </a:solidFill>
                  </a:tcPr>
                </a:tc>
              </a:tr>
              <a:tr h="412746">
                <a:tc>
                  <a:txBody>
                    <a:bodyPr/>
                    <a:lstStyle/>
                    <a:p>
                      <a:pPr algn="l"/>
                      <a:r>
                        <a:rPr lang="ru-RU" sz="1200" b="0" dirty="0" smtClean="0">
                          <a:solidFill>
                            <a:schemeClr val="tx1"/>
                          </a:solidFill>
                          <a:latin typeface="Times New Roman" panose="02020603050405020304" pitchFamily="18" charset="0"/>
                          <a:cs typeface="Times New Roman" panose="02020603050405020304" pitchFamily="18" charset="0"/>
                        </a:rPr>
                        <a:t>23 544,7</a:t>
                      </a:r>
                      <a:endParaRPr lang="ru-RU" sz="1200" b="0" dirty="0">
                        <a:solidFill>
                          <a:schemeClr val="tx1"/>
                        </a:solidFill>
                        <a:latin typeface="Times New Roman" panose="02020603050405020304" pitchFamily="18" charset="0"/>
                        <a:cs typeface="Times New Roman" panose="02020603050405020304" pitchFamily="18" charset="0"/>
                      </a:endParaRPr>
                    </a:p>
                  </a:txBody>
                  <a:tcPr>
                    <a:solidFill>
                      <a:schemeClr val="accent2">
                        <a:lumMod val="20000"/>
                        <a:lumOff val="80000"/>
                      </a:schemeClr>
                    </a:solidFill>
                  </a:tcPr>
                </a:tc>
                <a:tc>
                  <a:txBody>
                    <a:bodyPr/>
                    <a:lstStyle/>
                    <a:p>
                      <a:pPr algn="just"/>
                      <a:r>
                        <a:rPr lang="ru-RU" sz="1200" b="0" dirty="0" smtClean="0">
                          <a:solidFill>
                            <a:schemeClr val="tx1"/>
                          </a:solidFill>
                          <a:latin typeface="Times New Roman" panose="02020603050405020304" pitchFamily="18" charset="0"/>
                          <a:cs typeface="Times New Roman" panose="02020603050405020304" pitchFamily="18" charset="0"/>
                        </a:rPr>
                        <a:t>Финансовое обеспечение выполнения муниципального задания и субсидии</a:t>
                      </a:r>
                      <a:r>
                        <a:rPr lang="ru-RU" sz="1200" b="0" baseline="0" dirty="0" smtClean="0">
                          <a:solidFill>
                            <a:schemeClr val="tx1"/>
                          </a:solidFill>
                          <a:latin typeface="Times New Roman" panose="02020603050405020304" pitchFamily="18" charset="0"/>
                          <a:cs typeface="Times New Roman" panose="02020603050405020304" pitchFamily="18" charset="0"/>
                        </a:rPr>
                        <a:t> на цели, не связанные с выполнением муниципального задания муниципального бюджетного учреждения «ЦБС»</a:t>
                      </a:r>
                      <a:endParaRPr lang="ru-RU" sz="1200" b="0" dirty="0">
                        <a:solidFill>
                          <a:schemeClr val="tx1"/>
                        </a:solidFill>
                        <a:latin typeface="Times New Roman" panose="02020603050405020304" pitchFamily="18" charset="0"/>
                        <a:cs typeface="Times New Roman" panose="02020603050405020304" pitchFamily="18" charset="0"/>
                      </a:endParaRPr>
                    </a:p>
                  </a:txBody>
                  <a:tcPr>
                    <a:solidFill>
                      <a:schemeClr val="accent2">
                        <a:lumMod val="20000"/>
                        <a:lumOff val="80000"/>
                      </a:schemeClr>
                    </a:solidFill>
                  </a:tcPr>
                </a:tc>
              </a:tr>
              <a:tr h="243578">
                <a:tc>
                  <a:txBody>
                    <a:bodyPr/>
                    <a:lstStyle/>
                    <a:p>
                      <a:r>
                        <a:rPr lang="ru-RU" sz="1200" b="0" dirty="0" smtClean="0">
                          <a:solidFill>
                            <a:schemeClr val="tx1"/>
                          </a:solidFill>
                          <a:latin typeface="Times New Roman" panose="02020603050405020304" pitchFamily="18" charset="0"/>
                          <a:cs typeface="Times New Roman" panose="02020603050405020304" pitchFamily="18" charset="0"/>
                        </a:rPr>
                        <a:t>20</a:t>
                      </a:r>
                      <a:r>
                        <a:rPr lang="ru-RU" sz="1200" b="0" baseline="0" dirty="0" smtClean="0">
                          <a:solidFill>
                            <a:schemeClr val="tx1"/>
                          </a:solidFill>
                          <a:latin typeface="Times New Roman" panose="02020603050405020304" pitchFamily="18" charset="0"/>
                          <a:cs typeface="Times New Roman" panose="02020603050405020304" pitchFamily="18" charset="0"/>
                        </a:rPr>
                        <a:t> 699,2</a:t>
                      </a:r>
                      <a:endParaRPr lang="ru-RU" sz="1200" b="0" dirty="0">
                        <a:solidFill>
                          <a:schemeClr val="tx1"/>
                        </a:solidFill>
                        <a:latin typeface="Times New Roman" panose="02020603050405020304" pitchFamily="18" charset="0"/>
                        <a:cs typeface="Times New Roman" panose="02020603050405020304" pitchFamily="18" charset="0"/>
                      </a:endParaRPr>
                    </a:p>
                  </a:txBody>
                  <a:tcPr>
                    <a:solidFill>
                      <a:schemeClr val="accent2">
                        <a:lumMod val="20000"/>
                        <a:lumOff val="80000"/>
                      </a:schemeClr>
                    </a:solidFill>
                  </a:tcPr>
                </a:tc>
                <a:tc>
                  <a:txBody>
                    <a:bodyPr/>
                    <a:lstStyle/>
                    <a:p>
                      <a:pPr algn="just"/>
                      <a:r>
                        <a:rPr lang="ru-RU" sz="1200" dirty="0" smtClean="0">
                          <a:solidFill>
                            <a:schemeClr val="tx1"/>
                          </a:solidFill>
                          <a:latin typeface="Times New Roman" panose="02020603050405020304" pitchFamily="18" charset="0"/>
                          <a:cs typeface="Times New Roman" panose="02020603050405020304" pitchFamily="18" charset="0"/>
                        </a:rPr>
                        <a:t>Обеспечение деятельности Отдела культуры администрации Северо-Енисейского района</a:t>
                      </a:r>
                      <a:endParaRPr lang="ru-RU" sz="1200" dirty="0">
                        <a:solidFill>
                          <a:schemeClr val="tx1"/>
                        </a:solidFill>
                        <a:latin typeface="Times New Roman" panose="02020603050405020304" pitchFamily="18" charset="0"/>
                        <a:cs typeface="Times New Roman" panose="02020603050405020304" pitchFamily="18" charset="0"/>
                      </a:endParaRPr>
                    </a:p>
                  </a:txBody>
                  <a:tcPr>
                    <a:solidFill>
                      <a:schemeClr val="accent2">
                        <a:lumMod val="20000"/>
                        <a:lumOff val="80000"/>
                      </a:schemeClr>
                    </a:solidFill>
                  </a:tcPr>
                </a:tc>
              </a:tr>
              <a:tr h="392016">
                <a:tc>
                  <a:txBody>
                    <a:bodyPr/>
                    <a:lstStyle/>
                    <a:p>
                      <a:pPr algn="l"/>
                      <a:r>
                        <a:rPr lang="ru-RU" sz="1200" b="0" dirty="0" smtClean="0">
                          <a:solidFill>
                            <a:schemeClr val="tx1"/>
                          </a:solidFill>
                          <a:latin typeface="Times New Roman" panose="02020603050405020304" pitchFamily="18" charset="0"/>
                          <a:cs typeface="Times New Roman" panose="02020603050405020304" pitchFamily="18" charset="0"/>
                        </a:rPr>
                        <a:t>11 008,4</a:t>
                      </a:r>
                      <a:endParaRPr lang="ru-RU" sz="1200" b="0" dirty="0">
                        <a:solidFill>
                          <a:schemeClr val="tx1"/>
                        </a:solidFill>
                        <a:latin typeface="Times New Roman" panose="02020603050405020304" pitchFamily="18" charset="0"/>
                        <a:cs typeface="Times New Roman" panose="02020603050405020304" pitchFamily="18" charset="0"/>
                      </a:endParaRPr>
                    </a:p>
                  </a:txBody>
                  <a:tcPr>
                    <a:solidFill>
                      <a:schemeClr val="accent2">
                        <a:lumMod val="20000"/>
                        <a:lumOff val="80000"/>
                      </a:schemeClr>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ru-RU" sz="1200" dirty="0" smtClean="0">
                          <a:solidFill>
                            <a:schemeClr val="tx1"/>
                          </a:solidFill>
                          <a:latin typeface="Times New Roman" panose="02020603050405020304" pitchFamily="18" charset="0"/>
                          <a:cs typeface="Times New Roman" panose="02020603050405020304" pitchFamily="18" charset="0"/>
                        </a:rPr>
                        <a:t>Финансовое обеспечение выполнения муниципального задания и субсидии</a:t>
                      </a:r>
                      <a:r>
                        <a:rPr lang="ru-RU" sz="1200" baseline="0" dirty="0" smtClean="0">
                          <a:solidFill>
                            <a:schemeClr val="tx1"/>
                          </a:solidFill>
                          <a:latin typeface="Times New Roman" panose="02020603050405020304" pitchFamily="18" charset="0"/>
                          <a:cs typeface="Times New Roman" panose="02020603050405020304" pitchFamily="18" charset="0"/>
                        </a:rPr>
                        <a:t> на цели, не связанные с выполнением муниципального задания муниципального бюджетного учреждения дополнительного образования «ДШИ»</a:t>
                      </a:r>
                      <a:endParaRPr lang="ru-RU" sz="1200" dirty="0">
                        <a:solidFill>
                          <a:schemeClr val="tx1"/>
                        </a:solidFill>
                        <a:latin typeface="Times New Roman" panose="02020603050405020304" pitchFamily="18" charset="0"/>
                        <a:cs typeface="Times New Roman" panose="02020603050405020304" pitchFamily="18" charset="0"/>
                      </a:endParaRPr>
                    </a:p>
                  </a:txBody>
                  <a:tcPr>
                    <a:solidFill>
                      <a:schemeClr val="accent2">
                        <a:lumMod val="20000"/>
                        <a:lumOff val="80000"/>
                      </a:schemeClr>
                    </a:solidFill>
                  </a:tcPr>
                </a:tc>
              </a:tr>
              <a:tr h="392016">
                <a:tc>
                  <a:txBody>
                    <a:bodyPr/>
                    <a:lstStyle/>
                    <a:p>
                      <a:pPr algn="l"/>
                      <a:r>
                        <a:rPr lang="ru-RU" sz="1200" b="0" dirty="0" smtClean="0">
                          <a:solidFill>
                            <a:schemeClr val="tx1"/>
                          </a:solidFill>
                          <a:latin typeface="Times New Roman" panose="02020603050405020304" pitchFamily="18" charset="0"/>
                          <a:cs typeface="Times New Roman" panose="02020603050405020304" pitchFamily="18" charset="0"/>
                        </a:rPr>
                        <a:t>6 380,6</a:t>
                      </a:r>
                      <a:endParaRPr lang="ru-RU" sz="1200" b="0" dirty="0">
                        <a:solidFill>
                          <a:schemeClr val="tx1"/>
                        </a:solidFill>
                        <a:latin typeface="Times New Roman" panose="02020603050405020304" pitchFamily="18" charset="0"/>
                        <a:cs typeface="Times New Roman" panose="02020603050405020304" pitchFamily="18" charset="0"/>
                      </a:endParaRPr>
                    </a:p>
                  </a:txBody>
                  <a:tcPr>
                    <a:solidFill>
                      <a:schemeClr val="accent2">
                        <a:lumMod val="20000"/>
                        <a:lumOff val="80000"/>
                      </a:schemeClr>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ru-RU" sz="1200" dirty="0" smtClean="0">
                          <a:solidFill>
                            <a:schemeClr val="tx1"/>
                          </a:solidFill>
                          <a:latin typeface="Times New Roman" panose="02020603050405020304" pitchFamily="18" charset="0"/>
                          <a:cs typeface="Times New Roman" panose="02020603050405020304" pitchFamily="18" charset="0"/>
                        </a:rPr>
                        <a:t>Финансовое обеспечение выполнения муниципального задания и субсидии</a:t>
                      </a:r>
                      <a:r>
                        <a:rPr lang="ru-RU" sz="1200" baseline="0" dirty="0" smtClean="0">
                          <a:solidFill>
                            <a:schemeClr val="tx1"/>
                          </a:solidFill>
                          <a:latin typeface="Times New Roman" panose="02020603050405020304" pitchFamily="18" charset="0"/>
                          <a:cs typeface="Times New Roman" panose="02020603050405020304" pitchFamily="18" charset="0"/>
                        </a:rPr>
                        <a:t> на цели, не связанные с выполнением муниципального задания муниципального бюджетного учреждения «Муниципальный музей» </a:t>
                      </a:r>
                      <a:endParaRPr lang="ru-RU" sz="1200" dirty="0">
                        <a:solidFill>
                          <a:schemeClr val="tx1"/>
                        </a:solidFill>
                        <a:latin typeface="Times New Roman" panose="02020603050405020304" pitchFamily="18" charset="0"/>
                        <a:cs typeface="Times New Roman" panose="02020603050405020304" pitchFamily="18" charset="0"/>
                      </a:endParaRPr>
                    </a:p>
                  </a:txBody>
                  <a:tcPr>
                    <a:solidFill>
                      <a:schemeClr val="accent2">
                        <a:lumMod val="20000"/>
                        <a:lumOff val="80000"/>
                      </a:schemeClr>
                    </a:solidFill>
                  </a:tcPr>
                </a:tc>
              </a:tr>
              <a:tr h="346799">
                <a:tc>
                  <a:txBody>
                    <a:bodyPr/>
                    <a:lstStyle/>
                    <a:p>
                      <a:r>
                        <a:rPr lang="ru-RU" sz="1200" b="0" dirty="0" smtClean="0">
                          <a:solidFill>
                            <a:schemeClr val="tx1"/>
                          </a:solidFill>
                          <a:latin typeface="Times New Roman" panose="02020603050405020304" pitchFamily="18" charset="0"/>
                          <a:cs typeface="Times New Roman" panose="02020603050405020304" pitchFamily="18" charset="0"/>
                        </a:rPr>
                        <a:t>2 294,6</a:t>
                      </a:r>
                      <a:endParaRPr lang="ru-RU" sz="1200" b="0" dirty="0">
                        <a:solidFill>
                          <a:schemeClr val="tx1"/>
                        </a:solidFill>
                        <a:latin typeface="Times New Roman" panose="02020603050405020304" pitchFamily="18" charset="0"/>
                        <a:cs typeface="Times New Roman" panose="02020603050405020304" pitchFamily="18" charset="0"/>
                      </a:endParaRPr>
                    </a:p>
                  </a:txBody>
                  <a:tcPr>
                    <a:solidFill>
                      <a:schemeClr val="accent2">
                        <a:lumMod val="20000"/>
                        <a:lumOff val="80000"/>
                      </a:schemeClr>
                    </a:solidFill>
                  </a:tcPr>
                </a:tc>
                <a:tc>
                  <a:txBody>
                    <a:bodyPr/>
                    <a:lstStyle/>
                    <a:p>
                      <a:pPr algn="just"/>
                      <a:r>
                        <a:rPr lang="ru-RU" sz="1200" dirty="0" smtClean="0">
                          <a:solidFill>
                            <a:schemeClr val="tx1"/>
                          </a:solidFill>
                          <a:latin typeface="Times New Roman" panose="02020603050405020304" pitchFamily="18" charset="0"/>
                          <a:cs typeface="Times New Roman" panose="02020603050405020304" pitchFamily="18" charset="0"/>
                        </a:rPr>
                        <a:t>Капитальный ремонт здания СДК поселка </a:t>
                      </a:r>
                      <a:r>
                        <a:rPr lang="ru-RU" sz="1200" dirty="0" err="1" smtClean="0">
                          <a:solidFill>
                            <a:schemeClr val="tx1"/>
                          </a:solidFill>
                          <a:latin typeface="Times New Roman" panose="02020603050405020304" pitchFamily="18" charset="0"/>
                          <a:cs typeface="Times New Roman" panose="02020603050405020304" pitchFamily="18" charset="0"/>
                        </a:rPr>
                        <a:t>Вангаш</a:t>
                      </a:r>
                      <a:r>
                        <a:rPr lang="ru-RU" sz="1200" dirty="0" smtClean="0">
                          <a:solidFill>
                            <a:schemeClr val="tx1"/>
                          </a:solidFill>
                          <a:latin typeface="Times New Roman" panose="02020603050405020304" pitchFamily="18" charset="0"/>
                          <a:cs typeface="Times New Roman" panose="02020603050405020304" pitchFamily="18" charset="0"/>
                        </a:rPr>
                        <a:t> муниципального бюджетного учреждения «Централизованная клубная система Северо-Енисейского района» ул. Центральная, 21, п. </a:t>
                      </a:r>
                      <a:r>
                        <a:rPr lang="ru-RU" sz="1200" dirty="0" err="1" smtClean="0">
                          <a:solidFill>
                            <a:schemeClr val="tx1"/>
                          </a:solidFill>
                          <a:latin typeface="Times New Roman" panose="02020603050405020304" pitchFamily="18" charset="0"/>
                          <a:cs typeface="Times New Roman" panose="02020603050405020304" pitchFamily="18" charset="0"/>
                        </a:rPr>
                        <a:t>Вангаш</a:t>
                      </a:r>
                      <a:endParaRPr lang="ru-RU" sz="1200" dirty="0">
                        <a:solidFill>
                          <a:schemeClr val="tx1"/>
                        </a:solidFill>
                        <a:latin typeface="Times New Roman" panose="02020603050405020304" pitchFamily="18" charset="0"/>
                        <a:cs typeface="Times New Roman" panose="02020603050405020304" pitchFamily="18" charset="0"/>
                      </a:endParaRPr>
                    </a:p>
                  </a:txBody>
                  <a:tcPr>
                    <a:solidFill>
                      <a:schemeClr val="accent2">
                        <a:lumMod val="20000"/>
                        <a:lumOff val="80000"/>
                      </a:schemeClr>
                    </a:solidFill>
                  </a:tcPr>
                </a:tc>
              </a:tr>
              <a:tr h="475706">
                <a:tc>
                  <a:txBody>
                    <a:bodyPr/>
                    <a:lstStyle/>
                    <a:p>
                      <a:r>
                        <a:rPr lang="ru-RU" sz="1200" b="0" dirty="0" smtClean="0">
                          <a:solidFill>
                            <a:schemeClr val="tx1"/>
                          </a:solidFill>
                          <a:latin typeface="Times New Roman" panose="02020603050405020304" pitchFamily="18" charset="0"/>
                          <a:cs typeface="Times New Roman" panose="02020603050405020304" pitchFamily="18" charset="0"/>
                        </a:rPr>
                        <a:t>4</a:t>
                      </a:r>
                      <a:r>
                        <a:rPr lang="ru-RU" sz="1200" b="0" baseline="0" dirty="0" smtClean="0">
                          <a:solidFill>
                            <a:schemeClr val="tx1"/>
                          </a:solidFill>
                          <a:latin typeface="Times New Roman" panose="02020603050405020304" pitchFamily="18" charset="0"/>
                          <a:cs typeface="Times New Roman" panose="02020603050405020304" pitchFamily="18" charset="0"/>
                        </a:rPr>
                        <a:t> 436,4</a:t>
                      </a:r>
                      <a:endParaRPr lang="ru-RU" sz="1200" b="0" dirty="0">
                        <a:solidFill>
                          <a:schemeClr val="tx1"/>
                        </a:solidFill>
                        <a:latin typeface="Times New Roman" panose="02020603050405020304" pitchFamily="18" charset="0"/>
                        <a:cs typeface="Times New Roman" panose="02020603050405020304" pitchFamily="18" charset="0"/>
                      </a:endParaRPr>
                    </a:p>
                  </a:txBody>
                  <a:tcPr>
                    <a:solidFill>
                      <a:schemeClr val="accent2">
                        <a:lumMod val="20000"/>
                        <a:lumOff val="80000"/>
                      </a:schemeClr>
                    </a:solidFill>
                  </a:tcPr>
                </a:tc>
                <a:tc>
                  <a:txBody>
                    <a:bodyPr/>
                    <a:lstStyle/>
                    <a:p>
                      <a:pPr algn="just"/>
                      <a:r>
                        <a:rPr lang="ru-RU" sz="1200" dirty="0" smtClean="0">
                          <a:solidFill>
                            <a:schemeClr val="tx1"/>
                          </a:solidFill>
                          <a:latin typeface="Times New Roman" panose="02020603050405020304" pitchFamily="18" charset="0"/>
                          <a:cs typeface="Times New Roman" panose="02020603050405020304" pitchFamily="18" charset="0"/>
                        </a:rPr>
                        <a:t>Капитальный ремонт здания РДК «Металлург» муниципального бюджетного учреждения «Централизованная клубная система Северо-Енисейского района» по ул. Ленина, 9 в </a:t>
                      </a:r>
                      <a:r>
                        <a:rPr lang="ru-RU" sz="1200" dirty="0" err="1" smtClean="0">
                          <a:solidFill>
                            <a:schemeClr val="tx1"/>
                          </a:solidFill>
                          <a:latin typeface="Times New Roman" panose="02020603050405020304" pitchFamily="18" charset="0"/>
                          <a:cs typeface="Times New Roman" panose="02020603050405020304" pitchFamily="18" charset="0"/>
                        </a:rPr>
                        <a:t>гп</a:t>
                      </a:r>
                      <a:r>
                        <a:rPr lang="ru-RU" sz="1200" dirty="0" smtClean="0">
                          <a:solidFill>
                            <a:schemeClr val="tx1"/>
                          </a:solidFill>
                          <a:latin typeface="Times New Roman" panose="02020603050405020304" pitchFamily="18" charset="0"/>
                          <a:cs typeface="Times New Roman" panose="02020603050405020304" pitchFamily="18" charset="0"/>
                        </a:rPr>
                        <a:t> Северо-Енисейский</a:t>
                      </a:r>
                      <a:endParaRPr lang="ru-RU" sz="1200" dirty="0">
                        <a:solidFill>
                          <a:schemeClr val="tx1"/>
                        </a:solidFill>
                        <a:latin typeface="Times New Roman" panose="02020603050405020304" pitchFamily="18" charset="0"/>
                        <a:cs typeface="Times New Roman" panose="02020603050405020304" pitchFamily="18" charset="0"/>
                      </a:endParaRPr>
                    </a:p>
                  </a:txBody>
                  <a:tcPr>
                    <a:solidFill>
                      <a:schemeClr val="accent2">
                        <a:lumMod val="20000"/>
                        <a:lumOff val="80000"/>
                      </a:schemeClr>
                    </a:solidFill>
                  </a:tcPr>
                </a:tc>
              </a:tr>
            </a:tbl>
          </a:graphicData>
        </a:graphic>
      </p:graphicFrame>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35641" y="-31570"/>
            <a:ext cx="2008359" cy="1981699"/>
          </a:xfrm>
          <a:prstGeom prst="rect">
            <a:avLst/>
          </a:prstGeom>
          <a:ln>
            <a:noFill/>
          </a:ln>
          <a:effectLst>
            <a:softEdge rad="112500"/>
          </a:effectLst>
        </p:spPr>
      </p:pic>
      <p:pic>
        <p:nvPicPr>
          <p:cNvPr id="1026" name="Picture 2"/>
          <p:cNvPicPr>
            <a:picLocks noChangeAspect="1" noChangeArrowheads="1"/>
          </p:cNvPicPr>
          <p:nvPr/>
        </p:nvPicPr>
        <p:blipFill>
          <a:blip r:embed="rId4" cstate="print">
            <a:extLst>
              <a:ext uri="{BEBA8EAE-BF5A-486C-A8C5-ECC9F3942E4B}">
                <a14:imgProps xmlns:a14="http://schemas.microsoft.com/office/drawing/2010/main">
                  <a14:imgLayer r:embed="rId5">
                    <a14:imgEffect>
                      <a14:colorTemperature colorTemp="8800"/>
                    </a14:imgEffect>
                  </a14:imgLayer>
                </a14:imgProps>
              </a:ext>
              <a:ext uri="{28A0092B-C50C-407E-A947-70E740481C1C}">
                <a14:useLocalDpi xmlns:a14="http://schemas.microsoft.com/office/drawing/2010/main" val="0"/>
              </a:ext>
            </a:extLst>
          </a:blip>
          <a:srcRect/>
          <a:stretch>
            <a:fillRect/>
          </a:stretch>
        </p:blipFill>
        <p:spPr bwMode="auto">
          <a:xfrm>
            <a:off x="6804248" y="5996535"/>
            <a:ext cx="2244249" cy="91554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73502095"/>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0" y="1500174"/>
            <a:ext cx="9144000" cy="5205426"/>
          </a:xfrm>
        </p:spPr>
        <p:txBody>
          <a:bodyPr>
            <a:normAutofit/>
          </a:bodyPr>
          <a:lstStyle/>
          <a:p>
            <a:pPr algn="l"/>
            <a:r>
              <a:rPr lang="ru-RU" sz="2400" dirty="0" smtClean="0">
                <a:latin typeface="Times New Roman" pitchFamily="18" charset="0"/>
                <a:cs typeface="Times New Roman" pitchFamily="18" charset="0"/>
              </a:rPr>
              <a:t>                 </a:t>
            </a:r>
            <a:endParaRPr lang="ru-RU" sz="2400" dirty="0">
              <a:latin typeface="Times New Roman" pitchFamily="18" charset="0"/>
              <a:cs typeface="Times New Roman" pitchFamily="18" charset="0"/>
            </a:endParaRPr>
          </a:p>
        </p:txBody>
      </p:sp>
      <p:graphicFrame>
        <p:nvGraphicFramePr>
          <p:cNvPr id="18" name="Таблица 17"/>
          <p:cNvGraphicFramePr>
            <a:graphicFrameLocks noGrp="1"/>
          </p:cNvGraphicFramePr>
          <p:nvPr>
            <p:extLst>
              <p:ext uri="{D42A27DB-BD31-4B8C-83A1-F6EECF244321}">
                <p14:modId xmlns:p14="http://schemas.microsoft.com/office/powerpoint/2010/main" val="2368596674"/>
              </p:ext>
            </p:extLst>
          </p:nvPr>
        </p:nvGraphicFramePr>
        <p:xfrm>
          <a:off x="0" y="476673"/>
          <a:ext cx="9144000" cy="6205265"/>
        </p:xfrm>
        <a:graphic>
          <a:graphicData uri="http://schemas.openxmlformats.org/drawingml/2006/table">
            <a:tbl>
              <a:tblPr firstRow="1" bandRow="1">
                <a:tableStyleId>{5C22544A-7EE6-4342-B048-85BDC9FD1C3A}</a:tableStyleId>
              </a:tblPr>
              <a:tblGrid>
                <a:gridCol w="5436096"/>
                <a:gridCol w="648072"/>
                <a:gridCol w="720080"/>
                <a:gridCol w="720080"/>
                <a:gridCol w="792088"/>
                <a:gridCol w="827584"/>
              </a:tblGrid>
              <a:tr h="369560">
                <a:tc>
                  <a:txBody>
                    <a:bodyPr/>
                    <a:lstStyle/>
                    <a:p>
                      <a:pPr algn="ctr"/>
                      <a:r>
                        <a:rPr lang="ru-RU" sz="1400" dirty="0" smtClean="0">
                          <a:solidFill>
                            <a:schemeClr val="tx1"/>
                          </a:solidFill>
                          <a:latin typeface="Times New Roman" pitchFamily="18" charset="0"/>
                          <a:cs typeface="Times New Roman" pitchFamily="18" charset="0"/>
                        </a:rPr>
                        <a:t>Основные</a:t>
                      </a:r>
                      <a:r>
                        <a:rPr lang="ru-RU" sz="1400" baseline="0" dirty="0" smtClean="0">
                          <a:solidFill>
                            <a:schemeClr val="tx1"/>
                          </a:solidFill>
                          <a:latin typeface="Times New Roman" pitchFamily="18" charset="0"/>
                          <a:cs typeface="Times New Roman" pitchFamily="18" charset="0"/>
                        </a:rPr>
                        <a:t> результаты</a:t>
                      </a:r>
                      <a:endParaRPr lang="ru-RU" sz="1400" dirty="0">
                        <a:solidFill>
                          <a:schemeClr val="tx1"/>
                        </a:solidFill>
                        <a:latin typeface="Times New Roman" pitchFamily="18" charset="0"/>
                        <a:cs typeface="Times New Roman" pitchFamily="18" charset="0"/>
                      </a:endParaRPr>
                    </a:p>
                  </a:txBody>
                  <a:tcPr/>
                </a:tc>
                <a:tc>
                  <a:txBody>
                    <a:bodyPr/>
                    <a:lstStyle/>
                    <a:p>
                      <a:pPr algn="ctr"/>
                      <a:r>
                        <a:rPr lang="ru-RU" sz="1100" dirty="0" smtClean="0">
                          <a:solidFill>
                            <a:schemeClr val="tx1"/>
                          </a:solidFill>
                          <a:latin typeface="Times New Roman" pitchFamily="18" charset="0"/>
                          <a:cs typeface="Times New Roman" pitchFamily="18" charset="0"/>
                        </a:rPr>
                        <a:t>2019</a:t>
                      </a:r>
                    </a:p>
                  </a:txBody>
                  <a:tcPr/>
                </a:tc>
                <a:tc>
                  <a:txBody>
                    <a:bodyPr/>
                    <a:lstStyle/>
                    <a:p>
                      <a:pPr algn="ctr"/>
                      <a:r>
                        <a:rPr lang="ru-RU" sz="1100" dirty="0" smtClean="0">
                          <a:solidFill>
                            <a:schemeClr val="tx1"/>
                          </a:solidFill>
                          <a:latin typeface="Times New Roman" pitchFamily="18" charset="0"/>
                          <a:cs typeface="Times New Roman" pitchFamily="18" charset="0"/>
                        </a:rPr>
                        <a:t>2020</a:t>
                      </a:r>
                    </a:p>
                  </a:txBody>
                  <a:tcPr/>
                </a:tc>
                <a:tc>
                  <a:txBody>
                    <a:bodyPr/>
                    <a:lstStyle/>
                    <a:p>
                      <a:pPr algn="ctr"/>
                      <a:r>
                        <a:rPr lang="ru-RU" sz="1100" dirty="0" smtClean="0">
                          <a:solidFill>
                            <a:schemeClr val="tx1"/>
                          </a:solidFill>
                          <a:latin typeface="Times New Roman" pitchFamily="18" charset="0"/>
                          <a:cs typeface="Times New Roman" pitchFamily="18" charset="0"/>
                        </a:rPr>
                        <a:t>2021</a:t>
                      </a:r>
                    </a:p>
                  </a:txBody>
                  <a:tcPr/>
                </a:tc>
                <a:tc>
                  <a:txBody>
                    <a:bodyPr/>
                    <a:lstStyle/>
                    <a:p>
                      <a:pPr algn="ctr"/>
                      <a:r>
                        <a:rPr lang="ru-RU" sz="1100" dirty="0" smtClean="0">
                          <a:solidFill>
                            <a:schemeClr val="tx1"/>
                          </a:solidFill>
                          <a:latin typeface="Times New Roman" pitchFamily="18" charset="0"/>
                          <a:cs typeface="Times New Roman" pitchFamily="18" charset="0"/>
                        </a:rPr>
                        <a:t>2022</a:t>
                      </a:r>
                    </a:p>
                  </a:txBody>
                  <a:tcPr/>
                </a:tc>
                <a:tc>
                  <a:txBody>
                    <a:bodyPr/>
                    <a:lstStyle/>
                    <a:p>
                      <a:pPr algn="ctr"/>
                      <a:r>
                        <a:rPr lang="ru-RU" sz="1100" dirty="0" smtClean="0">
                          <a:solidFill>
                            <a:schemeClr val="tx1"/>
                          </a:solidFill>
                          <a:latin typeface="Times New Roman" pitchFamily="18" charset="0"/>
                          <a:cs typeface="Times New Roman" pitchFamily="18" charset="0"/>
                        </a:rPr>
                        <a:t>2023</a:t>
                      </a:r>
                    </a:p>
                  </a:txBody>
                  <a:tcPr/>
                </a:tc>
              </a:tr>
              <a:tr h="434856">
                <a:tc>
                  <a:txBody>
                    <a:bodyPr/>
                    <a:lstStyle/>
                    <a:p>
                      <a:r>
                        <a:rPr lang="ru-RU" sz="1100" kern="1200" dirty="0" smtClean="0">
                          <a:solidFill>
                            <a:schemeClr val="dk1"/>
                          </a:solidFill>
                          <a:latin typeface="Times New Roman" pitchFamily="18" charset="0"/>
                          <a:ea typeface="+mn-ea"/>
                          <a:cs typeface="Times New Roman" pitchFamily="18" charset="0"/>
                        </a:rPr>
                        <a:t>Процент представленных (во всех формах) музейных предметов от общего количества предметов основного фонда музея, % </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41,4</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39,1</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39,4</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39,7</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39,7</a:t>
                      </a:r>
                      <a:endParaRPr lang="ru-RU" sz="1100" dirty="0">
                        <a:latin typeface="Times New Roman" pitchFamily="18" charset="0"/>
                        <a:cs typeface="Times New Roman" pitchFamily="18" charset="0"/>
                      </a:endParaRPr>
                    </a:p>
                  </a:txBody>
                  <a:tcPr/>
                </a:tc>
              </a:tr>
              <a:tr h="434856">
                <a:tc>
                  <a:txBody>
                    <a:bodyPr/>
                    <a:lstStyle/>
                    <a:p>
                      <a:r>
                        <a:rPr lang="ru-RU" sz="1100" kern="1200" dirty="0" smtClean="0">
                          <a:solidFill>
                            <a:schemeClr val="dk1"/>
                          </a:solidFill>
                          <a:latin typeface="Times New Roman" pitchFamily="18" charset="0"/>
                          <a:ea typeface="+mn-ea"/>
                          <a:cs typeface="Times New Roman" pitchFamily="18" charset="0"/>
                        </a:rPr>
                        <a:t>Число посетителей (индивидуальные посещения, экскурсионные посещения, мероприятия музея), чел.</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8 524</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8 800</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9 100</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9 200</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9 200</a:t>
                      </a:r>
                      <a:endParaRPr lang="ru-RU" sz="1100" dirty="0">
                        <a:latin typeface="Times New Roman" pitchFamily="18" charset="0"/>
                        <a:cs typeface="Times New Roman" pitchFamily="18" charset="0"/>
                      </a:endParaRPr>
                    </a:p>
                  </a:txBody>
                  <a:tcPr/>
                </a:tc>
              </a:tr>
              <a:tr h="266954">
                <a:tc>
                  <a:txBody>
                    <a:bodyPr/>
                    <a:lstStyle/>
                    <a:p>
                      <a:r>
                        <a:rPr lang="ru-RU" sz="1100" kern="1200" dirty="0" smtClean="0">
                          <a:solidFill>
                            <a:schemeClr val="dk1"/>
                          </a:solidFill>
                          <a:latin typeface="Times New Roman" pitchFamily="18" charset="0"/>
                          <a:ea typeface="+mn-ea"/>
                          <a:cs typeface="Times New Roman" pitchFamily="18" charset="0"/>
                        </a:rPr>
                        <a:t>Число книговыдач, ед.</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227 729</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225 500</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225 505</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225 515</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225 515</a:t>
                      </a:r>
                      <a:endParaRPr lang="ru-RU" sz="1100" dirty="0">
                        <a:latin typeface="Times New Roman" pitchFamily="18" charset="0"/>
                        <a:cs typeface="Times New Roman" pitchFamily="18" charset="0"/>
                      </a:endParaRPr>
                    </a:p>
                  </a:txBody>
                  <a:tcPr/>
                </a:tc>
              </a:tr>
              <a:tr h="279550">
                <a:tc>
                  <a:txBody>
                    <a:bodyPr/>
                    <a:lstStyle/>
                    <a:p>
                      <a:r>
                        <a:rPr lang="ru-RU" sz="1100" kern="1200" dirty="0" smtClean="0">
                          <a:solidFill>
                            <a:schemeClr val="dk1"/>
                          </a:solidFill>
                          <a:latin typeface="Times New Roman" pitchFamily="18" charset="0"/>
                          <a:ea typeface="+mn-ea"/>
                          <a:cs typeface="Times New Roman" pitchFamily="18" charset="0"/>
                        </a:rPr>
                        <a:t>Количество посещений, ед.</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65 550</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70 600</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71 000</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71 400</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71</a:t>
                      </a:r>
                      <a:r>
                        <a:rPr lang="ru-RU" sz="1100" baseline="0" dirty="0" smtClean="0">
                          <a:latin typeface="Times New Roman" pitchFamily="18" charset="0"/>
                          <a:cs typeface="Times New Roman" pitchFamily="18" charset="0"/>
                        </a:rPr>
                        <a:t> 800</a:t>
                      </a:r>
                      <a:endParaRPr lang="ru-RU" sz="1100" dirty="0">
                        <a:latin typeface="Times New Roman" pitchFamily="18" charset="0"/>
                        <a:cs typeface="Times New Roman" pitchFamily="18" charset="0"/>
                      </a:endParaRPr>
                    </a:p>
                  </a:txBody>
                  <a:tcPr/>
                </a:tc>
              </a:tr>
              <a:tr h="372734">
                <a:tc>
                  <a:txBody>
                    <a:bodyPr/>
                    <a:lstStyle/>
                    <a:p>
                      <a:pPr algn="l">
                        <a:spcAft>
                          <a:spcPts val="0"/>
                        </a:spcAft>
                      </a:pPr>
                      <a:r>
                        <a:rPr lang="ru-RU" sz="1100" dirty="0">
                          <a:latin typeface="Times New Roman"/>
                          <a:ea typeface="Times New Roman"/>
                          <a:cs typeface="Times New Roman"/>
                        </a:rPr>
                        <a:t>Увеличение </a:t>
                      </a:r>
                      <a:r>
                        <a:rPr lang="ru-RU" sz="1100" dirty="0" smtClean="0">
                          <a:latin typeface="Times New Roman"/>
                          <a:ea typeface="Times New Roman"/>
                          <a:cs typeface="Times New Roman"/>
                        </a:rPr>
                        <a:t>доли </a:t>
                      </a:r>
                      <a:r>
                        <a:rPr lang="ru-RU" sz="1100" dirty="0">
                          <a:latin typeface="Times New Roman"/>
                          <a:ea typeface="Times New Roman"/>
                          <a:cs typeface="Times New Roman"/>
                        </a:rPr>
                        <a:t>библиотек, подключенных к сети интернет в общем количестве </a:t>
                      </a:r>
                      <a:r>
                        <a:rPr lang="ru-RU" sz="1100" dirty="0" smtClean="0">
                          <a:latin typeface="Times New Roman"/>
                          <a:ea typeface="Times New Roman"/>
                          <a:cs typeface="Times New Roman"/>
                        </a:rPr>
                        <a:t>библиотек, %</a:t>
                      </a:r>
                      <a:endParaRPr lang="ru-RU" sz="1100" dirty="0">
                        <a:latin typeface="Times New Roman"/>
                        <a:ea typeface="Times New Roman"/>
                        <a:cs typeface="Times New Roman"/>
                      </a:endParaRPr>
                    </a:p>
                  </a:txBody>
                  <a:tcPr marL="68580" marR="68580" marT="0" marB="0" anchor="ctr"/>
                </a:tc>
                <a:tc>
                  <a:txBody>
                    <a:bodyPr/>
                    <a:lstStyle/>
                    <a:p>
                      <a:pPr algn="ctr"/>
                      <a:r>
                        <a:rPr lang="ru-RU" sz="1100" smtClean="0">
                          <a:latin typeface="Times New Roman" pitchFamily="18" charset="0"/>
                          <a:cs typeface="Times New Roman" pitchFamily="18" charset="0"/>
                        </a:rPr>
                        <a:t>100</a:t>
                      </a:r>
                      <a:endParaRPr lang="ru-RU" sz="1100" dirty="0">
                        <a:latin typeface="Times New Roman" pitchFamily="18" charset="0"/>
                        <a:cs typeface="Times New Roman" pitchFamily="18" charset="0"/>
                      </a:endParaRPr>
                    </a:p>
                  </a:txBody>
                  <a:tcPr/>
                </a:tc>
                <a:tc>
                  <a:txBody>
                    <a:bodyPr/>
                    <a:lstStyle/>
                    <a:p>
                      <a:pPr algn="ctr"/>
                      <a:r>
                        <a:rPr lang="ru-RU" sz="1100" smtClean="0">
                          <a:latin typeface="Times New Roman" pitchFamily="18" charset="0"/>
                          <a:cs typeface="Times New Roman" pitchFamily="18" charset="0"/>
                        </a:rPr>
                        <a:t>100</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100</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100</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100</a:t>
                      </a:r>
                      <a:endParaRPr lang="ru-RU" sz="1100" dirty="0">
                        <a:latin typeface="Times New Roman" pitchFamily="18" charset="0"/>
                        <a:cs typeface="Times New Roman" pitchFamily="18" charset="0"/>
                      </a:endParaRPr>
                    </a:p>
                  </a:txBody>
                  <a:tcPr/>
                </a:tc>
              </a:tr>
              <a:tr h="279550">
                <a:tc>
                  <a:txBody>
                    <a:bodyPr/>
                    <a:lstStyle/>
                    <a:p>
                      <a:r>
                        <a:rPr lang="ru-RU" sz="1100" dirty="0" smtClean="0">
                          <a:latin typeface="Times New Roman" pitchFamily="18" charset="0"/>
                          <a:cs typeface="Times New Roman" pitchFamily="18" charset="0"/>
                        </a:rPr>
                        <a:t>Число зарегистрированных пользователей, чел.</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7 952</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7 860</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7 865</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7 870</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7 870</a:t>
                      </a:r>
                      <a:endParaRPr lang="ru-RU" sz="1100" dirty="0">
                        <a:latin typeface="Times New Roman" pitchFamily="18" charset="0"/>
                        <a:cs typeface="Times New Roman" pitchFamily="18" charset="0"/>
                      </a:endParaRPr>
                    </a:p>
                  </a:txBody>
                  <a:tcPr/>
                </a:tc>
              </a:tr>
              <a:tr h="279550">
                <a:tc>
                  <a:txBody>
                    <a:bodyPr/>
                    <a:lstStyle/>
                    <a:p>
                      <a:r>
                        <a:rPr lang="ru-RU" sz="1100" dirty="0" smtClean="0">
                          <a:latin typeface="Times New Roman" pitchFamily="18" charset="0"/>
                          <a:cs typeface="Times New Roman" pitchFamily="18" charset="0"/>
                        </a:rPr>
                        <a:t>Увеличение объема электронного каталога, %</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2,2</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2,2</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2,3</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2,4</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2,4</a:t>
                      </a:r>
                      <a:endParaRPr lang="ru-RU" sz="1100" dirty="0">
                        <a:latin typeface="Times New Roman" pitchFamily="18" charset="0"/>
                        <a:cs typeface="Times New Roman" pitchFamily="18" charset="0"/>
                      </a:endParaRPr>
                    </a:p>
                  </a:txBody>
                  <a:tcPr/>
                </a:tc>
              </a:tr>
              <a:tr h="279550">
                <a:tc>
                  <a:txBody>
                    <a:bodyPr/>
                    <a:lstStyle/>
                    <a:p>
                      <a:r>
                        <a:rPr lang="ru-RU" sz="1100" dirty="0" smtClean="0">
                          <a:latin typeface="Times New Roman" pitchFamily="18" charset="0"/>
                          <a:cs typeface="Times New Roman" pitchFamily="18" charset="0"/>
                        </a:rPr>
                        <a:t>Количество поступлений</a:t>
                      </a:r>
                      <a:r>
                        <a:rPr lang="ru-RU" sz="1100" baseline="0" dirty="0" smtClean="0">
                          <a:latin typeface="Times New Roman" pitchFamily="18" charset="0"/>
                          <a:cs typeface="Times New Roman" pitchFamily="18" charset="0"/>
                        </a:rPr>
                        <a:t> новой литературы, ед.</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2 600</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2 500</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2500</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2500</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2500</a:t>
                      </a:r>
                      <a:endParaRPr lang="ru-RU" sz="1100" dirty="0">
                        <a:latin typeface="Times New Roman" pitchFamily="18" charset="0"/>
                        <a:cs typeface="Times New Roman" pitchFamily="18" charset="0"/>
                      </a:endParaRPr>
                    </a:p>
                  </a:txBody>
                  <a:tcPr/>
                </a:tc>
              </a:tr>
              <a:tr h="279550">
                <a:tc>
                  <a:txBody>
                    <a:bodyPr/>
                    <a:lstStyle/>
                    <a:p>
                      <a:r>
                        <a:rPr lang="ru-RU" sz="1100" kern="1200" dirty="0" smtClean="0">
                          <a:solidFill>
                            <a:schemeClr val="dk1"/>
                          </a:solidFill>
                          <a:latin typeface="Times New Roman" pitchFamily="18" charset="0"/>
                          <a:ea typeface="+mn-ea"/>
                          <a:cs typeface="Times New Roman" pitchFamily="18" charset="0"/>
                        </a:rPr>
                        <a:t>Количество книжного фонда, экз.</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105 526</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107</a:t>
                      </a:r>
                      <a:r>
                        <a:rPr lang="ru-RU" sz="1100" baseline="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000</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107</a:t>
                      </a:r>
                      <a:r>
                        <a:rPr lang="ru-RU" sz="1100" baseline="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000</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107 000</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107 000</a:t>
                      </a:r>
                      <a:endParaRPr lang="ru-RU" sz="1100" dirty="0">
                        <a:latin typeface="Times New Roman" pitchFamily="18" charset="0"/>
                        <a:cs typeface="Times New Roman" pitchFamily="18" charset="0"/>
                      </a:endParaRPr>
                    </a:p>
                  </a:txBody>
                  <a:tcPr/>
                </a:tc>
              </a:tr>
              <a:tr h="279550">
                <a:tc>
                  <a:txBody>
                    <a:bodyPr/>
                    <a:lstStyle/>
                    <a:p>
                      <a:r>
                        <a:rPr lang="ru-RU" sz="1100" dirty="0" smtClean="0">
                          <a:latin typeface="Times New Roman" pitchFamily="18" charset="0"/>
                          <a:cs typeface="Times New Roman" pitchFamily="18" charset="0"/>
                        </a:rPr>
                        <a:t>Количество</a:t>
                      </a:r>
                      <a:r>
                        <a:rPr lang="ru-RU" sz="1100" baseline="0" dirty="0" smtClean="0">
                          <a:latin typeface="Times New Roman" pitchFamily="18" charset="0"/>
                          <a:cs typeface="Times New Roman" pitchFamily="18" charset="0"/>
                        </a:rPr>
                        <a:t> новых постановок народного театра «Самородок», ед.</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4</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4</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4</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4</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4</a:t>
                      </a:r>
                      <a:endParaRPr lang="ru-RU" sz="1100" dirty="0">
                        <a:latin typeface="Times New Roman" pitchFamily="18" charset="0"/>
                        <a:cs typeface="Times New Roman" pitchFamily="18" charset="0"/>
                      </a:endParaRPr>
                    </a:p>
                  </a:txBody>
                  <a:tcPr/>
                </a:tc>
              </a:tr>
              <a:tr h="279550">
                <a:tc>
                  <a:txBody>
                    <a:bodyPr/>
                    <a:lstStyle/>
                    <a:p>
                      <a:r>
                        <a:rPr lang="ru-RU" sz="1100" dirty="0" smtClean="0">
                          <a:latin typeface="Times New Roman" pitchFamily="18" charset="0"/>
                          <a:cs typeface="Times New Roman" pitchFamily="18" charset="0"/>
                        </a:rPr>
                        <a:t>Количество посетителей, человек</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856</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1 350</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1 350</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1 360</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1 370</a:t>
                      </a:r>
                      <a:endParaRPr lang="ru-RU" sz="1100" dirty="0">
                        <a:latin typeface="Times New Roman" pitchFamily="18" charset="0"/>
                        <a:cs typeface="Times New Roman" pitchFamily="18" charset="0"/>
                      </a:endParaRPr>
                    </a:p>
                  </a:txBody>
                  <a:tcPr/>
                </a:tc>
              </a:tr>
              <a:tr h="285666">
                <a:tc>
                  <a:txBody>
                    <a:bodyPr/>
                    <a:lstStyle/>
                    <a:p>
                      <a:r>
                        <a:rPr lang="ru-RU" sz="1100" dirty="0" smtClean="0">
                          <a:latin typeface="Times New Roman" pitchFamily="18" charset="0"/>
                          <a:cs typeface="Times New Roman" pitchFamily="18" charset="0"/>
                        </a:rPr>
                        <a:t>Количество</a:t>
                      </a:r>
                      <a:r>
                        <a:rPr lang="ru-RU" sz="1100" baseline="0" dirty="0" smtClean="0">
                          <a:latin typeface="Times New Roman" pitchFamily="18" charset="0"/>
                          <a:cs typeface="Times New Roman" pitchFamily="18" charset="0"/>
                        </a:rPr>
                        <a:t> посетителей культурно-досуговых мероприятий, чел.</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73 808</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69 050</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69 060</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69 070</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69 080</a:t>
                      </a:r>
                      <a:endParaRPr lang="ru-RU" sz="1100" dirty="0">
                        <a:latin typeface="Times New Roman" pitchFamily="18" charset="0"/>
                        <a:cs typeface="Times New Roman" pitchFamily="18" charset="0"/>
                      </a:endParaRPr>
                    </a:p>
                  </a:txBody>
                  <a:tcPr/>
                </a:tc>
              </a:tr>
              <a:tr h="343019">
                <a:tc>
                  <a:txBody>
                    <a:bodyPr/>
                    <a:lstStyle/>
                    <a:p>
                      <a:pPr algn="l"/>
                      <a:r>
                        <a:rPr lang="ru-RU" sz="1100" dirty="0" smtClean="0">
                          <a:latin typeface="Times New Roman" pitchFamily="18" charset="0"/>
                          <a:cs typeface="Times New Roman" pitchFamily="18" charset="0"/>
                        </a:rPr>
                        <a:t>Количество клубных формирований культурно-досугового типа, ед.</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89</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81</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81</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81</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81</a:t>
                      </a:r>
                      <a:endParaRPr lang="ru-RU" sz="1100" dirty="0">
                        <a:latin typeface="Times New Roman" pitchFamily="18" charset="0"/>
                        <a:cs typeface="Times New Roman" pitchFamily="18" charset="0"/>
                      </a:endParaRPr>
                    </a:p>
                  </a:txBody>
                  <a:tcPr/>
                </a:tc>
              </a:tr>
              <a:tr h="343019">
                <a:tc>
                  <a:txBody>
                    <a:bodyPr/>
                    <a:lstStyle/>
                    <a:p>
                      <a:pPr algn="l"/>
                      <a:r>
                        <a:rPr lang="ru-RU" sz="1100" dirty="0" smtClean="0">
                          <a:latin typeface="Times New Roman" pitchFamily="18" charset="0"/>
                          <a:cs typeface="Times New Roman" pitchFamily="18" charset="0"/>
                        </a:rPr>
                        <a:t>Количество участников клубных формирований,</a:t>
                      </a:r>
                      <a:r>
                        <a:rPr lang="ru-RU" sz="1100" baseline="0" dirty="0" smtClean="0">
                          <a:latin typeface="Times New Roman" pitchFamily="18" charset="0"/>
                          <a:cs typeface="Times New Roman" pitchFamily="18" charset="0"/>
                        </a:rPr>
                        <a:t> чел.</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1 167</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950</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955</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960</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965</a:t>
                      </a:r>
                      <a:endParaRPr lang="ru-RU" sz="1100" dirty="0">
                        <a:latin typeface="Times New Roman" pitchFamily="18" charset="0"/>
                        <a:cs typeface="Times New Roman" pitchFamily="18" charset="0"/>
                      </a:endParaRPr>
                    </a:p>
                  </a:txBody>
                  <a:tcPr/>
                </a:tc>
              </a:tr>
              <a:tr h="465917">
                <a:tc>
                  <a:txBody>
                    <a:bodyPr/>
                    <a:lstStyle/>
                    <a:p>
                      <a:r>
                        <a:rPr lang="ru-RU" sz="1100" kern="1200" dirty="0" smtClean="0">
                          <a:solidFill>
                            <a:schemeClr val="dk1"/>
                          </a:solidFill>
                          <a:latin typeface="Times New Roman" pitchFamily="18" charset="0"/>
                          <a:ea typeface="+mn-ea"/>
                          <a:cs typeface="Times New Roman" pitchFamily="18" charset="0"/>
                        </a:rPr>
                        <a:t>Количество концертов, концертных программ, выставок</a:t>
                      </a:r>
                      <a:r>
                        <a:rPr lang="ru-RU" sz="1100" kern="1200" baseline="0" dirty="0" smtClean="0">
                          <a:solidFill>
                            <a:schemeClr val="dk1"/>
                          </a:solidFill>
                          <a:latin typeface="Times New Roman" pitchFamily="18" charset="0"/>
                          <a:ea typeface="+mn-ea"/>
                          <a:cs typeface="Times New Roman" pitchFamily="18" charset="0"/>
                        </a:rPr>
                        <a:t> и иных зрелищных мероприятий, чел.</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1 085</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780</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780</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780</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780</a:t>
                      </a:r>
                      <a:endParaRPr lang="ru-RU" sz="1100" dirty="0">
                        <a:latin typeface="Times New Roman" pitchFamily="18" charset="0"/>
                        <a:cs typeface="Times New Roman" pitchFamily="18" charset="0"/>
                      </a:endParaRPr>
                    </a:p>
                  </a:txBody>
                  <a:tcPr/>
                </a:tc>
              </a:tr>
              <a:tr h="279550">
                <a:tc>
                  <a:txBody>
                    <a:bodyPr/>
                    <a:lstStyle/>
                    <a:p>
                      <a:r>
                        <a:rPr lang="ru-RU" sz="1100" dirty="0" smtClean="0">
                          <a:latin typeface="Times New Roman" pitchFamily="18" charset="0"/>
                          <a:cs typeface="Times New Roman" pitchFamily="18" charset="0"/>
                        </a:rPr>
                        <a:t>Количество систематически обучающихся учащихся, чел.</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95</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75</a:t>
                      </a:r>
                      <a:endParaRPr lang="ru-RU" sz="1100" dirty="0">
                        <a:latin typeface="Times New Roman" pitchFamily="18" charset="0"/>
                        <a:cs typeface="Times New Roman" pitchFamily="18" charset="0"/>
                      </a:endParaRPr>
                    </a:p>
                  </a:txBody>
                  <a:tcPr/>
                </a:tc>
                <a:tc>
                  <a:txBody>
                    <a:bodyPr/>
                    <a:lstStyle/>
                    <a:p>
                      <a:pPr algn="ctr"/>
                      <a:r>
                        <a:rPr lang="ru-RU" sz="1100" smtClean="0">
                          <a:latin typeface="Times New Roman" pitchFamily="18" charset="0"/>
                          <a:cs typeface="Times New Roman" pitchFamily="18" charset="0"/>
                        </a:rPr>
                        <a:t>75</a:t>
                      </a:r>
                      <a:endParaRPr lang="ru-RU" sz="1100" dirty="0">
                        <a:latin typeface="Times New Roman" pitchFamily="18" charset="0"/>
                        <a:cs typeface="Times New Roman" pitchFamily="18" charset="0"/>
                      </a:endParaRPr>
                    </a:p>
                  </a:txBody>
                  <a:tcPr/>
                </a:tc>
                <a:tc>
                  <a:txBody>
                    <a:bodyPr/>
                    <a:lstStyle/>
                    <a:p>
                      <a:pPr algn="ctr"/>
                      <a:r>
                        <a:rPr lang="ru-RU" sz="1100" smtClean="0">
                          <a:latin typeface="Times New Roman" pitchFamily="18" charset="0"/>
                          <a:cs typeface="Times New Roman" pitchFamily="18" charset="0"/>
                        </a:rPr>
                        <a:t>75</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75</a:t>
                      </a:r>
                      <a:endParaRPr lang="ru-RU" sz="1100" dirty="0">
                        <a:latin typeface="Times New Roman" pitchFamily="18" charset="0"/>
                        <a:cs typeface="Times New Roman" pitchFamily="18" charset="0"/>
                      </a:endParaRPr>
                    </a:p>
                  </a:txBody>
                  <a:tcPr/>
                </a:tc>
              </a:tr>
              <a:tr h="652284">
                <a:tc>
                  <a:txBody>
                    <a:bodyPr/>
                    <a:lstStyle/>
                    <a:p>
                      <a:r>
                        <a:rPr lang="ru-RU" sz="1100" dirty="0" smtClean="0">
                          <a:latin typeface="Times New Roman" pitchFamily="18" charset="0"/>
                          <a:cs typeface="Times New Roman" pitchFamily="18" charset="0"/>
                        </a:rPr>
                        <a:t>Обеспечение эксплуатационно-технического обслуживания объектов и помещений,</a:t>
                      </a:r>
                      <a:r>
                        <a:rPr lang="ru-RU" sz="1100" baseline="0" dirty="0" smtClean="0">
                          <a:latin typeface="Times New Roman" pitchFamily="18" charset="0"/>
                          <a:cs typeface="Times New Roman" pitchFamily="18" charset="0"/>
                        </a:rPr>
                        <a:t> а так же содержание указанных объектов, помещений и прилегающей территории в надлежащем состоянии, кв. м.</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225 868</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226 463</a:t>
                      </a:r>
                      <a:endParaRPr lang="ru-RU" sz="1100" dirty="0">
                        <a:latin typeface="Times New Roman" pitchFamily="18" charset="0"/>
                        <a:cs typeface="Times New Roman" pitchFamily="18" charset="0"/>
                      </a:endParaRPr>
                    </a:p>
                  </a:txBody>
                  <a:tcPr/>
                </a:tc>
                <a:tc>
                  <a:txBody>
                    <a:bodyPr/>
                    <a:lstStyle/>
                    <a:p>
                      <a:pPr algn="ctr"/>
                      <a:r>
                        <a:rPr lang="ru-RU" sz="1100" smtClean="0">
                          <a:latin typeface="Times New Roman" pitchFamily="18" charset="0"/>
                          <a:cs typeface="Times New Roman" pitchFamily="18" charset="0"/>
                        </a:rPr>
                        <a:t>226 463</a:t>
                      </a:r>
                      <a:endParaRPr lang="ru-RU" sz="1100" dirty="0">
                        <a:latin typeface="Times New Roman" pitchFamily="18" charset="0"/>
                        <a:cs typeface="Times New Roman" pitchFamily="18" charset="0"/>
                      </a:endParaRPr>
                    </a:p>
                  </a:txBody>
                  <a:tcPr/>
                </a:tc>
                <a:tc>
                  <a:txBody>
                    <a:bodyPr/>
                    <a:lstStyle/>
                    <a:p>
                      <a:pPr algn="ctr"/>
                      <a:r>
                        <a:rPr lang="ru-RU" sz="1100" smtClean="0">
                          <a:latin typeface="Times New Roman" pitchFamily="18" charset="0"/>
                          <a:cs typeface="Times New Roman" pitchFamily="18" charset="0"/>
                        </a:rPr>
                        <a:t>226 463</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226 463</a:t>
                      </a:r>
                      <a:endParaRPr lang="ru-RU" sz="1100" dirty="0">
                        <a:latin typeface="Times New Roman" pitchFamily="18" charset="0"/>
                        <a:cs typeface="Times New Roman" pitchFamily="18" charset="0"/>
                      </a:endParaRPr>
                    </a:p>
                  </a:txBody>
                  <a:tcPr/>
                </a:tc>
              </a:tr>
            </a:tbl>
          </a:graphicData>
        </a:graphic>
      </p:graphicFrame>
      <p:sp>
        <p:nvSpPr>
          <p:cNvPr id="20" name="Прямоугольник 19"/>
          <p:cNvSpPr/>
          <p:nvPr/>
        </p:nvSpPr>
        <p:spPr>
          <a:xfrm>
            <a:off x="0" y="0"/>
            <a:ext cx="9144000" cy="4046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prstClr val="black"/>
                </a:solidFill>
                <a:latin typeface="Times New Roman" pitchFamily="18" charset="0"/>
                <a:cs typeface="Times New Roman" pitchFamily="18" charset="0"/>
              </a:rPr>
              <a:t>продолжение к муниципальной программе «Развитие культуры» </a:t>
            </a:r>
            <a:endParaRPr lang="ru-RU" dirty="0">
              <a:solidFill>
                <a:prstClr val="black"/>
              </a:solidFill>
              <a:latin typeface="Times New Roman" pitchFamily="18" charset="0"/>
              <a:cs typeface="Times New Roman" pitchFamily="18" charset="0"/>
            </a:endParaRPr>
          </a:p>
        </p:txBody>
      </p:sp>
    </p:spTree>
    <p:extLst>
      <p:ext uri="{BB962C8B-B14F-4D97-AF65-F5344CB8AC3E}">
        <p14:creationId xmlns:p14="http://schemas.microsoft.com/office/powerpoint/2010/main" val="391922336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User4\Documents\Картинки\авто.jpg"/>
          <p:cNvPicPr>
            <a:picLocks noChangeAspect="1" noChangeArrowheads="1"/>
          </p:cNvPicPr>
          <p:nvPr/>
        </p:nvPicPr>
        <p:blipFill>
          <a:blip r:embed="rId2" cstate="print">
            <a:lum bright="70000" contrast="-70000"/>
            <a:extLst>
              <a:ext uri="{28A0092B-C50C-407E-A947-70E740481C1C}">
                <a14:useLocalDpi xmlns:a14="http://schemas.microsoft.com/office/drawing/2010/main" val="0"/>
              </a:ext>
            </a:extLst>
          </a:blip>
          <a:srcRect/>
          <a:stretch>
            <a:fillRect/>
          </a:stretch>
        </p:blipFill>
        <p:spPr bwMode="auto">
          <a:xfrm>
            <a:off x="79385" y="4877866"/>
            <a:ext cx="3691101" cy="1862462"/>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25" name="Picture 4" descr="C:\Users\User4\Documents\Картинки\i ремонт.jpg"/>
          <p:cNvPicPr>
            <a:picLocks noChangeAspect="1" noChangeArrowheads="1"/>
          </p:cNvPicPr>
          <p:nvPr/>
        </p:nvPicPr>
        <p:blipFill>
          <a:blip r:embed="rId3" cstate="print">
            <a:lum bright="70000" contrast="-70000"/>
            <a:extLst>
              <a:ext uri="{28A0092B-C50C-407E-A947-70E740481C1C}">
                <a14:useLocalDpi xmlns:a14="http://schemas.microsoft.com/office/drawing/2010/main" val="0"/>
              </a:ext>
            </a:extLst>
          </a:blip>
          <a:srcRect/>
          <a:stretch>
            <a:fillRect/>
          </a:stretch>
        </p:blipFill>
        <p:spPr bwMode="auto">
          <a:xfrm>
            <a:off x="3770487" y="4174862"/>
            <a:ext cx="5293933" cy="256607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a:xfrm>
            <a:off x="827584" y="116632"/>
            <a:ext cx="4392488" cy="360040"/>
          </a:xfrm>
        </p:spPr>
        <p:txBody>
          <a:bodyPr>
            <a:normAutofit fontScale="90000"/>
          </a:bodyPr>
          <a:lstStyle/>
          <a:p>
            <a:r>
              <a:rPr lang="ru-RU" sz="1600" dirty="0" smtClean="0">
                <a:latin typeface="Times New Roman" pitchFamily="18" charset="0"/>
                <a:cs typeface="Times New Roman" pitchFamily="18" charset="0"/>
              </a:rPr>
              <a:t>Муниципальная программа «Развитие транспортной системы Северо-Енисейского района»</a:t>
            </a:r>
            <a:endParaRPr lang="ru-RU" sz="1600" dirty="0">
              <a:latin typeface="Times New Roman" pitchFamily="18" charset="0"/>
              <a:cs typeface="Times New Roman" pitchFamily="18" charset="0"/>
            </a:endParaRPr>
          </a:p>
        </p:txBody>
      </p:sp>
      <p:graphicFrame>
        <p:nvGraphicFramePr>
          <p:cNvPr id="5" name="Объект 4"/>
          <p:cNvGraphicFramePr>
            <a:graphicFrameLocks noGrp="1"/>
          </p:cNvGraphicFramePr>
          <p:nvPr>
            <p:ph idx="4294967295"/>
            <p:extLst>
              <p:ext uri="{D42A27DB-BD31-4B8C-83A1-F6EECF244321}">
                <p14:modId xmlns:p14="http://schemas.microsoft.com/office/powerpoint/2010/main" val="2401517189"/>
              </p:ext>
            </p:extLst>
          </p:nvPr>
        </p:nvGraphicFramePr>
        <p:xfrm>
          <a:off x="207384" y="623667"/>
          <a:ext cx="6061976" cy="1268827"/>
        </p:xfrm>
        <a:graphic>
          <a:graphicData uri="http://schemas.openxmlformats.org/drawingml/2006/table">
            <a:tbl>
              <a:tblPr firstRow="1" bandRow="1">
                <a:tableStyleId>{5C22544A-7EE6-4342-B048-85BDC9FD1C3A}</a:tableStyleId>
              </a:tblPr>
              <a:tblGrid>
                <a:gridCol w="6061976"/>
              </a:tblGrid>
              <a:tr h="837049">
                <a:tc>
                  <a:txBody>
                    <a:bodyPr/>
                    <a:lstStyle/>
                    <a:p>
                      <a:pPr algn="just"/>
                      <a:r>
                        <a:rPr lang="ru-RU" sz="1200" b="1" i="1" dirty="0" smtClean="0">
                          <a:solidFill>
                            <a:schemeClr val="tx1"/>
                          </a:solidFill>
                          <a:effectLst/>
                          <a:latin typeface="Times New Roman" pitchFamily="18" charset="0"/>
                          <a:cs typeface="Times New Roman" pitchFamily="18" charset="0"/>
                        </a:rPr>
                        <a:t>Цель муниципальной программы-р</a:t>
                      </a:r>
                      <a:r>
                        <a:rPr lang="ru-RU" sz="1200" b="1" i="1" kern="1200" dirty="0" smtClean="0">
                          <a:solidFill>
                            <a:schemeClr val="tx1"/>
                          </a:solidFill>
                          <a:effectLst/>
                          <a:latin typeface="Times New Roman" pitchFamily="18" charset="0"/>
                          <a:ea typeface="+mn-ea"/>
                          <a:cs typeface="Times New Roman" pitchFamily="18" charset="0"/>
                        </a:rPr>
                        <a:t>азвитие современной и эффективной транспортной инфраструктуры; повышение комплексной  безопасности дорожного движения; повышение доступности транспортных услуг для населения.</a:t>
                      </a:r>
                      <a:r>
                        <a:rPr lang="ru-RU" sz="1200" b="1" i="1" dirty="0" smtClean="0">
                          <a:solidFill>
                            <a:schemeClr val="tx1"/>
                          </a:solidFill>
                          <a:effectLst/>
                          <a:latin typeface="Times New Roman" pitchFamily="18" charset="0"/>
                          <a:cs typeface="Times New Roman" pitchFamily="18" charset="0"/>
                        </a:rPr>
                        <a:t> </a:t>
                      </a:r>
                      <a:endParaRPr lang="ru-RU" sz="1200" b="1" i="1" dirty="0">
                        <a:solidFill>
                          <a:schemeClr val="tx1"/>
                        </a:solidFill>
                        <a:effectLst/>
                        <a:latin typeface="Times New Roman" pitchFamily="18" charset="0"/>
                        <a:cs typeface="Times New Roman" pitchFamily="18" charset="0"/>
                      </a:endParaRPr>
                    </a:p>
                  </a:txBody>
                  <a:tcPr>
                    <a:noFill/>
                  </a:tcPr>
                </a:tc>
              </a:tr>
              <a:tr h="431778">
                <a:tc>
                  <a:txBody>
                    <a:bodyPr/>
                    <a:lstStyle/>
                    <a:p>
                      <a:endParaRPr lang="ru-RU" sz="1200" b="0" i="1" dirty="0">
                        <a:solidFill>
                          <a:schemeClr val="tx1"/>
                        </a:solidFill>
                        <a:latin typeface="Times New Roman" pitchFamily="18" charset="0"/>
                        <a:cs typeface="Times New Roman" pitchFamily="18" charset="0"/>
                      </a:endParaRPr>
                    </a:p>
                  </a:txBody>
                  <a:tcPr>
                    <a:noFill/>
                  </a:tcPr>
                </a:tc>
              </a:tr>
            </a:tbl>
          </a:graphicData>
        </a:graphic>
      </p:graphicFrame>
      <p:sp>
        <p:nvSpPr>
          <p:cNvPr id="6" name="Скругленный прямоугольник 5"/>
          <p:cNvSpPr/>
          <p:nvPr/>
        </p:nvSpPr>
        <p:spPr>
          <a:xfrm>
            <a:off x="207384" y="648728"/>
            <a:ext cx="6164816" cy="62003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graphicFrame>
        <p:nvGraphicFramePr>
          <p:cNvPr id="7" name="Таблица 6"/>
          <p:cNvGraphicFramePr>
            <a:graphicFrameLocks noGrp="1"/>
          </p:cNvGraphicFramePr>
          <p:nvPr>
            <p:extLst>
              <p:ext uri="{D42A27DB-BD31-4B8C-83A1-F6EECF244321}">
                <p14:modId xmlns:p14="http://schemas.microsoft.com/office/powerpoint/2010/main" val="1120777867"/>
              </p:ext>
            </p:extLst>
          </p:nvPr>
        </p:nvGraphicFramePr>
        <p:xfrm>
          <a:off x="208653" y="1329889"/>
          <a:ext cx="8496944" cy="640080"/>
        </p:xfrm>
        <a:graphic>
          <a:graphicData uri="http://schemas.openxmlformats.org/drawingml/2006/table">
            <a:tbl>
              <a:tblPr firstRow="1" bandRow="1">
                <a:tableStyleId>{0660B408-B3CF-4A94-85FC-2B1E0A45F4A2}</a:tableStyleId>
              </a:tblPr>
              <a:tblGrid>
                <a:gridCol w="1858076"/>
                <a:gridCol w="1238717"/>
                <a:gridCol w="1470977"/>
                <a:gridCol w="1292192"/>
                <a:gridCol w="1262663"/>
                <a:gridCol w="1374319"/>
              </a:tblGrid>
              <a:tr h="246884">
                <a:tc rowSpan="2">
                  <a:txBody>
                    <a:bodyPr/>
                    <a:lstStyle/>
                    <a:p>
                      <a:pPr algn="ctr"/>
                      <a:r>
                        <a:rPr lang="ru-RU" sz="1200" dirty="0" smtClean="0"/>
                        <a:t>Объемы финансирования, </a:t>
                      </a:r>
                    </a:p>
                    <a:p>
                      <a:pPr algn="ctr"/>
                      <a:r>
                        <a:rPr lang="ru-RU" sz="1200" dirty="0" smtClean="0"/>
                        <a:t>тыс. руб.</a:t>
                      </a:r>
                      <a:endParaRPr lang="ru-RU" sz="1200" b="0" dirty="0">
                        <a:solidFill>
                          <a:schemeClr val="tx1"/>
                        </a:solidFill>
                        <a:latin typeface="Times New Roman" pitchFamily="18" charset="0"/>
                        <a:cs typeface="Times New Roman" pitchFamily="18" charset="0"/>
                      </a:endParaRPr>
                    </a:p>
                  </a:txBody>
                  <a:tcPr/>
                </a:tc>
                <a:tc>
                  <a:txBody>
                    <a:bodyPr/>
                    <a:lstStyle/>
                    <a:p>
                      <a:pPr algn="ctr"/>
                      <a:r>
                        <a:rPr lang="ru-RU" sz="1200" dirty="0" smtClean="0">
                          <a:solidFill>
                            <a:schemeClr val="bg1"/>
                          </a:solidFill>
                        </a:rPr>
                        <a:t>2019 год</a:t>
                      </a:r>
                    </a:p>
                  </a:txBody>
                  <a:tcPr/>
                </a:tc>
                <a:tc>
                  <a:txBody>
                    <a:bodyPr/>
                    <a:lstStyle/>
                    <a:p>
                      <a:pPr algn="ctr"/>
                      <a:r>
                        <a:rPr lang="ru-RU" sz="1200" dirty="0" smtClean="0">
                          <a:solidFill>
                            <a:schemeClr val="bg1"/>
                          </a:solidFill>
                        </a:rPr>
                        <a:t>2020 год</a:t>
                      </a:r>
                    </a:p>
                  </a:txBody>
                  <a:tcPr/>
                </a:tc>
                <a:tc>
                  <a:txBody>
                    <a:bodyPr/>
                    <a:lstStyle/>
                    <a:p>
                      <a:pPr algn="ctr"/>
                      <a:r>
                        <a:rPr lang="ru-RU" sz="1200" dirty="0" smtClean="0">
                          <a:solidFill>
                            <a:schemeClr val="bg1"/>
                          </a:solidFill>
                        </a:rPr>
                        <a:t>2021год</a:t>
                      </a:r>
                    </a:p>
                  </a:txBody>
                  <a:tcPr/>
                </a:tc>
                <a:tc>
                  <a:txBody>
                    <a:bodyPr/>
                    <a:lstStyle/>
                    <a:p>
                      <a:pPr algn="ctr"/>
                      <a:r>
                        <a:rPr lang="ru-RU" sz="1200" dirty="0" smtClean="0">
                          <a:solidFill>
                            <a:schemeClr val="bg1"/>
                          </a:solidFill>
                        </a:rPr>
                        <a:t>2022 год</a:t>
                      </a:r>
                    </a:p>
                  </a:txBody>
                  <a:tcPr/>
                </a:tc>
                <a:tc>
                  <a:txBody>
                    <a:bodyPr/>
                    <a:lstStyle/>
                    <a:p>
                      <a:pPr algn="ctr"/>
                      <a:r>
                        <a:rPr lang="ru-RU" sz="1200" dirty="0" smtClean="0">
                          <a:solidFill>
                            <a:schemeClr val="bg1"/>
                          </a:solidFill>
                        </a:rPr>
                        <a:t>2023 год </a:t>
                      </a:r>
                    </a:p>
                  </a:txBody>
                  <a:tcPr/>
                </a:tc>
              </a:tr>
              <a:tr h="329179">
                <a:tc v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r>
                        <a:rPr lang="ru-RU" sz="1200" b="0" dirty="0" smtClean="0">
                          <a:latin typeface="Times New Roman" pitchFamily="18" charset="0"/>
                          <a:cs typeface="Times New Roman" pitchFamily="18" charset="0"/>
                        </a:rPr>
                        <a:t>94</a:t>
                      </a:r>
                      <a:r>
                        <a:rPr lang="ru-RU" sz="1200" b="0" baseline="0" dirty="0" smtClean="0">
                          <a:latin typeface="Times New Roman" pitchFamily="18" charset="0"/>
                          <a:cs typeface="Times New Roman" pitchFamily="18" charset="0"/>
                        </a:rPr>
                        <a:t> 292,1</a:t>
                      </a:r>
                      <a:endParaRPr lang="ru-RU" sz="1200" b="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93 784,7</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122 393,6</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82 264,7</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81 395,5</a:t>
                      </a:r>
                      <a:endParaRPr lang="ru-RU" sz="1200" dirty="0">
                        <a:latin typeface="Times New Roman" pitchFamily="18" charset="0"/>
                        <a:cs typeface="Times New Roman" pitchFamily="18" charset="0"/>
                      </a:endParaRPr>
                    </a:p>
                  </a:txBody>
                  <a:tcPr/>
                </a:tc>
              </a:tr>
            </a:tbl>
          </a:graphicData>
        </a:graphic>
      </p:graphicFrame>
      <p:sp>
        <p:nvSpPr>
          <p:cNvPr id="3" name="Прямоугольник 2"/>
          <p:cNvSpPr/>
          <p:nvPr/>
        </p:nvSpPr>
        <p:spPr>
          <a:xfrm>
            <a:off x="195253" y="2455812"/>
            <a:ext cx="6248956" cy="1415772"/>
          </a:xfrm>
          <a:prstGeom prst="rect">
            <a:avLst/>
          </a:prstGeom>
        </p:spPr>
        <p:txBody>
          <a:bodyPr wrap="square">
            <a:spAutoFit/>
          </a:bodyPr>
          <a:lstStyle/>
          <a:p>
            <a:r>
              <a:rPr lang="ru-RU" sz="1400" dirty="0">
                <a:solidFill>
                  <a:prstClr val="black"/>
                </a:solidFill>
                <a:latin typeface="Times New Roman" pitchFamily="18" charset="0"/>
                <a:cs typeface="Times New Roman" pitchFamily="18" charset="0"/>
              </a:rPr>
              <a:t> </a:t>
            </a:r>
            <a:r>
              <a:rPr lang="ru-RU" sz="14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a:ea typeface="Times New Roman"/>
              </a:rPr>
              <a:t>За счет средств дорожного фонда Северо-Енисейского района планируется выполнение работ по ремонту улично-дорожной сети, строительству и </a:t>
            </a:r>
            <a:r>
              <a:rPr lang="ru-RU" sz="1200" dirty="0" smtClean="0">
                <a:solidFill>
                  <a:prstClr val="black"/>
                </a:solidFill>
                <a:latin typeface="Times New Roman"/>
                <a:ea typeface="Times New Roman"/>
              </a:rPr>
              <a:t>реконструкции автомобильных </a:t>
            </a:r>
            <a:r>
              <a:rPr lang="ru-RU" sz="1200" dirty="0">
                <a:solidFill>
                  <a:prstClr val="black"/>
                </a:solidFill>
                <a:latin typeface="Times New Roman"/>
                <a:ea typeface="Times New Roman"/>
              </a:rPr>
              <a:t>дорог Северо-Енисейского района, что позволит обеспечить сохранность сети автомобильных дорог. </a:t>
            </a:r>
            <a:r>
              <a:rPr lang="ru-RU" sz="1200" dirty="0">
                <a:solidFill>
                  <a:prstClr val="black"/>
                </a:solidFill>
                <a:latin typeface="Times New Roman" pitchFamily="18" charset="0"/>
                <a:cs typeface="Times New Roman" pitchFamily="18" charset="0"/>
              </a:rPr>
              <a:t>Содержание автомобильных дорог общего пользования местного </a:t>
            </a:r>
            <a:r>
              <a:rPr lang="ru-RU" sz="1200" dirty="0" smtClean="0">
                <a:solidFill>
                  <a:prstClr val="black"/>
                </a:solidFill>
                <a:latin typeface="Times New Roman" pitchFamily="18" charset="0"/>
                <a:cs typeface="Times New Roman" pitchFamily="18" charset="0"/>
              </a:rPr>
              <a:t>значения. </a:t>
            </a:r>
            <a:r>
              <a:rPr lang="ru-RU" sz="1200" dirty="0" smtClean="0">
                <a:solidFill>
                  <a:prstClr val="black"/>
                </a:solidFill>
                <a:latin typeface="Times New Roman"/>
                <a:ea typeface="Times New Roman"/>
              </a:rPr>
              <a:t>Будут </a:t>
            </a:r>
            <a:r>
              <a:rPr lang="ru-RU" sz="1200" dirty="0">
                <a:solidFill>
                  <a:prstClr val="black"/>
                </a:solidFill>
                <a:latin typeface="Times New Roman"/>
                <a:ea typeface="Times New Roman"/>
              </a:rPr>
              <a:t>продолжены работы по устройству асфальтобетонного покрытия участков автомобильной дороги,  восстановлению профиля гравийной дороги, бетонных водоотводных канав, водопропускных трубок.</a:t>
            </a:r>
            <a:endParaRPr lang="ru-RU" sz="1200" dirty="0">
              <a:solidFill>
                <a:prstClr val="black"/>
              </a:solidFill>
              <a:latin typeface="Times New Roman" pitchFamily="18" charset="0"/>
              <a:cs typeface="Times New Roman" pitchFamily="18" charset="0"/>
            </a:endParaRPr>
          </a:p>
        </p:txBody>
      </p:sp>
      <p:sp>
        <p:nvSpPr>
          <p:cNvPr id="8" name="Прямоугольник с двумя вырезанными противолежащими углами 7"/>
          <p:cNvSpPr/>
          <p:nvPr/>
        </p:nvSpPr>
        <p:spPr>
          <a:xfrm>
            <a:off x="282623" y="2455812"/>
            <a:ext cx="6449617" cy="1719050"/>
          </a:xfrm>
          <a:prstGeom prst="snip2Diag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9" name="Прямоугольник 8"/>
          <p:cNvSpPr/>
          <p:nvPr/>
        </p:nvSpPr>
        <p:spPr>
          <a:xfrm rot="10800000" flipV="1">
            <a:off x="317510" y="4308655"/>
            <a:ext cx="6990794" cy="830997"/>
          </a:xfrm>
          <a:prstGeom prst="rect">
            <a:avLst/>
          </a:prstGeom>
        </p:spPr>
        <p:txBody>
          <a:bodyPr wrap="square">
            <a:spAutoFit/>
          </a:bodyPr>
          <a:lstStyle/>
          <a:p>
            <a:pPr algn="just"/>
            <a:r>
              <a:rPr lang="ru-RU" sz="1200" dirty="0" smtClean="0">
                <a:solidFill>
                  <a:prstClr val="black"/>
                </a:solidFill>
                <a:latin typeface="Times New Roman" pitchFamily="18" charset="0"/>
                <a:cs typeface="Times New Roman" pitchFamily="18" charset="0"/>
              </a:rPr>
              <a:t>       В </a:t>
            </a:r>
            <a:r>
              <a:rPr lang="ru-RU" sz="1200" dirty="0">
                <a:solidFill>
                  <a:prstClr val="black"/>
                </a:solidFill>
                <a:latin typeface="Times New Roman" pitchFamily="18" charset="0"/>
                <a:cs typeface="Times New Roman" pitchFamily="18" charset="0"/>
              </a:rPr>
              <a:t>рамках </a:t>
            </a:r>
            <a:r>
              <a:rPr lang="ru-RU" sz="1200" dirty="0" smtClean="0">
                <a:solidFill>
                  <a:prstClr val="black"/>
                </a:solidFill>
                <a:latin typeface="Times New Roman" pitchFamily="18" charset="0"/>
                <a:cs typeface="Times New Roman" pitchFamily="18" charset="0"/>
              </a:rPr>
              <a:t>подпрограммы «Повышение </a:t>
            </a:r>
            <a:r>
              <a:rPr lang="ru-RU" sz="1200" dirty="0">
                <a:solidFill>
                  <a:prstClr val="black"/>
                </a:solidFill>
                <a:latin typeface="Times New Roman" pitchFamily="18" charset="0"/>
                <a:cs typeface="Times New Roman" pitchFamily="18" charset="0"/>
              </a:rPr>
              <a:t>безопасности дорожного </a:t>
            </a:r>
            <a:r>
              <a:rPr lang="ru-RU" sz="1200" dirty="0" smtClean="0">
                <a:solidFill>
                  <a:prstClr val="black"/>
                </a:solidFill>
                <a:latin typeface="Times New Roman" pitchFamily="18" charset="0"/>
                <a:cs typeface="Times New Roman" pitchFamily="18" charset="0"/>
              </a:rPr>
              <a:t>движения в </a:t>
            </a:r>
            <a:r>
              <a:rPr lang="ru-RU" sz="1200" dirty="0">
                <a:solidFill>
                  <a:prstClr val="black"/>
                </a:solidFill>
                <a:latin typeface="Times New Roman" pitchFamily="18" charset="0"/>
                <a:cs typeface="Times New Roman" pitchFamily="18" charset="0"/>
              </a:rPr>
              <a:t>Северо-Енисейском </a:t>
            </a:r>
            <a:r>
              <a:rPr lang="ru-RU" sz="1200" dirty="0" smtClean="0">
                <a:solidFill>
                  <a:prstClr val="black"/>
                </a:solidFill>
                <a:latin typeface="Times New Roman" pitchFamily="18" charset="0"/>
                <a:cs typeface="Times New Roman" pitchFamily="18" charset="0"/>
              </a:rPr>
              <a:t>районе» </a:t>
            </a:r>
            <a:r>
              <a:rPr lang="ru-RU" sz="1200" dirty="0">
                <a:solidFill>
                  <a:prstClr val="black"/>
                </a:solidFill>
                <a:latin typeface="Times New Roman" pitchFamily="18" charset="0"/>
                <a:cs typeface="Times New Roman" pitchFamily="18" charset="0"/>
              </a:rPr>
              <a:t>предусмотрено приобретение и установка дорожных </a:t>
            </a:r>
            <a:r>
              <a:rPr lang="ru-RU" sz="1200" dirty="0" smtClean="0">
                <a:solidFill>
                  <a:prstClr val="black"/>
                </a:solidFill>
                <a:latin typeface="Times New Roman" pitchFamily="18" charset="0"/>
                <a:cs typeface="Times New Roman" pitchFamily="18" charset="0"/>
              </a:rPr>
              <a:t>знаков, </a:t>
            </a:r>
            <a:r>
              <a:rPr lang="ru-RU" sz="1200" dirty="0">
                <a:solidFill>
                  <a:prstClr val="black"/>
                </a:solidFill>
                <a:latin typeface="Times New Roman" pitchFamily="18" charset="0"/>
                <a:cs typeface="Times New Roman" pitchFamily="18" charset="0"/>
              </a:rPr>
              <a:t>замена барьерных </a:t>
            </a:r>
            <a:r>
              <a:rPr lang="ru-RU" sz="1200" dirty="0" smtClean="0">
                <a:solidFill>
                  <a:prstClr val="black"/>
                </a:solidFill>
                <a:latin typeface="Times New Roman" pitchFamily="18" charset="0"/>
                <a:cs typeface="Times New Roman" pitchFamily="18" charset="0"/>
              </a:rPr>
              <a:t>ограждений, </a:t>
            </a:r>
            <a:r>
              <a:rPr lang="ru-RU" sz="1200" dirty="0">
                <a:solidFill>
                  <a:prstClr val="black"/>
                </a:solidFill>
                <a:latin typeface="Times New Roman" pitchFamily="18" charset="0"/>
                <a:cs typeface="Times New Roman" pitchFamily="18" charset="0"/>
              </a:rPr>
              <a:t>устройство выносных стоек с дорожными знаками для безопасного дорожного </a:t>
            </a:r>
            <a:r>
              <a:rPr lang="ru-RU" sz="1200" dirty="0" smtClean="0">
                <a:solidFill>
                  <a:prstClr val="black"/>
                </a:solidFill>
                <a:latin typeface="Times New Roman" pitchFamily="18" charset="0"/>
                <a:cs typeface="Times New Roman" pitchFamily="18" charset="0"/>
              </a:rPr>
              <a:t>движения, устройство освещения дорог, стоянок.</a:t>
            </a:r>
            <a:endParaRPr lang="ru-RU" sz="1400" dirty="0">
              <a:solidFill>
                <a:prstClr val="black"/>
              </a:solidFill>
              <a:latin typeface="Times New Roman" pitchFamily="18" charset="0"/>
              <a:cs typeface="Times New Roman" pitchFamily="18" charset="0"/>
            </a:endParaRPr>
          </a:p>
        </p:txBody>
      </p:sp>
      <p:sp>
        <p:nvSpPr>
          <p:cNvPr id="12" name="Прямоугольник с двумя вырезанными противолежащими углами 11"/>
          <p:cNvSpPr/>
          <p:nvPr/>
        </p:nvSpPr>
        <p:spPr>
          <a:xfrm>
            <a:off x="290428" y="4272532"/>
            <a:ext cx="7350457" cy="984886"/>
          </a:xfrm>
          <a:prstGeom prst="snip2Diag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13" name="Прямоугольник с двумя вырезанными противолежащими углами 12"/>
          <p:cNvSpPr/>
          <p:nvPr/>
        </p:nvSpPr>
        <p:spPr>
          <a:xfrm>
            <a:off x="317510" y="5257418"/>
            <a:ext cx="8496944" cy="756685"/>
          </a:xfrm>
          <a:prstGeom prst="snip2Diag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10" name="Прямоугольник 9"/>
          <p:cNvSpPr/>
          <p:nvPr/>
        </p:nvSpPr>
        <p:spPr>
          <a:xfrm>
            <a:off x="777941" y="2066774"/>
            <a:ext cx="4392489" cy="307777"/>
          </a:xfrm>
          <a:prstGeom prst="rect">
            <a:avLst/>
          </a:prstGeom>
        </p:spPr>
        <p:txBody>
          <a:bodyPr wrap="square">
            <a:spAutoFit/>
          </a:bodyPr>
          <a:lstStyle/>
          <a:p>
            <a:pPr algn="ctr"/>
            <a:r>
              <a:rPr lang="ru-RU" sz="1400" dirty="0">
                <a:solidFill>
                  <a:prstClr val="black"/>
                </a:solidFill>
                <a:latin typeface="Times New Roman" pitchFamily="18" charset="0"/>
                <a:cs typeface="Times New Roman" pitchFamily="18" charset="0"/>
              </a:rPr>
              <a:t>Основные направления расходов в </a:t>
            </a:r>
            <a:r>
              <a:rPr lang="ru-RU" sz="1400" dirty="0" smtClean="0">
                <a:solidFill>
                  <a:prstClr val="black"/>
                </a:solidFill>
                <a:latin typeface="Times New Roman" pitchFamily="18" charset="0"/>
                <a:cs typeface="Times New Roman" pitchFamily="18" charset="0"/>
              </a:rPr>
              <a:t>2021 </a:t>
            </a:r>
            <a:r>
              <a:rPr lang="ru-RU" sz="1400" dirty="0">
                <a:solidFill>
                  <a:prstClr val="black"/>
                </a:solidFill>
                <a:latin typeface="Times New Roman" pitchFamily="18" charset="0"/>
                <a:cs typeface="Times New Roman" pitchFamily="18" charset="0"/>
              </a:rPr>
              <a:t>году</a:t>
            </a:r>
          </a:p>
        </p:txBody>
      </p:sp>
      <p:graphicFrame>
        <p:nvGraphicFramePr>
          <p:cNvPr id="4" name="Схема 3"/>
          <p:cNvGraphicFramePr/>
          <p:nvPr>
            <p:extLst>
              <p:ext uri="{D42A27DB-BD31-4B8C-83A1-F6EECF244321}">
                <p14:modId xmlns:p14="http://schemas.microsoft.com/office/powerpoint/2010/main" val="3108257827"/>
              </p:ext>
            </p:extLst>
          </p:nvPr>
        </p:nvGraphicFramePr>
        <p:xfrm>
          <a:off x="195254" y="2349343"/>
          <a:ext cx="6506588" cy="158371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9" name="Прямоугольник 18"/>
          <p:cNvSpPr/>
          <p:nvPr/>
        </p:nvSpPr>
        <p:spPr>
          <a:xfrm>
            <a:off x="755575" y="2643182"/>
            <a:ext cx="5799724" cy="246221"/>
          </a:xfrm>
          <a:prstGeom prst="rect">
            <a:avLst/>
          </a:prstGeom>
        </p:spPr>
        <p:txBody>
          <a:bodyPr wrap="square">
            <a:spAutoFit/>
          </a:bodyPr>
          <a:lstStyle/>
          <a:p>
            <a:r>
              <a:rPr lang="ru-RU" sz="1000" dirty="0" smtClean="0">
                <a:solidFill>
                  <a:prstClr val="black"/>
                </a:solidFill>
                <a:latin typeface="Times New Roman" pitchFamily="18" charset="0"/>
                <a:cs typeface="Times New Roman" pitchFamily="18" charset="0"/>
              </a:rPr>
              <a:t>.</a:t>
            </a:r>
          </a:p>
        </p:txBody>
      </p:sp>
      <p:sp>
        <p:nvSpPr>
          <p:cNvPr id="22" name="Нашивка 21"/>
          <p:cNvSpPr/>
          <p:nvPr/>
        </p:nvSpPr>
        <p:spPr>
          <a:xfrm>
            <a:off x="207384" y="139035"/>
            <a:ext cx="484632" cy="484632"/>
          </a:xfrm>
          <a:prstGeom prst="chevron">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black"/>
              </a:solidFill>
            </a:endParaRPr>
          </a:p>
        </p:txBody>
      </p:sp>
      <p:pic>
        <p:nvPicPr>
          <p:cNvPr id="2050" name="Picture 2" descr="C:\Users\User4\Documents\Картинки\iдорога.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444208" y="164097"/>
            <a:ext cx="2393355" cy="1104663"/>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2051" name="Picture 3" descr="C:\Users\User4\Documents\Картинки\16215    .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889068" y="2349343"/>
            <a:ext cx="1944217" cy="1080119"/>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11" name="Прямоугольник 10"/>
          <p:cNvSpPr/>
          <p:nvPr/>
        </p:nvSpPr>
        <p:spPr>
          <a:xfrm>
            <a:off x="358893" y="5220261"/>
            <a:ext cx="8442780" cy="830997"/>
          </a:xfrm>
          <a:prstGeom prst="rect">
            <a:avLst/>
          </a:prstGeom>
        </p:spPr>
        <p:txBody>
          <a:bodyPr wrap="square">
            <a:spAutoFit/>
          </a:bodyPr>
          <a:lstStyle/>
          <a:p>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В </a:t>
            </a:r>
            <a:r>
              <a:rPr lang="ru-RU" sz="1200" dirty="0">
                <a:solidFill>
                  <a:prstClr val="black"/>
                </a:solidFill>
                <a:latin typeface="Times New Roman" pitchFamily="18" charset="0"/>
                <a:cs typeface="Times New Roman" pitchFamily="18" charset="0"/>
              </a:rPr>
              <a:t>рамках подпрограммы «Развитие транспортного комплекса Северо-Енисейского района</a:t>
            </a:r>
            <a:r>
              <a:rPr lang="ru-RU" sz="1200" dirty="0" smtClean="0">
                <a:solidFill>
                  <a:prstClr val="black"/>
                </a:solidFill>
                <a:latin typeface="Times New Roman" pitchFamily="18" charset="0"/>
                <a:cs typeface="Times New Roman" pitchFamily="18" charset="0"/>
              </a:rPr>
              <a:t>»  предусмотрены </a:t>
            </a:r>
            <a:r>
              <a:rPr lang="ru-RU" sz="1200" dirty="0">
                <a:solidFill>
                  <a:prstClr val="black"/>
                </a:solidFill>
                <a:latin typeface="Times New Roman" pitchFamily="18" charset="0"/>
                <a:cs typeface="Times New Roman" pitchFamily="18" charset="0"/>
              </a:rPr>
              <a:t>субсидии на возмещение недополученных доходов, возникающих у перевозчиков при исполнении муниципальной программы пассажирских перевозок автомобильным транспортом по маршрутам  с небольшой интенсивностью пассажиропотоков в условиях регулирования тарифов.</a:t>
            </a:r>
          </a:p>
        </p:txBody>
      </p:sp>
    </p:spTree>
    <p:extLst>
      <p:ext uri="{BB962C8B-B14F-4D97-AF65-F5344CB8AC3E}">
        <p14:creationId xmlns:p14="http://schemas.microsoft.com/office/powerpoint/2010/main" val="227421562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46856" y="81445"/>
            <a:ext cx="8229600" cy="686666"/>
          </a:xfrm>
        </p:spPr>
        <p:txBody>
          <a:bodyPr>
            <a:normAutofit/>
          </a:bodyPr>
          <a:lstStyle/>
          <a:p>
            <a:r>
              <a:rPr lang="ru-RU" sz="1400" b="1" i="1" dirty="0" smtClean="0">
                <a:latin typeface="Times New Roman" pitchFamily="18" charset="0"/>
                <a:cs typeface="Times New Roman" pitchFamily="18" charset="0"/>
              </a:rPr>
              <a:t>           </a:t>
            </a:r>
            <a:r>
              <a:rPr lang="ru-RU" sz="1800" dirty="0" smtClean="0">
                <a:latin typeface="Times New Roman" pitchFamily="18" charset="0"/>
                <a:cs typeface="Times New Roman" pitchFamily="18" charset="0"/>
              </a:rPr>
              <a:t>Основные направления расходов муниципальной программы «Развитие транспортной системы Северо-Енисейского района» (тыс. рублей)</a:t>
            </a:r>
            <a:endParaRPr lang="ru-RU" sz="1800" dirty="0">
              <a:latin typeface="Times New Roman" pitchFamily="18" charset="0"/>
              <a:cs typeface="Times New Roman" pitchFamily="18" charset="0"/>
            </a:endParaRPr>
          </a:p>
        </p:txBody>
      </p:sp>
      <p:graphicFrame>
        <p:nvGraphicFramePr>
          <p:cNvPr id="5" name="Содержимое 4"/>
          <p:cNvGraphicFramePr>
            <a:graphicFrameLocks noGrp="1"/>
          </p:cNvGraphicFramePr>
          <p:nvPr>
            <p:ph idx="4294967295"/>
            <p:extLst>
              <p:ext uri="{D42A27DB-BD31-4B8C-83A1-F6EECF244321}">
                <p14:modId xmlns:p14="http://schemas.microsoft.com/office/powerpoint/2010/main" val="3833817054"/>
              </p:ext>
            </p:extLst>
          </p:nvPr>
        </p:nvGraphicFramePr>
        <p:xfrm>
          <a:off x="251520" y="1065336"/>
          <a:ext cx="8561366" cy="4178300"/>
        </p:xfrm>
        <a:graphic>
          <a:graphicData uri="http://schemas.openxmlformats.org/drawingml/2006/table">
            <a:tbl>
              <a:tblPr firstRow="1" bandRow="1">
                <a:tableStyleId>{5C22544A-7EE6-4342-B048-85BDC9FD1C3A}</a:tableStyleId>
              </a:tblPr>
              <a:tblGrid>
                <a:gridCol w="4930980"/>
                <a:gridCol w="1270635"/>
                <a:gridCol w="1270635"/>
                <a:gridCol w="1089116"/>
              </a:tblGrid>
              <a:tr h="340138">
                <a:tc>
                  <a:txBody>
                    <a:bodyPr/>
                    <a:lstStyle/>
                    <a:p>
                      <a:pPr algn="ctr"/>
                      <a:r>
                        <a:rPr lang="ru-RU" sz="1400" b="0" dirty="0" smtClean="0">
                          <a:solidFill>
                            <a:schemeClr val="tx1"/>
                          </a:solidFill>
                          <a:latin typeface="Times New Roman" pitchFamily="18" charset="0"/>
                          <a:cs typeface="Times New Roman" pitchFamily="18" charset="0"/>
                        </a:rPr>
                        <a:t>Основные направления расходов</a:t>
                      </a:r>
                      <a:endParaRPr lang="ru-RU" sz="1400" b="0" dirty="0">
                        <a:solidFill>
                          <a:schemeClr val="tx1"/>
                        </a:solidFill>
                        <a:latin typeface="Times New Roman" pitchFamily="18" charset="0"/>
                        <a:cs typeface="Times New Roman" pitchFamily="18" charset="0"/>
                      </a:endParaRPr>
                    </a:p>
                  </a:txBody>
                  <a:tcPr/>
                </a:tc>
                <a:tc>
                  <a:txBody>
                    <a:bodyPr/>
                    <a:lstStyle/>
                    <a:p>
                      <a:pPr algn="ctr"/>
                      <a:r>
                        <a:rPr lang="ru-RU" sz="1400" b="0" dirty="0" smtClean="0">
                          <a:solidFill>
                            <a:schemeClr val="tx1"/>
                          </a:solidFill>
                          <a:latin typeface="Times New Roman" pitchFamily="18" charset="0"/>
                          <a:cs typeface="Times New Roman" pitchFamily="18" charset="0"/>
                        </a:rPr>
                        <a:t>2021</a:t>
                      </a:r>
                      <a:endParaRPr lang="ru-RU" sz="1400" b="0" dirty="0">
                        <a:solidFill>
                          <a:schemeClr val="tx1"/>
                        </a:solidFill>
                        <a:latin typeface="Times New Roman" pitchFamily="18" charset="0"/>
                        <a:cs typeface="Times New Roman" pitchFamily="18" charset="0"/>
                      </a:endParaRPr>
                    </a:p>
                  </a:txBody>
                  <a:tcPr>
                    <a:solidFill>
                      <a:schemeClr val="tx2">
                        <a:lumMod val="60000"/>
                        <a:lumOff val="40000"/>
                      </a:schemeClr>
                    </a:solidFill>
                  </a:tcPr>
                </a:tc>
                <a:tc>
                  <a:txBody>
                    <a:bodyPr/>
                    <a:lstStyle/>
                    <a:p>
                      <a:pPr algn="ctr"/>
                      <a:r>
                        <a:rPr lang="ru-RU" sz="1400" b="0" dirty="0" smtClean="0">
                          <a:solidFill>
                            <a:schemeClr val="tx1"/>
                          </a:solidFill>
                          <a:latin typeface="Times New Roman" pitchFamily="18" charset="0"/>
                          <a:cs typeface="Times New Roman" pitchFamily="18" charset="0"/>
                        </a:rPr>
                        <a:t>2022</a:t>
                      </a:r>
                      <a:endParaRPr lang="ru-RU" sz="1400" b="0" dirty="0">
                        <a:solidFill>
                          <a:schemeClr val="tx1"/>
                        </a:solidFill>
                        <a:latin typeface="Times New Roman" pitchFamily="18" charset="0"/>
                        <a:cs typeface="Times New Roman" pitchFamily="18" charset="0"/>
                      </a:endParaRPr>
                    </a:p>
                  </a:txBody>
                  <a:tcPr/>
                </a:tc>
                <a:tc>
                  <a:txBody>
                    <a:bodyPr/>
                    <a:lstStyle/>
                    <a:p>
                      <a:pPr algn="ctr"/>
                      <a:r>
                        <a:rPr lang="ru-RU" sz="1400" b="0" dirty="0" smtClean="0">
                          <a:solidFill>
                            <a:schemeClr val="tx1"/>
                          </a:solidFill>
                          <a:latin typeface="Times New Roman" pitchFamily="18" charset="0"/>
                          <a:cs typeface="Times New Roman" pitchFamily="18" charset="0"/>
                        </a:rPr>
                        <a:t>2023</a:t>
                      </a:r>
                      <a:endParaRPr lang="ru-RU" sz="1400" b="0" dirty="0">
                        <a:solidFill>
                          <a:schemeClr val="tx1"/>
                        </a:solidFill>
                        <a:latin typeface="Times New Roman" pitchFamily="18" charset="0"/>
                        <a:cs typeface="Times New Roman" pitchFamily="18" charset="0"/>
                      </a:endParaRPr>
                    </a:p>
                  </a:txBody>
                  <a:tcPr/>
                </a:tc>
              </a:tr>
              <a:tr h="195979">
                <a:tc>
                  <a:txBody>
                    <a:bodyPr/>
                    <a:lstStyle/>
                    <a:p>
                      <a:r>
                        <a:rPr lang="ru-RU" sz="1100" kern="1200" dirty="0" smtClean="0">
                          <a:solidFill>
                            <a:schemeClr val="dk1"/>
                          </a:solidFill>
                          <a:effectLst/>
                          <a:latin typeface="Times New Roman" pitchFamily="18" charset="0"/>
                          <a:ea typeface="+mn-ea"/>
                          <a:cs typeface="Times New Roman" pitchFamily="18" charset="0"/>
                        </a:rPr>
                        <a:t> Ремонт улично-дорожной сети, </a:t>
                      </a:r>
                      <a:r>
                        <a:rPr lang="ru-RU" sz="1100" kern="1200" dirty="0" err="1" smtClean="0">
                          <a:solidFill>
                            <a:schemeClr val="dk1"/>
                          </a:solidFill>
                          <a:effectLst/>
                          <a:latin typeface="Times New Roman" pitchFamily="18" charset="0"/>
                          <a:ea typeface="+mn-ea"/>
                          <a:cs typeface="Times New Roman" pitchFamily="18" charset="0"/>
                        </a:rPr>
                        <a:t>гп</a:t>
                      </a:r>
                      <a:r>
                        <a:rPr lang="ru-RU" sz="1100" kern="1200" dirty="0" smtClean="0">
                          <a:solidFill>
                            <a:schemeClr val="dk1"/>
                          </a:solidFill>
                          <a:effectLst/>
                          <a:latin typeface="Times New Roman" pitchFamily="18" charset="0"/>
                          <a:ea typeface="+mn-ea"/>
                          <a:cs typeface="Times New Roman" pitchFamily="18" charset="0"/>
                        </a:rPr>
                        <a:t> Северо-Енисейский</a:t>
                      </a:r>
                      <a:endParaRPr lang="ru-RU" sz="1100" dirty="0">
                        <a:effectLst/>
                        <a:latin typeface="Times New Roman" pitchFamily="18" charset="0"/>
                        <a:ea typeface="Times New Roman"/>
                        <a:cs typeface="Times New Roman" pitchFamily="18" charset="0"/>
                      </a:endParaRPr>
                    </a:p>
                  </a:txBody>
                  <a:tcPr marL="68580" marR="68580" marT="0" marB="0"/>
                </a:tc>
                <a:tc>
                  <a:txBody>
                    <a:bodyPr/>
                    <a:lstStyle/>
                    <a:p>
                      <a:pPr algn="ctr"/>
                      <a:r>
                        <a:rPr lang="ru-RU" sz="1100" b="0" dirty="0" smtClean="0">
                          <a:solidFill>
                            <a:schemeClr val="tx1"/>
                          </a:solidFill>
                          <a:latin typeface="Times New Roman" pitchFamily="18" charset="0"/>
                          <a:cs typeface="Times New Roman" pitchFamily="18" charset="0"/>
                        </a:rPr>
                        <a:t>33 297,3</a:t>
                      </a:r>
                      <a:endParaRPr lang="ru-RU" sz="1100" b="0" dirty="0">
                        <a:solidFill>
                          <a:schemeClr val="tx1"/>
                        </a:solidFill>
                        <a:latin typeface="Times New Roman" pitchFamily="18" charset="0"/>
                        <a:cs typeface="Times New Roman" pitchFamily="18" charset="0"/>
                      </a:endParaRPr>
                    </a:p>
                  </a:txBody>
                  <a:tcPr anchor="ctr">
                    <a:solidFill>
                      <a:schemeClr val="tx2">
                        <a:lumMod val="60000"/>
                        <a:lumOff val="40000"/>
                      </a:schemeClr>
                    </a:solidFill>
                  </a:tcPr>
                </a:tc>
                <a:tc>
                  <a:txBody>
                    <a:bodyPr/>
                    <a:lstStyle/>
                    <a:p>
                      <a:pPr algn="ctr"/>
                      <a:r>
                        <a:rPr lang="ru-RU" sz="1100" b="0" kern="1200" dirty="0" smtClean="0">
                          <a:solidFill>
                            <a:schemeClr val="dk1"/>
                          </a:solidFill>
                          <a:effectLst/>
                          <a:latin typeface="Times New Roman" pitchFamily="18" charset="0"/>
                          <a:ea typeface="+mn-ea"/>
                          <a:cs typeface="Times New Roman" pitchFamily="18" charset="0"/>
                        </a:rPr>
                        <a:t>11 813,8</a:t>
                      </a:r>
                      <a:endParaRPr lang="ru-RU" sz="1100" b="0" dirty="0">
                        <a:solidFill>
                          <a:schemeClr val="tx1"/>
                        </a:solidFill>
                        <a:latin typeface="Times New Roman" pitchFamily="18" charset="0"/>
                        <a:cs typeface="Times New Roman" pitchFamily="18" charset="0"/>
                      </a:endParaRPr>
                    </a:p>
                  </a:txBody>
                  <a:tcPr anchor="ctr"/>
                </a:tc>
                <a:tc>
                  <a:txBody>
                    <a:bodyPr/>
                    <a:lstStyle/>
                    <a:p>
                      <a:pPr algn="ctr">
                        <a:spcAft>
                          <a:spcPts val="0"/>
                        </a:spcAft>
                      </a:pPr>
                      <a:r>
                        <a:rPr lang="ru-RU" sz="1100" b="0" dirty="0" smtClean="0">
                          <a:effectLst/>
                          <a:latin typeface="Times New Roman"/>
                          <a:ea typeface="Calibri"/>
                          <a:cs typeface="Times New Roman"/>
                        </a:rPr>
                        <a:t>10 206,1</a:t>
                      </a:r>
                      <a:endParaRPr lang="ru-RU" sz="1100" b="0" dirty="0">
                        <a:effectLst/>
                        <a:latin typeface="Times New Roman"/>
                        <a:ea typeface="Calibri"/>
                        <a:cs typeface="Arial"/>
                      </a:endParaRPr>
                    </a:p>
                  </a:txBody>
                  <a:tcPr marL="68580" marR="68580" marT="0" marB="0" anchor="ctr"/>
                </a:tc>
              </a:tr>
              <a:tr h="126810">
                <a:tc>
                  <a:txBody>
                    <a:bodyPr/>
                    <a:lstStyle/>
                    <a:p>
                      <a:pPr>
                        <a:spcAft>
                          <a:spcPts val="0"/>
                        </a:spcAft>
                      </a:pPr>
                      <a:r>
                        <a:rPr kumimoji="0" lang="ru-RU" sz="1100" b="0" i="0" u="none" strike="noStrike" kern="1200" cap="none" spc="0" normalizeH="0" baseline="0" noProof="0" dirty="0" smtClean="0">
                          <a:ln>
                            <a:noFill/>
                          </a:ln>
                          <a:solidFill>
                            <a:prstClr val="black"/>
                          </a:solidFill>
                          <a:effectLst/>
                          <a:uLnTx/>
                          <a:uFillTx/>
                          <a:latin typeface="Times New Roman" pitchFamily="18" charset="0"/>
                          <a:ea typeface="+mn-ea"/>
                          <a:cs typeface="Times New Roman" pitchFamily="18" charset="0"/>
                        </a:rPr>
                        <a:t> Ремонт </a:t>
                      </a:r>
                      <a:r>
                        <a:rPr lang="ru-RU" sz="1100" kern="1200" dirty="0" smtClean="0">
                          <a:solidFill>
                            <a:schemeClr val="dk1"/>
                          </a:solidFill>
                          <a:effectLst/>
                          <a:latin typeface="Times New Roman" pitchFamily="18" charset="0"/>
                          <a:ea typeface="+mn-ea"/>
                          <a:cs typeface="Times New Roman" pitchFamily="18" charset="0"/>
                        </a:rPr>
                        <a:t>улично-дорожной сети, п. Тея</a:t>
                      </a:r>
                      <a:endParaRPr lang="ru-RU" sz="1100" dirty="0">
                        <a:effectLst/>
                        <a:latin typeface="Times New Roman" panose="02020603050405020304" pitchFamily="18" charset="0"/>
                        <a:ea typeface="Times New Roman"/>
                        <a:cs typeface="Times New Roman" panose="02020603050405020304" pitchFamily="18" charset="0"/>
                      </a:endParaRPr>
                    </a:p>
                  </a:txBody>
                  <a:tcPr marL="68580" marR="68580" marT="0" marB="0"/>
                </a:tc>
                <a:tc>
                  <a:txBody>
                    <a:bodyPr/>
                    <a:lstStyle/>
                    <a:p>
                      <a:pPr algn="ctr">
                        <a:spcAft>
                          <a:spcPts val="0"/>
                        </a:spcAft>
                      </a:pPr>
                      <a:r>
                        <a:rPr lang="ru-RU" sz="1100" b="0" dirty="0" smtClean="0">
                          <a:effectLst/>
                          <a:latin typeface="Times New Roman"/>
                          <a:ea typeface="Calibri"/>
                          <a:cs typeface="Times New Roman"/>
                        </a:rPr>
                        <a:t>10 406,2</a:t>
                      </a:r>
                      <a:endParaRPr lang="ru-RU" sz="1100" b="0" dirty="0">
                        <a:effectLst/>
                        <a:latin typeface="Times New Roman"/>
                        <a:ea typeface="Calibri"/>
                        <a:cs typeface="Arial"/>
                      </a:endParaRPr>
                    </a:p>
                  </a:txBody>
                  <a:tcPr marL="68580" marR="68580" marT="0" marB="0" anchor="ctr">
                    <a:solidFill>
                      <a:schemeClr val="tx2">
                        <a:lumMod val="60000"/>
                        <a:lumOff val="40000"/>
                      </a:schemeClr>
                    </a:solidFill>
                  </a:tcPr>
                </a:tc>
                <a:tc>
                  <a:txBody>
                    <a:bodyPr/>
                    <a:lstStyle/>
                    <a:p>
                      <a:pPr algn="ctr">
                        <a:spcAft>
                          <a:spcPts val="0"/>
                        </a:spcAft>
                      </a:pPr>
                      <a:r>
                        <a:rPr lang="ru-RU" sz="1100" b="0" dirty="0" smtClean="0">
                          <a:effectLst/>
                          <a:latin typeface="Times New Roman"/>
                          <a:ea typeface="Calibri"/>
                          <a:cs typeface="Times New Roman"/>
                        </a:rPr>
                        <a:t>0,0</a:t>
                      </a:r>
                      <a:endParaRPr lang="ru-RU" sz="1100" b="0" dirty="0">
                        <a:effectLst/>
                        <a:latin typeface="Times New Roman"/>
                        <a:ea typeface="Calibri"/>
                        <a:cs typeface="Arial"/>
                      </a:endParaRPr>
                    </a:p>
                  </a:txBody>
                  <a:tcPr marL="68580" marR="68580" marT="0" marB="0" anchor="ctr"/>
                </a:tc>
                <a:tc>
                  <a:txBody>
                    <a:bodyPr/>
                    <a:lstStyle/>
                    <a:p>
                      <a:pPr algn="ctr">
                        <a:spcAft>
                          <a:spcPts val="0"/>
                        </a:spcAft>
                      </a:pPr>
                      <a:r>
                        <a:rPr lang="ru-RU" sz="1100" b="0" dirty="0" smtClean="0">
                          <a:effectLst/>
                          <a:latin typeface="Times New Roman"/>
                          <a:ea typeface="Calibri"/>
                          <a:cs typeface="Times New Roman"/>
                        </a:rPr>
                        <a:t>0,0</a:t>
                      </a:r>
                      <a:endParaRPr lang="ru-RU" sz="1100" b="0" dirty="0">
                        <a:effectLst/>
                        <a:latin typeface="Times New Roman"/>
                        <a:ea typeface="Calibri"/>
                        <a:cs typeface="Arial"/>
                      </a:endParaRPr>
                    </a:p>
                  </a:txBody>
                  <a:tcPr marL="68580" marR="68580" marT="0" marB="0" anchor="ctr"/>
                </a:tc>
              </a:tr>
              <a:tr h="322789">
                <a:tc>
                  <a:txBody>
                    <a:bodyPr/>
                    <a:lstStyle/>
                    <a:p>
                      <a:r>
                        <a:rPr kumimoji="0" lang="ru-RU" sz="1100" b="0" i="0" u="none" strike="noStrike" kern="1200" cap="none" spc="0" normalizeH="0" baseline="0" noProof="0" dirty="0" smtClean="0">
                          <a:ln>
                            <a:noFill/>
                          </a:ln>
                          <a:solidFill>
                            <a:prstClr val="black"/>
                          </a:solidFill>
                          <a:effectLst/>
                          <a:uLnTx/>
                          <a:uFillTx/>
                          <a:latin typeface="Times New Roman" pitchFamily="18" charset="0"/>
                          <a:ea typeface="+mn-ea"/>
                          <a:cs typeface="Times New Roman" pitchFamily="18" charset="0"/>
                        </a:rPr>
                        <a:t>Ремонт </a:t>
                      </a:r>
                      <a:r>
                        <a:rPr kumimoji="0" lang="ru-RU" sz="1100" b="0" i="0" u="none" strike="noStrike" kern="1200" cap="none" spc="0" normalizeH="0" baseline="0" noProof="0" dirty="0" err="1" smtClean="0">
                          <a:ln>
                            <a:noFill/>
                          </a:ln>
                          <a:solidFill>
                            <a:prstClr val="black"/>
                          </a:solidFill>
                          <a:effectLst/>
                          <a:uLnTx/>
                          <a:uFillTx/>
                          <a:latin typeface="Times New Roman" pitchFamily="18" charset="0"/>
                          <a:ea typeface="+mn-ea"/>
                          <a:cs typeface="Times New Roman" pitchFamily="18" charset="0"/>
                        </a:rPr>
                        <a:t>ули</a:t>
                      </a:r>
                      <a:r>
                        <a:rPr lang="ru-RU" sz="1100" kern="1200" dirty="0" err="1" smtClean="0">
                          <a:solidFill>
                            <a:schemeClr val="dk1"/>
                          </a:solidFill>
                          <a:effectLst/>
                          <a:latin typeface="Times New Roman" pitchFamily="18" charset="0"/>
                          <a:ea typeface="+mn-ea"/>
                          <a:cs typeface="Times New Roman" pitchFamily="18" charset="0"/>
                        </a:rPr>
                        <a:t>чно</a:t>
                      </a:r>
                      <a:r>
                        <a:rPr lang="ru-RU" sz="1100" kern="1200" dirty="0" smtClean="0">
                          <a:solidFill>
                            <a:schemeClr val="dk1"/>
                          </a:solidFill>
                          <a:effectLst/>
                          <a:latin typeface="Times New Roman" pitchFamily="18" charset="0"/>
                          <a:ea typeface="+mn-ea"/>
                          <a:cs typeface="Times New Roman" pitchFamily="18" charset="0"/>
                        </a:rPr>
                        <a:t>-дорожной сети, п. Новая </a:t>
                      </a:r>
                      <a:r>
                        <a:rPr lang="ru-RU" sz="1100" kern="1200" dirty="0" err="1" smtClean="0">
                          <a:solidFill>
                            <a:schemeClr val="dk1"/>
                          </a:solidFill>
                          <a:effectLst/>
                          <a:latin typeface="Times New Roman" pitchFamily="18" charset="0"/>
                          <a:ea typeface="+mn-ea"/>
                          <a:cs typeface="Times New Roman" pitchFamily="18" charset="0"/>
                        </a:rPr>
                        <a:t>Калами</a:t>
                      </a:r>
                      <a:r>
                        <a:rPr lang="ru-RU" sz="1100" kern="1200" dirty="0" smtClean="0">
                          <a:solidFill>
                            <a:schemeClr val="dk1"/>
                          </a:solidFill>
                          <a:effectLst/>
                          <a:latin typeface="Times New Roman" pitchFamily="18" charset="0"/>
                          <a:ea typeface="+mn-ea"/>
                          <a:cs typeface="Times New Roman" pitchFamily="18" charset="0"/>
                        </a:rPr>
                        <a:t> и</a:t>
                      </a:r>
                      <a:r>
                        <a:rPr lang="ru-RU" sz="1100" kern="1200" baseline="0" dirty="0" smtClean="0">
                          <a:solidFill>
                            <a:schemeClr val="dk1"/>
                          </a:solidFill>
                          <a:effectLst/>
                          <a:latin typeface="Times New Roman" pitchFamily="18" charset="0"/>
                          <a:ea typeface="+mn-ea"/>
                          <a:cs typeface="Times New Roman" pitchFamily="18" charset="0"/>
                        </a:rPr>
                        <a:t> </a:t>
                      </a:r>
                      <a:r>
                        <a:rPr lang="ru-RU" sz="1100" kern="1200" dirty="0" smtClean="0">
                          <a:solidFill>
                            <a:schemeClr val="dk1"/>
                          </a:solidFill>
                          <a:effectLst/>
                          <a:latin typeface="Times New Roman" pitchFamily="18" charset="0"/>
                          <a:ea typeface="+mn-ea"/>
                          <a:cs typeface="Times New Roman" pitchFamily="18" charset="0"/>
                        </a:rPr>
                        <a:t>п. </a:t>
                      </a:r>
                      <a:r>
                        <a:rPr lang="ru-RU" sz="1100" kern="1200" dirty="0" err="1" smtClean="0">
                          <a:solidFill>
                            <a:schemeClr val="dk1"/>
                          </a:solidFill>
                          <a:effectLst/>
                          <a:latin typeface="Times New Roman" pitchFamily="18" charset="0"/>
                          <a:ea typeface="+mn-ea"/>
                          <a:cs typeface="Times New Roman" pitchFamily="18" charset="0"/>
                        </a:rPr>
                        <a:t>Енашимо</a:t>
                      </a:r>
                      <a:endParaRPr lang="ru-RU" sz="1100" dirty="0">
                        <a:solidFill>
                          <a:schemeClr val="tx1"/>
                        </a:solidFill>
                        <a:latin typeface="Times New Roman" pitchFamily="18" charset="0"/>
                        <a:cs typeface="Times New Roman" pitchFamily="18" charset="0"/>
                      </a:endParaRPr>
                    </a:p>
                  </a:txBody>
                  <a:tcPr/>
                </a:tc>
                <a:tc>
                  <a:txBody>
                    <a:bodyPr/>
                    <a:lstStyle/>
                    <a:p>
                      <a:pPr algn="ctr">
                        <a:spcAft>
                          <a:spcPts val="0"/>
                        </a:spcAft>
                      </a:pPr>
                      <a:r>
                        <a:rPr lang="ru-RU" sz="1100" b="0" dirty="0" smtClean="0">
                          <a:effectLst/>
                          <a:latin typeface="Times New Roman"/>
                          <a:ea typeface="Calibri"/>
                          <a:cs typeface="Times New Roman"/>
                        </a:rPr>
                        <a:t>3 454,3</a:t>
                      </a:r>
                      <a:endParaRPr lang="ru-RU" sz="1100" b="0" dirty="0">
                        <a:effectLst/>
                        <a:latin typeface="Times New Roman"/>
                        <a:ea typeface="Calibri"/>
                        <a:cs typeface="Arial"/>
                      </a:endParaRPr>
                    </a:p>
                  </a:txBody>
                  <a:tcPr marL="68580" marR="68580" marT="0" marB="0" anchor="ctr">
                    <a:solidFill>
                      <a:schemeClr val="tx2">
                        <a:lumMod val="60000"/>
                        <a:lumOff val="40000"/>
                      </a:schemeClr>
                    </a:solidFill>
                  </a:tcPr>
                </a:tc>
                <a:tc>
                  <a:txBody>
                    <a:bodyPr/>
                    <a:lstStyle/>
                    <a:p>
                      <a:pPr algn="ctr">
                        <a:spcAft>
                          <a:spcPts val="0"/>
                        </a:spcAft>
                      </a:pPr>
                      <a:r>
                        <a:rPr lang="ru-RU" sz="1100" b="0" dirty="0" smtClean="0">
                          <a:effectLst/>
                          <a:latin typeface="Times New Roman"/>
                          <a:ea typeface="Calibri"/>
                          <a:cs typeface="Times New Roman"/>
                        </a:rPr>
                        <a:t>0,0</a:t>
                      </a:r>
                      <a:endParaRPr lang="ru-RU" sz="1100" b="0" dirty="0">
                        <a:effectLst/>
                        <a:latin typeface="Times New Roman"/>
                        <a:ea typeface="Calibri"/>
                        <a:cs typeface="Arial"/>
                      </a:endParaRPr>
                    </a:p>
                  </a:txBody>
                  <a:tcPr marL="68580" marR="68580" marT="0" marB="0" anchor="ctr"/>
                </a:tc>
                <a:tc>
                  <a:txBody>
                    <a:bodyPr/>
                    <a:lstStyle/>
                    <a:p>
                      <a:pPr algn="ctr">
                        <a:spcAft>
                          <a:spcPts val="0"/>
                        </a:spcAft>
                      </a:pPr>
                      <a:r>
                        <a:rPr lang="ru-RU" sz="1100" b="0" dirty="0" smtClean="0">
                          <a:effectLst/>
                          <a:latin typeface="Times New Roman"/>
                          <a:ea typeface="Calibri"/>
                          <a:cs typeface="Times New Roman"/>
                        </a:rPr>
                        <a:t>0,0</a:t>
                      </a:r>
                      <a:endParaRPr lang="ru-RU" sz="1100" b="0" dirty="0">
                        <a:effectLst/>
                        <a:latin typeface="Times New Roman"/>
                        <a:ea typeface="Calibri"/>
                        <a:cs typeface="Arial"/>
                      </a:endParaRPr>
                    </a:p>
                  </a:txBody>
                  <a:tcPr marL="68580" marR="68580" marT="0" marB="0" anchor="ctr"/>
                </a:tc>
              </a:tr>
              <a:tr h="195979">
                <a:tc>
                  <a:txBody>
                    <a:bodyPr/>
                    <a:lstStyle/>
                    <a:p>
                      <a:r>
                        <a:rPr kumimoji="0" lang="ru-RU" sz="1100" b="0" i="0" u="none" strike="noStrike" kern="1200" cap="none" spc="0" normalizeH="0" baseline="0" noProof="0" dirty="0" smtClean="0">
                          <a:ln>
                            <a:noFill/>
                          </a:ln>
                          <a:solidFill>
                            <a:prstClr val="black"/>
                          </a:solidFill>
                          <a:effectLst/>
                          <a:uLnTx/>
                          <a:uFillTx/>
                          <a:latin typeface="Times New Roman" pitchFamily="18" charset="0"/>
                          <a:ea typeface="+mn-ea"/>
                          <a:cs typeface="Times New Roman" pitchFamily="18" charset="0"/>
                        </a:rPr>
                        <a:t>Ремонт </a:t>
                      </a:r>
                      <a:r>
                        <a:rPr lang="ru-RU" sz="1100" kern="1200" dirty="0" smtClean="0">
                          <a:solidFill>
                            <a:schemeClr val="dk1"/>
                          </a:solidFill>
                          <a:effectLst/>
                          <a:latin typeface="Times New Roman" pitchFamily="18" charset="0"/>
                          <a:ea typeface="+mn-ea"/>
                          <a:cs typeface="Times New Roman" pitchFamily="18" charset="0"/>
                        </a:rPr>
                        <a:t>улично-дорожной сети, п. </a:t>
                      </a:r>
                      <a:r>
                        <a:rPr lang="ru-RU" sz="1100" kern="1200" dirty="0" err="1" smtClean="0">
                          <a:solidFill>
                            <a:schemeClr val="dk1"/>
                          </a:solidFill>
                          <a:effectLst/>
                          <a:latin typeface="Times New Roman" pitchFamily="18" charset="0"/>
                          <a:ea typeface="+mn-ea"/>
                          <a:cs typeface="Times New Roman" pitchFamily="18" charset="0"/>
                        </a:rPr>
                        <a:t>Вангаш</a:t>
                      </a:r>
                      <a:endParaRPr lang="ru-RU" sz="1100" dirty="0">
                        <a:solidFill>
                          <a:schemeClr val="tx1"/>
                        </a:solidFill>
                        <a:latin typeface="Times New Roman" pitchFamily="18" charset="0"/>
                        <a:cs typeface="Times New Roman"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b="0" kern="1200" dirty="0" smtClean="0">
                          <a:solidFill>
                            <a:schemeClr val="dk1"/>
                          </a:solidFill>
                          <a:effectLst/>
                          <a:latin typeface="Times New Roman" pitchFamily="18" charset="0"/>
                          <a:ea typeface="+mn-ea"/>
                          <a:cs typeface="Times New Roman" pitchFamily="18" charset="0"/>
                        </a:rPr>
                        <a:t>367,5</a:t>
                      </a:r>
                      <a:endParaRPr lang="ru-RU" sz="1100" b="0" dirty="0" smtClean="0">
                        <a:solidFill>
                          <a:schemeClr val="tx1"/>
                        </a:solidFill>
                        <a:latin typeface="Times New Roman" pitchFamily="18" charset="0"/>
                        <a:cs typeface="Times New Roman" pitchFamily="18" charset="0"/>
                      </a:endParaRPr>
                    </a:p>
                  </a:txBody>
                  <a:tcPr>
                    <a:solidFill>
                      <a:schemeClr val="tx2">
                        <a:lumMod val="60000"/>
                        <a:lumOff val="40000"/>
                      </a:schemeClr>
                    </a:solidFill>
                  </a:tcPr>
                </a:tc>
                <a:tc>
                  <a:txBody>
                    <a:bodyPr/>
                    <a:lstStyle/>
                    <a:p>
                      <a:pPr algn="ctr"/>
                      <a:r>
                        <a:rPr lang="ru-RU" sz="1100" b="0" kern="1200" dirty="0" smtClean="0">
                          <a:solidFill>
                            <a:schemeClr val="dk1"/>
                          </a:solidFill>
                          <a:effectLst/>
                          <a:latin typeface="Times New Roman" pitchFamily="18" charset="0"/>
                          <a:ea typeface="+mn-ea"/>
                          <a:cs typeface="Times New Roman" pitchFamily="18" charset="0"/>
                        </a:rPr>
                        <a:t>0,0</a:t>
                      </a:r>
                      <a:endParaRPr lang="ru-RU" sz="1100" b="0" dirty="0">
                        <a:solidFill>
                          <a:schemeClr val="tx1"/>
                        </a:solidFill>
                        <a:latin typeface="Times New Roman" pitchFamily="18" charset="0"/>
                        <a:cs typeface="Times New Roman" pitchFamily="18" charset="0"/>
                      </a:endParaRPr>
                    </a:p>
                  </a:txBody>
                  <a:tcPr/>
                </a:tc>
                <a:tc>
                  <a:txBody>
                    <a:bodyPr/>
                    <a:lstStyle/>
                    <a:p>
                      <a:pPr algn="ctr"/>
                      <a:r>
                        <a:rPr lang="ru-RU" sz="1100" b="0" kern="1200" dirty="0" smtClean="0">
                          <a:solidFill>
                            <a:schemeClr val="dk1"/>
                          </a:solidFill>
                          <a:effectLst/>
                          <a:latin typeface="Times New Roman" pitchFamily="18" charset="0"/>
                          <a:ea typeface="+mn-ea"/>
                          <a:cs typeface="Times New Roman" pitchFamily="18" charset="0"/>
                        </a:rPr>
                        <a:t>0,0</a:t>
                      </a:r>
                      <a:endParaRPr lang="ru-RU" sz="1100" b="0" dirty="0">
                        <a:solidFill>
                          <a:schemeClr val="tx1"/>
                        </a:solidFill>
                        <a:latin typeface="Times New Roman" pitchFamily="18" charset="0"/>
                        <a:cs typeface="Times New Roman" pitchFamily="18" charset="0"/>
                      </a:endParaRPr>
                    </a:p>
                  </a:txBody>
                  <a:tcPr/>
                </a:tc>
              </a:tr>
              <a:tr h="195979">
                <a:tc>
                  <a:txBody>
                    <a:bodyPr/>
                    <a:lstStyle/>
                    <a:p>
                      <a:r>
                        <a:rPr kumimoji="0" lang="ru-RU" sz="1100" b="0" i="0" u="none" strike="noStrike" kern="1200" cap="none" spc="0" normalizeH="0" baseline="0" noProof="0" dirty="0" smtClean="0">
                          <a:ln>
                            <a:noFill/>
                          </a:ln>
                          <a:solidFill>
                            <a:prstClr val="black"/>
                          </a:solidFill>
                          <a:effectLst/>
                          <a:uLnTx/>
                          <a:uFillTx/>
                          <a:latin typeface="Times New Roman" pitchFamily="18" charset="0"/>
                          <a:ea typeface="+mn-ea"/>
                          <a:cs typeface="Times New Roman" pitchFamily="18" charset="0"/>
                        </a:rPr>
                        <a:t>Ремонт </a:t>
                      </a:r>
                      <a:r>
                        <a:rPr lang="ru-RU" sz="1100" kern="1200" dirty="0" smtClean="0">
                          <a:solidFill>
                            <a:schemeClr val="dk1"/>
                          </a:solidFill>
                          <a:effectLst/>
                          <a:latin typeface="Times New Roman" pitchFamily="18" charset="0"/>
                          <a:ea typeface="+mn-ea"/>
                          <a:cs typeface="Times New Roman" pitchFamily="18" charset="0"/>
                        </a:rPr>
                        <a:t>улично-дорожной сети, п. Брянка</a:t>
                      </a:r>
                      <a:endParaRPr lang="ru-RU" sz="1100" dirty="0">
                        <a:solidFill>
                          <a:schemeClr val="tx1"/>
                        </a:solidFill>
                        <a:latin typeface="Times New Roman" pitchFamily="18" charset="0"/>
                        <a:cs typeface="Times New Roman"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b="0" kern="1200" dirty="0" smtClean="0">
                          <a:solidFill>
                            <a:schemeClr val="dk1"/>
                          </a:solidFill>
                          <a:effectLst/>
                          <a:latin typeface="Times New Roman" pitchFamily="18" charset="0"/>
                          <a:ea typeface="+mn-ea"/>
                          <a:cs typeface="Times New Roman" pitchFamily="18" charset="0"/>
                        </a:rPr>
                        <a:t>1 208,8</a:t>
                      </a:r>
                      <a:endParaRPr lang="ru-RU" sz="1100" b="0" dirty="0" smtClean="0">
                        <a:solidFill>
                          <a:schemeClr val="tx1"/>
                        </a:solidFill>
                        <a:latin typeface="Times New Roman" pitchFamily="18" charset="0"/>
                        <a:cs typeface="Times New Roman" pitchFamily="18" charset="0"/>
                      </a:endParaRPr>
                    </a:p>
                  </a:txBody>
                  <a:tcPr>
                    <a:solidFill>
                      <a:schemeClr val="tx2">
                        <a:lumMod val="60000"/>
                        <a:lumOff val="40000"/>
                      </a:schemeClr>
                    </a:solidFill>
                  </a:tcPr>
                </a:tc>
                <a:tc>
                  <a:txBody>
                    <a:bodyPr/>
                    <a:lstStyle/>
                    <a:p>
                      <a:pPr algn="ctr"/>
                      <a:r>
                        <a:rPr lang="ru-RU" sz="1100" b="0" kern="1200" dirty="0" smtClean="0">
                          <a:solidFill>
                            <a:schemeClr val="dk1"/>
                          </a:solidFill>
                          <a:effectLst/>
                          <a:latin typeface="Times New Roman" pitchFamily="18" charset="0"/>
                          <a:ea typeface="+mn-ea"/>
                          <a:cs typeface="Times New Roman" pitchFamily="18" charset="0"/>
                        </a:rPr>
                        <a:t>0,0</a:t>
                      </a:r>
                      <a:endParaRPr lang="ru-RU" sz="1100" b="0" dirty="0">
                        <a:solidFill>
                          <a:schemeClr val="tx1"/>
                        </a:solidFill>
                        <a:latin typeface="Times New Roman" pitchFamily="18" charset="0"/>
                        <a:cs typeface="Times New Roman" pitchFamily="18" charset="0"/>
                      </a:endParaRPr>
                    </a:p>
                  </a:txBody>
                  <a:tcPr/>
                </a:tc>
                <a:tc>
                  <a:txBody>
                    <a:bodyPr/>
                    <a:lstStyle/>
                    <a:p>
                      <a:pPr algn="ctr"/>
                      <a:r>
                        <a:rPr lang="ru-RU" sz="1100" b="0" kern="1200" dirty="0" smtClean="0">
                          <a:solidFill>
                            <a:schemeClr val="dk1"/>
                          </a:solidFill>
                          <a:effectLst/>
                          <a:latin typeface="Times New Roman" pitchFamily="18" charset="0"/>
                          <a:ea typeface="+mn-ea"/>
                          <a:cs typeface="Times New Roman" pitchFamily="18" charset="0"/>
                        </a:rPr>
                        <a:t>0,0</a:t>
                      </a:r>
                      <a:endParaRPr lang="ru-RU" sz="1100" b="0" dirty="0">
                        <a:solidFill>
                          <a:schemeClr val="tx1"/>
                        </a:solidFill>
                        <a:latin typeface="Times New Roman" pitchFamily="18" charset="0"/>
                        <a:cs typeface="Times New Roman" pitchFamily="18" charset="0"/>
                      </a:endParaRPr>
                    </a:p>
                  </a:txBody>
                  <a:tcPr/>
                </a:tc>
              </a:tr>
              <a:tr h="195979">
                <a:tc>
                  <a:txBody>
                    <a:bodyPr/>
                    <a:lstStyle/>
                    <a:p>
                      <a:r>
                        <a:rPr kumimoji="0" lang="ru-RU" sz="1100" b="0" i="0" u="none" strike="noStrike" kern="1200" cap="none" spc="0" normalizeH="0" baseline="0" noProof="0" dirty="0" smtClean="0">
                          <a:ln>
                            <a:noFill/>
                          </a:ln>
                          <a:solidFill>
                            <a:prstClr val="black"/>
                          </a:solidFill>
                          <a:effectLst/>
                          <a:uLnTx/>
                          <a:uFillTx/>
                          <a:latin typeface="Times New Roman" pitchFamily="18" charset="0"/>
                          <a:ea typeface="+mn-ea"/>
                          <a:cs typeface="Times New Roman" pitchFamily="18" charset="0"/>
                        </a:rPr>
                        <a:t>Ремонт </a:t>
                      </a:r>
                      <a:r>
                        <a:rPr lang="ru-RU" sz="1100" kern="1200" dirty="0" smtClean="0">
                          <a:solidFill>
                            <a:schemeClr val="dk1"/>
                          </a:solidFill>
                          <a:effectLst/>
                          <a:latin typeface="Times New Roman" pitchFamily="18" charset="0"/>
                          <a:ea typeface="+mn-ea"/>
                          <a:cs typeface="Times New Roman" pitchFamily="18" charset="0"/>
                        </a:rPr>
                        <a:t>улично-дорожной сети, п. </a:t>
                      </a:r>
                      <a:r>
                        <a:rPr lang="ru-RU" sz="1100" kern="1200" dirty="0" err="1" smtClean="0">
                          <a:solidFill>
                            <a:schemeClr val="dk1"/>
                          </a:solidFill>
                          <a:effectLst/>
                          <a:latin typeface="Times New Roman" pitchFamily="18" charset="0"/>
                          <a:ea typeface="+mn-ea"/>
                          <a:cs typeface="Times New Roman" pitchFamily="18" charset="0"/>
                        </a:rPr>
                        <a:t>Вельмо</a:t>
                      </a:r>
                      <a:endParaRPr lang="ru-RU" sz="1100" dirty="0">
                        <a:solidFill>
                          <a:schemeClr val="tx1"/>
                        </a:solidFill>
                        <a:latin typeface="Times New Roman" pitchFamily="18" charset="0"/>
                        <a:cs typeface="Times New Roman"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b="0" kern="1200" dirty="0" smtClean="0">
                          <a:solidFill>
                            <a:schemeClr val="dk1"/>
                          </a:solidFill>
                          <a:effectLst/>
                          <a:latin typeface="Times New Roman" pitchFamily="18" charset="0"/>
                          <a:ea typeface="+mn-ea"/>
                          <a:cs typeface="Times New Roman" pitchFamily="18" charset="0"/>
                        </a:rPr>
                        <a:t>210,2</a:t>
                      </a:r>
                      <a:endParaRPr lang="ru-RU" sz="1100" b="0" dirty="0" smtClean="0">
                        <a:solidFill>
                          <a:schemeClr val="tx1"/>
                        </a:solidFill>
                        <a:latin typeface="Times New Roman" pitchFamily="18" charset="0"/>
                        <a:cs typeface="Times New Roman" pitchFamily="18" charset="0"/>
                      </a:endParaRPr>
                    </a:p>
                  </a:txBody>
                  <a:tcPr>
                    <a:solidFill>
                      <a:schemeClr val="tx2">
                        <a:lumMod val="60000"/>
                        <a:lumOff val="40000"/>
                      </a:schemeClr>
                    </a:solidFill>
                  </a:tcPr>
                </a:tc>
                <a:tc>
                  <a:txBody>
                    <a:bodyPr/>
                    <a:lstStyle/>
                    <a:p>
                      <a:pPr algn="ctr"/>
                      <a:r>
                        <a:rPr lang="ru-RU" sz="1100" b="0" kern="1200" dirty="0" smtClean="0">
                          <a:solidFill>
                            <a:schemeClr val="dk1"/>
                          </a:solidFill>
                          <a:effectLst/>
                          <a:latin typeface="Times New Roman" pitchFamily="18" charset="0"/>
                          <a:ea typeface="+mn-ea"/>
                          <a:cs typeface="Times New Roman" pitchFamily="18" charset="0"/>
                        </a:rPr>
                        <a:t>0,0</a:t>
                      </a:r>
                      <a:endParaRPr lang="ru-RU" sz="1100" b="0" dirty="0">
                        <a:solidFill>
                          <a:schemeClr val="tx1"/>
                        </a:solidFill>
                        <a:latin typeface="Times New Roman" pitchFamily="18" charset="0"/>
                        <a:cs typeface="Times New Roman" pitchFamily="18" charset="0"/>
                      </a:endParaRPr>
                    </a:p>
                  </a:txBody>
                  <a:tcPr/>
                </a:tc>
                <a:tc>
                  <a:txBody>
                    <a:bodyPr/>
                    <a:lstStyle/>
                    <a:p>
                      <a:pPr algn="ctr"/>
                      <a:r>
                        <a:rPr lang="ru-RU" sz="1100" b="0" kern="1200" dirty="0" smtClean="0">
                          <a:solidFill>
                            <a:schemeClr val="dk1"/>
                          </a:solidFill>
                          <a:effectLst/>
                          <a:latin typeface="Times New Roman" pitchFamily="18" charset="0"/>
                          <a:ea typeface="+mn-ea"/>
                          <a:cs typeface="Times New Roman" pitchFamily="18" charset="0"/>
                        </a:rPr>
                        <a:t>0,0</a:t>
                      </a:r>
                      <a:endParaRPr lang="ru-RU" sz="1100" b="0" dirty="0">
                        <a:solidFill>
                          <a:schemeClr val="tx1"/>
                        </a:solidFill>
                        <a:latin typeface="Times New Roman" pitchFamily="18" charset="0"/>
                        <a:cs typeface="Times New Roman" pitchFamily="18" charset="0"/>
                      </a:endParaRPr>
                    </a:p>
                  </a:txBody>
                  <a:tcPr/>
                </a:tc>
              </a:tr>
              <a:tr h="299733">
                <a:tc>
                  <a:txBody>
                    <a:bodyPr/>
                    <a:lstStyle/>
                    <a:p>
                      <a:pPr lvl="0" rtl="0"/>
                      <a:r>
                        <a:rPr lang="ru-RU" sz="1000" dirty="0" smtClean="0">
                          <a:solidFill>
                            <a:schemeClr val="tx1"/>
                          </a:solidFill>
                          <a:latin typeface="Times New Roman" pitchFamily="18" charset="0"/>
                          <a:cs typeface="Times New Roman" pitchFamily="18" charset="0"/>
                        </a:rPr>
                        <a:t>Содержание</a:t>
                      </a:r>
                      <a:r>
                        <a:rPr lang="ru-RU" sz="1000" baseline="0" dirty="0" smtClean="0">
                          <a:solidFill>
                            <a:schemeClr val="tx1"/>
                          </a:solidFill>
                          <a:latin typeface="Times New Roman" pitchFamily="18" charset="0"/>
                          <a:cs typeface="Times New Roman" pitchFamily="18" charset="0"/>
                        </a:rPr>
                        <a:t> автомобильных дорог общего пользования</a:t>
                      </a:r>
                      <a:endParaRPr lang="ru-RU" sz="1000" dirty="0">
                        <a:solidFill>
                          <a:schemeClr val="tx1"/>
                        </a:solidFill>
                        <a:latin typeface="Times New Roman" pitchFamily="18" charset="0"/>
                        <a:cs typeface="Times New Roman" pitchFamily="18" charset="0"/>
                      </a:endParaRPr>
                    </a:p>
                  </a:txBody>
                  <a:tcPr/>
                </a:tc>
                <a:tc>
                  <a:txBody>
                    <a:bodyPr/>
                    <a:lstStyle/>
                    <a:p>
                      <a:pPr algn="ctr">
                        <a:spcAft>
                          <a:spcPts val="0"/>
                        </a:spcAft>
                      </a:pPr>
                      <a:endParaRPr lang="ru-RU" sz="1100" b="0" dirty="0">
                        <a:effectLst/>
                        <a:latin typeface="Times New Roman"/>
                        <a:ea typeface="Calibri"/>
                        <a:cs typeface="Arial"/>
                      </a:endParaRPr>
                    </a:p>
                  </a:txBody>
                  <a:tcPr marL="68580" marR="68580" marT="0" marB="0" anchor="ctr">
                    <a:solidFill>
                      <a:schemeClr val="tx2">
                        <a:lumMod val="60000"/>
                        <a:lumOff val="40000"/>
                      </a:schemeClr>
                    </a:solidFill>
                  </a:tcPr>
                </a:tc>
                <a:tc>
                  <a:txBody>
                    <a:bodyPr/>
                    <a:lstStyle/>
                    <a:p>
                      <a:pPr algn="ctr">
                        <a:spcAft>
                          <a:spcPts val="0"/>
                        </a:spcAft>
                      </a:pPr>
                      <a:endParaRPr lang="ru-RU" sz="1100" b="0" dirty="0">
                        <a:effectLst/>
                        <a:latin typeface="Times New Roman"/>
                        <a:ea typeface="Calibri"/>
                        <a:cs typeface="Arial"/>
                      </a:endParaRPr>
                    </a:p>
                  </a:txBody>
                  <a:tcPr marL="68580" marR="68580" marT="0" marB="0" anchor="ctr"/>
                </a:tc>
                <a:tc>
                  <a:txBody>
                    <a:bodyPr/>
                    <a:lstStyle/>
                    <a:p>
                      <a:pPr algn="ctr">
                        <a:spcAft>
                          <a:spcPts val="0"/>
                        </a:spcAft>
                      </a:pPr>
                      <a:endParaRPr lang="ru-RU" sz="1100" b="0" dirty="0">
                        <a:effectLst/>
                        <a:latin typeface="Times New Roman"/>
                        <a:ea typeface="Calibri"/>
                        <a:cs typeface="Arial"/>
                      </a:endParaRPr>
                    </a:p>
                  </a:txBody>
                  <a:tcPr marL="68580" marR="68580" marT="0" marB="0" anchor="ctr"/>
                </a:tc>
              </a:tr>
              <a:tr h="299733">
                <a:tc>
                  <a:txBody>
                    <a:bodyPr/>
                    <a:lstStyle/>
                    <a:p>
                      <a:pPr lvl="0" rtl="0"/>
                      <a:r>
                        <a:rPr lang="ru-RU" sz="1000" dirty="0" smtClean="0">
                          <a:latin typeface="Times New Roman" pitchFamily="18" charset="0"/>
                          <a:cs typeface="Times New Roman" pitchFamily="18" charset="0"/>
                        </a:rPr>
                        <a:t>Разработка Проекта организации дорожного движения на территории населенных пунктов Северо-Енисейского района -  2 167,5</a:t>
                      </a:r>
                      <a:endParaRPr lang="ru-RU" sz="1000" dirty="0">
                        <a:solidFill>
                          <a:schemeClr val="bg1"/>
                        </a:solidFill>
                        <a:latin typeface="Times New Roman" pitchFamily="18" charset="0"/>
                        <a:cs typeface="Times New Roman" pitchFamily="18" charset="0"/>
                      </a:endParaRPr>
                    </a:p>
                  </a:txBody>
                  <a:tcPr/>
                </a:tc>
                <a:tc>
                  <a:txBody>
                    <a:bodyPr/>
                    <a:lstStyle/>
                    <a:p>
                      <a:pPr algn="ctr">
                        <a:spcAft>
                          <a:spcPts val="0"/>
                        </a:spcAft>
                      </a:pPr>
                      <a:r>
                        <a:rPr lang="ru-RU" sz="1100" b="0" dirty="0" smtClean="0">
                          <a:effectLst/>
                          <a:latin typeface="Times New Roman"/>
                          <a:ea typeface="Calibri"/>
                          <a:cs typeface="Arial"/>
                        </a:rPr>
                        <a:t> 2 167,5</a:t>
                      </a:r>
                      <a:endParaRPr lang="ru-RU" sz="1100" b="0" dirty="0">
                        <a:effectLst/>
                        <a:latin typeface="Times New Roman"/>
                        <a:ea typeface="Calibri"/>
                        <a:cs typeface="Arial"/>
                      </a:endParaRPr>
                    </a:p>
                  </a:txBody>
                  <a:tcPr marL="68580" marR="68580" marT="0" marB="0" anchor="ctr">
                    <a:solidFill>
                      <a:schemeClr val="tx2">
                        <a:lumMod val="60000"/>
                        <a:lumOff val="40000"/>
                      </a:schemeClr>
                    </a:solidFill>
                  </a:tcPr>
                </a:tc>
                <a:tc>
                  <a:txBody>
                    <a:bodyPr/>
                    <a:lstStyle/>
                    <a:p>
                      <a:pPr algn="ctr">
                        <a:spcAft>
                          <a:spcPts val="0"/>
                        </a:spcAft>
                      </a:pPr>
                      <a:r>
                        <a:rPr lang="ru-RU" sz="1100" b="0" dirty="0" smtClean="0">
                          <a:effectLst/>
                          <a:latin typeface="Times New Roman"/>
                          <a:ea typeface="Calibri"/>
                          <a:cs typeface="Arial"/>
                        </a:rPr>
                        <a:t>0,0</a:t>
                      </a:r>
                      <a:endParaRPr lang="ru-RU" sz="1100" b="0" dirty="0">
                        <a:effectLst/>
                        <a:latin typeface="Times New Roman"/>
                        <a:ea typeface="Calibri"/>
                        <a:cs typeface="Arial"/>
                      </a:endParaRPr>
                    </a:p>
                  </a:txBody>
                  <a:tcPr marL="68580" marR="68580" marT="0" marB="0" anchor="ctr"/>
                </a:tc>
                <a:tc>
                  <a:txBody>
                    <a:bodyPr/>
                    <a:lstStyle/>
                    <a:p>
                      <a:pPr algn="ctr">
                        <a:spcAft>
                          <a:spcPts val="0"/>
                        </a:spcAft>
                      </a:pPr>
                      <a:r>
                        <a:rPr lang="ru-RU" sz="1100" b="0" dirty="0" smtClean="0">
                          <a:effectLst/>
                          <a:latin typeface="Times New Roman"/>
                          <a:ea typeface="Calibri"/>
                          <a:cs typeface="Arial"/>
                        </a:rPr>
                        <a:t>0,0</a:t>
                      </a:r>
                      <a:endParaRPr lang="ru-RU" sz="1100" b="0" dirty="0">
                        <a:effectLst/>
                        <a:latin typeface="Times New Roman"/>
                        <a:ea typeface="Calibri"/>
                        <a:cs typeface="Arial"/>
                      </a:endParaRPr>
                    </a:p>
                  </a:txBody>
                  <a:tcPr marL="68580" marR="68580" marT="0" marB="0" anchor="ctr"/>
                </a:tc>
              </a:tr>
              <a:tr h="449599">
                <a:tc>
                  <a:txBody>
                    <a:bodyPr/>
                    <a:lstStyle/>
                    <a:p>
                      <a:pPr algn="l"/>
                      <a:r>
                        <a:rPr lang="ru-RU" sz="1100" kern="1200" dirty="0" smtClean="0">
                          <a:solidFill>
                            <a:schemeClr val="dk1"/>
                          </a:solidFill>
                          <a:effectLst/>
                          <a:latin typeface="Times New Roman" pitchFamily="18" charset="0"/>
                          <a:ea typeface="+mn-ea"/>
                          <a:cs typeface="Times New Roman" pitchFamily="18" charset="0"/>
                        </a:rPr>
                        <a:t>Устройство и содержание автозимника «138 км автомобильной дороги </a:t>
                      </a:r>
                      <a:r>
                        <a:rPr lang="ru-RU" sz="1100" kern="1200" dirty="0" err="1" smtClean="0">
                          <a:solidFill>
                            <a:schemeClr val="dk1"/>
                          </a:solidFill>
                          <a:effectLst/>
                          <a:latin typeface="Times New Roman" pitchFamily="18" charset="0"/>
                          <a:ea typeface="+mn-ea"/>
                          <a:cs typeface="Times New Roman" pitchFamily="18" charset="0"/>
                        </a:rPr>
                        <a:t>Епишино</a:t>
                      </a:r>
                      <a:r>
                        <a:rPr lang="ru-RU" sz="1100" kern="1200" dirty="0" smtClean="0">
                          <a:solidFill>
                            <a:schemeClr val="dk1"/>
                          </a:solidFill>
                          <a:effectLst/>
                          <a:latin typeface="Times New Roman" pitchFamily="18" charset="0"/>
                          <a:ea typeface="+mn-ea"/>
                          <a:cs typeface="Times New Roman" pitchFamily="18" charset="0"/>
                        </a:rPr>
                        <a:t> - Северо-Енисейский до </a:t>
                      </a:r>
                      <a:r>
                        <a:rPr lang="ru-RU" sz="1100" kern="1200" dirty="0" err="1" smtClean="0">
                          <a:solidFill>
                            <a:schemeClr val="dk1"/>
                          </a:solidFill>
                          <a:effectLst/>
                          <a:latin typeface="Times New Roman" pitchFamily="18" charset="0"/>
                          <a:ea typeface="+mn-ea"/>
                          <a:cs typeface="Times New Roman" pitchFamily="18" charset="0"/>
                        </a:rPr>
                        <a:t>Юрубчено-Тохомского</a:t>
                      </a:r>
                      <a:r>
                        <a:rPr lang="ru-RU" sz="1100" kern="1200" dirty="0" smtClean="0">
                          <a:solidFill>
                            <a:schemeClr val="dk1"/>
                          </a:solidFill>
                          <a:effectLst/>
                          <a:latin typeface="Times New Roman" pitchFamily="18" charset="0"/>
                          <a:ea typeface="+mn-ea"/>
                          <a:cs typeface="Times New Roman" pitchFamily="18" charset="0"/>
                        </a:rPr>
                        <a:t> месторождения нефти»</a:t>
                      </a:r>
                      <a:endParaRPr lang="ru-RU" sz="1100" dirty="0">
                        <a:solidFill>
                          <a:schemeClr val="tx1"/>
                        </a:solidFill>
                        <a:latin typeface="Times New Roman" pitchFamily="18" charset="0"/>
                        <a:cs typeface="Times New Roman" pitchFamily="18" charset="0"/>
                      </a:endParaRPr>
                    </a:p>
                  </a:txBody>
                  <a:tcPr/>
                </a:tc>
                <a:tc>
                  <a:txBody>
                    <a:bodyPr/>
                    <a:lstStyle/>
                    <a:p>
                      <a:pPr algn="ctr">
                        <a:spcAft>
                          <a:spcPts val="0"/>
                        </a:spcAft>
                      </a:pPr>
                      <a:r>
                        <a:rPr lang="ru-RU" sz="1100" b="0" dirty="0" smtClean="0">
                          <a:effectLst/>
                          <a:latin typeface="Times New Roman"/>
                          <a:ea typeface="Calibri"/>
                          <a:cs typeface="Times New Roman"/>
                        </a:rPr>
                        <a:t>18 105,9</a:t>
                      </a:r>
                      <a:endParaRPr lang="ru-RU" sz="1100" b="0" dirty="0">
                        <a:effectLst/>
                        <a:latin typeface="Times New Roman"/>
                        <a:ea typeface="Calibri"/>
                        <a:cs typeface="Arial"/>
                      </a:endParaRPr>
                    </a:p>
                  </a:txBody>
                  <a:tcPr marL="68580" marR="68580" marT="0" marB="0" anchor="ctr">
                    <a:solidFill>
                      <a:schemeClr val="tx2">
                        <a:lumMod val="60000"/>
                        <a:lumOff val="40000"/>
                      </a:schemeClr>
                    </a:solidFill>
                  </a:tcPr>
                </a:tc>
                <a:tc>
                  <a:txBody>
                    <a:bodyPr/>
                    <a:lstStyle/>
                    <a:p>
                      <a:pPr algn="ctr">
                        <a:spcAft>
                          <a:spcPts val="0"/>
                        </a:spcAft>
                      </a:pPr>
                      <a:r>
                        <a:rPr lang="ru-RU" sz="1100" b="0" dirty="0" smtClean="0">
                          <a:effectLst/>
                          <a:latin typeface="Times New Roman"/>
                          <a:ea typeface="Calibri"/>
                          <a:cs typeface="Times New Roman"/>
                        </a:rPr>
                        <a:t>18 105,9</a:t>
                      </a:r>
                      <a:endParaRPr lang="ru-RU" sz="1100" b="0" dirty="0">
                        <a:effectLst/>
                        <a:latin typeface="Times New Roman"/>
                        <a:ea typeface="Calibri"/>
                        <a:cs typeface="Arial"/>
                      </a:endParaRPr>
                    </a:p>
                  </a:txBody>
                  <a:tcPr marL="68580" marR="68580" marT="0" marB="0" anchor="ctr"/>
                </a:tc>
                <a:tc>
                  <a:txBody>
                    <a:bodyPr/>
                    <a:lstStyle/>
                    <a:p>
                      <a:pPr algn="ctr">
                        <a:spcAft>
                          <a:spcPts val="0"/>
                        </a:spcAft>
                      </a:pPr>
                      <a:r>
                        <a:rPr lang="ru-RU" sz="1100" b="0" dirty="0" smtClean="0">
                          <a:effectLst/>
                          <a:latin typeface="Times New Roman"/>
                          <a:ea typeface="Calibri"/>
                          <a:cs typeface="Times New Roman"/>
                        </a:rPr>
                        <a:t>18 105,9</a:t>
                      </a:r>
                      <a:endParaRPr lang="ru-RU" sz="1100" b="0" dirty="0">
                        <a:effectLst/>
                        <a:latin typeface="Times New Roman"/>
                        <a:ea typeface="Calibri"/>
                        <a:cs typeface="Arial"/>
                      </a:endParaRPr>
                    </a:p>
                  </a:txBody>
                  <a:tcPr marL="68580" marR="68580" marT="0" marB="0" anchor="ctr"/>
                </a:tc>
              </a:tr>
              <a:tr h="44959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kern="1200" dirty="0" smtClean="0">
                          <a:solidFill>
                            <a:schemeClr val="dk1"/>
                          </a:solidFill>
                          <a:effectLst/>
                          <a:latin typeface="Times New Roman" pitchFamily="18" charset="0"/>
                          <a:ea typeface="+mn-ea"/>
                          <a:cs typeface="Times New Roman" pitchFamily="18" charset="0"/>
                        </a:rPr>
                        <a:t>Приобретение и установка дорожных знаков, замена барьерных ограждений, устройство выносных стоек с дорожными знаками,</a:t>
                      </a:r>
                      <a:r>
                        <a:rPr lang="ru-RU" sz="1100" kern="1200" baseline="0" dirty="0" smtClean="0">
                          <a:solidFill>
                            <a:schemeClr val="dk1"/>
                          </a:solidFill>
                          <a:effectLst/>
                          <a:latin typeface="Times New Roman" pitchFamily="18" charset="0"/>
                          <a:ea typeface="+mn-ea"/>
                          <a:cs typeface="Times New Roman" pitchFamily="18" charset="0"/>
                        </a:rPr>
                        <a:t> </a:t>
                      </a:r>
                      <a:r>
                        <a:rPr lang="ru-RU" sz="1100" dirty="0" smtClean="0">
                          <a:latin typeface="Times New Roman" pitchFamily="18" charset="0"/>
                          <a:cs typeface="Times New Roman" pitchFamily="18" charset="0"/>
                        </a:rPr>
                        <a:t>устройство освещения дорог, стоянок.</a:t>
                      </a:r>
                    </a:p>
                  </a:txBody>
                  <a:tcPr/>
                </a:tc>
                <a:tc>
                  <a:txBody>
                    <a:bodyPr/>
                    <a:lstStyle/>
                    <a:p>
                      <a:pPr algn="ctr">
                        <a:spcAft>
                          <a:spcPts val="0"/>
                        </a:spcAft>
                      </a:pPr>
                      <a:r>
                        <a:rPr lang="ru-RU" sz="1100" b="0" dirty="0" smtClean="0">
                          <a:effectLst/>
                          <a:latin typeface="Times New Roman"/>
                          <a:ea typeface="Calibri"/>
                          <a:cs typeface="Times New Roman"/>
                        </a:rPr>
                        <a:t>2 143,3</a:t>
                      </a:r>
                      <a:endParaRPr lang="ru-RU" sz="1100" b="0" dirty="0">
                        <a:effectLst/>
                        <a:latin typeface="Times New Roman"/>
                        <a:ea typeface="Calibri"/>
                        <a:cs typeface="Arial"/>
                      </a:endParaRPr>
                    </a:p>
                  </a:txBody>
                  <a:tcPr marL="68580" marR="68580" marT="0" marB="0" anchor="ctr">
                    <a:solidFill>
                      <a:schemeClr val="tx2">
                        <a:lumMod val="60000"/>
                        <a:lumOff val="40000"/>
                      </a:schemeClr>
                    </a:solidFill>
                  </a:tcPr>
                </a:tc>
                <a:tc>
                  <a:txBody>
                    <a:bodyPr/>
                    <a:lstStyle/>
                    <a:p>
                      <a:pPr algn="ctr">
                        <a:lnSpc>
                          <a:spcPct val="115000"/>
                        </a:lnSpc>
                        <a:spcAft>
                          <a:spcPts val="0"/>
                        </a:spcAft>
                      </a:pPr>
                      <a:r>
                        <a:rPr lang="ru-RU" sz="1100" b="0" dirty="0" smtClean="0">
                          <a:effectLst/>
                          <a:latin typeface="Times New Roman"/>
                          <a:ea typeface="Calibri"/>
                          <a:cs typeface="Times New Roman"/>
                        </a:rPr>
                        <a:t>493,0</a:t>
                      </a:r>
                      <a:endParaRPr lang="ru-RU" sz="1100" b="0" dirty="0">
                        <a:effectLst/>
                        <a:latin typeface="Times New Roman"/>
                        <a:ea typeface="Calibri"/>
                        <a:cs typeface="Arial"/>
                      </a:endParaRPr>
                    </a:p>
                  </a:txBody>
                  <a:tcPr marL="68580" marR="68580" marT="0" marB="0" anchor="ctr"/>
                </a:tc>
                <a:tc>
                  <a:txBody>
                    <a:bodyPr/>
                    <a:lstStyle/>
                    <a:p>
                      <a:pPr algn="ctr">
                        <a:spcAft>
                          <a:spcPts val="0"/>
                        </a:spcAft>
                      </a:pPr>
                      <a:r>
                        <a:rPr lang="ru-RU" sz="1100" b="0" dirty="0" smtClean="0">
                          <a:effectLst/>
                          <a:latin typeface="Times New Roman"/>
                          <a:ea typeface="Calibri"/>
                          <a:cs typeface="Times New Roman"/>
                        </a:rPr>
                        <a:t>379,2</a:t>
                      </a:r>
                      <a:endParaRPr lang="ru-RU" sz="1100" b="0" dirty="0">
                        <a:effectLst/>
                        <a:latin typeface="Times New Roman"/>
                        <a:ea typeface="Calibri"/>
                        <a:cs typeface="Arial"/>
                      </a:endParaRPr>
                    </a:p>
                  </a:txBody>
                  <a:tcPr marL="68580" marR="68580" marT="0" marB="0" anchor="ctr"/>
                </a:tc>
              </a:tr>
              <a:tr h="358417">
                <a:tc>
                  <a:txBody>
                    <a:bodyPr/>
                    <a:lstStyle/>
                    <a:p>
                      <a:pPr algn="l"/>
                      <a:r>
                        <a:rPr lang="ru-RU" sz="1100" kern="1200" dirty="0" smtClean="0">
                          <a:solidFill>
                            <a:schemeClr val="dk1"/>
                          </a:solidFill>
                          <a:effectLst/>
                          <a:latin typeface="Times New Roman" pitchFamily="18" charset="0"/>
                          <a:ea typeface="+mn-ea"/>
                          <a:cs typeface="Times New Roman" pitchFamily="18" charset="0"/>
                        </a:rPr>
                        <a:t>Пассажирские перевозки по утвержденным</a:t>
                      </a:r>
                      <a:r>
                        <a:rPr lang="ru-RU" sz="1100" kern="1200" baseline="0" dirty="0" smtClean="0">
                          <a:solidFill>
                            <a:schemeClr val="dk1"/>
                          </a:solidFill>
                          <a:effectLst/>
                          <a:latin typeface="Times New Roman" pitchFamily="18" charset="0"/>
                          <a:ea typeface="+mn-ea"/>
                          <a:cs typeface="Times New Roman" pitchFamily="18" charset="0"/>
                        </a:rPr>
                        <a:t> маршрутам </a:t>
                      </a:r>
                      <a:r>
                        <a:rPr lang="ru-RU" sz="1100" kern="1200" dirty="0" smtClean="0">
                          <a:solidFill>
                            <a:schemeClr val="dk1"/>
                          </a:solidFill>
                          <a:effectLst/>
                          <a:latin typeface="Times New Roman" pitchFamily="18" charset="0"/>
                          <a:ea typeface="+mn-ea"/>
                          <a:cs typeface="Times New Roman" pitchFamily="18" charset="0"/>
                        </a:rPr>
                        <a:t>в Северо-Енисейском районе</a:t>
                      </a:r>
                      <a:endParaRPr lang="ru-RU" sz="1100" dirty="0">
                        <a:solidFill>
                          <a:schemeClr val="tx1"/>
                        </a:solidFill>
                        <a:latin typeface="Times New Roman" pitchFamily="18" charset="0"/>
                        <a:cs typeface="Times New Roman" pitchFamily="18" charset="0"/>
                      </a:endParaRPr>
                    </a:p>
                  </a:txBody>
                  <a:tcPr/>
                </a:tc>
                <a:tc>
                  <a:txBody>
                    <a:bodyPr/>
                    <a:lstStyle/>
                    <a:p>
                      <a:pPr algn="ctr">
                        <a:spcAft>
                          <a:spcPts val="0"/>
                        </a:spcAft>
                      </a:pPr>
                      <a:r>
                        <a:rPr lang="ru-RU" sz="1100" b="0" dirty="0" smtClean="0">
                          <a:effectLst/>
                          <a:latin typeface="Times New Roman"/>
                          <a:ea typeface="Calibri"/>
                          <a:cs typeface="Times New Roman"/>
                        </a:rPr>
                        <a:t>25 544,2</a:t>
                      </a:r>
                      <a:endParaRPr lang="ru-RU" sz="1100" b="0" dirty="0">
                        <a:effectLst/>
                        <a:latin typeface="Times New Roman"/>
                        <a:ea typeface="Calibri"/>
                        <a:cs typeface="Arial"/>
                      </a:endParaRPr>
                    </a:p>
                  </a:txBody>
                  <a:tcPr marL="68580" marR="68580" marT="0" marB="0" anchor="ctr">
                    <a:solidFill>
                      <a:schemeClr val="tx2">
                        <a:lumMod val="60000"/>
                        <a:lumOff val="40000"/>
                      </a:schemeClr>
                    </a:solidFill>
                  </a:tcPr>
                </a:tc>
                <a:tc>
                  <a:txBody>
                    <a:bodyPr/>
                    <a:lstStyle/>
                    <a:p>
                      <a:pPr algn="ctr">
                        <a:spcAft>
                          <a:spcPts val="0"/>
                        </a:spcAft>
                      </a:pPr>
                      <a:r>
                        <a:rPr lang="ru-RU" sz="1100" b="0" dirty="0">
                          <a:effectLst/>
                          <a:latin typeface="Times New Roman"/>
                          <a:ea typeface="Calibri"/>
                          <a:cs typeface="Times New Roman"/>
                        </a:rPr>
                        <a:t>25 </a:t>
                      </a:r>
                      <a:r>
                        <a:rPr lang="ru-RU" sz="1100" b="0" dirty="0" smtClean="0">
                          <a:effectLst/>
                          <a:latin typeface="Times New Roman"/>
                          <a:ea typeface="Calibri"/>
                          <a:cs typeface="Times New Roman"/>
                        </a:rPr>
                        <a:t>544,2</a:t>
                      </a:r>
                      <a:endParaRPr lang="ru-RU" sz="1100" b="0" dirty="0">
                        <a:effectLst/>
                        <a:latin typeface="Times New Roman"/>
                        <a:ea typeface="Calibri"/>
                        <a:cs typeface="Arial"/>
                      </a:endParaRPr>
                    </a:p>
                  </a:txBody>
                  <a:tcPr marL="68580" marR="68580" marT="0" marB="0" anchor="ctr"/>
                </a:tc>
                <a:tc>
                  <a:txBody>
                    <a:bodyPr/>
                    <a:lstStyle/>
                    <a:p>
                      <a:pPr algn="ctr">
                        <a:spcAft>
                          <a:spcPts val="0"/>
                        </a:spcAft>
                      </a:pPr>
                      <a:r>
                        <a:rPr lang="ru-RU" sz="1100" b="0" dirty="0" smtClean="0">
                          <a:effectLst/>
                          <a:latin typeface="Times New Roman"/>
                          <a:ea typeface="Calibri"/>
                          <a:cs typeface="Times New Roman"/>
                        </a:rPr>
                        <a:t>25 544,2</a:t>
                      </a:r>
                      <a:endParaRPr lang="ru-RU" sz="1100" b="0" dirty="0">
                        <a:effectLst/>
                        <a:latin typeface="Times New Roman"/>
                        <a:ea typeface="Calibri"/>
                        <a:cs typeface="Arial"/>
                      </a:endParaRPr>
                    </a:p>
                  </a:txBody>
                  <a:tcPr marL="68580" marR="68580" marT="0" marB="0" anchor="ctr"/>
                </a:tc>
              </a:tr>
            </a:tbl>
          </a:graphicData>
        </a:graphic>
      </p:graphicFrame>
      <p:sp>
        <p:nvSpPr>
          <p:cNvPr id="4" name="Нашивка 3"/>
          <p:cNvSpPr/>
          <p:nvPr/>
        </p:nvSpPr>
        <p:spPr>
          <a:xfrm>
            <a:off x="323528" y="116632"/>
            <a:ext cx="628648" cy="648072"/>
          </a:xfrm>
          <a:prstGeom prst="chevron">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black"/>
              </a:solidFill>
            </a:endParaRPr>
          </a:p>
        </p:txBody>
      </p:sp>
      <p:pic>
        <p:nvPicPr>
          <p:cNvPr id="3075" name="Picture 3" descr="C:\Users\User4\Documents\Картинки\i машина.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7544" y="5229200"/>
            <a:ext cx="2880320" cy="1455043"/>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7" name="Picture 3" descr="C:\Users\User4\Documents\Картинки\автобус.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48264" y="5733255"/>
            <a:ext cx="1728192" cy="950987"/>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745704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p:cNvGraphicFramePr/>
          <p:nvPr>
            <p:extLst>
              <p:ext uri="{D42A27DB-BD31-4B8C-83A1-F6EECF244321}">
                <p14:modId xmlns:p14="http://schemas.microsoft.com/office/powerpoint/2010/main" val="3579514389"/>
              </p:ext>
            </p:extLst>
          </p:nvPr>
        </p:nvGraphicFramePr>
        <p:xfrm>
          <a:off x="0" y="0"/>
          <a:ext cx="9143999" cy="685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 name="Рисунок 2" descr="i.jpeg"/>
          <p:cNvPicPr>
            <a:picLocks noChangeAspect="1"/>
          </p:cNvPicPr>
          <p:nvPr/>
        </p:nvPicPr>
        <p:blipFill>
          <a:blip r:embed="rId7" cstate="print"/>
          <a:stretch>
            <a:fillRect/>
          </a:stretch>
        </p:blipFill>
        <p:spPr>
          <a:xfrm>
            <a:off x="1076603" y="4863914"/>
            <a:ext cx="2714625" cy="1809750"/>
          </a:xfrm>
          <a:prstGeom prst="rect">
            <a:avLst/>
          </a:prstGeom>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152401"/>
            <a:ext cx="8153400" cy="704831"/>
          </a:xfrm>
        </p:spPr>
        <p:txBody>
          <a:bodyPr>
            <a:noAutofit/>
          </a:bodyPr>
          <a:lstStyle/>
          <a:p>
            <a:r>
              <a:rPr lang="ru-RU" sz="2000" dirty="0" smtClean="0">
                <a:solidFill>
                  <a:schemeClr val="tx1"/>
                </a:solidFill>
                <a:latin typeface="Times New Roman" pitchFamily="18" charset="0"/>
                <a:cs typeface="Times New Roman" pitchFamily="18" charset="0"/>
              </a:rPr>
              <a:t>Содержание и ремонт улично-дорожной сети на 2021 год (тыс. руб.)</a:t>
            </a:r>
            <a:endParaRPr lang="ru-RU" sz="2000" dirty="0">
              <a:solidFill>
                <a:schemeClr val="tx1"/>
              </a:solidFill>
            </a:endParaRPr>
          </a:p>
        </p:txBody>
      </p:sp>
      <p:sp>
        <p:nvSpPr>
          <p:cNvPr id="3" name="Подзаголовок 2"/>
          <p:cNvSpPr>
            <a:spLocks noGrp="1"/>
          </p:cNvSpPr>
          <p:nvPr>
            <p:ph type="subTitle" idx="1"/>
          </p:nvPr>
        </p:nvSpPr>
        <p:spPr>
          <a:xfrm>
            <a:off x="0" y="836712"/>
            <a:ext cx="8964488" cy="5868888"/>
          </a:xfrm>
        </p:spPr>
        <p:txBody>
          <a:bodyPr>
            <a:noAutofit/>
          </a:bodyPr>
          <a:lstStyle/>
          <a:p>
            <a:pPr algn="l"/>
            <a:r>
              <a:rPr lang="ru-RU" sz="1100" b="1" dirty="0" err="1" smtClean="0">
                <a:solidFill>
                  <a:schemeClr val="tx1"/>
                </a:solidFill>
                <a:latin typeface="Times New Roman" pitchFamily="18" charset="0"/>
                <a:cs typeface="Times New Roman" pitchFamily="18" charset="0"/>
              </a:rPr>
              <a:t>гп</a:t>
            </a:r>
            <a:r>
              <a:rPr lang="ru-RU" sz="1100" b="1" dirty="0" smtClean="0">
                <a:solidFill>
                  <a:schemeClr val="tx1"/>
                </a:solidFill>
                <a:latin typeface="Times New Roman" pitchFamily="18" charset="0"/>
                <a:cs typeface="Times New Roman" pitchFamily="18" charset="0"/>
              </a:rPr>
              <a:t> Северо-Енисейский на общую сумму 33 297,3, из них:</a:t>
            </a:r>
          </a:p>
          <a:p>
            <a:pPr algn="l"/>
            <a:r>
              <a:rPr lang="ru-RU" sz="1100" dirty="0">
                <a:solidFill>
                  <a:schemeClr val="tx1"/>
                </a:solidFill>
                <a:latin typeface="Times New Roman" pitchFamily="18" charset="0"/>
                <a:cs typeface="Times New Roman" pitchFamily="18" charset="0"/>
              </a:rPr>
              <a:t>	</a:t>
            </a:r>
            <a:r>
              <a:rPr lang="ru-RU" sz="1100" dirty="0" smtClean="0">
                <a:solidFill>
                  <a:schemeClr val="tx1"/>
                </a:solidFill>
                <a:latin typeface="Times New Roman" pitchFamily="18" charset="0"/>
                <a:cs typeface="Times New Roman" pitchFamily="18" charset="0"/>
              </a:rPr>
              <a:t>р</a:t>
            </a:r>
            <a:r>
              <a:rPr lang="ru-RU" sz="1100" dirty="0" smtClean="0">
                <a:solidFill>
                  <a:schemeClr val="tx1"/>
                </a:solidFill>
                <a:latin typeface="Times New Roman" pitchFamily="18" charset="0"/>
                <a:ea typeface="Calibri"/>
                <a:cs typeface="Times New Roman" pitchFamily="18" charset="0"/>
              </a:rPr>
              <a:t>емонт </a:t>
            </a:r>
            <a:r>
              <a:rPr lang="ru-RU" sz="1100" dirty="0">
                <a:solidFill>
                  <a:schemeClr val="tx1"/>
                </a:solidFill>
                <a:latin typeface="Times New Roman" pitchFamily="18" charset="0"/>
                <a:ea typeface="Calibri"/>
                <a:cs typeface="Times New Roman" pitchFamily="18" charset="0"/>
              </a:rPr>
              <a:t>участка автомобильной дороги, ул. </a:t>
            </a:r>
            <a:r>
              <a:rPr lang="ru-RU" sz="1100" dirty="0" smtClean="0">
                <a:solidFill>
                  <a:schemeClr val="tx1"/>
                </a:solidFill>
                <a:latin typeface="Times New Roman" pitchFamily="18" charset="0"/>
                <a:ea typeface="Calibri"/>
                <a:cs typeface="Times New Roman" pitchFamily="18" charset="0"/>
              </a:rPr>
              <a:t>Ленина – 13 671,7</a:t>
            </a:r>
            <a:endParaRPr lang="ru-RU" sz="1100" dirty="0" smtClean="0">
              <a:solidFill>
                <a:schemeClr val="tx1"/>
              </a:solidFill>
              <a:latin typeface="Times New Roman" pitchFamily="18" charset="0"/>
              <a:cs typeface="Times New Roman" pitchFamily="18" charset="0"/>
            </a:endParaRPr>
          </a:p>
          <a:p>
            <a:pPr algn="l"/>
            <a:r>
              <a:rPr lang="ru-RU" sz="1100" b="1" dirty="0" smtClean="0">
                <a:solidFill>
                  <a:schemeClr val="tx1"/>
                </a:solidFill>
                <a:latin typeface="Times New Roman" pitchFamily="18" charset="0"/>
                <a:cs typeface="Times New Roman" pitchFamily="18" charset="0"/>
              </a:rPr>
              <a:t>	</a:t>
            </a:r>
            <a:r>
              <a:rPr lang="ru-RU" sz="1100" dirty="0" smtClean="0">
                <a:solidFill>
                  <a:schemeClr val="tx1"/>
                </a:solidFill>
                <a:latin typeface="Times New Roman" pitchFamily="18" charset="0"/>
                <a:ea typeface="Calibri"/>
                <a:cs typeface="Times New Roman" pitchFamily="18" charset="0"/>
              </a:rPr>
              <a:t>восстановление </a:t>
            </a:r>
            <a:r>
              <a:rPr lang="ru-RU" sz="1100" dirty="0">
                <a:solidFill>
                  <a:schemeClr val="tx1"/>
                </a:solidFill>
                <a:latin typeface="Times New Roman" pitchFamily="18" charset="0"/>
                <a:ea typeface="Calibri"/>
                <a:cs typeface="Times New Roman" pitchFamily="18" charset="0"/>
              </a:rPr>
              <a:t>дорожного покрытия автомобильных дорог улично-дорожной </a:t>
            </a:r>
            <a:r>
              <a:rPr lang="ru-RU" sz="1100" dirty="0" smtClean="0">
                <a:solidFill>
                  <a:schemeClr val="tx1"/>
                </a:solidFill>
                <a:latin typeface="Times New Roman" pitchFamily="18" charset="0"/>
                <a:ea typeface="Calibri"/>
                <a:cs typeface="Times New Roman" pitchFamily="18" charset="0"/>
              </a:rPr>
              <a:t>сети – 134,6 </a:t>
            </a:r>
            <a:endParaRPr lang="ru-RU" sz="1100" b="1" dirty="0">
              <a:solidFill>
                <a:schemeClr val="tx1"/>
              </a:solidFill>
              <a:latin typeface="Times New Roman" pitchFamily="18" charset="0"/>
              <a:cs typeface="Times New Roman" pitchFamily="18" charset="0"/>
            </a:endParaRPr>
          </a:p>
          <a:p>
            <a:pPr algn="l"/>
            <a:r>
              <a:rPr lang="ru-RU" sz="1100" b="1" dirty="0" smtClean="0">
                <a:solidFill>
                  <a:schemeClr val="tx1"/>
                </a:solidFill>
                <a:latin typeface="Times New Roman" pitchFamily="18" charset="0"/>
                <a:cs typeface="Times New Roman" pitchFamily="18" charset="0"/>
              </a:rPr>
              <a:t>	</a:t>
            </a:r>
            <a:r>
              <a:rPr lang="ru-RU" sz="1100" dirty="0" smtClean="0">
                <a:solidFill>
                  <a:schemeClr val="tx1"/>
                </a:solidFill>
                <a:latin typeface="Times New Roman" pitchFamily="18" charset="0"/>
                <a:cs typeface="Times New Roman" pitchFamily="18" charset="0"/>
              </a:rPr>
              <a:t>асфальтирование </a:t>
            </a:r>
            <a:r>
              <a:rPr lang="ru-RU" sz="1100" dirty="0" smtClean="0">
                <a:solidFill>
                  <a:schemeClr val="tx1"/>
                </a:solidFill>
                <a:latin typeface="Times New Roman" pitchFamily="18" charset="0"/>
                <a:ea typeface="Calibri"/>
                <a:cs typeface="Times New Roman" pitchFamily="18" charset="0"/>
              </a:rPr>
              <a:t>участка </a:t>
            </a:r>
            <a:r>
              <a:rPr lang="ru-RU" sz="1100" dirty="0">
                <a:solidFill>
                  <a:schemeClr val="tx1"/>
                </a:solidFill>
                <a:latin typeface="Times New Roman" pitchFamily="18" charset="0"/>
                <a:ea typeface="Calibri"/>
                <a:cs typeface="Times New Roman" pitchFamily="18" charset="0"/>
              </a:rPr>
              <a:t>автомобильной дороги, ул. Гоголя до здания КГБУЗ </a:t>
            </a:r>
            <a:r>
              <a:rPr lang="ru-RU" sz="1100" dirty="0" smtClean="0">
                <a:solidFill>
                  <a:schemeClr val="tx1"/>
                </a:solidFill>
                <a:latin typeface="Times New Roman" pitchFamily="18" charset="0"/>
                <a:ea typeface="Calibri"/>
                <a:cs typeface="Times New Roman" pitchFamily="18" charset="0"/>
              </a:rPr>
              <a:t>«Северо-Енисейская </a:t>
            </a:r>
            <a:r>
              <a:rPr lang="ru-RU" sz="1100" dirty="0">
                <a:solidFill>
                  <a:schemeClr val="tx1"/>
                </a:solidFill>
                <a:latin typeface="Times New Roman" pitchFamily="18" charset="0"/>
                <a:ea typeface="Calibri"/>
                <a:cs typeface="Times New Roman" pitchFamily="18" charset="0"/>
              </a:rPr>
              <a:t>районная </a:t>
            </a:r>
            <a:r>
              <a:rPr lang="ru-RU" sz="1100" dirty="0" smtClean="0">
                <a:solidFill>
                  <a:schemeClr val="tx1"/>
                </a:solidFill>
                <a:latin typeface="Times New Roman" pitchFamily="18" charset="0"/>
                <a:ea typeface="Calibri"/>
                <a:cs typeface="Times New Roman" pitchFamily="18" charset="0"/>
              </a:rPr>
              <a:t>больница» – 1 311,9</a:t>
            </a:r>
          </a:p>
          <a:p>
            <a:pPr algn="l"/>
            <a:r>
              <a:rPr lang="ru-RU" sz="1100" dirty="0" smtClean="0">
                <a:solidFill>
                  <a:schemeClr val="tx1"/>
                </a:solidFill>
                <a:latin typeface="Times New Roman" pitchFamily="18" charset="0"/>
                <a:cs typeface="Times New Roman" pitchFamily="18" charset="0"/>
              </a:rPr>
              <a:t>	асфальтирование </a:t>
            </a:r>
            <a:r>
              <a:rPr lang="ru-RU" sz="1100" dirty="0" smtClean="0">
                <a:solidFill>
                  <a:schemeClr val="tx1"/>
                </a:solidFill>
                <a:latin typeface="Times New Roman" pitchFamily="18" charset="0"/>
                <a:ea typeface="Calibri"/>
                <a:cs typeface="Times New Roman" pitchFamily="18" charset="0"/>
              </a:rPr>
              <a:t>автомобильного </a:t>
            </a:r>
            <a:r>
              <a:rPr lang="ru-RU" sz="1100" dirty="0">
                <a:solidFill>
                  <a:schemeClr val="tx1"/>
                </a:solidFill>
                <a:latin typeface="Times New Roman" pitchFamily="18" charset="0"/>
                <a:ea typeface="Calibri"/>
                <a:cs typeface="Times New Roman" pitchFamily="18" charset="0"/>
              </a:rPr>
              <a:t>заезда к зданию ул</a:t>
            </a:r>
            <a:r>
              <a:rPr lang="ru-RU" sz="1100" dirty="0" smtClean="0">
                <a:solidFill>
                  <a:schemeClr val="tx1"/>
                </a:solidFill>
                <a:latin typeface="Times New Roman" pitchFamily="18" charset="0"/>
                <a:ea typeface="Calibri"/>
                <a:cs typeface="Times New Roman" pitchFamily="18" charset="0"/>
              </a:rPr>
              <a:t>. Карла </a:t>
            </a:r>
            <a:r>
              <a:rPr lang="ru-RU" sz="1100" dirty="0">
                <a:solidFill>
                  <a:schemeClr val="tx1"/>
                </a:solidFill>
                <a:latin typeface="Times New Roman" pitchFamily="18" charset="0"/>
                <a:ea typeface="Calibri"/>
                <a:cs typeface="Times New Roman" pitchFamily="18" charset="0"/>
              </a:rPr>
              <a:t>Маркса, 51 и поворота на ул. </a:t>
            </a:r>
            <a:r>
              <a:rPr lang="ru-RU" sz="1100" dirty="0" smtClean="0">
                <a:solidFill>
                  <a:schemeClr val="tx1"/>
                </a:solidFill>
                <a:latin typeface="Times New Roman" pitchFamily="18" charset="0"/>
                <a:ea typeface="Calibri"/>
                <a:cs typeface="Times New Roman" pitchFamily="18" charset="0"/>
              </a:rPr>
              <a:t>Донского – 3 097,7</a:t>
            </a:r>
          </a:p>
          <a:p>
            <a:pPr algn="l"/>
            <a:r>
              <a:rPr lang="ru-RU" sz="1100" dirty="0" smtClean="0">
                <a:solidFill>
                  <a:schemeClr val="tx1"/>
                </a:solidFill>
                <a:latin typeface="Times New Roman" pitchFamily="18" charset="0"/>
                <a:ea typeface="Calibri"/>
                <a:cs typeface="Times New Roman" pitchFamily="18" charset="0"/>
              </a:rPr>
              <a:t>	устройство </a:t>
            </a:r>
            <a:r>
              <a:rPr lang="ru-RU" sz="1100" dirty="0">
                <a:solidFill>
                  <a:schemeClr val="tx1"/>
                </a:solidFill>
                <a:latin typeface="Times New Roman" pitchFamily="18" charset="0"/>
                <a:ea typeface="Calibri"/>
                <a:cs typeface="Times New Roman" pitchFamily="18" charset="0"/>
              </a:rPr>
              <a:t>бетонных водоотводных канав на улично-дорожной </a:t>
            </a:r>
            <a:r>
              <a:rPr lang="ru-RU" sz="1100" dirty="0" smtClean="0">
                <a:solidFill>
                  <a:schemeClr val="tx1"/>
                </a:solidFill>
                <a:latin typeface="Times New Roman" pitchFamily="18" charset="0"/>
                <a:ea typeface="Calibri"/>
                <a:cs typeface="Times New Roman" pitchFamily="18" charset="0"/>
              </a:rPr>
              <a:t>сети – 4 293,6</a:t>
            </a:r>
          </a:p>
          <a:p>
            <a:pPr algn="l"/>
            <a:r>
              <a:rPr lang="ru-RU" sz="1100" dirty="0" smtClean="0">
                <a:solidFill>
                  <a:schemeClr val="tx1"/>
                </a:solidFill>
                <a:latin typeface="Times New Roman" pitchFamily="18" charset="0"/>
                <a:ea typeface="Calibri"/>
                <a:cs typeface="Times New Roman" pitchFamily="18" charset="0"/>
              </a:rPr>
              <a:t>	асфальтирование </a:t>
            </a:r>
            <a:r>
              <a:rPr lang="ru-RU" sz="1100" dirty="0">
                <a:solidFill>
                  <a:schemeClr val="tx1"/>
                </a:solidFill>
                <a:latin typeface="Times New Roman" pitchFamily="18" charset="0"/>
                <a:ea typeface="Calibri"/>
                <a:cs typeface="Times New Roman" pitchFamily="18" charset="0"/>
              </a:rPr>
              <a:t>участка автомобильной дороги, по ул. Набережная от ЦПК №1 до ул. </a:t>
            </a:r>
            <a:r>
              <a:rPr lang="ru-RU" sz="1100" dirty="0" smtClean="0">
                <a:solidFill>
                  <a:schemeClr val="tx1"/>
                </a:solidFill>
                <a:latin typeface="Times New Roman" pitchFamily="18" charset="0"/>
                <a:ea typeface="Calibri"/>
                <a:cs typeface="Times New Roman" pitchFamily="18" charset="0"/>
              </a:rPr>
              <a:t>Механическая – 1 464,5</a:t>
            </a:r>
          </a:p>
          <a:p>
            <a:pPr algn="l"/>
            <a:r>
              <a:rPr lang="ru-RU" sz="1100" dirty="0">
                <a:solidFill>
                  <a:schemeClr val="tx1"/>
                </a:solidFill>
                <a:latin typeface="Times New Roman" pitchFamily="18" charset="0"/>
                <a:ea typeface="Calibri"/>
                <a:cs typeface="Times New Roman" pitchFamily="18" charset="0"/>
              </a:rPr>
              <a:t>	</a:t>
            </a:r>
            <a:r>
              <a:rPr lang="ru-RU" sz="1100" dirty="0" smtClean="0">
                <a:solidFill>
                  <a:schemeClr val="tx1"/>
                </a:solidFill>
                <a:latin typeface="Times New Roman" pitchFamily="18" charset="0"/>
                <a:ea typeface="Calibri"/>
                <a:cs typeface="Times New Roman" pitchFamily="18" charset="0"/>
              </a:rPr>
              <a:t>асфальтирование </a:t>
            </a:r>
            <a:r>
              <a:rPr lang="ru-RU" sz="1100" dirty="0">
                <a:solidFill>
                  <a:schemeClr val="tx1"/>
                </a:solidFill>
                <a:latin typeface="Times New Roman" pitchFamily="18" charset="0"/>
                <a:ea typeface="Calibri"/>
                <a:cs typeface="Times New Roman" pitchFamily="18" charset="0"/>
              </a:rPr>
              <a:t>участка автомобильной дороги, ул</a:t>
            </a:r>
            <a:r>
              <a:rPr lang="ru-RU" sz="1100" dirty="0" smtClean="0">
                <a:solidFill>
                  <a:schemeClr val="tx1"/>
                </a:solidFill>
                <a:latin typeface="Times New Roman" pitchFamily="18" charset="0"/>
                <a:ea typeface="Calibri"/>
                <a:cs typeface="Times New Roman" pitchFamily="18" charset="0"/>
              </a:rPr>
              <a:t>. Пушкина</a:t>
            </a:r>
            <a:r>
              <a:rPr lang="ru-RU" sz="1100" dirty="0">
                <a:solidFill>
                  <a:schemeClr val="tx1"/>
                </a:solidFill>
                <a:latin typeface="Times New Roman" pitchFamily="18" charset="0"/>
                <a:ea typeface="Calibri"/>
                <a:cs typeface="Times New Roman" pitchFamily="18" charset="0"/>
              </a:rPr>
              <a:t>, 5 до примыкания с ул. </a:t>
            </a:r>
            <a:r>
              <a:rPr lang="ru-RU" sz="1100" dirty="0" smtClean="0">
                <a:solidFill>
                  <a:schemeClr val="tx1"/>
                </a:solidFill>
                <a:latin typeface="Times New Roman" pitchFamily="18" charset="0"/>
                <a:ea typeface="Calibri"/>
                <a:cs typeface="Times New Roman" pitchFamily="18" charset="0"/>
              </a:rPr>
              <a:t>Фрунзе – 3 581,2</a:t>
            </a:r>
          </a:p>
          <a:p>
            <a:pPr algn="l"/>
            <a:r>
              <a:rPr lang="ru-RU" sz="1100" dirty="0">
                <a:solidFill>
                  <a:schemeClr val="tx1"/>
                </a:solidFill>
                <a:latin typeface="Times New Roman" pitchFamily="18" charset="0"/>
                <a:ea typeface="Calibri"/>
                <a:cs typeface="Times New Roman" pitchFamily="18" charset="0"/>
              </a:rPr>
              <a:t>	</a:t>
            </a:r>
            <a:r>
              <a:rPr lang="ru-RU" sz="1100" dirty="0" smtClean="0">
                <a:solidFill>
                  <a:schemeClr val="tx1"/>
                </a:solidFill>
                <a:latin typeface="Times New Roman" pitchFamily="18" charset="0"/>
                <a:ea typeface="Calibri"/>
                <a:cs typeface="Times New Roman" pitchFamily="18" charset="0"/>
              </a:rPr>
              <a:t>асфальтирование </a:t>
            </a:r>
            <a:r>
              <a:rPr lang="ru-RU" sz="1100" dirty="0">
                <a:solidFill>
                  <a:schemeClr val="tx1"/>
                </a:solidFill>
                <a:latin typeface="Times New Roman" pitchFamily="18" charset="0"/>
                <a:ea typeface="Calibri"/>
                <a:cs typeface="Times New Roman" pitchFamily="18" charset="0"/>
              </a:rPr>
              <a:t>автомобильной дороги, ул</a:t>
            </a:r>
            <a:r>
              <a:rPr lang="ru-RU" sz="1100" dirty="0" smtClean="0">
                <a:solidFill>
                  <a:schemeClr val="tx1"/>
                </a:solidFill>
                <a:latin typeface="Times New Roman" pitchFamily="18" charset="0"/>
                <a:ea typeface="Calibri"/>
                <a:cs typeface="Times New Roman" pitchFamily="18" charset="0"/>
              </a:rPr>
              <a:t>. Советская</a:t>
            </a:r>
            <a:r>
              <a:rPr lang="ru-RU" sz="1100" dirty="0">
                <a:solidFill>
                  <a:schemeClr val="tx1"/>
                </a:solidFill>
                <a:latin typeface="Times New Roman" pitchFamily="18" charset="0"/>
                <a:ea typeface="Calibri"/>
                <a:cs typeface="Times New Roman" pitchFamily="18" charset="0"/>
              </a:rPr>
              <a:t>, </a:t>
            </a:r>
            <a:r>
              <a:rPr lang="ru-RU" sz="1100" dirty="0" smtClean="0">
                <a:solidFill>
                  <a:schemeClr val="tx1"/>
                </a:solidFill>
                <a:latin typeface="Times New Roman" pitchFamily="18" charset="0"/>
                <a:ea typeface="Calibri"/>
                <a:cs typeface="Times New Roman" pitchFamily="18" charset="0"/>
              </a:rPr>
              <a:t>ул. Пушкина – 302,6</a:t>
            </a:r>
          </a:p>
          <a:p>
            <a:pPr algn="l"/>
            <a:r>
              <a:rPr lang="ru-RU" sz="1100" dirty="0">
                <a:solidFill>
                  <a:schemeClr val="tx1"/>
                </a:solidFill>
                <a:latin typeface="Times New Roman" pitchFamily="18" charset="0"/>
                <a:ea typeface="Calibri"/>
                <a:cs typeface="Times New Roman" pitchFamily="18" charset="0"/>
              </a:rPr>
              <a:t>	</a:t>
            </a:r>
            <a:r>
              <a:rPr lang="ru-RU" sz="1100" dirty="0" smtClean="0">
                <a:solidFill>
                  <a:schemeClr val="tx1"/>
                </a:solidFill>
                <a:latin typeface="Times New Roman" pitchFamily="18" charset="0"/>
                <a:ea typeface="Calibri"/>
                <a:cs typeface="Times New Roman" pitchFamily="18" charset="0"/>
              </a:rPr>
              <a:t>асфальтирование </a:t>
            </a:r>
            <a:r>
              <a:rPr lang="ru-RU" sz="1100" dirty="0">
                <a:solidFill>
                  <a:schemeClr val="tx1"/>
                </a:solidFill>
                <a:latin typeface="Times New Roman" pitchFamily="18" charset="0"/>
                <a:ea typeface="Calibri"/>
                <a:cs typeface="Times New Roman" pitchFamily="18" charset="0"/>
              </a:rPr>
              <a:t>участков автомобильных заездов к жилым </a:t>
            </a:r>
            <a:r>
              <a:rPr lang="ru-RU" sz="1100" dirty="0" smtClean="0">
                <a:solidFill>
                  <a:schemeClr val="tx1"/>
                </a:solidFill>
                <a:latin typeface="Times New Roman" pitchFamily="18" charset="0"/>
                <a:ea typeface="Calibri"/>
                <a:cs typeface="Times New Roman" pitchFamily="18" charset="0"/>
              </a:rPr>
              <a:t>домам – 1 502,6</a:t>
            </a:r>
          </a:p>
          <a:p>
            <a:pPr algn="l"/>
            <a:r>
              <a:rPr lang="ru-RU" sz="1100" dirty="0">
                <a:solidFill>
                  <a:schemeClr val="tx1"/>
                </a:solidFill>
                <a:latin typeface="Times New Roman" pitchFamily="18" charset="0"/>
                <a:ea typeface="Calibri"/>
                <a:cs typeface="Times New Roman" pitchFamily="18" charset="0"/>
              </a:rPr>
              <a:t>	</a:t>
            </a:r>
            <a:r>
              <a:rPr lang="ru-RU" sz="1100" dirty="0" smtClean="0">
                <a:solidFill>
                  <a:schemeClr val="tx1"/>
                </a:solidFill>
                <a:latin typeface="Times New Roman" pitchFamily="18" charset="0"/>
                <a:ea typeface="Calibri"/>
                <a:cs typeface="Times New Roman" pitchFamily="18" charset="0"/>
              </a:rPr>
              <a:t>асфальтирование </a:t>
            </a:r>
            <a:r>
              <a:rPr lang="ru-RU" sz="1100" dirty="0">
                <a:solidFill>
                  <a:schemeClr val="tx1"/>
                </a:solidFill>
                <a:latin typeface="Times New Roman" pitchFamily="18" charset="0"/>
                <a:ea typeface="Calibri"/>
                <a:cs typeface="Times New Roman" pitchFamily="18" charset="0"/>
              </a:rPr>
              <a:t>участка автомобильной дороги, ул. Портовая до ул. </a:t>
            </a:r>
            <a:r>
              <a:rPr lang="ru-RU" sz="1100" dirty="0" smtClean="0">
                <a:solidFill>
                  <a:schemeClr val="tx1"/>
                </a:solidFill>
                <a:latin typeface="Times New Roman" pitchFamily="18" charset="0"/>
                <a:ea typeface="Calibri"/>
                <a:cs typeface="Times New Roman" pitchFamily="18" charset="0"/>
              </a:rPr>
              <a:t>Гастелло – 895,5</a:t>
            </a:r>
          </a:p>
          <a:p>
            <a:pPr algn="l"/>
            <a:r>
              <a:rPr lang="ru-RU" sz="1100" dirty="0" smtClean="0">
                <a:solidFill>
                  <a:schemeClr val="tx1"/>
                </a:solidFill>
                <a:latin typeface="Times New Roman" pitchFamily="18" charset="0"/>
                <a:ea typeface="Calibri"/>
                <a:cs typeface="Times New Roman" pitchFamily="18" charset="0"/>
              </a:rPr>
              <a:t>	асфальтирование </a:t>
            </a:r>
            <a:r>
              <a:rPr lang="ru-RU" sz="1100" dirty="0">
                <a:solidFill>
                  <a:schemeClr val="tx1"/>
                </a:solidFill>
                <a:latin typeface="Times New Roman" pitchFamily="18" charset="0"/>
                <a:ea typeface="Calibri"/>
                <a:cs typeface="Times New Roman" pitchFamily="18" charset="0"/>
              </a:rPr>
              <a:t>участка автомобильной дороги, ул. Портовая до ул. </a:t>
            </a:r>
            <a:r>
              <a:rPr lang="ru-RU" sz="1100" dirty="0" smtClean="0">
                <a:solidFill>
                  <a:schemeClr val="tx1"/>
                </a:solidFill>
                <a:latin typeface="Times New Roman" pitchFamily="18" charset="0"/>
                <a:ea typeface="Calibri"/>
                <a:cs typeface="Times New Roman" pitchFamily="18" charset="0"/>
              </a:rPr>
              <a:t>Белинского – 385,6</a:t>
            </a:r>
          </a:p>
          <a:p>
            <a:pPr algn="l"/>
            <a:r>
              <a:rPr lang="ru-RU" sz="1100" dirty="0">
                <a:solidFill>
                  <a:schemeClr val="tx1"/>
                </a:solidFill>
                <a:latin typeface="Times New Roman" pitchFamily="18" charset="0"/>
                <a:ea typeface="Calibri"/>
                <a:cs typeface="Times New Roman" pitchFamily="18" charset="0"/>
              </a:rPr>
              <a:t>	ямочный ремонт дорожного покрытия автомобильных дорог улично-дорожной </a:t>
            </a:r>
            <a:r>
              <a:rPr lang="ru-RU" sz="1100" dirty="0" smtClean="0">
                <a:solidFill>
                  <a:schemeClr val="tx1"/>
                </a:solidFill>
                <a:latin typeface="Times New Roman" pitchFamily="18" charset="0"/>
                <a:ea typeface="Calibri"/>
                <a:cs typeface="Times New Roman" pitchFamily="18" charset="0"/>
              </a:rPr>
              <a:t>сети – 122,0</a:t>
            </a:r>
          </a:p>
          <a:p>
            <a:pPr algn="l"/>
            <a:r>
              <a:rPr lang="ru-RU" sz="1100" dirty="0">
                <a:solidFill>
                  <a:schemeClr val="tx1"/>
                </a:solidFill>
                <a:latin typeface="Times New Roman" pitchFamily="18" charset="0"/>
                <a:ea typeface="Calibri"/>
                <a:cs typeface="Times New Roman" pitchFamily="18" charset="0"/>
              </a:rPr>
              <a:t>	участка автомобильной дороги по ул. Фабричная, </a:t>
            </a:r>
            <a:r>
              <a:rPr lang="ru-RU" sz="1100" dirty="0" smtClean="0">
                <a:solidFill>
                  <a:schemeClr val="tx1"/>
                </a:solidFill>
                <a:latin typeface="Times New Roman" pitchFamily="18" charset="0"/>
                <a:ea typeface="Calibri"/>
                <a:cs typeface="Times New Roman" pitchFamily="18" charset="0"/>
              </a:rPr>
              <a:t>7 – 60,5</a:t>
            </a:r>
          </a:p>
          <a:p>
            <a:pPr algn="l"/>
            <a:r>
              <a:rPr lang="ru-RU" sz="1100" b="1" dirty="0">
                <a:solidFill>
                  <a:schemeClr val="tx1"/>
                </a:solidFill>
                <a:latin typeface="Times New Roman" pitchFamily="18" charset="0"/>
                <a:cs typeface="Times New Roman" pitchFamily="18" charset="0"/>
              </a:rPr>
              <a:t>	</a:t>
            </a:r>
            <a:r>
              <a:rPr lang="ru-RU" sz="1100" b="1" dirty="0" smtClean="0">
                <a:solidFill>
                  <a:schemeClr val="tx1"/>
                </a:solidFill>
                <a:latin typeface="Times New Roman" pitchFamily="18" charset="0"/>
                <a:cs typeface="Times New Roman" pitchFamily="18" charset="0"/>
              </a:rPr>
              <a:t>с</a:t>
            </a:r>
            <a:r>
              <a:rPr lang="ru-RU" sz="1100" dirty="0" smtClean="0">
                <a:solidFill>
                  <a:schemeClr val="tx1"/>
                </a:solidFill>
                <a:latin typeface="Times New Roman" pitchFamily="18" charset="0"/>
                <a:ea typeface="Calibri"/>
                <a:cs typeface="Times New Roman" pitchFamily="18" charset="0"/>
              </a:rPr>
              <a:t>одержание </a:t>
            </a:r>
            <a:r>
              <a:rPr lang="ru-RU" sz="1100" dirty="0">
                <a:solidFill>
                  <a:schemeClr val="tx1"/>
                </a:solidFill>
                <a:latin typeface="Times New Roman" pitchFamily="18" charset="0"/>
                <a:ea typeface="Calibri"/>
                <a:cs typeface="Times New Roman" pitchFamily="18" charset="0"/>
              </a:rPr>
              <a:t>муниципального имущества </a:t>
            </a:r>
            <a:r>
              <a:rPr lang="ru-RU" sz="1100" dirty="0" smtClean="0">
                <a:solidFill>
                  <a:schemeClr val="tx1"/>
                </a:solidFill>
                <a:latin typeface="Times New Roman" pitchFamily="18" charset="0"/>
                <a:ea typeface="Calibri"/>
                <a:cs typeface="Times New Roman" pitchFamily="18" charset="0"/>
              </a:rPr>
              <a:t>- замена </a:t>
            </a:r>
            <a:r>
              <a:rPr lang="ru-RU" sz="1100" dirty="0">
                <a:solidFill>
                  <a:schemeClr val="tx1"/>
                </a:solidFill>
                <a:latin typeface="Times New Roman" pitchFamily="18" charset="0"/>
                <a:ea typeface="Calibri"/>
                <a:cs typeface="Times New Roman" pitchFamily="18" charset="0"/>
              </a:rPr>
              <a:t>остановочных павильонов, ул. Набережная, </a:t>
            </a:r>
            <a:r>
              <a:rPr lang="ru-RU" sz="1100" dirty="0" smtClean="0">
                <a:solidFill>
                  <a:schemeClr val="tx1"/>
                </a:solidFill>
                <a:latin typeface="Times New Roman" pitchFamily="18" charset="0"/>
                <a:ea typeface="Calibri"/>
                <a:cs typeface="Times New Roman" pitchFamily="18" charset="0"/>
              </a:rPr>
              <a:t>10</a:t>
            </a:r>
            <a:r>
              <a:rPr lang="ru-RU" sz="1100" dirty="0">
                <a:solidFill>
                  <a:schemeClr val="tx1"/>
                </a:solidFill>
                <a:latin typeface="Times New Roman" pitchFamily="18" charset="0"/>
                <a:ea typeface="Calibri"/>
                <a:cs typeface="Times New Roman" pitchFamily="18" charset="0"/>
              </a:rPr>
              <a:t> </a:t>
            </a:r>
            <a:r>
              <a:rPr lang="ru-RU" sz="1100" dirty="0" smtClean="0">
                <a:solidFill>
                  <a:schemeClr val="tx1"/>
                </a:solidFill>
                <a:latin typeface="Times New Roman" pitchFamily="18" charset="0"/>
                <a:ea typeface="Calibri"/>
                <a:cs typeface="Times New Roman" pitchFamily="18" charset="0"/>
              </a:rPr>
              <a:t>– 652,2</a:t>
            </a:r>
          </a:p>
          <a:p>
            <a:pPr lvl="0" algn="l"/>
            <a:r>
              <a:rPr lang="ru-RU" sz="1100" dirty="0">
                <a:solidFill>
                  <a:schemeClr val="tx1"/>
                </a:solidFill>
                <a:latin typeface="Times New Roman" pitchFamily="18" charset="0"/>
                <a:cs typeface="Times New Roman" pitchFamily="18" charset="0"/>
              </a:rPr>
              <a:t>	</a:t>
            </a:r>
            <a:r>
              <a:rPr lang="ru-RU" sz="1100" dirty="0" smtClean="0">
                <a:solidFill>
                  <a:schemeClr val="tx1"/>
                </a:solidFill>
                <a:latin typeface="Times New Roman" pitchFamily="18" charset="0"/>
                <a:cs typeface="Times New Roman" pitchFamily="18" charset="0"/>
              </a:rPr>
              <a:t>р</a:t>
            </a:r>
            <a:r>
              <a:rPr lang="ru-RU" sz="1100" dirty="0" smtClean="0">
                <a:solidFill>
                  <a:schemeClr val="tx1"/>
                </a:solidFill>
                <a:latin typeface="Times New Roman" pitchFamily="18" charset="0"/>
                <a:ea typeface="Calibri"/>
                <a:cs typeface="Times New Roman" pitchFamily="18" charset="0"/>
              </a:rPr>
              <a:t>аботы </a:t>
            </a:r>
            <a:r>
              <a:rPr lang="ru-RU" sz="1100" dirty="0">
                <a:solidFill>
                  <a:schemeClr val="tx1"/>
                </a:solidFill>
                <a:latin typeface="Times New Roman" pitchFamily="18" charset="0"/>
                <a:ea typeface="Calibri"/>
                <a:cs typeface="Times New Roman" pitchFamily="18" charset="0"/>
              </a:rPr>
              <a:t>по диагностике и оценке технического состояния автомобильных дорог общего пользования местного значения </a:t>
            </a:r>
            <a:r>
              <a:rPr lang="ru-RU" sz="1100" dirty="0" smtClean="0">
                <a:solidFill>
                  <a:schemeClr val="tx1"/>
                </a:solidFill>
                <a:latin typeface="Times New Roman" pitchFamily="18" charset="0"/>
                <a:ea typeface="Calibri"/>
                <a:cs typeface="Times New Roman" pitchFamily="18" charset="0"/>
              </a:rPr>
              <a:t>– 1 821,1</a:t>
            </a:r>
            <a:r>
              <a:rPr lang="ru-RU" sz="1100" b="1" dirty="0">
                <a:solidFill>
                  <a:schemeClr val="tx1"/>
                </a:solidFill>
                <a:latin typeface="Times New Roman" pitchFamily="18" charset="0"/>
                <a:cs typeface="Times New Roman" pitchFamily="18" charset="0"/>
              </a:rPr>
              <a:t>п. Тея на общую сумму 10 406,2, из них:</a:t>
            </a:r>
          </a:p>
          <a:p>
            <a:pPr lvl="0" algn="l"/>
            <a:r>
              <a:rPr lang="ru-RU" sz="1100" dirty="0" smtClean="0">
                <a:solidFill>
                  <a:schemeClr val="tx1"/>
                </a:solidFill>
                <a:latin typeface="Times New Roman" pitchFamily="18" charset="0"/>
                <a:cs typeface="Times New Roman" pitchFamily="18" charset="0"/>
              </a:rPr>
              <a:t>	асфальтирование  </a:t>
            </a:r>
            <a:r>
              <a:rPr lang="ru-RU" sz="1100" dirty="0">
                <a:solidFill>
                  <a:schemeClr val="tx1"/>
                </a:solidFill>
                <a:latin typeface="Times New Roman" pitchFamily="18" charset="0"/>
                <a:cs typeface="Times New Roman" pitchFamily="18" charset="0"/>
              </a:rPr>
              <a:t>автомобильных проездов, ул. Школьная, 1, 1А, 1Б – 1 175,2</a:t>
            </a:r>
          </a:p>
          <a:p>
            <a:pPr lvl="0" algn="l"/>
            <a:r>
              <a:rPr lang="ru-RU" sz="1100" dirty="0" smtClean="0">
                <a:solidFill>
                  <a:schemeClr val="tx1"/>
                </a:solidFill>
                <a:latin typeface="Times New Roman" pitchFamily="18" charset="0"/>
                <a:cs typeface="Times New Roman" pitchFamily="18" charset="0"/>
              </a:rPr>
              <a:t>	асфальтирование </a:t>
            </a:r>
            <a:r>
              <a:rPr lang="ru-RU" sz="1100" dirty="0">
                <a:solidFill>
                  <a:schemeClr val="tx1"/>
                </a:solidFill>
                <a:latin typeface="Times New Roman" pitchFamily="18" charset="0"/>
                <a:cs typeface="Times New Roman" pitchFamily="18" charset="0"/>
              </a:rPr>
              <a:t>автомобильных проездов ул. Лесная, 2Б – </a:t>
            </a:r>
            <a:r>
              <a:rPr lang="ru-RU" sz="1100" dirty="0" smtClean="0">
                <a:solidFill>
                  <a:schemeClr val="tx1"/>
                </a:solidFill>
                <a:latin typeface="Times New Roman" pitchFamily="18" charset="0"/>
                <a:cs typeface="Times New Roman" pitchFamily="18" charset="0"/>
              </a:rPr>
              <a:t>1 </a:t>
            </a:r>
            <a:r>
              <a:rPr lang="ru-RU" sz="1100" dirty="0">
                <a:solidFill>
                  <a:schemeClr val="tx1"/>
                </a:solidFill>
                <a:latin typeface="Times New Roman" pitchFamily="18" charset="0"/>
                <a:cs typeface="Times New Roman" pitchFamily="18" charset="0"/>
              </a:rPr>
              <a:t>289,9</a:t>
            </a:r>
          </a:p>
          <a:p>
            <a:pPr lvl="0" algn="l"/>
            <a:r>
              <a:rPr lang="ru-RU" sz="1100" dirty="0" smtClean="0">
                <a:solidFill>
                  <a:schemeClr val="tx1"/>
                </a:solidFill>
                <a:latin typeface="Times New Roman" pitchFamily="18" charset="0"/>
                <a:cs typeface="Times New Roman" pitchFamily="18" charset="0"/>
              </a:rPr>
              <a:t>	асфальтирование </a:t>
            </a:r>
            <a:r>
              <a:rPr lang="ru-RU" sz="1100" dirty="0">
                <a:solidFill>
                  <a:schemeClr val="tx1"/>
                </a:solidFill>
                <a:latin typeface="Times New Roman" pitchFamily="18" charset="0"/>
                <a:cs typeface="Times New Roman" pitchFamily="18" charset="0"/>
              </a:rPr>
              <a:t>участка автомобильной дороги, ул. Новая – </a:t>
            </a:r>
            <a:r>
              <a:rPr lang="ru-RU" sz="1100" dirty="0" smtClean="0">
                <a:solidFill>
                  <a:schemeClr val="tx1"/>
                </a:solidFill>
                <a:latin typeface="Times New Roman" pitchFamily="18" charset="0"/>
                <a:cs typeface="Times New Roman" pitchFamily="18" charset="0"/>
              </a:rPr>
              <a:t>6 </a:t>
            </a:r>
            <a:r>
              <a:rPr lang="ru-RU" sz="1100" dirty="0">
                <a:solidFill>
                  <a:schemeClr val="tx1"/>
                </a:solidFill>
                <a:latin typeface="Times New Roman" pitchFamily="18" charset="0"/>
                <a:cs typeface="Times New Roman" pitchFamily="18" charset="0"/>
              </a:rPr>
              <a:t>590,3</a:t>
            </a:r>
          </a:p>
          <a:p>
            <a:pPr lvl="0" algn="l"/>
            <a:r>
              <a:rPr lang="ru-RU" sz="1100" dirty="0" smtClean="0">
                <a:solidFill>
                  <a:schemeClr val="tx1"/>
                </a:solidFill>
                <a:latin typeface="Times New Roman" pitchFamily="18" charset="0"/>
                <a:cs typeface="Times New Roman" pitchFamily="18" charset="0"/>
              </a:rPr>
              <a:t>	ремонт </a:t>
            </a:r>
            <a:r>
              <a:rPr lang="ru-RU" sz="1100" dirty="0">
                <a:solidFill>
                  <a:schemeClr val="tx1"/>
                </a:solidFill>
                <a:latin typeface="Times New Roman" pitchFamily="18" charset="0"/>
                <a:cs typeface="Times New Roman" pitchFamily="18" charset="0"/>
              </a:rPr>
              <a:t>пер. Тарасовский – 629,1</a:t>
            </a:r>
          </a:p>
          <a:p>
            <a:pPr lvl="0" algn="l"/>
            <a:r>
              <a:rPr lang="ru-RU" sz="1100" dirty="0" smtClean="0">
                <a:solidFill>
                  <a:schemeClr val="tx1"/>
                </a:solidFill>
                <a:latin typeface="Times New Roman" pitchFamily="18" charset="0"/>
                <a:cs typeface="Times New Roman" pitchFamily="18" charset="0"/>
              </a:rPr>
              <a:t>	ремонт </a:t>
            </a:r>
            <a:r>
              <a:rPr lang="ru-RU" sz="1100" dirty="0">
                <a:solidFill>
                  <a:schemeClr val="tx1"/>
                </a:solidFill>
                <a:latin typeface="Times New Roman" pitchFamily="18" charset="0"/>
                <a:cs typeface="Times New Roman" pitchFamily="18" charset="0"/>
              </a:rPr>
              <a:t>объездной автомобильной дороги  ул. Энтузиастов - ул. 60 лет ВЛКСМ – 89,7</a:t>
            </a:r>
          </a:p>
          <a:p>
            <a:pPr lvl="0" algn="l"/>
            <a:r>
              <a:rPr lang="ru-RU" sz="1100" dirty="0" smtClean="0">
                <a:solidFill>
                  <a:schemeClr val="tx1"/>
                </a:solidFill>
                <a:latin typeface="Times New Roman" pitchFamily="18" charset="0"/>
                <a:cs typeface="Times New Roman" pitchFamily="18" charset="0"/>
              </a:rPr>
              <a:t>	ремонт </a:t>
            </a:r>
            <a:r>
              <a:rPr lang="ru-RU" sz="1100" dirty="0">
                <a:solidFill>
                  <a:schemeClr val="tx1"/>
                </a:solidFill>
                <a:latin typeface="Times New Roman" pitchFamily="18" charset="0"/>
                <a:cs typeface="Times New Roman" pitchFamily="18" charset="0"/>
              </a:rPr>
              <a:t>объездной автомобильной дороги ул. 60 лет ВЛКСМ - ул. Геологическая – 134,0</a:t>
            </a:r>
          </a:p>
          <a:p>
            <a:pPr lvl="0" algn="l"/>
            <a:r>
              <a:rPr lang="ru-RU" sz="1100" dirty="0" smtClean="0">
                <a:solidFill>
                  <a:schemeClr val="tx1"/>
                </a:solidFill>
                <a:latin typeface="Times New Roman" pitchFamily="18" charset="0"/>
                <a:cs typeface="Times New Roman" pitchFamily="18" charset="0"/>
              </a:rPr>
              <a:t>	ремонт </a:t>
            </a:r>
            <a:r>
              <a:rPr lang="ru-RU" sz="1100" dirty="0">
                <a:solidFill>
                  <a:schemeClr val="tx1"/>
                </a:solidFill>
                <a:latin typeface="Times New Roman" pitchFamily="18" charset="0"/>
                <a:cs typeface="Times New Roman" pitchFamily="18" charset="0"/>
              </a:rPr>
              <a:t>переулка ул. Нагорная - ул. Шоссейная – 348,4</a:t>
            </a:r>
          </a:p>
          <a:p>
            <a:pPr lvl="0" algn="l"/>
            <a:r>
              <a:rPr lang="ru-RU" sz="1100" dirty="0" smtClean="0">
                <a:solidFill>
                  <a:schemeClr val="tx1"/>
                </a:solidFill>
                <a:latin typeface="Times New Roman" pitchFamily="18" charset="0"/>
                <a:cs typeface="Times New Roman" pitchFamily="18" charset="0"/>
              </a:rPr>
              <a:t>	ремонт </a:t>
            </a:r>
            <a:r>
              <a:rPr lang="ru-RU" sz="1100" dirty="0">
                <a:solidFill>
                  <a:schemeClr val="tx1"/>
                </a:solidFill>
                <a:latin typeface="Times New Roman" pitchFamily="18" charset="0"/>
                <a:cs typeface="Times New Roman" pitchFamily="18" charset="0"/>
              </a:rPr>
              <a:t>дороги ул. Северная, 22 – 55,5</a:t>
            </a:r>
          </a:p>
          <a:p>
            <a:pPr lvl="0" algn="l"/>
            <a:r>
              <a:rPr lang="ru-RU" sz="1100" dirty="0" smtClean="0">
                <a:solidFill>
                  <a:schemeClr val="tx1"/>
                </a:solidFill>
                <a:latin typeface="Times New Roman" pitchFamily="18" charset="0"/>
                <a:cs typeface="Times New Roman" pitchFamily="18" charset="0"/>
              </a:rPr>
              <a:t>	ремонт </a:t>
            </a:r>
            <a:r>
              <a:rPr lang="ru-RU" sz="1100" dirty="0">
                <a:solidFill>
                  <a:schemeClr val="tx1"/>
                </a:solidFill>
                <a:latin typeface="Times New Roman" pitchFamily="18" charset="0"/>
                <a:cs typeface="Times New Roman" pitchFamily="18" charset="0"/>
              </a:rPr>
              <a:t>дороги ул. Станционная, 39 – 94,1</a:t>
            </a:r>
          </a:p>
          <a:p>
            <a:pPr algn="l"/>
            <a:r>
              <a:rPr lang="ru-RU" sz="1100" dirty="0">
                <a:solidFill>
                  <a:schemeClr val="tx1"/>
                </a:solidFill>
                <a:latin typeface="Times New Roman"/>
                <a:cs typeface="Times New Roman" pitchFamily="18" charset="0"/>
              </a:rPr>
              <a:t>	</a:t>
            </a:r>
            <a:endParaRPr lang="ru-RU" sz="110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118068415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4081633329"/>
              </p:ext>
            </p:extLst>
          </p:nvPr>
        </p:nvGraphicFramePr>
        <p:xfrm>
          <a:off x="107504" y="934191"/>
          <a:ext cx="8640961" cy="5842877"/>
        </p:xfrm>
        <a:graphic>
          <a:graphicData uri="http://schemas.openxmlformats.org/drawingml/2006/table">
            <a:tbl>
              <a:tblPr firstRow="1" bandRow="1">
                <a:tableStyleId>{B301B821-A1FF-4177-AEE7-76D212191A09}</a:tableStyleId>
              </a:tblPr>
              <a:tblGrid>
                <a:gridCol w="2784313"/>
                <a:gridCol w="644243"/>
                <a:gridCol w="539805"/>
                <a:gridCol w="539171"/>
                <a:gridCol w="539171"/>
                <a:gridCol w="539171"/>
                <a:gridCol w="538535"/>
                <a:gridCol w="629138"/>
                <a:gridCol w="629138"/>
                <a:gridCol w="629138"/>
                <a:gridCol w="629138"/>
              </a:tblGrid>
              <a:tr h="643347">
                <a:tc rowSpan="2">
                  <a:txBody>
                    <a:bodyPr/>
                    <a:lstStyle/>
                    <a:p>
                      <a:pPr algn="ctr">
                        <a:spcAft>
                          <a:spcPts val="0"/>
                        </a:spcAft>
                      </a:pPr>
                      <a:r>
                        <a:rPr lang="ru-RU" sz="1000" dirty="0" smtClean="0">
                          <a:effectLst/>
                          <a:latin typeface="Times New Roman" pitchFamily="18" charset="0"/>
                          <a:cs typeface="Times New Roman" pitchFamily="18" charset="0"/>
                        </a:rPr>
                        <a:t>Основные результаты</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spcAft>
                          <a:spcPts val="0"/>
                        </a:spcAft>
                      </a:pPr>
                      <a:r>
                        <a:rPr lang="ru-RU" sz="1000" dirty="0">
                          <a:effectLst/>
                          <a:latin typeface="Times New Roman" pitchFamily="18" charset="0"/>
                          <a:cs typeface="Times New Roman" pitchFamily="18" charset="0"/>
                        </a:rPr>
                        <a:t>Единица измерения</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6">
                  <a:txBody>
                    <a:bodyPr/>
                    <a:lstStyle/>
                    <a:p>
                      <a:pPr algn="ctr">
                        <a:spcAft>
                          <a:spcPts val="0"/>
                        </a:spcAft>
                      </a:pPr>
                      <a:r>
                        <a:rPr lang="ru-RU" sz="1000" dirty="0">
                          <a:effectLst/>
                          <a:latin typeface="Times New Roman" pitchFamily="18" charset="0"/>
                          <a:cs typeface="Times New Roman" pitchFamily="18" charset="0"/>
                        </a:rPr>
                        <a:t>Годы реализации программы</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a:txBody>
                    <a:bodyPr/>
                    <a:lstStyle/>
                    <a:p>
                      <a:pPr algn="ctr">
                        <a:spcAft>
                          <a:spcPts val="0"/>
                        </a:spcAft>
                      </a:pP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67286">
                <a:tc vMerge="1">
                  <a:txBody>
                    <a:bodyPr/>
                    <a:lstStyle/>
                    <a:p>
                      <a:endParaRPr lang="ru-RU"/>
                    </a:p>
                  </a:txBody>
                  <a:tcPr/>
                </a:tc>
                <a:tc vMerge="1">
                  <a:txBody>
                    <a:bodyPr/>
                    <a:lstStyle/>
                    <a:p>
                      <a:endParaRPr lang="ru-RU"/>
                    </a:p>
                  </a:txBody>
                  <a:tcPr/>
                </a:tc>
                <a:tc>
                  <a:txBody>
                    <a:bodyPr/>
                    <a:lstStyle/>
                    <a:p>
                      <a:pPr algn="ctr">
                        <a:spcAft>
                          <a:spcPts val="0"/>
                        </a:spcAft>
                      </a:pPr>
                      <a:r>
                        <a:rPr lang="ru-RU" sz="1000" dirty="0" smtClean="0">
                          <a:effectLst/>
                          <a:latin typeface="Times New Roman" pitchFamily="18" charset="0"/>
                          <a:cs typeface="Times New Roman" pitchFamily="18" charset="0"/>
                        </a:rPr>
                        <a:t>2015</a:t>
                      </a: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000" dirty="0" smtClean="0">
                          <a:effectLst/>
                          <a:latin typeface="Times New Roman" pitchFamily="18" charset="0"/>
                          <a:cs typeface="Times New Roman" pitchFamily="18" charset="0"/>
                        </a:rPr>
                        <a:t>2016</a:t>
                      </a: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000" dirty="0">
                          <a:effectLst/>
                          <a:latin typeface="Times New Roman" pitchFamily="18" charset="0"/>
                          <a:cs typeface="Times New Roman" pitchFamily="18" charset="0"/>
                        </a:rPr>
                        <a:t>2017</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000" dirty="0">
                          <a:effectLst/>
                          <a:latin typeface="Times New Roman" pitchFamily="18" charset="0"/>
                          <a:cs typeface="Times New Roman" pitchFamily="18" charset="0"/>
                        </a:rPr>
                        <a:t>2018</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000" dirty="0">
                          <a:effectLst/>
                          <a:latin typeface="Times New Roman" pitchFamily="18" charset="0"/>
                          <a:cs typeface="Times New Roman" pitchFamily="18" charset="0"/>
                        </a:rPr>
                        <a:t>2019</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000" dirty="0">
                          <a:effectLst/>
                          <a:latin typeface="Times New Roman" pitchFamily="18" charset="0"/>
                          <a:cs typeface="Times New Roman" pitchFamily="18" charset="0"/>
                        </a:rPr>
                        <a:t>2020</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000" dirty="0" smtClean="0">
                          <a:effectLst/>
                          <a:latin typeface="Times New Roman" pitchFamily="18" charset="0"/>
                          <a:ea typeface="Calibri"/>
                          <a:cs typeface="Times New Roman" pitchFamily="18" charset="0"/>
                        </a:rPr>
                        <a:t>2021</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000" dirty="0" smtClean="0">
                          <a:effectLst/>
                          <a:latin typeface="Times New Roman" pitchFamily="18" charset="0"/>
                          <a:ea typeface="Calibri"/>
                          <a:cs typeface="Times New Roman" pitchFamily="18" charset="0"/>
                        </a:rPr>
                        <a:t>2022</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000" dirty="0" smtClean="0">
                          <a:effectLst/>
                          <a:latin typeface="Times New Roman" pitchFamily="18" charset="0"/>
                          <a:ea typeface="Calibri"/>
                          <a:cs typeface="Times New Roman" pitchFamily="18" charset="0"/>
                        </a:rPr>
                        <a:t>2023</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5593">
                <a:tc rowSpan="2">
                  <a:txBody>
                    <a:bodyPr/>
                    <a:lstStyle/>
                    <a:p>
                      <a:pPr algn="l">
                        <a:spcAft>
                          <a:spcPts val="0"/>
                        </a:spcAft>
                      </a:pPr>
                      <a:r>
                        <a:rPr lang="ru-RU" sz="900" dirty="0">
                          <a:effectLst/>
                          <a:latin typeface="Times New Roman" pitchFamily="18" charset="0"/>
                          <a:cs typeface="Times New Roman" pitchFamily="18" charset="0"/>
                        </a:rPr>
                        <a:t>Протяженность автомобильных дорог общего пользования местного значения, работы по содержанию которых выполняются в объеме действующих нормативов (допустимый уровень) и их удельный вес в общей протяженности автомобильных дорог общего пользования местного значения</a:t>
                      </a:r>
                      <a:endParaRPr lang="ru-RU" sz="9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2">
                        <a:lumMod val="90000"/>
                      </a:schemeClr>
                    </a:solidFill>
                  </a:tcPr>
                </a:tc>
                <a:tc>
                  <a:txBody>
                    <a:bodyPr/>
                    <a:lstStyle/>
                    <a:p>
                      <a:pPr algn="ctr">
                        <a:spcAft>
                          <a:spcPts val="0"/>
                        </a:spcAft>
                      </a:pPr>
                      <a:r>
                        <a:rPr lang="ru-RU" sz="1000" dirty="0">
                          <a:effectLst/>
                          <a:latin typeface="Times New Roman" pitchFamily="18" charset="0"/>
                          <a:cs typeface="Times New Roman" pitchFamily="18" charset="0"/>
                        </a:rPr>
                        <a:t>км.</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cs typeface="Times New Roman" pitchFamily="18" charset="0"/>
                        </a:rPr>
                        <a:t>202,7</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cs typeface="Times New Roman" pitchFamily="18" charset="0"/>
                        </a:rPr>
                        <a:t>197,5</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cs typeface="Times New Roman" pitchFamily="18" charset="0"/>
                        </a:rPr>
                        <a:t>199,8</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cs typeface="Times New Roman" pitchFamily="18" charset="0"/>
                        </a:rPr>
                        <a:t>203,8</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203,8</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203,8</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203,6</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203,6</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203,6</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863763">
                <a:tc vMerge="1">
                  <a:txBody>
                    <a:bodyPr/>
                    <a:lstStyle/>
                    <a:p>
                      <a:endParaRPr lang="ru-RU"/>
                    </a:p>
                  </a:txBody>
                  <a:tcPr/>
                </a:tc>
                <a:tc>
                  <a:txBody>
                    <a:bodyPr/>
                    <a:lstStyle/>
                    <a:p>
                      <a:pPr algn="ctr">
                        <a:spcAft>
                          <a:spcPts val="0"/>
                        </a:spcAft>
                      </a:pPr>
                      <a:r>
                        <a:rPr lang="ru-RU" sz="1000" dirty="0">
                          <a:effectLst/>
                          <a:latin typeface="Times New Roman" pitchFamily="18" charset="0"/>
                          <a:cs typeface="Times New Roman" pitchFamily="18" charset="0"/>
                        </a:rPr>
                        <a:t>%</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a:effectLst/>
                          <a:latin typeface="Times New Roman" pitchFamily="18" charset="0"/>
                          <a:cs typeface="Times New Roman" pitchFamily="18" charset="0"/>
                        </a:rPr>
                        <a:t>100</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a:effectLst/>
                          <a:latin typeface="Times New Roman" pitchFamily="18" charset="0"/>
                          <a:cs typeface="Times New Roman" pitchFamily="18" charset="0"/>
                        </a:rPr>
                        <a:t>100</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a:effectLst/>
                          <a:latin typeface="Times New Roman" pitchFamily="18" charset="0"/>
                          <a:cs typeface="Times New Roman" pitchFamily="18" charset="0"/>
                        </a:rPr>
                        <a:t>100</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a:effectLst/>
                          <a:latin typeface="Times New Roman" pitchFamily="18" charset="0"/>
                          <a:cs typeface="Times New Roman" pitchFamily="18" charset="0"/>
                        </a:rPr>
                        <a:t>100</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a:effectLst/>
                          <a:latin typeface="Times New Roman" pitchFamily="18" charset="0"/>
                          <a:cs typeface="Times New Roman" pitchFamily="18" charset="0"/>
                        </a:rPr>
                        <a:t>100</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a:effectLst/>
                          <a:latin typeface="Times New Roman" pitchFamily="18" charset="0"/>
                          <a:cs typeface="Times New Roman" pitchFamily="18" charset="0"/>
                        </a:rPr>
                        <a:t>100</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smtClean="0">
                          <a:effectLst/>
                          <a:latin typeface="Times New Roman" pitchFamily="18" charset="0"/>
                          <a:cs typeface="Times New Roman" pitchFamily="18" charset="0"/>
                        </a:rPr>
                        <a:t>100</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smtClean="0">
                          <a:effectLst/>
                          <a:latin typeface="Times New Roman" pitchFamily="18" charset="0"/>
                          <a:cs typeface="Times New Roman" pitchFamily="18" charset="0"/>
                        </a:rPr>
                        <a:t>100</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cs typeface="Times New Roman" pitchFamily="18" charset="0"/>
                        </a:rPr>
                        <a:t>100</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28670">
                <a:tc rowSpan="2">
                  <a:txBody>
                    <a:bodyPr/>
                    <a:lstStyle/>
                    <a:p>
                      <a:pPr algn="l">
                        <a:spcAft>
                          <a:spcPts val="0"/>
                        </a:spcAft>
                      </a:pPr>
                      <a:r>
                        <a:rPr lang="ru-RU" sz="900" dirty="0">
                          <a:effectLst/>
                          <a:latin typeface="Times New Roman" pitchFamily="18" charset="0"/>
                          <a:cs typeface="Times New Roman" pitchFamily="18" charset="0"/>
                        </a:rPr>
                        <a:t>Протяженность автомобильных дорог общего пользования местного значения, на которых проведены работы по ремонту и капитальному ремонту в общей протяженности автомобильных дорог  и их удельный вес в общей протяженности автомобильных дорог общего пользования местного значения</a:t>
                      </a:r>
                      <a:endParaRPr lang="ru-RU" sz="900" dirty="0">
                        <a:effectLst/>
                        <a:latin typeface="Times New Roman" pitchFamily="18" charset="0"/>
                        <a:ea typeface="Calibri"/>
                        <a:cs typeface="Times New Roman" pitchFamily="18" charset="0"/>
                      </a:endParaRPr>
                    </a:p>
                  </a:txBody>
                  <a:tcPr marL="22012" marR="2201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2">
                        <a:lumMod val="90000"/>
                      </a:schemeClr>
                    </a:solidFill>
                  </a:tcPr>
                </a:tc>
                <a:tc>
                  <a:txBody>
                    <a:bodyPr/>
                    <a:lstStyle/>
                    <a:p>
                      <a:pPr algn="ctr">
                        <a:spcAft>
                          <a:spcPts val="0"/>
                        </a:spcAft>
                      </a:pPr>
                      <a:r>
                        <a:rPr lang="ru-RU" sz="1000" dirty="0">
                          <a:effectLst/>
                          <a:latin typeface="Times New Roman" pitchFamily="18" charset="0"/>
                          <a:cs typeface="Times New Roman" pitchFamily="18" charset="0"/>
                        </a:rPr>
                        <a:t>км</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cs typeface="Times New Roman" pitchFamily="18" charset="0"/>
                        </a:rPr>
                        <a:t>20,1</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cs typeface="Times New Roman" pitchFamily="18" charset="0"/>
                        </a:rPr>
                        <a:t>27,3</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cs typeface="Times New Roman" pitchFamily="18" charset="0"/>
                        </a:rPr>
                        <a:t>11,1</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6,4</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1,6</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4,1</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5,8</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1,4</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1,0</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900686">
                <a:tc vMerge="1">
                  <a:txBody>
                    <a:bodyPr/>
                    <a:lstStyle/>
                    <a:p>
                      <a:endParaRPr lang="ru-RU"/>
                    </a:p>
                  </a:txBody>
                  <a:tcPr/>
                </a:tc>
                <a:tc>
                  <a:txBody>
                    <a:bodyPr/>
                    <a:lstStyle/>
                    <a:p>
                      <a:pPr algn="ctr">
                        <a:spcAft>
                          <a:spcPts val="0"/>
                        </a:spcAft>
                      </a:pPr>
                      <a:r>
                        <a:rPr lang="ru-RU" sz="1000" dirty="0">
                          <a:effectLst/>
                          <a:latin typeface="Times New Roman" pitchFamily="18" charset="0"/>
                          <a:cs typeface="Times New Roman" pitchFamily="18" charset="0"/>
                        </a:rPr>
                        <a:t>%</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cs typeface="Times New Roman" pitchFamily="18" charset="0"/>
                        </a:rPr>
                        <a:t>9,9</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cs typeface="Times New Roman" pitchFamily="18" charset="0"/>
                        </a:rPr>
                        <a:t>13,8</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5,6</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3,1</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0,8</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2,0</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2,9</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0,7</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0,5</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57339">
                <a:tc>
                  <a:txBody>
                    <a:bodyPr/>
                    <a:lstStyle/>
                    <a:p>
                      <a:pPr algn="l">
                        <a:spcAft>
                          <a:spcPts val="0"/>
                        </a:spcAft>
                      </a:pPr>
                      <a:r>
                        <a:rPr lang="ru-RU" sz="900" dirty="0">
                          <a:effectLst/>
                          <a:latin typeface="Times New Roman" pitchFamily="18" charset="0"/>
                          <a:cs typeface="Times New Roman" pitchFamily="18" charset="0"/>
                        </a:rPr>
                        <a:t>Снижение количества дорожно-транспортных происшествий</a:t>
                      </a:r>
                      <a:endParaRPr lang="ru-RU" sz="900" dirty="0">
                        <a:effectLst/>
                        <a:latin typeface="Times New Roman" pitchFamily="18" charset="0"/>
                        <a:ea typeface="Calibri"/>
                        <a:cs typeface="Times New Roman" pitchFamily="18" charset="0"/>
                      </a:endParaRPr>
                    </a:p>
                  </a:txBody>
                  <a:tcPr marL="22012" marR="2201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2">
                        <a:lumMod val="90000"/>
                      </a:schemeClr>
                    </a:solidFill>
                  </a:tcPr>
                </a:tc>
                <a:tc>
                  <a:txBody>
                    <a:bodyPr/>
                    <a:lstStyle/>
                    <a:p>
                      <a:pPr algn="ctr">
                        <a:spcAft>
                          <a:spcPts val="0"/>
                        </a:spcAft>
                      </a:pPr>
                      <a:r>
                        <a:rPr lang="ru-RU" sz="1000">
                          <a:effectLst/>
                          <a:latin typeface="Times New Roman" pitchFamily="18" charset="0"/>
                          <a:cs typeface="Times New Roman" pitchFamily="18" charset="0"/>
                        </a:rPr>
                        <a:t>ед.</a:t>
                      </a:r>
                      <a:endParaRPr lang="ru-RU" sz="100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187</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216</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194</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150</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92</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87</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82</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77</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000" b="0" i="0" u="none" strike="noStrike" kern="1200" cap="none" spc="0" normalizeH="0" baseline="0" noProof="0" dirty="0" smtClean="0">
                          <a:ln>
                            <a:noFill/>
                          </a:ln>
                          <a:solidFill>
                            <a:prstClr val="black"/>
                          </a:solidFill>
                          <a:effectLst/>
                          <a:uLnTx/>
                          <a:uFillTx/>
                          <a:latin typeface="Times New Roman" pitchFamily="18" charset="0"/>
                          <a:ea typeface="Calibri"/>
                          <a:cs typeface="Times New Roman" pitchFamily="18" charset="0"/>
                        </a:rPr>
                        <a:t>72</a:t>
                      </a:r>
                      <a:endParaRPr kumimoji="0" lang="ru-RU" sz="1000" b="0" i="0" u="none" strike="noStrike" kern="1200" cap="none" spc="0" normalizeH="0" baseline="0" noProof="0" dirty="0">
                        <a:ln>
                          <a:noFill/>
                        </a:ln>
                        <a:solidFill>
                          <a:prstClr val="black"/>
                        </a:solidFill>
                        <a:effectLst/>
                        <a:uLnTx/>
                        <a:uFillTx/>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57339">
                <a:tc>
                  <a:txBody>
                    <a:bodyPr/>
                    <a:lstStyle/>
                    <a:p>
                      <a:pPr algn="l">
                        <a:spcAft>
                          <a:spcPts val="0"/>
                        </a:spcAft>
                      </a:pPr>
                      <a:r>
                        <a:rPr lang="ru-RU" sz="900" dirty="0">
                          <a:effectLst/>
                          <a:latin typeface="Times New Roman" pitchFamily="18" charset="0"/>
                          <a:cs typeface="Times New Roman" pitchFamily="18" charset="0"/>
                        </a:rPr>
                        <a:t>Снижение числа лиц, погибших в дорожно-транспортных происшествиях</a:t>
                      </a:r>
                      <a:endParaRPr lang="ru-RU" sz="900" dirty="0">
                        <a:effectLst/>
                        <a:latin typeface="Times New Roman" pitchFamily="18" charset="0"/>
                        <a:ea typeface="Calibri"/>
                        <a:cs typeface="Times New Roman" pitchFamily="18" charset="0"/>
                      </a:endParaRPr>
                    </a:p>
                  </a:txBody>
                  <a:tcPr marL="22012" marR="2201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2">
                        <a:lumMod val="90000"/>
                      </a:schemeClr>
                    </a:solidFill>
                  </a:tcPr>
                </a:tc>
                <a:tc>
                  <a:txBody>
                    <a:bodyPr/>
                    <a:lstStyle/>
                    <a:p>
                      <a:pPr algn="ctr">
                        <a:spcAft>
                          <a:spcPts val="0"/>
                        </a:spcAft>
                      </a:pPr>
                      <a:r>
                        <a:rPr lang="ru-RU" sz="1000" dirty="0">
                          <a:effectLst/>
                          <a:latin typeface="Times New Roman" pitchFamily="18" charset="0"/>
                          <a:cs typeface="Times New Roman" pitchFamily="18" charset="0"/>
                        </a:rPr>
                        <a:t>человек</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a:effectLst/>
                          <a:latin typeface="Times New Roman" pitchFamily="18" charset="0"/>
                          <a:cs typeface="Times New Roman" pitchFamily="18" charset="0"/>
                        </a:rPr>
                        <a:t>3</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a:effectLst/>
                          <a:latin typeface="Times New Roman" pitchFamily="18" charset="0"/>
                          <a:cs typeface="Times New Roman" pitchFamily="18" charset="0"/>
                        </a:rPr>
                        <a:t>1</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3</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2</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1</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4">
                  <a:txBody>
                    <a:bodyPr/>
                    <a:lstStyle/>
                    <a:p>
                      <a:pPr algn="ctr">
                        <a:spcAft>
                          <a:spcPts val="0"/>
                        </a:spcAft>
                      </a:pP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hMerge="1">
                  <a:txBody>
                    <a:bodyPr/>
                    <a:lstStyle/>
                    <a:p>
                      <a:pPr algn="ctr">
                        <a:spcAft>
                          <a:spcPts val="0"/>
                        </a:spcAft>
                      </a:pP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spcAft>
                          <a:spcPts val="0"/>
                        </a:spcAft>
                      </a:pP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spcAft>
                          <a:spcPts val="0"/>
                        </a:spcAft>
                      </a:pP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86009">
                <a:tc>
                  <a:txBody>
                    <a:bodyPr/>
                    <a:lstStyle/>
                    <a:p>
                      <a:pPr algn="l">
                        <a:spcAft>
                          <a:spcPts val="0"/>
                        </a:spcAft>
                      </a:pPr>
                      <a:r>
                        <a:rPr lang="ru-RU" sz="900" dirty="0">
                          <a:effectLst/>
                          <a:latin typeface="Times New Roman" pitchFamily="18" charset="0"/>
                          <a:cs typeface="Times New Roman" pitchFamily="18" charset="0"/>
                        </a:rPr>
                        <a:t>Социальный риск (число лиц, погибших в дорожно-транспортных происшествиях, на 10 тысяч населения)</a:t>
                      </a:r>
                      <a:endParaRPr lang="ru-RU" sz="900" dirty="0">
                        <a:effectLst/>
                        <a:latin typeface="Times New Roman" pitchFamily="18" charset="0"/>
                        <a:ea typeface="Calibri"/>
                        <a:cs typeface="Times New Roman" pitchFamily="18" charset="0"/>
                      </a:endParaRPr>
                    </a:p>
                  </a:txBody>
                  <a:tcPr marL="22012" marR="2201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2">
                        <a:lumMod val="90000"/>
                      </a:schemeClr>
                    </a:solidFill>
                  </a:tcPr>
                </a:tc>
                <a:tc>
                  <a:txBody>
                    <a:bodyPr/>
                    <a:lstStyle/>
                    <a:p>
                      <a:pPr algn="ctr">
                        <a:spcAft>
                          <a:spcPts val="0"/>
                        </a:spcAft>
                      </a:pPr>
                      <a:r>
                        <a:rPr lang="ru-RU" sz="1000">
                          <a:effectLst/>
                          <a:latin typeface="Times New Roman" pitchFamily="18" charset="0"/>
                          <a:cs typeface="Times New Roman" pitchFamily="18" charset="0"/>
                        </a:rPr>
                        <a:t>%</a:t>
                      </a:r>
                      <a:endParaRPr lang="ru-RU" sz="100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cs typeface="Times New Roman" pitchFamily="18" charset="0"/>
                        </a:rPr>
                        <a:t>0,2</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cs typeface="Times New Roman" pitchFamily="18" charset="0"/>
                        </a:rPr>
                        <a:t>0,1</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0,2</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0,2</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0,1</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000" b="0" i="0" u="none" strike="noStrike" kern="1200" cap="none" spc="0" normalizeH="0" baseline="0" noProof="0" dirty="0" smtClean="0">
                          <a:ln>
                            <a:noFill/>
                          </a:ln>
                          <a:solidFill>
                            <a:prstClr val="black"/>
                          </a:solidFill>
                          <a:effectLst/>
                          <a:uLnTx/>
                          <a:uFillTx/>
                          <a:latin typeface="Times New Roman" pitchFamily="18" charset="0"/>
                          <a:ea typeface="+mn-ea"/>
                          <a:cs typeface="Times New Roman" pitchFamily="18" charset="0"/>
                        </a:rPr>
                        <a:t>Показатель не приводится по этическим причинам</a:t>
                      </a:r>
                      <a:endParaRPr kumimoji="0" lang="ru-RU" sz="1000" b="0" i="0" u="none" strike="noStrike" kern="1200" cap="none" spc="0" normalizeH="0" baseline="0" noProof="0" dirty="0" smtClean="0">
                        <a:ln>
                          <a:noFill/>
                        </a:ln>
                        <a:solidFill>
                          <a:prstClr val="black"/>
                        </a:solidFill>
                        <a:effectLst/>
                        <a:uLnTx/>
                        <a:uFillTx/>
                        <a:latin typeface="Times New Roman" pitchFamily="18" charset="0"/>
                        <a:ea typeface="Calibri"/>
                        <a:cs typeface="Times New Roman"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000" b="0" i="0" u="none" strike="noStrike" kern="1200" cap="none" spc="0" normalizeH="0" baseline="0" noProof="0" dirty="0">
                        <a:ln>
                          <a:noFill/>
                        </a:ln>
                        <a:solidFill>
                          <a:prstClr val="black"/>
                        </a:solidFill>
                        <a:effectLst/>
                        <a:uLnTx/>
                        <a:uFillTx/>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hMerge="1">
                  <a:txBody>
                    <a:bodyPr/>
                    <a:lstStyle/>
                    <a:p>
                      <a:pPr algn="ctr">
                        <a:spcAft>
                          <a:spcPts val="0"/>
                        </a:spcAft>
                      </a:pP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hMerge="1">
                  <a:txBody>
                    <a:bodyPr/>
                    <a:lstStyle/>
                    <a:p>
                      <a:pPr algn="ctr">
                        <a:spcAft>
                          <a:spcPts val="0"/>
                        </a:spcAft>
                      </a:pP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hMerge="1">
                  <a:txBody>
                    <a:bodyPr/>
                    <a:lstStyle/>
                    <a:p>
                      <a:pPr algn="ctr">
                        <a:spcAft>
                          <a:spcPts val="0"/>
                        </a:spcAft>
                      </a:pP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14678">
                <a:tc>
                  <a:txBody>
                    <a:bodyPr/>
                    <a:lstStyle/>
                    <a:p>
                      <a:pPr algn="l">
                        <a:spcAft>
                          <a:spcPts val="0"/>
                        </a:spcAft>
                      </a:pPr>
                      <a:r>
                        <a:rPr lang="ru-RU" sz="900" dirty="0">
                          <a:effectLst/>
                          <a:latin typeface="Times New Roman" pitchFamily="18" charset="0"/>
                          <a:cs typeface="Times New Roman" pitchFamily="18" charset="0"/>
                        </a:rPr>
                        <a:t>Тяжесть последствий дорожно-транспортных происшествий (число лиц, погибших в дорожно-транспортных происшествиях, на 100 пострадавших)</a:t>
                      </a:r>
                      <a:endParaRPr lang="ru-RU" sz="900" dirty="0">
                        <a:effectLst/>
                        <a:latin typeface="Times New Roman" pitchFamily="18" charset="0"/>
                        <a:ea typeface="Calibri"/>
                        <a:cs typeface="Times New Roman" pitchFamily="18" charset="0"/>
                      </a:endParaRPr>
                    </a:p>
                  </a:txBody>
                  <a:tcPr marL="22012" marR="2201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2">
                        <a:lumMod val="90000"/>
                      </a:schemeClr>
                    </a:solidFill>
                  </a:tcPr>
                </a:tc>
                <a:tc>
                  <a:txBody>
                    <a:bodyPr/>
                    <a:lstStyle/>
                    <a:p>
                      <a:pPr algn="ctr">
                        <a:spcAft>
                          <a:spcPts val="0"/>
                        </a:spcAft>
                      </a:pPr>
                      <a:r>
                        <a:rPr lang="ru-RU" sz="1000">
                          <a:effectLst/>
                          <a:latin typeface="Times New Roman" pitchFamily="18" charset="0"/>
                          <a:cs typeface="Times New Roman" pitchFamily="18" charset="0"/>
                        </a:rPr>
                        <a:t>%</a:t>
                      </a:r>
                      <a:endParaRPr lang="ru-RU" sz="100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cs typeface="Times New Roman" pitchFamily="18" charset="0"/>
                        </a:rPr>
                        <a:t>7,1</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cs typeface="Times New Roman" pitchFamily="18" charset="0"/>
                        </a:rPr>
                        <a:t>2,4</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7,1</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4,7</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2,4</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4" vMerge="1">
                  <a:txBody>
                    <a:bodyPr/>
                    <a:lstStyle/>
                    <a:p>
                      <a:pPr algn="ctr">
                        <a:spcAft>
                          <a:spcPts val="0"/>
                        </a:spcAft>
                      </a:pP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vMerge="1">
                  <a:txBody>
                    <a:bodyPr/>
                    <a:lstStyle/>
                    <a:p>
                      <a:pPr algn="ctr">
                        <a:spcAft>
                          <a:spcPts val="0"/>
                        </a:spcAft>
                      </a:pP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vMerge="1">
                  <a:txBody>
                    <a:bodyPr/>
                    <a:lstStyle/>
                    <a:p>
                      <a:pPr algn="ctr">
                        <a:spcAft>
                          <a:spcPts val="0"/>
                        </a:spcAft>
                      </a:pP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vMerge="1">
                  <a:txBody>
                    <a:bodyPr/>
                    <a:lstStyle/>
                    <a:p>
                      <a:pPr algn="ctr">
                        <a:spcAft>
                          <a:spcPts val="0"/>
                        </a:spcAft>
                      </a:pP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57339">
                <a:tc>
                  <a:txBody>
                    <a:bodyPr/>
                    <a:lstStyle/>
                    <a:p>
                      <a:pPr algn="l">
                        <a:spcAft>
                          <a:spcPts val="0"/>
                        </a:spcAft>
                      </a:pPr>
                      <a:r>
                        <a:rPr lang="ru-RU" sz="900" dirty="0">
                          <a:effectLst/>
                          <a:latin typeface="Times New Roman" pitchFamily="18" charset="0"/>
                          <a:cs typeface="Times New Roman" pitchFamily="18" charset="0"/>
                        </a:rPr>
                        <a:t>Транспортная подвижность населения</a:t>
                      </a:r>
                      <a:endParaRPr lang="ru-RU" sz="9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2">
                        <a:lumMod val="90000"/>
                      </a:schemeClr>
                    </a:solidFill>
                  </a:tcPr>
                </a:tc>
                <a:tc>
                  <a:txBody>
                    <a:bodyPr/>
                    <a:lstStyle/>
                    <a:p>
                      <a:pPr algn="ctr">
                        <a:spcAft>
                          <a:spcPts val="0"/>
                        </a:spcAft>
                      </a:pPr>
                      <a:r>
                        <a:rPr lang="ru-RU" sz="1000" dirty="0">
                          <a:effectLst/>
                          <a:latin typeface="Times New Roman" pitchFamily="18" charset="0"/>
                          <a:cs typeface="Times New Roman" pitchFamily="18" charset="0"/>
                        </a:rPr>
                        <a:t>поездок/ человек</a:t>
                      </a:r>
                      <a:endParaRPr lang="ru-RU" sz="1000" dirty="0">
                        <a:effectLst/>
                        <a:latin typeface="Times New Roman" pitchFamily="18" charset="0"/>
                        <a:ea typeface="Calibri"/>
                        <a:cs typeface="Times New Roman" pitchFamily="18" charset="0"/>
                      </a:endParaRPr>
                    </a:p>
                  </a:txBody>
                  <a:tcPr marL="22012" marR="2201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cs typeface="Times New Roman" pitchFamily="18" charset="0"/>
                        </a:rPr>
                        <a:t>0,2</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cs typeface="Times New Roman" pitchFamily="18" charset="0"/>
                        </a:rPr>
                        <a:t>0,3</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0,3</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0,3</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0,2</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0,2</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0,2</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0,2</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0,2</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69517">
                <a:tc>
                  <a:txBody>
                    <a:bodyPr/>
                    <a:lstStyle/>
                    <a:p>
                      <a:pPr algn="l">
                        <a:spcAft>
                          <a:spcPts val="0"/>
                        </a:spcAft>
                      </a:pPr>
                      <a:r>
                        <a:rPr lang="ru-RU" sz="900" dirty="0">
                          <a:effectLst/>
                          <a:latin typeface="Times New Roman" pitchFamily="18" charset="0"/>
                          <a:cs typeface="Times New Roman" pitchFamily="18" charset="0"/>
                        </a:rPr>
                        <a:t>Количество перевезенных пассажиров</a:t>
                      </a:r>
                      <a:endParaRPr lang="ru-RU" sz="900" dirty="0">
                        <a:effectLst/>
                        <a:latin typeface="Times New Roman" pitchFamily="18" charset="0"/>
                        <a:ea typeface="Calibri"/>
                        <a:cs typeface="Times New Roman" pitchFamily="18" charset="0"/>
                      </a:endParaRPr>
                    </a:p>
                  </a:txBody>
                  <a:tcPr marL="22012" marR="2201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2">
                        <a:lumMod val="90000"/>
                      </a:schemeClr>
                    </a:solidFill>
                  </a:tcPr>
                </a:tc>
                <a:tc>
                  <a:txBody>
                    <a:bodyPr/>
                    <a:lstStyle/>
                    <a:p>
                      <a:pPr algn="ctr">
                        <a:spcAft>
                          <a:spcPts val="0"/>
                        </a:spcAft>
                      </a:pPr>
                      <a:r>
                        <a:rPr lang="ru-RU" sz="1000">
                          <a:effectLst/>
                          <a:latin typeface="Times New Roman" pitchFamily="18" charset="0"/>
                          <a:cs typeface="Times New Roman" pitchFamily="18" charset="0"/>
                        </a:rPr>
                        <a:t>тыс. чел.</a:t>
                      </a:r>
                      <a:endParaRPr lang="ru-RU" sz="100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a:effectLst/>
                          <a:latin typeface="Times New Roman" pitchFamily="18" charset="0"/>
                          <a:cs typeface="Times New Roman" pitchFamily="18" charset="0"/>
                        </a:rPr>
                        <a:t>120,5</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a:effectLst/>
                          <a:latin typeface="Times New Roman" pitchFamily="18" charset="0"/>
                          <a:cs typeface="Times New Roman" pitchFamily="18" charset="0"/>
                        </a:rPr>
                        <a:t>113,9</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cs typeface="Times New Roman" pitchFamily="18" charset="0"/>
                        </a:rPr>
                        <a:t>90,2</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83,6</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102,5</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117,6</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117,6</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117,6</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117,6</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86009">
                <a:tc>
                  <a:txBody>
                    <a:bodyPr/>
                    <a:lstStyle/>
                    <a:p>
                      <a:pPr algn="l">
                        <a:spcAft>
                          <a:spcPts val="0"/>
                        </a:spcAft>
                      </a:pPr>
                      <a:r>
                        <a:rPr lang="ru-RU" sz="900" dirty="0">
                          <a:effectLst/>
                          <a:latin typeface="Times New Roman" pitchFamily="18" charset="0"/>
                          <a:cs typeface="Times New Roman" pitchFamily="18" charset="0"/>
                        </a:rPr>
                        <a:t>Количество муниципальных маршрутов регулярных перевозок городского сообщения (в одном направлении)</a:t>
                      </a:r>
                      <a:endParaRPr lang="ru-RU" sz="900" dirty="0">
                        <a:effectLst/>
                        <a:latin typeface="Times New Roman" pitchFamily="18" charset="0"/>
                        <a:ea typeface="Calibri"/>
                        <a:cs typeface="Times New Roman" pitchFamily="18" charset="0"/>
                      </a:endParaRPr>
                    </a:p>
                  </a:txBody>
                  <a:tcPr marL="22012" marR="2201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2">
                        <a:lumMod val="90000"/>
                      </a:schemeClr>
                    </a:solidFill>
                  </a:tcPr>
                </a:tc>
                <a:tc>
                  <a:txBody>
                    <a:bodyPr/>
                    <a:lstStyle/>
                    <a:p>
                      <a:pPr algn="ctr">
                        <a:spcAft>
                          <a:spcPts val="0"/>
                        </a:spcAft>
                      </a:pPr>
                      <a:r>
                        <a:rPr lang="ru-RU" sz="1000" dirty="0" smtClean="0">
                          <a:effectLst/>
                          <a:latin typeface="Times New Roman" pitchFamily="18" charset="0"/>
                          <a:cs typeface="Times New Roman" pitchFamily="18" charset="0"/>
                        </a:rPr>
                        <a:t>ед.</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cs typeface="Times New Roman" pitchFamily="18" charset="0"/>
                        </a:rPr>
                        <a:t>20307</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smtClean="0">
                          <a:effectLst/>
                          <a:latin typeface="Times New Roman" pitchFamily="18" charset="0"/>
                          <a:cs typeface="Times New Roman" pitchFamily="18" charset="0"/>
                        </a:rPr>
                        <a:t>20206</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cs typeface="Times New Roman" pitchFamily="18" charset="0"/>
                        </a:rPr>
                        <a:t>20016</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19972</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20107</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18817</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21588</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21588</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21588</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14678">
                <a:tc>
                  <a:txBody>
                    <a:bodyPr/>
                    <a:lstStyle/>
                    <a:p>
                      <a:pPr algn="l">
                        <a:spcAft>
                          <a:spcPts val="0"/>
                        </a:spcAft>
                      </a:pPr>
                      <a:r>
                        <a:rPr lang="ru-RU" sz="900" dirty="0">
                          <a:effectLst/>
                          <a:latin typeface="Times New Roman" pitchFamily="18" charset="0"/>
                          <a:cs typeface="Times New Roman" pitchFamily="18" charset="0"/>
                        </a:rPr>
                        <a:t>Количество муниципальных маршрутов регулярных перевозок пригородного и междугородного сообщения (в одном направлении)</a:t>
                      </a:r>
                      <a:endParaRPr lang="ru-RU" sz="900" dirty="0">
                        <a:effectLst/>
                        <a:latin typeface="Times New Roman" pitchFamily="18" charset="0"/>
                        <a:ea typeface="Calibri"/>
                        <a:cs typeface="Times New Roman" pitchFamily="18" charset="0"/>
                      </a:endParaRPr>
                    </a:p>
                  </a:txBody>
                  <a:tcPr marL="22012" marR="2201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2">
                        <a:lumMod val="90000"/>
                      </a:schemeClr>
                    </a:solidFill>
                  </a:tcPr>
                </a:tc>
                <a:tc>
                  <a:txBody>
                    <a:bodyPr/>
                    <a:lstStyle/>
                    <a:p>
                      <a:pPr algn="ctr">
                        <a:spcAft>
                          <a:spcPts val="0"/>
                        </a:spcAft>
                      </a:pPr>
                      <a:r>
                        <a:rPr lang="ru-RU" sz="1000" dirty="0">
                          <a:effectLst/>
                          <a:latin typeface="Times New Roman" pitchFamily="18" charset="0"/>
                          <a:cs typeface="Times New Roman" pitchFamily="18" charset="0"/>
                        </a:rPr>
                        <a:t>ед.</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a:effectLst/>
                          <a:latin typeface="Times New Roman" pitchFamily="18" charset="0"/>
                          <a:cs typeface="Times New Roman" pitchFamily="18" charset="0"/>
                        </a:rPr>
                        <a:t>6082</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a:effectLst/>
                          <a:latin typeface="Times New Roman" pitchFamily="18" charset="0"/>
                          <a:cs typeface="Times New Roman" pitchFamily="18" charset="0"/>
                        </a:rPr>
                        <a:t>6052</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cs typeface="Times New Roman" pitchFamily="18" charset="0"/>
                        </a:rPr>
                        <a:t>6032</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cs typeface="Times New Roman" pitchFamily="18" charset="0"/>
                        </a:rPr>
                        <a:t>5823</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cs typeface="Times New Roman" pitchFamily="18" charset="0"/>
                        </a:rPr>
                        <a:t>6079</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4081</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6184</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6184</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6184</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3" name="Прямоугольник 2"/>
          <p:cNvSpPr/>
          <p:nvPr/>
        </p:nvSpPr>
        <p:spPr>
          <a:xfrm>
            <a:off x="323528" y="10861"/>
            <a:ext cx="6480720" cy="923330"/>
          </a:xfrm>
          <a:prstGeom prst="rect">
            <a:avLst/>
          </a:prstGeom>
        </p:spPr>
        <p:txBody>
          <a:bodyPr wrap="square">
            <a:spAutoFit/>
          </a:bodyPr>
          <a:lstStyle/>
          <a:p>
            <a:pPr algn="ctr"/>
            <a:r>
              <a:rPr lang="ru-RU" dirty="0">
                <a:solidFill>
                  <a:prstClr val="black"/>
                </a:solidFill>
                <a:latin typeface="Times New Roman" pitchFamily="18" charset="0"/>
                <a:cs typeface="Times New Roman" pitchFamily="18" charset="0"/>
              </a:rPr>
              <a:t>Основные результаты при реализации муниципальной </a:t>
            </a:r>
            <a:r>
              <a:rPr lang="ru-RU" dirty="0" smtClean="0">
                <a:solidFill>
                  <a:prstClr val="black"/>
                </a:solidFill>
                <a:latin typeface="Times New Roman" pitchFamily="18" charset="0"/>
                <a:cs typeface="Times New Roman" pitchFamily="18" charset="0"/>
              </a:rPr>
              <a:t>программы</a:t>
            </a:r>
            <a:r>
              <a:rPr lang="ru-RU" dirty="0">
                <a:solidFill>
                  <a:prstClr val="black"/>
                </a:solidFill>
                <a:latin typeface="Times New Roman" pitchFamily="18" charset="0"/>
                <a:cs typeface="Times New Roman" pitchFamily="18" charset="0"/>
              </a:rPr>
              <a:t> «Развитие транспортной системы Северо-Енисейского района» </a:t>
            </a:r>
            <a:endParaRPr lang="ru-RU" dirty="0">
              <a:solidFill>
                <a:prstClr val="black"/>
              </a:solidFill>
              <a:latin typeface="Times New Roman"/>
              <a:ea typeface="Calibri"/>
              <a:cs typeface="Arial"/>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29841"/>
            <a:ext cx="676275" cy="669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04248" y="-129433"/>
            <a:ext cx="2476327" cy="1423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9500668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18058"/>
          </a:xfrm>
        </p:spPr>
        <p:txBody>
          <a:bodyPr>
            <a:normAutofit/>
          </a:bodyPr>
          <a:lstStyle/>
          <a:p>
            <a:r>
              <a:rPr lang="ru-RU" sz="1400" dirty="0" smtClean="0">
                <a:latin typeface="Times New Roman" pitchFamily="18" charset="0"/>
                <a:cs typeface="Times New Roman" pitchFamily="18" charset="0"/>
              </a:rPr>
              <a:t>Муниципальная программа «Содействие </a:t>
            </a:r>
            <a:r>
              <a:rPr lang="ru-RU" sz="1400" dirty="0">
                <a:latin typeface="Times New Roman" pitchFamily="18" charset="0"/>
                <a:cs typeface="Times New Roman" pitchFamily="18" charset="0"/>
              </a:rPr>
              <a:t>развитию гражданского </a:t>
            </a:r>
            <a:r>
              <a:rPr lang="ru-RU" sz="1400" dirty="0" smtClean="0">
                <a:latin typeface="Times New Roman" pitchFamily="18" charset="0"/>
                <a:cs typeface="Times New Roman" pitchFamily="18" charset="0"/>
              </a:rPr>
              <a:t>общества» </a:t>
            </a:r>
            <a:endParaRPr lang="ru-RU" sz="1400" dirty="0">
              <a:latin typeface="Times New Roman" pitchFamily="18" charset="0"/>
              <a:cs typeface="Times New Roman" pitchFamily="18" charset="0"/>
            </a:endParaRPr>
          </a:p>
        </p:txBody>
      </p:sp>
      <p:graphicFrame>
        <p:nvGraphicFramePr>
          <p:cNvPr id="4" name="Объект 3"/>
          <p:cNvGraphicFramePr>
            <a:graphicFrameLocks noGrp="1"/>
          </p:cNvGraphicFramePr>
          <p:nvPr>
            <p:ph idx="4294967295"/>
            <p:extLst>
              <p:ext uri="{D42A27DB-BD31-4B8C-83A1-F6EECF244321}">
                <p14:modId xmlns:p14="http://schemas.microsoft.com/office/powerpoint/2010/main" val="733353502"/>
              </p:ext>
            </p:extLst>
          </p:nvPr>
        </p:nvGraphicFramePr>
        <p:xfrm>
          <a:off x="457200" y="692696"/>
          <a:ext cx="8229600" cy="731520"/>
        </p:xfrm>
        <a:graphic>
          <a:graphicData uri="http://schemas.openxmlformats.org/drawingml/2006/table">
            <a:tbl>
              <a:tblPr firstRow="1" bandRow="1">
                <a:tableStyleId>{5C22544A-7EE6-4342-B048-85BDC9FD1C3A}</a:tableStyleId>
              </a:tblPr>
              <a:tblGrid>
                <a:gridCol w="8229600"/>
              </a:tblGrid>
              <a:tr h="720080">
                <a:tc>
                  <a:txBody>
                    <a:bodyPr/>
                    <a:lstStyle/>
                    <a:p>
                      <a:r>
                        <a:rPr lang="ru-RU" sz="1400" dirty="0" smtClean="0">
                          <a:solidFill>
                            <a:schemeClr val="tx1"/>
                          </a:solidFill>
                          <a:latin typeface="Times New Roman" pitchFamily="18" charset="0"/>
                          <a:cs typeface="Times New Roman" pitchFamily="18" charset="0"/>
                        </a:rPr>
                        <a:t>       </a:t>
                      </a:r>
                      <a:r>
                        <a:rPr lang="ru-RU" sz="1400" b="0" dirty="0" smtClean="0">
                          <a:solidFill>
                            <a:schemeClr val="tx1"/>
                          </a:solidFill>
                          <a:latin typeface="Times New Roman" pitchFamily="18" charset="0"/>
                          <a:cs typeface="Times New Roman" pitchFamily="18" charset="0"/>
                        </a:rPr>
                        <a:t>Цель муниципальной</a:t>
                      </a:r>
                      <a:r>
                        <a:rPr lang="ru-RU" sz="1400" b="0" baseline="0" dirty="0" smtClean="0">
                          <a:solidFill>
                            <a:schemeClr val="tx1"/>
                          </a:solidFill>
                          <a:latin typeface="Times New Roman" pitchFamily="18" charset="0"/>
                          <a:cs typeface="Times New Roman" pitchFamily="18" charset="0"/>
                        </a:rPr>
                        <a:t> программы</a:t>
                      </a:r>
                      <a:r>
                        <a:rPr lang="ru-RU" sz="1400" b="0" dirty="0" smtClean="0">
                          <a:solidFill>
                            <a:schemeClr val="tx1"/>
                          </a:solidFill>
                          <a:latin typeface="Times New Roman" pitchFamily="18" charset="0"/>
                          <a:cs typeface="Times New Roman" pitchFamily="18" charset="0"/>
                        </a:rPr>
                        <a:t> - с</a:t>
                      </a:r>
                      <a:r>
                        <a:rPr lang="ru-RU" sz="1400" b="0" kern="1200" dirty="0" smtClean="0">
                          <a:solidFill>
                            <a:schemeClr val="tx1"/>
                          </a:solidFill>
                          <a:effectLst/>
                          <a:latin typeface="Times New Roman" pitchFamily="18" charset="0"/>
                          <a:ea typeface="+mn-ea"/>
                          <a:cs typeface="Times New Roman" pitchFamily="18" charset="0"/>
                        </a:rPr>
                        <a:t>оздание условий для дальнейшего развития гражданского общества, повышения социальной активности населения, повышения прозрачности деятельности органов законодательной и исполнительной власти в Северо-Енисейском районе.</a:t>
                      </a:r>
                      <a:endParaRPr lang="ru-RU" sz="1400" b="0" dirty="0">
                        <a:solidFill>
                          <a:schemeClr val="tx1"/>
                        </a:solidFill>
                        <a:latin typeface="Times New Roman" pitchFamily="18" charset="0"/>
                        <a:cs typeface="Times New Roman" pitchFamily="18" charset="0"/>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r>
            </a:tbl>
          </a:graphicData>
        </a:graphic>
      </p:graphicFrame>
      <p:sp>
        <p:nvSpPr>
          <p:cNvPr id="5" name="Скругленный прямоугольник 4"/>
          <p:cNvSpPr/>
          <p:nvPr/>
        </p:nvSpPr>
        <p:spPr>
          <a:xfrm>
            <a:off x="433144" y="703962"/>
            <a:ext cx="8208912" cy="7200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graphicFrame>
        <p:nvGraphicFramePr>
          <p:cNvPr id="6" name="Объект 5"/>
          <p:cNvGraphicFramePr>
            <a:graphicFrameLocks/>
          </p:cNvGraphicFramePr>
          <p:nvPr>
            <p:extLst>
              <p:ext uri="{D42A27DB-BD31-4B8C-83A1-F6EECF244321}">
                <p14:modId xmlns:p14="http://schemas.microsoft.com/office/powerpoint/2010/main" val="4166767241"/>
              </p:ext>
            </p:extLst>
          </p:nvPr>
        </p:nvGraphicFramePr>
        <p:xfrm>
          <a:off x="395538" y="1424042"/>
          <a:ext cx="8291262" cy="788095"/>
        </p:xfrm>
        <a:graphic>
          <a:graphicData uri="http://schemas.openxmlformats.org/drawingml/2006/table">
            <a:tbl>
              <a:tblPr firstRow="1" bandRow="1">
                <a:tableStyleId>{5C22544A-7EE6-4342-B048-85BDC9FD1C3A}</a:tableStyleId>
              </a:tblPr>
              <a:tblGrid>
                <a:gridCol w="1512166"/>
                <a:gridCol w="1296144"/>
                <a:gridCol w="1337321"/>
                <a:gridCol w="1381877"/>
                <a:gridCol w="1381877"/>
                <a:gridCol w="1381877"/>
              </a:tblGrid>
              <a:tr h="420782">
                <a:tc rowSpan="2">
                  <a:txBody>
                    <a:bodyPr/>
                    <a:lstStyle/>
                    <a:p>
                      <a:pPr algn="ctr"/>
                      <a:r>
                        <a:rPr lang="ru-RU" sz="1400" b="0" dirty="0" smtClean="0">
                          <a:solidFill>
                            <a:schemeClr val="tx1"/>
                          </a:solidFill>
                          <a:latin typeface="Times New Roman" pitchFamily="18" charset="0"/>
                          <a:cs typeface="Times New Roman" pitchFamily="18" charset="0"/>
                        </a:rPr>
                        <a:t>Объемы финансирования</a:t>
                      </a:r>
                      <a:r>
                        <a:rPr lang="ru-RU" sz="1400" b="0" baseline="0" dirty="0" smtClean="0">
                          <a:solidFill>
                            <a:schemeClr val="tx1"/>
                          </a:solidFill>
                          <a:latin typeface="Times New Roman" pitchFamily="18" charset="0"/>
                          <a:cs typeface="Times New Roman" pitchFamily="18" charset="0"/>
                        </a:rPr>
                        <a:t> (тыс. рублей)</a:t>
                      </a:r>
                      <a:endParaRPr lang="ru-RU" sz="14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pPr algn="ctr"/>
                      <a:r>
                        <a:rPr lang="ru-RU" sz="1400" b="0" dirty="0" smtClean="0">
                          <a:solidFill>
                            <a:schemeClr val="tx1"/>
                          </a:solidFill>
                          <a:latin typeface="Times New Roman" pitchFamily="18" charset="0"/>
                          <a:cs typeface="Times New Roman" pitchFamily="18" charset="0"/>
                        </a:rPr>
                        <a:t>2019 год</a:t>
                      </a:r>
                      <a:endParaRPr lang="ru-RU" sz="14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pPr algn="ctr"/>
                      <a:r>
                        <a:rPr lang="ru-RU" sz="1400" b="0" dirty="0" smtClean="0">
                          <a:solidFill>
                            <a:schemeClr val="tx1"/>
                          </a:solidFill>
                          <a:latin typeface="Times New Roman" pitchFamily="18" charset="0"/>
                          <a:cs typeface="Times New Roman" pitchFamily="18" charset="0"/>
                        </a:rPr>
                        <a:t>2010 год</a:t>
                      </a:r>
                      <a:endParaRPr lang="ru-RU" sz="14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pPr algn="ctr"/>
                      <a:r>
                        <a:rPr lang="ru-RU" sz="1400" b="0" dirty="0" smtClean="0">
                          <a:solidFill>
                            <a:schemeClr val="tx1"/>
                          </a:solidFill>
                          <a:latin typeface="Times New Roman" pitchFamily="18" charset="0"/>
                          <a:cs typeface="Times New Roman" pitchFamily="18" charset="0"/>
                        </a:rPr>
                        <a:t>2021 год</a:t>
                      </a:r>
                      <a:endParaRPr lang="ru-RU" sz="14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pPr algn="ctr"/>
                      <a:r>
                        <a:rPr lang="ru-RU" sz="1400" b="0" dirty="0" smtClean="0">
                          <a:solidFill>
                            <a:schemeClr val="tx1"/>
                          </a:solidFill>
                          <a:latin typeface="Times New Roman" pitchFamily="18" charset="0"/>
                          <a:cs typeface="Times New Roman" pitchFamily="18" charset="0"/>
                        </a:rPr>
                        <a:t>2022 год</a:t>
                      </a:r>
                      <a:endParaRPr lang="ru-RU" sz="14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pPr algn="ctr"/>
                      <a:r>
                        <a:rPr lang="ru-RU" sz="1400" b="0" dirty="0" smtClean="0">
                          <a:solidFill>
                            <a:schemeClr val="tx1"/>
                          </a:solidFill>
                          <a:latin typeface="Times New Roman" pitchFamily="18" charset="0"/>
                          <a:cs typeface="Times New Roman" pitchFamily="18" charset="0"/>
                        </a:rPr>
                        <a:t>2023 год</a:t>
                      </a:r>
                      <a:endParaRPr lang="ru-RU" sz="14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r>
              <a:tr h="367313">
                <a:tc vMerge="1">
                  <a:txBody>
                    <a:bodyPr/>
                    <a:lstStyle/>
                    <a:p>
                      <a:endParaRPr lang="ru-RU" dirty="0"/>
                    </a:p>
                  </a:txBody>
                  <a:tcPr/>
                </a:tc>
                <a:tc>
                  <a:txBody>
                    <a:bodyPr/>
                    <a:lstStyle/>
                    <a:p>
                      <a:pPr algn="ctr"/>
                      <a:r>
                        <a:rPr lang="ru-RU" sz="1400" dirty="0" smtClean="0">
                          <a:latin typeface="Times New Roman" pitchFamily="18" charset="0"/>
                          <a:cs typeface="Times New Roman" pitchFamily="18" charset="0"/>
                        </a:rPr>
                        <a:t>23 040,3</a:t>
                      </a:r>
                      <a:endParaRPr lang="ru-RU" sz="14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3"/>
                      <a:tile tx="0" ty="0" sx="100000" sy="100000" flip="none" algn="tl"/>
                    </a:blipFill>
                  </a:tcPr>
                </a:tc>
                <a:tc>
                  <a:txBody>
                    <a:bodyPr/>
                    <a:lstStyle/>
                    <a:p>
                      <a:pPr algn="ctr"/>
                      <a:r>
                        <a:rPr lang="ru-RU" sz="1400" dirty="0" smtClean="0">
                          <a:latin typeface="Times New Roman" pitchFamily="18" charset="0"/>
                          <a:cs typeface="Times New Roman" pitchFamily="18" charset="0"/>
                        </a:rPr>
                        <a:t>24 129,9</a:t>
                      </a:r>
                      <a:endParaRPr lang="ru-RU" sz="14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3"/>
                      <a:tile tx="0" ty="0" sx="100000" sy="100000" flip="none" algn="tl"/>
                    </a:blipFill>
                  </a:tcPr>
                </a:tc>
                <a:tc>
                  <a:txBody>
                    <a:bodyPr/>
                    <a:lstStyle/>
                    <a:p>
                      <a:pPr algn="ctr"/>
                      <a:r>
                        <a:rPr lang="ru-RU" sz="1400" b="1" dirty="0" smtClean="0">
                          <a:latin typeface="Times New Roman" pitchFamily="18" charset="0"/>
                          <a:cs typeface="Times New Roman" pitchFamily="18" charset="0"/>
                        </a:rPr>
                        <a:t>25 267,9</a:t>
                      </a:r>
                      <a:endParaRPr lang="ru-RU" sz="1400" b="1"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3"/>
                      <a:tile tx="0" ty="0" sx="100000" sy="100000" flip="none" algn="tl"/>
                    </a:blipFill>
                  </a:tcPr>
                </a:tc>
                <a:tc>
                  <a:txBody>
                    <a:bodyPr/>
                    <a:lstStyle/>
                    <a:p>
                      <a:pPr algn="ctr"/>
                      <a:r>
                        <a:rPr lang="ru-RU" sz="1400" dirty="0" smtClean="0">
                          <a:latin typeface="Times New Roman" pitchFamily="18" charset="0"/>
                          <a:cs typeface="Times New Roman" pitchFamily="18" charset="0"/>
                        </a:rPr>
                        <a:t>25 267,9</a:t>
                      </a:r>
                      <a:endParaRPr lang="ru-RU" sz="14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3"/>
                      <a:tile tx="0" ty="0" sx="100000" sy="100000" flip="none" algn="tl"/>
                    </a:blipFill>
                  </a:tcPr>
                </a:tc>
                <a:tc>
                  <a:txBody>
                    <a:bodyPr/>
                    <a:lstStyle/>
                    <a:p>
                      <a:pPr algn="ctr"/>
                      <a:r>
                        <a:rPr lang="ru-RU" sz="1400" dirty="0" smtClean="0">
                          <a:latin typeface="Times New Roman" pitchFamily="18" charset="0"/>
                          <a:cs typeface="Times New Roman" pitchFamily="18" charset="0"/>
                        </a:rPr>
                        <a:t>25 267,9</a:t>
                      </a:r>
                      <a:endParaRPr lang="ru-RU" sz="14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3"/>
                      <a:tile tx="0" ty="0" sx="100000" sy="100000" flip="none" algn="tl"/>
                    </a:blipFill>
                  </a:tcPr>
                </a:tc>
              </a:tr>
            </a:tbl>
          </a:graphicData>
        </a:graphic>
      </p:graphicFrame>
      <p:sp>
        <p:nvSpPr>
          <p:cNvPr id="7" name="Прямоугольник 6"/>
          <p:cNvSpPr/>
          <p:nvPr/>
        </p:nvSpPr>
        <p:spPr>
          <a:xfrm>
            <a:off x="387865" y="2348880"/>
            <a:ext cx="8288591" cy="2339102"/>
          </a:xfrm>
          <a:prstGeom prst="rect">
            <a:avLst/>
          </a:prstGeom>
          <a:noFill/>
        </p:spPr>
        <p:txBody>
          <a:bodyPr wrap="square">
            <a:spAutoFit/>
          </a:bodyPr>
          <a:lstStyle/>
          <a:p>
            <a:r>
              <a:rPr lang="ru-RU" sz="1400" dirty="0">
                <a:solidFill>
                  <a:prstClr val="black"/>
                </a:solidFill>
                <a:latin typeface="Times New Roman" pitchFamily="18" charset="0"/>
                <a:cs typeface="Times New Roman" pitchFamily="18" charset="0"/>
              </a:rPr>
              <a:t> </a:t>
            </a:r>
            <a:r>
              <a:rPr lang="ru-RU" sz="1400" dirty="0" smtClean="0">
                <a:solidFill>
                  <a:prstClr val="black"/>
                </a:solidFill>
                <a:latin typeface="Times New Roman" pitchFamily="18" charset="0"/>
                <a:cs typeface="Times New Roman" pitchFamily="18" charset="0"/>
              </a:rPr>
              <a:t>        </a:t>
            </a:r>
            <a:r>
              <a:rPr lang="ru-RU" sz="1400" dirty="0">
                <a:solidFill>
                  <a:prstClr val="black"/>
                </a:solidFill>
                <a:latin typeface="Times New Roman" pitchFamily="18" charset="0"/>
                <a:cs typeface="Times New Roman" pitchFamily="18" charset="0"/>
              </a:rPr>
              <a:t>	</a:t>
            </a:r>
            <a:r>
              <a:rPr lang="ru-RU" sz="1400" dirty="0" smtClean="0">
                <a:solidFill>
                  <a:prstClr val="black"/>
                </a:solidFill>
                <a:latin typeface="Times New Roman" pitchFamily="18" charset="0"/>
                <a:cs typeface="Times New Roman" pitchFamily="18" charset="0"/>
              </a:rPr>
              <a:t>	   </a:t>
            </a:r>
            <a:r>
              <a:rPr lang="ru-RU" sz="1400" b="1" dirty="0" smtClean="0">
                <a:solidFill>
                  <a:prstClr val="black"/>
                </a:solidFill>
                <a:latin typeface="Times New Roman" pitchFamily="18" charset="0"/>
                <a:cs typeface="Times New Roman" pitchFamily="18" charset="0"/>
              </a:rPr>
              <a:t>Основные направления расходов в 2021 году:</a:t>
            </a:r>
          </a:p>
          <a:p>
            <a:r>
              <a:rPr lang="ru-RU" sz="1400" dirty="0">
                <a:solidFill>
                  <a:prstClr val="black"/>
                </a:solidFill>
                <a:latin typeface="Times New Roman" pitchFamily="18" charset="0"/>
                <a:cs typeface="Times New Roman" pitchFamily="18" charset="0"/>
              </a:rPr>
              <a:t> </a:t>
            </a:r>
            <a:r>
              <a:rPr lang="ru-RU" sz="1400" dirty="0" smtClean="0">
                <a:solidFill>
                  <a:prstClr val="black"/>
                </a:solidFill>
                <a:latin typeface="Times New Roman" pitchFamily="18" charset="0"/>
                <a:cs typeface="Times New Roman" pitchFamily="18" charset="0"/>
              </a:rPr>
              <a:t>      </a:t>
            </a:r>
          </a:p>
          <a:p>
            <a:endParaRPr lang="ru-RU" sz="1400" dirty="0">
              <a:solidFill>
                <a:prstClr val="black"/>
              </a:solidFill>
              <a:latin typeface="Times New Roman" pitchFamily="18" charset="0"/>
              <a:cs typeface="Times New Roman" pitchFamily="18" charset="0"/>
            </a:endParaRPr>
          </a:p>
          <a:p>
            <a:endParaRPr lang="ru-RU" sz="1400" dirty="0" smtClean="0">
              <a:solidFill>
                <a:prstClr val="black"/>
              </a:solidFill>
              <a:latin typeface="Times New Roman" pitchFamily="18" charset="0"/>
              <a:cs typeface="Times New Roman" pitchFamily="18" charset="0"/>
            </a:endParaRPr>
          </a:p>
          <a:p>
            <a:r>
              <a:rPr lang="ru-RU" sz="14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Производство </a:t>
            </a:r>
            <a:r>
              <a:rPr lang="ru-RU" sz="1200" dirty="0">
                <a:solidFill>
                  <a:prstClr val="black"/>
                </a:solidFill>
                <a:latin typeface="Times New Roman" pitchFamily="18" charset="0"/>
                <a:cs typeface="Times New Roman" pitchFamily="18" charset="0"/>
              </a:rPr>
              <a:t>и размещение материалов </a:t>
            </a:r>
            <a:r>
              <a:rPr lang="ru-RU" sz="1200" dirty="0" smtClean="0">
                <a:solidFill>
                  <a:prstClr val="black"/>
                </a:solidFill>
                <a:latin typeface="Times New Roman" pitchFamily="18" charset="0"/>
                <a:cs typeface="Times New Roman" pitchFamily="18" charset="0"/>
              </a:rPr>
              <a:t>о деятельности и</a:t>
            </a:r>
          </a:p>
          <a:p>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решениях органов местного </a:t>
            </a:r>
            <a:r>
              <a:rPr lang="ru-RU" sz="1200" dirty="0" smtClean="0">
                <a:solidFill>
                  <a:prstClr val="black"/>
                </a:solidFill>
                <a:latin typeface="Times New Roman" pitchFamily="18" charset="0"/>
                <a:cs typeface="Times New Roman" pitchFamily="18" charset="0"/>
              </a:rPr>
              <a:t>самоуправления</a:t>
            </a:r>
            <a:r>
              <a:rPr lang="ru-RU" sz="1200" dirty="0">
                <a:solidFill>
                  <a:prstClr val="black"/>
                </a:solidFill>
                <a:latin typeface="Times New Roman" pitchFamily="18" charset="0"/>
                <a:cs typeface="Times New Roman" pitchFamily="18" charset="0"/>
              </a:rPr>
              <a:t>, иной </a:t>
            </a:r>
            <a:r>
              <a:rPr lang="ru-RU" sz="1200" dirty="0" smtClean="0">
                <a:solidFill>
                  <a:prstClr val="black"/>
                </a:solidFill>
                <a:latin typeface="Times New Roman" pitchFamily="18" charset="0"/>
                <a:cs typeface="Times New Roman" pitchFamily="18" charset="0"/>
              </a:rPr>
              <a:t>социально-</a:t>
            </a:r>
          </a:p>
          <a:p>
            <a:r>
              <a:rPr lang="ru-RU" sz="1200" dirty="0" smtClean="0">
                <a:solidFill>
                  <a:prstClr val="black"/>
                </a:solidFill>
                <a:latin typeface="Times New Roman" pitchFamily="18" charset="0"/>
                <a:cs typeface="Times New Roman" pitchFamily="18" charset="0"/>
              </a:rPr>
              <a:t>значимой информации </a:t>
            </a:r>
            <a:r>
              <a:rPr lang="ru-RU" sz="1200" dirty="0">
                <a:solidFill>
                  <a:prstClr val="black"/>
                </a:solidFill>
                <a:latin typeface="Times New Roman" pitchFamily="18" charset="0"/>
                <a:cs typeface="Times New Roman" pitchFamily="18" charset="0"/>
              </a:rPr>
              <a:t>в газете «Северо-Енисейский ВЕСТНИК</a:t>
            </a:r>
            <a:r>
              <a:rPr lang="ru-RU" sz="1200" dirty="0" smtClean="0">
                <a:solidFill>
                  <a:prstClr val="black"/>
                </a:solidFill>
                <a:latin typeface="Times New Roman" pitchFamily="18" charset="0"/>
                <a:cs typeface="Times New Roman" pitchFamily="18" charset="0"/>
              </a:rPr>
              <a:t>»</a:t>
            </a:r>
          </a:p>
          <a:p>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и ее приложениях </a:t>
            </a:r>
            <a:r>
              <a:rPr lang="ru-RU" sz="1200" dirty="0" smtClean="0">
                <a:solidFill>
                  <a:prstClr val="black"/>
                </a:solidFill>
                <a:latin typeface="Times New Roman" pitchFamily="18" charset="0"/>
                <a:cs typeface="Times New Roman" pitchFamily="18" charset="0"/>
              </a:rPr>
              <a:t>685,2 тыс. руб.</a:t>
            </a:r>
          </a:p>
          <a:p>
            <a:endParaRPr lang="ru-RU" sz="1200" dirty="0" smtClean="0">
              <a:solidFill>
                <a:prstClr val="black"/>
              </a:solidFill>
              <a:latin typeface="Times New Roman" pitchFamily="18" charset="0"/>
              <a:cs typeface="Times New Roman" pitchFamily="18" charset="0"/>
            </a:endParaRPr>
          </a:p>
          <a:p>
            <a:r>
              <a:rPr lang="ru-RU" sz="1400" dirty="0" smtClean="0">
                <a:solidFill>
                  <a:prstClr val="black"/>
                </a:solidFill>
                <a:latin typeface="Times New Roman" pitchFamily="18" charset="0"/>
                <a:cs typeface="Times New Roman" pitchFamily="18" charset="0"/>
              </a:rPr>
              <a:t> </a:t>
            </a:r>
          </a:p>
          <a:p>
            <a:r>
              <a:rPr lang="ru-RU" sz="1400" dirty="0" smtClean="0">
                <a:solidFill>
                  <a:prstClr val="black"/>
                </a:solidFill>
                <a:latin typeface="Times New Roman" pitchFamily="18" charset="0"/>
                <a:cs typeface="Times New Roman" pitchFamily="18" charset="0"/>
              </a:rPr>
              <a:t>			</a:t>
            </a:r>
            <a:endParaRPr lang="ru-RU" sz="1400" dirty="0">
              <a:solidFill>
                <a:prstClr val="black"/>
              </a:solidFill>
              <a:latin typeface="Times New Roman" pitchFamily="18" charset="0"/>
              <a:cs typeface="Times New Roman" pitchFamily="18" charset="0"/>
            </a:endParaRPr>
          </a:p>
        </p:txBody>
      </p:sp>
      <p:sp>
        <p:nvSpPr>
          <p:cNvPr id="9" name="Блок-схема: перфолента 8"/>
          <p:cNvSpPr/>
          <p:nvPr/>
        </p:nvSpPr>
        <p:spPr>
          <a:xfrm>
            <a:off x="433144" y="2957359"/>
            <a:ext cx="4349983" cy="1385272"/>
          </a:xfrm>
          <a:prstGeom prst="flowChartPunchedTap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10" name="Стрелка вниз 9"/>
          <p:cNvSpPr/>
          <p:nvPr/>
        </p:nvSpPr>
        <p:spPr>
          <a:xfrm>
            <a:off x="1642616" y="2636912"/>
            <a:ext cx="936104" cy="576064"/>
          </a:xfrm>
          <a:prstGeom prst="downArrow">
            <a:avLst>
              <a:gd name="adj1" fmla="val 50000"/>
              <a:gd name="adj2" fmla="val 48022"/>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13" name="Блок-схема: перфолента 12"/>
          <p:cNvSpPr/>
          <p:nvPr/>
        </p:nvSpPr>
        <p:spPr>
          <a:xfrm>
            <a:off x="5107632" y="2982406"/>
            <a:ext cx="3600400" cy="1373590"/>
          </a:xfrm>
          <a:prstGeom prst="flowChartPunchedTap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smtClean="0">
                <a:solidFill>
                  <a:prstClr val="black"/>
                </a:solidFill>
                <a:latin typeface="Times New Roman" pitchFamily="18" charset="0"/>
                <a:cs typeface="Times New Roman" pitchFamily="18" charset="0"/>
              </a:rPr>
              <a:t>Обеспечение деятельности муниципального казенного учреждения «Северо-Енисейская муниципальная информационная служба» </a:t>
            </a:r>
          </a:p>
          <a:p>
            <a:pPr algn="ctr"/>
            <a:r>
              <a:rPr lang="ru-RU" sz="1200" dirty="0" smtClean="0">
                <a:solidFill>
                  <a:prstClr val="black"/>
                </a:solidFill>
                <a:latin typeface="Times New Roman" pitchFamily="18" charset="0"/>
                <a:cs typeface="Times New Roman" pitchFamily="18" charset="0"/>
              </a:rPr>
              <a:t>24 582,7 тыс. рублей</a:t>
            </a:r>
            <a:endParaRPr lang="ru-RU" sz="1200" dirty="0">
              <a:solidFill>
                <a:prstClr val="black"/>
              </a:solidFill>
              <a:latin typeface="Times New Roman" pitchFamily="18" charset="0"/>
              <a:cs typeface="Times New Roman" pitchFamily="18" charset="0"/>
            </a:endParaRPr>
          </a:p>
        </p:txBody>
      </p:sp>
      <p:sp>
        <p:nvSpPr>
          <p:cNvPr id="14" name="Стрелка вниз 13"/>
          <p:cNvSpPr/>
          <p:nvPr/>
        </p:nvSpPr>
        <p:spPr>
          <a:xfrm>
            <a:off x="5971814" y="2636912"/>
            <a:ext cx="936104" cy="576064"/>
          </a:xfrm>
          <a:prstGeom prst="down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8" name="Нашивка 7"/>
          <p:cNvSpPr/>
          <p:nvPr/>
        </p:nvSpPr>
        <p:spPr>
          <a:xfrm>
            <a:off x="190828" y="219330"/>
            <a:ext cx="484632" cy="484632"/>
          </a:xfrm>
          <a:prstGeom prst="chevron">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black"/>
              </a:solidFill>
            </a:endParaRPr>
          </a:p>
        </p:txBody>
      </p:sp>
      <p:graphicFrame>
        <p:nvGraphicFramePr>
          <p:cNvPr id="3" name="Таблица 2"/>
          <p:cNvGraphicFramePr>
            <a:graphicFrameLocks noGrp="1"/>
          </p:cNvGraphicFramePr>
          <p:nvPr>
            <p:extLst>
              <p:ext uri="{D42A27DB-BD31-4B8C-83A1-F6EECF244321}">
                <p14:modId xmlns:p14="http://schemas.microsoft.com/office/powerpoint/2010/main" val="125395385"/>
              </p:ext>
            </p:extLst>
          </p:nvPr>
        </p:nvGraphicFramePr>
        <p:xfrm>
          <a:off x="35497" y="4437112"/>
          <a:ext cx="6079638" cy="2377035"/>
        </p:xfrm>
        <a:graphic>
          <a:graphicData uri="http://schemas.openxmlformats.org/drawingml/2006/table">
            <a:tbl>
              <a:tblPr firstRow="1" bandRow="1">
                <a:tableStyleId>{5C22544A-7EE6-4342-B048-85BDC9FD1C3A}</a:tableStyleId>
              </a:tblPr>
              <a:tblGrid>
                <a:gridCol w="2448271"/>
                <a:gridCol w="720080"/>
                <a:gridCol w="720080"/>
                <a:gridCol w="720080"/>
                <a:gridCol w="720080"/>
                <a:gridCol w="751047"/>
              </a:tblGrid>
              <a:tr h="390111">
                <a:tc>
                  <a:txBody>
                    <a:bodyPr/>
                    <a:lstStyle/>
                    <a:p>
                      <a:pPr algn="ctr"/>
                      <a:r>
                        <a:rPr lang="ru-RU" sz="1000" dirty="0" smtClean="0">
                          <a:solidFill>
                            <a:schemeClr val="tx1"/>
                          </a:solidFill>
                          <a:latin typeface="Times New Roman" pitchFamily="18" charset="0"/>
                          <a:cs typeface="Times New Roman" pitchFamily="18" charset="0"/>
                        </a:rPr>
                        <a:t>Основные результаты</a:t>
                      </a:r>
                      <a:endParaRPr lang="ru-RU" sz="1000" dirty="0">
                        <a:solidFill>
                          <a:schemeClr val="tx1"/>
                        </a:solidFill>
                        <a:latin typeface="Times New Roman" pitchFamily="18" charset="0"/>
                        <a:cs typeface="Times New Roman" pitchFamily="18" charset="0"/>
                      </a:endParaRPr>
                    </a:p>
                  </a:txBody>
                  <a:tcPr/>
                </a:tc>
                <a:tc>
                  <a:txBody>
                    <a:bodyPr/>
                    <a:lstStyle/>
                    <a:p>
                      <a:pPr algn="ctr"/>
                      <a:r>
                        <a:rPr lang="ru-RU" sz="1000" dirty="0" smtClean="0">
                          <a:solidFill>
                            <a:schemeClr val="tx1"/>
                          </a:solidFill>
                          <a:latin typeface="Times New Roman" pitchFamily="18" charset="0"/>
                          <a:cs typeface="Times New Roman" pitchFamily="18" charset="0"/>
                        </a:rPr>
                        <a:t>2019 год</a:t>
                      </a:r>
                      <a:endParaRPr lang="ru-RU" sz="1000" dirty="0">
                        <a:solidFill>
                          <a:schemeClr val="tx1"/>
                        </a:solidFill>
                        <a:latin typeface="Times New Roman" pitchFamily="18" charset="0"/>
                        <a:cs typeface="Times New Roman" pitchFamily="18" charset="0"/>
                      </a:endParaRPr>
                    </a:p>
                  </a:txBody>
                  <a:tcPr/>
                </a:tc>
                <a:tc>
                  <a:txBody>
                    <a:bodyPr/>
                    <a:lstStyle/>
                    <a:p>
                      <a:pPr algn="ctr"/>
                      <a:r>
                        <a:rPr lang="ru-RU" sz="1000" dirty="0" smtClean="0">
                          <a:solidFill>
                            <a:schemeClr val="tx1"/>
                          </a:solidFill>
                          <a:latin typeface="Times New Roman" pitchFamily="18" charset="0"/>
                          <a:cs typeface="Times New Roman" pitchFamily="18" charset="0"/>
                        </a:rPr>
                        <a:t>2020 год</a:t>
                      </a:r>
                      <a:endParaRPr lang="ru-RU" sz="1000" dirty="0">
                        <a:solidFill>
                          <a:schemeClr val="tx1"/>
                        </a:solidFill>
                        <a:latin typeface="Times New Roman" pitchFamily="18" charset="0"/>
                        <a:cs typeface="Times New Roman" pitchFamily="18" charset="0"/>
                      </a:endParaRPr>
                    </a:p>
                  </a:txBody>
                  <a:tcPr/>
                </a:tc>
                <a:tc>
                  <a:txBody>
                    <a:bodyPr/>
                    <a:lstStyle/>
                    <a:p>
                      <a:pPr algn="ctr"/>
                      <a:r>
                        <a:rPr lang="ru-RU" sz="1000" dirty="0" smtClean="0">
                          <a:solidFill>
                            <a:schemeClr val="tx1"/>
                          </a:solidFill>
                          <a:latin typeface="Times New Roman" pitchFamily="18" charset="0"/>
                          <a:cs typeface="Times New Roman" pitchFamily="18" charset="0"/>
                        </a:rPr>
                        <a:t>2021 год </a:t>
                      </a:r>
                      <a:endParaRPr lang="ru-RU" sz="1000" dirty="0">
                        <a:solidFill>
                          <a:schemeClr val="tx1"/>
                        </a:solidFill>
                        <a:latin typeface="Times New Roman" pitchFamily="18" charset="0"/>
                        <a:cs typeface="Times New Roman" pitchFamily="18" charset="0"/>
                      </a:endParaRPr>
                    </a:p>
                  </a:txBody>
                  <a:tcPr/>
                </a:tc>
                <a:tc>
                  <a:txBody>
                    <a:bodyPr/>
                    <a:lstStyle/>
                    <a:p>
                      <a:pPr algn="ctr"/>
                      <a:r>
                        <a:rPr lang="ru-RU" sz="1000" dirty="0" smtClean="0">
                          <a:solidFill>
                            <a:schemeClr val="tx1"/>
                          </a:solidFill>
                          <a:latin typeface="Times New Roman" pitchFamily="18" charset="0"/>
                          <a:cs typeface="Times New Roman" pitchFamily="18" charset="0"/>
                        </a:rPr>
                        <a:t>2022 год </a:t>
                      </a:r>
                      <a:endParaRPr lang="ru-RU" sz="1000" dirty="0">
                        <a:solidFill>
                          <a:schemeClr val="tx1"/>
                        </a:solidFill>
                        <a:latin typeface="Times New Roman" pitchFamily="18" charset="0"/>
                        <a:cs typeface="Times New Roman" pitchFamily="18" charset="0"/>
                      </a:endParaRPr>
                    </a:p>
                  </a:txBody>
                  <a:tcPr/>
                </a:tc>
                <a:tc>
                  <a:txBody>
                    <a:bodyPr/>
                    <a:lstStyle/>
                    <a:p>
                      <a:pPr algn="ctr"/>
                      <a:r>
                        <a:rPr lang="ru-RU" sz="1000" dirty="0" smtClean="0">
                          <a:solidFill>
                            <a:schemeClr val="tx1"/>
                          </a:solidFill>
                          <a:latin typeface="Times New Roman" pitchFamily="18" charset="0"/>
                          <a:cs typeface="Times New Roman" pitchFamily="18" charset="0"/>
                        </a:rPr>
                        <a:t>2023 год </a:t>
                      </a:r>
                      <a:endParaRPr lang="ru-RU" sz="1000" dirty="0">
                        <a:solidFill>
                          <a:schemeClr val="tx1"/>
                        </a:solidFill>
                        <a:latin typeface="Times New Roman" pitchFamily="18" charset="0"/>
                        <a:cs typeface="Times New Roman" pitchFamily="18" charset="0"/>
                      </a:endParaRPr>
                    </a:p>
                  </a:txBody>
                  <a:tcPr/>
                </a:tc>
              </a:tr>
              <a:tr h="585791">
                <a:tc>
                  <a:txBody>
                    <a:bodyPr/>
                    <a:lstStyle/>
                    <a:p>
                      <a:pPr algn="l"/>
                      <a:r>
                        <a:rPr lang="ru-RU" sz="1000" dirty="0" smtClean="0">
                          <a:solidFill>
                            <a:schemeClr val="tx1"/>
                          </a:solidFill>
                          <a:latin typeface="Times New Roman" pitchFamily="18" charset="0"/>
                          <a:cs typeface="Times New Roman" pitchFamily="18" charset="0"/>
                        </a:rPr>
                        <a:t>Количество выходов газеты «Северо-Енисейский ВЕСТНИК» с социально-значимыми материалами, экз.</a:t>
                      </a:r>
                      <a:endParaRPr lang="ru-RU" sz="1000" dirty="0">
                        <a:solidFill>
                          <a:schemeClr val="tx1"/>
                        </a:solidFill>
                        <a:latin typeface="Times New Roman" pitchFamily="18" charset="0"/>
                        <a:cs typeface="Times New Roman" pitchFamily="18" charset="0"/>
                      </a:endParaRPr>
                    </a:p>
                  </a:txBody>
                  <a:tcPr/>
                </a:tc>
                <a:tc>
                  <a:txBody>
                    <a:bodyPr/>
                    <a:lstStyle/>
                    <a:p>
                      <a:pPr algn="ctr"/>
                      <a:r>
                        <a:rPr lang="ru-RU" sz="1000" dirty="0" smtClean="0">
                          <a:solidFill>
                            <a:schemeClr val="tx1"/>
                          </a:solidFill>
                          <a:latin typeface="Times New Roman" pitchFamily="18" charset="0"/>
                          <a:cs typeface="Times New Roman" pitchFamily="18" charset="0"/>
                        </a:rPr>
                        <a:t>115 025</a:t>
                      </a:r>
                      <a:endParaRPr lang="ru-RU" sz="1000" dirty="0">
                        <a:solidFill>
                          <a:schemeClr val="tx1"/>
                        </a:solidFill>
                        <a:latin typeface="Times New Roman" pitchFamily="18" charset="0"/>
                        <a:cs typeface="Times New Roman" pitchFamily="18" charset="0"/>
                      </a:endParaRPr>
                    </a:p>
                  </a:txBody>
                  <a:tcPr anchor="ctr"/>
                </a:tc>
                <a:tc>
                  <a:txBody>
                    <a:bodyPr/>
                    <a:lstStyle/>
                    <a:p>
                      <a:pPr algn="ctr"/>
                      <a:r>
                        <a:rPr lang="ru-RU" sz="1000" smtClean="0">
                          <a:solidFill>
                            <a:schemeClr val="tx1"/>
                          </a:solidFill>
                          <a:latin typeface="Times New Roman" pitchFamily="18" charset="0"/>
                          <a:cs typeface="Times New Roman" pitchFamily="18" charset="0"/>
                        </a:rPr>
                        <a:t>115 025</a:t>
                      </a:r>
                      <a:endParaRPr lang="ru-RU" sz="1000" dirty="0">
                        <a:solidFill>
                          <a:schemeClr val="tx1"/>
                        </a:solidFill>
                        <a:latin typeface="Times New Roman" pitchFamily="18" charset="0"/>
                        <a:cs typeface="Times New Roman" pitchFamily="18" charset="0"/>
                      </a:endParaRPr>
                    </a:p>
                  </a:txBody>
                  <a:tcPr anchor="ctr"/>
                </a:tc>
                <a:tc>
                  <a:txBody>
                    <a:bodyPr/>
                    <a:lstStyle/>
                    <a:p>
                      <a:pPr algn="ctr"/>
                      <a:r>
                        <a:rPr lang="ru-RU" sz="1000" smtClean="0">
                          <a:solidFill>
                            <a:schemeClr val="tx1"/>
                          </a:solidFill>
                          <a:latin typeface="Times New Roman" pitchFamily="18" charset="0"/>
                          <a:cs typeface="Times New Roman" pitchFamily="18" charset="0"/>
                        </a:rPr>
                        <a:t>115 025</a:t>
                      </a:r>
                      <a:endParaRPr lang="ru-RU" sz="1000" dirty="0">
                        <a:solidFill>
                          <a:schemeClr val="tx1"/>
                        </a:solidFill>
                        <a:latin typeface="Times New Roman" pitchFamily="18" charset="0"/>
                        <a:cs typeface="Times New Roman" pitchFamily="18" charset="0"/>
                      </a:endParaRPr>
                    </a:p>
                  </a:txBody>
                  <a:tcPr anchor="ctr"/>
                </a:tc>
                <a:tc>
                  <a:txBody>
                    <a:bodyPr/>
                    <a:lstStyle/>
                    <a:p>
                      <a:pPr algn="ctr"/>
                      <a:r>
                        <a:rPr lang="ru-RU" sz="1000" smtClean="0">
                          <a:solidFill>
                            <a:schemeClr val="tx1"/>
                          </a:solidFill>
                          <a:latin typeface="Times New Roman" pitchFamily="18" charset="0"/>
                          <a:cs typeface="Times New Roman" pitchFamily="18" charset="0"/>
                        </a:rPr>
                        <a:t>115 025</a:t>
                      </a:r>
                      <a:endParaRPr lang="ru-RU" sz="1000" dirty="0">
                        <a:solidFill>
                          <a:schemeClr val="tx1"/>
                        </a:solidFill>
                        <a:latin typeface="Times New Roman" pitchFamily="18" charset="0"/>
                        <a:cs typeface="Times New Roman" pitchFamily="18" charset="0"/>
                      </a:endParaRPr>
                    </a:p>
                  </a:txBody>
                  <a:tcPr anchor="ctr"/>
                </a:tc>
                <a:tc>
                  <a:txBody>
                    <a:bodyPr/>
                    <a:lstStyle/>
                    <a:p>
                      <a:pPr algn="ctr"/>
                      <a:r>
                        <a:rPr lang="ru-RU" sz="1000" dirty="0" smtClean="0">
                          <a:solidFill>
                            <a:schemeClr val="tx1"/>
                          </a:solidFill>
                          <a:latin typeface="Times New Roman" pitchFamily="18" charset="0"/>
                          <a:cs typeface="Times New Roman" pitchFamily="18" charset="0"/>
                        </a:rPr>
                        <a:t>115 025</a:t>
                      </a:r>
                      <a:endParaRPr lang="ru-RU" sz="1000" dirty="0">
                        <a:solidFill>
                          <a:schemeClr val="tx1"/>
                        </a:solidFill>
                        <a:latin typeface="Times New Roman" pitchFamily="18" charset="0"/>
                        <a:cs typeface="Times New Roman" pitchFamily="18" charset="0"/>
                      </a:endParaRPr>
                    </a:p>
                  </a:txBody>
                  <a:tcPr anchor="ctr"/>
                </a:tc>
              </a:tr>
              <a:tr h="384421">
                <a:tc>
                  <a:txBody>
                    <a:bodyPr/>
                    <a:lstStyle/>
                    <a:p>
                      <a:pPr>
                        <a:spcAft>
                          <a:spcPts val="0"/>
                        </a:spcAft>
                      </a:pPr>
                      <a:r>
                        <a:rPr lang="ru-RU" sz="1000" dirty="0" smtClean="0">
                          <a:effectLst/>
                          <a:latin typeface="Times New Roman"/>
                          <a:ea typeface="Times New Roman"/>
                        </a:rPr>
                        <a:t>Количество социально-значимых</a:t>
                      </a:r>
                      <a:r>
                        <a:rPr lang="ru-RU" sz="1000" baseline="0" dirty="0" smtClean="0">
                          <a:effectLst/>
                          <a:latin typeface="Times New Roman"/>
                          <a:ea typeface="Times New Roman"/>
                        </a:rPr>
                        <a:t> материалов в программах «СЕМИС-ТВ», экз.</a:t>
                      </a:r>
                      <a:endParaRPr lang="ru-RU" sz="1000" dirty="0">
                        <a:effectLst/>
                        <a:latin typeface="Times New Roman"/>
                        <a:ea typeface="Times New Roman"/>
                      </a:endParaRPr>
                    </a:p>
                  </a:txBody>
                  <a:tcPr marL="68580" marR="68580" marT="0" marB="0"/>
                </a:tc>
                <a:tc>
                  <a:txBody>
                    <a:bodyPr/>
                    <a:lstStyle/>
                    <a:p>
                      <a:pPr algn="ctr"/>
                      <a:r>
                        <a:rPr lang="ru-RU" sz="1000" dirty="0" smtClean="0">
                          <a:solidFill>
                            <a:schemeClr val="tx1"/>
                          </a:solidFill>
                          <a:latin typeface="Times New Roman" pitchFamily="18" charset="0"/>
                          <a:cs typeface="Times New Roman" pitchFamily="18" charset="0"/>
                        </a:rPr>
                        <a:t>1</a:t>
                      </a:r>
                      <a:r>
                        <a:rPr lang="ru-RU" sz="1000" baseline="0" dirty="0" smtClean="0">
                          <a:solidFill>
                            <a:schemeClr val="tx1"/>
                          </a:solidFill>
                          <a:latin typeface="Times New Roman" pitchFamily="18" charset="0"/>
                          <a:cs typeface="Times New Roman" pitchFamily="18" charset="0"/>
                        </a:rPr>
                        <a:t> 375</a:t>
                      </a:r>
                      <a:endParaRPr lang="ru-RU" sz="1000" dirty="0">
                        <a:solidFill>
                          <a:schemeClr val="tx1"/>
                        </a:solidFill>
                        <a:latin typeface="Times New Roman" pitchFamily="18" charset="0"/>
                        <a:cs typeface="Times New Roman" pitchFamily="18" charset="0"/>
                      </a:endParaRPr>
                    </a:p>
                  </a:txBody>
                  <a:tcPr anchor="ctr"/>
                </a:tc>
                <a:tc>
                  <a:txBody>
                    <a:bodyPr/>
                    <a:lstStyle/>
                    <a:p>
                      <a:pPr algn="ctr"/>
                      <a:r>
                        <a:rPr lang="ru-RU" sz="1000" dirty="0" smtClean="0">
                          <a:solidFill>
                            <a:schemeClr val="tx1"/>
                          </a:solidFill>
                          <a:latin typeface="Times New Roman" pitchFamily="18" charset="0"/>
                          <a:cs typeface="Times New Roman" pitchFamily="18" charset="0"/>
                        </a:rPr>
                        <a:t>1</a:t>
                      </a:r>
                      <a:r>
                        <a:rPr lang="ru-RU" sz="1000" baseline="0" dirty="0" smtClean="0">
                          <a:solidFill>
                            <a:schemeClr val="tx1"/>
                          </a:solidFill>
                          <a:latin typeface="Times New Roman" pitchFamily="18" charset="0"/>
                          <a:cs typeface="Times New Roman" pitchFamily="18" charset="0"/>
                        </a:rPr>
                        <a:t> 375</a:t>
                      </a:r>
                      <a:endParaRPr lang="ru-RU" sz="1000" dirty="0">
                        <a:solidFill>
                          <a:schemeClr val="tx1"/>
                        </a:solidFill>
                        <a:latin typeface="Times New Roman" pitchFamily="18" charset="0"/>
                        <a:cs typeface="Times New Roman" pitchFamily="18" charset="0"/>
                      </a:endParaRPr>
                    </a:p>
                  </a:txBody>
                  <a:tcPr anchor="ctr"/>
                </a:tc>
                <a:tc>
                  <a:txBody>
                    <a:bodyPr/>
                    <a:lstStyle/>
                    <a:p>
                      <a:pPr algn="ctr"/>
                      <a:r>
                        <a:rPr lang="ru-RU" sz="1000" dirty="0" smtClean="0">
                          <a:solidFill>
                            <a:schemeClr val="tx1"/>
                          </a:solidFill>
                          <a:latin typeface="Times New Roman" pitchFamily="18" charset="0"/>
                          <a:cs typeface="Times New Roman" pitchFamily="18" charset="0"/>
                        </a:rPr>
                        <a:t>1</a:t>
                      </a:r>
                      <a:r>
                        <a:rPr lang="ru-RU" sz="1000" baseline="0" dirty="0" smtClean="0">
                          <a:solidFill>
                            <a:schemeClr val="tx1"/>
                          </a:solidFill>
                          <a:latin typeface="Times New Roman" pitchFamily="18" charset="0"/>
                          <a:cs typeface="Times New Roman" pitchFamily="18" charset="0"/>
                        </a:rPr>
                        <a:t> 450</a:t>
                      </a:r>
                      <a:endParaRPr lang="ru-RU" sz="1000" dirty="0">
                        <a:solidFill>
                          <a:schemeClr val="tx1"/>
                        </a:solidFill>
                        <a:latin typeface="Times New Roman" pitchFamily="18" charset="0"/>
                        <a:cs typeface="Times New Roman" pitchFamily="18" charset="0"/>
                      </a:endParaRPr>
                    </a:p>
                  </a:txBody>
                  <a:tcPr anchor="ctr"/>
                </a:tc>
                <a:tc>
                  <a:txBody>
                    <a:bodyPr/>
                    <a:lstStyle/>
                    <a:p>
                      <a:pPr algn="ctr"/>
                      <a:r>
                        <a:rPr lang="ru-RU" sz="1000" dirty="0" smtClean="0">
                          <a:solidFill>
                            <a:schemeClr val="tx1"/>
                          </a:solidFill>
                          <a:latin typeface="Times New Roman" pitchFamily="18" charset="0"/>
                          <a:cs typeface="Times New Roman" pitchFamily="18" charset="0"/>
                        </a:rPr>
                        <a:t>1</a:t>
                      </a:r>
                      <a:r>
                        <a:rPr lang="ru-RU" sz="1000" baseline="0" dirty="0" smtClean="0">
                          <a:solidFill>
                            <a:schemeClr val="tx1"/>
                          </a:solidFill>
                          <a:latin typeface="Times New Roman" pitchFamily="18" charset="0"/>
                          <a:cs typeface="Times New Roman" pitchFamily="18" charset="0"/>
                        </a:rPr>
                        <a:t> 450</a:t>
                      </a:r>
                      <a:endParaRPr lang="ru-RU" sz="1000" dirty="0">
                        <a:solidFill>
                          <a:schemeClr val="tx1"/>
                        </a:solidFill>
                        <a:latin typeface="Times New Roman" pitchFamily="18" charset="0"/>
                        <a:cs typeface="Times New Roman" pitchFamily="18" charset="0"/>
                      </a:endParaRPr>
                    </a:p>
                  </a:txBody>
                  <a:tcPr anchor="ctr"/>
                </a:tc>
                <a:tc>
                  <a:txBody>
                    <a:bodyPr/>
                    <a:lstStyle/>
                    <a:p>
                      <a:pPr algn="ctr"/>
                      <a:r>
                        <a:rPr lang="ru-RU" sz="1000" dirty="0" smtClean="0">
                          <a:solidFill>
                            <a:schemeClr val="tx1"/>
                          </a:solidFill>
                          <a:latin typeface="Times New Roman" pitchFamily="18" charset="0"/>
                          <a:cs typeface="Times New Roman" pitchFamily="18" charset="0"/>
                        </a:rPr>
                        <a:t>1</a:t>
                      </a:r>
                      <a:r>
                        <a:rPr lang="ru-RU" sz="1000" baseline="0" dirty="0" smtClean="0">
                          <a:solidFill>
                            <a:schemeClr val="tx1"/>
                          </a:solidFill>
                          <a:latin typeface="Times New Roman" pitchFamily="18" charset="0"/>
                          <a:cs typeface="Times New Roman" pitchFamily="18" charset="0"/>
                        </a:rPr>
                        <a:t> 450</a:t>
                      </a:r>
                      <a:endParaRPr lang="ru-RU" sz="1000" dirty="0">
                        <a:solidFill>
                          <a:schemeClr val="tx1"/>
                        </a:solidFill>
                        <a:latin typeface="Times New Roman" pitchFamily="18" charset="0"/>
                        <a:cs typeface="Times New Roman" pitchFamily="18" charset="0"/>
                      </a:endParaRPr>
                    </a:p>
                  </a:txBody>
                  <a:tcPr anchor="ctr"/>
                </a:tc>
              </a:tr>
              <a:tr h="943933">
                <a:tc>
                  <a:txBody>
                    <a:bodyPr/>
                    <a:lstStyle/>
                    <a:p>
                      <a:pPr>
                        <a:spcAft>
                          <a:spcPts val="0"/>
                        </a:spcAft>
                      </a:pPr>
                      <a:r>
                        <a:rPr lang="ru-RU" sz="1000" dirty="0" smtClean="0">
                          <a:effectLst/>
                          <a:latin typeface="Times New Roman"/>
                          <a:ea typeface="Times New Roman"/>
                        </a:rPr>
                        <a:t>Количество размещения материалов о деятельности и решениях органов местного самоуправления, иной официальной и социально-значимой</a:t>
                      </a:r>
                      <a:r>
                        <a:rPr lang="ru-RU" sz="1000" baseline="0" dirty="0" smtClean="0">
                          <a:effectLst/>
                          <a:latin typeface="Times New Roman"/>
                          <a:ea typeface="Times New Roman"/>
                        </a:rPr>
                        <a:t> информации в газете и ее приложениях, страница (формат А4), экз.</a:t>
                      </a:r>
                      <a:endParaRPr lang="ru-RU" sz="1000" dirty="0">
                        <a:effectLst/>
                        <a:latin typeface="Times New Roman"/>
                        <a:ea typeface="Times New Roman"/>
                      </a:endParaRPr>
                    </a:p>
                  </a:txBody>
                  <a:tcPr marL="68580" marR="68580" marT="0" marB="0"/>
                </a:tc>
                <a:tc>
                  <a:txBody>
                    <a:bodyPr/>
                    <a:lstStyle/>
                    <a:p>
                      <a:pPr algn="ctr"/>
                      <a:r>
                        <a:rPr lang="ru-RU" sz="1000" dirty="0" smtClean="0">
                          <a:solidFill>
                            <a:schemeClr val="tx1"/>
                          </a:solidFill>
                          <a:latin typeface="Times New Roman" pitchFamily="18" charset="0"/>
                          <a:cs typeface="Times New Roman" pitchFamily="18" charset="0"/>
                        </a:rPr>
                        <a:t>1 733 754</a:t>
                      </a:r>
                      <a:endParaRPr lang="ru-RU" sz="1000" dirty="0">
                        <a:solidFill>
                          <a:schemeClr val="tx1"/>
                        </a:solidFill>
                        <a:latin typeface="Times New Roman" pitchFamily="18" charset="0"/>
                        <a:cs typeface="Times New Roman" pitchFamily="18" charset="0"/>
                      </a:endParaRPr>
                    </a:p>
                  </a:txBody>
                  <a:tcPr anchor="ctr"/>
                </a:tc>
                <a:tc>
                  <a:txBody>
                    <a:bodyPr/>
                    <a:lstStyle/>
                    <a:p>
                      <a:pPr algn="ctr"/>
                      <a:r>
                        <a:rPr lang="ru-RU" sz="1000" dirty="0" smtClean="0">
                          <a:solidFill>
                            <a:schemeClr val="tx1"/>
                          </a:solidFill>
                          <a:latin typeface="Times New Roman" pitchFamily="18" charset="0"/>
                          <a:cs typeface="Times New Roman" pitchFamily="18" charset="0"/>
                        </a:rPr>
                        <a:t>1 734 154</a:t>
                      </a:r>
                      <a:endParaRPr lang="ru-RU" sz="1000" dirty="0">
                        <a:solidFill>
                          <a:schemeClr val="tx1"/>
                        </a:solidFill>
                        <a:latin typeface="Times New Roman" pitchFamily="18" charset="0"/>
                        <a:cs typeface="Times New Roman" pitchFamily="18"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itchFamily="18" charset="0"/>
                        <a:cs typeface="Times New Roman"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itchFamily="18" charset="0"/>
                          <a:cs typeface="Times New Roman" pitchFamily="18" charset="0"/>
                        </a:rPr>
                        <a:t>1 734 954</a:t>
                      </a:r>
                    </a:p>
                    <a:p>
                      <a:pPr algn="ctr"/>
                      <a:endParaRPr lang="ru-RU" sz="1000" dirty="0">
                        <a:solidFill>
                          <a:schemeClr val="tx1"/>
                        </a:solidFill>
                        <a:latin typeface="Times New Roman" pitchFamily="18" charset="0"/>
                        <a:cs typeface="Times New Roman" pitchFamily="18" charset="0"/>
                      </a:endParaRPr>
                    </a:p>
                  </a:txBody>
                  <a:tcPr anchor="ctr"/>
                </a:tc>
                <a:tc>
                  <a:txBody>
                    <a:bodyPr/>
                    <a:lstStyle/>
                    <a:p>
                      <a:pPr algn="ctr"/>
                      <a:r>
                        <a:rPr lang="ru-RU" sz="1000" dirty="0" smtClean="0">
                          <a:solidFill>
                            <a:schemeClr val="tx1"/>
                          </a:solidFill>
                          <a:latin typeface="Times New Roman" pitchFamily="18" charset="0"/>
                          <a:cs typeface="Times New Roman" pitchFamily="18" charset="0"/>
                        </a:rPr>
                        <a:t>1 735 154</a:t>
                      </a:r>
                      <a:endParaRPr lang="ru-RU" sz="1000" dirty="0">
                        <a:solidFill>
                          <a:schemeClr val="tx1"/>
                        </a:solidFill>
                        <a:latin typeface="Times New Roman" pitchFamily="18" charset="0"/>
                        <a:cs typeface="Times New Roman" pitchFamily="18" charset="0"/>
                      </a:endParaRPr>
                    </a:p>
                  </a:txBody>
                  <a:tcPr anchor="ctr"/>
                </a:tc>
                <a:tc>
                  <a:txBody>
                    <a:bodyPr/>
                    <a:lstStyle/>
                    <a:p>
                      <a:pPr algn="ctr"/>
                      <a:r>
                        <a:rPr lang="ru-RU" sz="1000" dirty="0" smtClean="0">
                          <a:solidFill>
                            <a:schemeClr val="tx1"/>
                          </a:solidFill>
                          <a:latin typeface="Times New Roman" pitchFamily="18" charset="0"/>
                          <a:cs typeface="Times New Roman" pitchFamily="18" charset="0"/>
                        </a:rPr>
                        <a:t>1 735 354</a:t>
                      </a:r>
                      <a:endParaRPr lang="ru-RU" sz="1000" dirty="0">
                        <a:solidFill>
                          <a:schemeClr val="tx1"/>
                        </a:solidFill>
                        <a:latin typeface="Times New Roman" pitchFamily="18" charset="0"/>
                        <a:cs typeface="Times New Roman" pitchFamily="18" charset="0"/>
                      </a:endParaRPr>
                    </a:p>
                  </a:txBody>
                  <a:tcPr anchor="ctr"/>
                </a:tc>
              </a:tr>
            </a:tbl>
          </a:graphicData>
        </a:graphic>
      </p:graphicFrame>
      <p:pic>
        <p:nvPicPr>
          <p:cNvPr id="2050" name="Picture 2" descr="http://sibvestnik.ru/images/news2014/sentyabr/pryamoj_efir.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5136" y="4581128"/>
            <a:ext cx="3028864" cy="201622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5280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par>
                                <p:cTn id="11" presetID="16" presetClass="entr" presetSubtype="21"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par>
                                <p:cTn id="17" presetID="16" presetClass="entr" presetSubtype="21"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arn(inVertical)">
                                      <p:cBhvr>
                                        <p:cTn id="19" dur="500"/>
                                        <p:tgtEl>
                                          <p:spTgt spid="6"/>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500"/>
                                        <p:tgtEl>
                                          <p:spTgt spid="7"/>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arn(inVertical)">
                                      <p:cBhvr>
                                        <p:cTn id="25" dur="500"/>
                                        <p:tgtEl>
                                          <p:spTgt spid="9"/>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barn(inVertical)">
                                      <p:cBhvr>
                                        <p:cTn id="28" dur="500"/>
                                        <p:tgtEl>
                                          <p:spTgt spid="10"/>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barn(inVertical)">
                                      <p:cBhvr>
                                        <p:cTn id="31" dur="500"/>
                                        <p:tgtEl>
                                          <p:spTgt spid="13"/>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barn(inVertical)">
                                      <p:cBhvr>
                                        <p:cTn id="34" dur="500"/>
                                        <p:tgtEl>
                                          <p:spTgt spid="14"/>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barn(inVertical)">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7" grpId="0"/>
      <p:bldP spid="9" grpId="0" animBg="1"/>
      <p:bldP spid="10" grpId="0" animBg="1"/>
      <p:bldP spid="13" grpId="0" animBg="1"/>
      <p:bldP spid="14" grpId="0" animBg="1"/>
      <p:bldP spid="8"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821884" y="76201"/>
            <a:ext cx="5838348" cy="637908"/>
          </a:xfrm>
        </p:spPr>
        <p:txBody>
          <a:bodyPr>
            <a:noAutofit/>
          </a:bodyPr>
          <a:lstStyle/>
          <a:p>
            <a:r>
              <a:rPr lang="ru-RU" sz="1400" dirty="0" smtClean="0">
                <a:solidFill>
                  <a:schemeClr val="tx1"/>
                </a:solidFill>
                <a:latin typeface="Times New Roman" pitchFamily="18" charset="0"/>
                <a:cs typeface="Times New Roman" pitchFamily="18" charset="0"/>
              </a:rPr>
              <a:t>Муниципальная программа </a:t>
            </a:r>
            <a:r>
              <a:rPr lang="ru-RU" sz="1400" dirty="0">
                <a:latin typeface="Times New Roman" pitchFamily="18" charset="0"/>
                <a:cs typeface="Times New Roman" pitchFamily="18" charset="0"/>
              </a:rPr>
              <a:t>«Управление муниципальным имуществом</a:t>
            </a:r>
            <a:r>
              <a:rPr lang="ru-RU" sz="1400" dirty="0" smtClean="0">
                <a:latin typeface="Times New Roman" pitchFamily="18" charset="0"/>
                <a:cs typeface="Times New Roman" pitchFamily="18" charset="0"/>
              </a:rPr>
              <a:t>»</a:t>
            </a:r>
            <a:endParaRPr lang="ru-RU" sz="1400" dirty="0">
              <a:solidFill>
                <a:schemeClr val="tx1"/>
              </a:solidFill>
            </a:endParaRPr>
          </a:p>
        </p:txBody>
      </p:sp>
      <p:sp>
        <p:nvSpPr>
          <p:cNvPr id="3" name="Подзаголовок 2"/>
          <p:cNvSpPr>
            <a:spLocks noGrp="1"/>
          </p:cNvSpPr>
          <p:nvPr>
            <p:ph type="subTitle" idx="1"/>
          </p:nvPr>
        </p:nvSpPr>
        <p:spPr>
          <a:xfrm>
            <a:off x="0" y="1500174"/>
            <a:ext cx="9144000" cy="5205426"/>
          </a:xfrm>
        </p:spPr>
        <p:txBody>
          <a:bodyPr>
            <a:normAutofit/>
          </a:bodyPr>
          <a:lstStyle/>
          <a:p>
            <a:r>
              <a:rPr lang="ru-RU" sz="2400" dirty="0" smtClean="0">
                <a:latin typeface="Times New Roman" pitchFamily="18" charset="0"/>
                <a:cs typeface="Times New Roman" pitchFamily="18" charset="0"/>
              </a:rPr>
              <a:t>Основные направления расходов в 2017 году</a:t>
            </a:r>
            <a:endParaRPr lang="ru-RU" sz="2400" dirty="0">
              <a:latin typeface="Times New Roman" pitchFamily="18" charset="0"/>
              <a:cs typeface="Times New Roman" pitchFamily="18" charset="0"/>
            </a:endParaRPr>
          </a:p>
        </p:txBody>
      </p:sp>
      <p:sp>
        <p:nvSpPr>
          <p:cNvPr id="4" name="Скругленный прямоугольник 3"/>
          <p:cNvSpPr/>
          <p:nvPr/>
        </p:nvSpPr>
        <p:spPr>
          <a:xfrm>
            <a:off x="107504" y="620688"/>
            <a:ext cx="6408712" cy="576064"/>
          </a:xfrm>
          <a:prstGeom prst="round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200" dirty="0" smtClean="0">
                <a:solidFill>
                  <a:prstClr val="black"/>
                </a:solidFill>
                <a:latin typeface="Times New Roman" pitchFamily="18" charset="0"/>
                <a:cs typeface="Times New Roman" pitchFamily="18" charset="0"/>
              </a:rPr>
              <a:t>Цель муниципальной программы – эффективное управление и использование муниципального имущества, повышение уровня материально-технической базы административно-социальной сферы Северо-Енисейского района.</a:t>
            </a:r>
          </a:p>
        </p:txBody>
      </p:sp>
      <p:graphicFrame>
        <p:nvGraphicFramePr>
          <p:cNvPr id="5" name="Таблица 4"/>
          <p:cNvGraphicFramePr>
            <a:graphicFrameLocks noGrp="1"/>
          </p:cNvGraphicFramePr>
          <p:nvPr>
            <p:extLst>
              <p:ext uri="{D42A27DB-BD31-4B8C-83A1-F6EECF244321}">
                <p14:modId xmlns:p14="http://schemas.microsoft.com/office/powerpoint/2010/main" val="3191660978"/>
              </p:ext>
            </p:extLst>
          </p:nvPr>
        </p:nvGraphicFramePr>
        <p:xfrm>
          <a:off x="32352" y="1257320"/>
          <a:ext cx="9079295" cy="640080"/>
        </p:xfrm>
        <a:graphic>
          <a:graphicData uri="http://schemas.openxmlformats.org/drawingml/2006/table">
            <a:tbl>
              <a:tblPr firstRow="1" bandRow="1">
                <a:tableStyleId>{5C22544A-7EE6-4342-B048-85BDC9FD1C3A}</a:tableStyleId>
              </a:tblPr>
              <a:tblGrid>
                <a:gridCol w="1840295"/>
                <a:gridCol w="1447800"/>
                <a:gridCol w="1371600"/>
                <a:gridCol w="1447800"/>
                <a:gridCol w="1524000"/>
                <a:gridCol w="1447800"/>
              </a:tblGrid>
              <a:tr h="360040">
                <a:tc rowSpan="2">
                  <a:txBody>
                    <a:bodyPr/>
                    <a:lstStyle/>
                    <a:p>
                      <a:pPr algn="ctr"/>
                      <a:r>
                        <a:rPr lang="ru-RU" sz="1200" dirty="0" smtClean="0">
                          <a:solidFill>
                            <a:schemeClr val="tx1"/>
                          </a:solidFill>
                          <a:latin typeface="Times New Roman" pitchFamily="18" charset="0"/>
                          <a:cs typeface="Times New Roman" pitchFamily="18" charset="0"/>
                        </a:rPr>
                        <a:t>Объем финансирования, тыс. рублей</a:t>
                      </a:r>
                      <a:endParaRPr lang="ru-RU" sz="1200" dirty="0">
                        <a:solidFill>
                          <a:schemeClr val="tx1"/>
                        </a:solidFill>
                        <a:latin typeface="Times New Roman" pitchFamily="18" charset="0"/>
                        <a:cs typeface="Times New Roman" pitchFamily="18" charset="0"/>
                      </a:endParaRPr>
                    </a:p>
                  </a:txBody>
                  <a:tcPr/>
                </a:tc>
                <a:tc>
                  <a:txBody>
                    <a:bodyPr/>
                    <a:lstStyle/>
                    <a:p>
                      <a:pPr algn="ctr"/>
                      <a:r>
                        <a:rPr lang="ru-RU" sz="1200" dirty="0" smtClean="0">
                          <a:solidFill>
                            <a:schemeClr val="tx1"/>
                          </a:solidFill>
                          <a:latin typeface="Times New Roman" pitchFamily="18" charset="0"/>
                          <a:cs typeface="Times New Roman" pitchFamily="18" charset="0"/>
                        </a:rPr>
                        <a:t>2019</a:t>
                      </a:r>
                    </a:p>
                  </a:txBody>
                  <a:tcPr/>
                </a:tc>
                <a:tc>
                  <a:txBody>
                    <a:bodyPr/>
                    <a:lstStyle/>
                    <a:p>
                      <a:pPr algn="ctr"/>
                      <a:r>
                        <a:rPr lang="ru-RU" sz="1200" dirty="0" smtClean="0">
                          <a:solidFill>
                            <a:schemeClr val="tx1"/>
                          </a:solidFill>
                          <a:latin typeface="Times New Roman" pitchFamily="18" charset="0"/>
                          <a:cs typeface="Times New Roman" pitchFamily="18" charset="0"/>
                        </a:rPr>
                        <a:t>2020</a:t>
                      </a:r>
                    </a:p>
                  </a:txBody>
                  <a:tcPr/>
                </a:tc>
                <a:tc>
                  <a:txBody>
                    <a:bodyPr/>
                    <a:lstStyle/>
                    <a:p>
                      <a:pPr algn="ctr"/>
                      <a:r>
                        <a:rPr lang="ru-RU" sz="1200" b="1" dirty="0" smtClean="0">
                          <a:solidFill>
                            <a:schemeClr val="tx1"/>
                          </a:solidFill>
                          <a:latin typeface="Times New Roman" pitchFamily="18" charset="0"/>
                          <a:cs typeface="Times New Roman" pitchFamily="18" charset="0"/>
                        </a:rPr>
                        <a:t>2021</a:t>
                      </a:r>
                    </a:p>
                  </a:txBody>
                  <a:tcPr/>
                </a:tc>
                <a:tc>
                  <a:txBody>
                    <a:bodyPr/>
                    <a:lstStyle/>
                    <a:p>
                      <a:pPr algn="ctr"/>
                      <a:r>
                        <a:rPr lang="ru-RU" sz="1200" dirty="0" smtClean="0">
                          <a:solidFill>
                            <a:schemeClr val="tx1"/>
                          </a:solidFill>
                          <a:latin typeface="Times New Roman" pitchFamily="18" charset="0"/>
                          <a:cs typeface="Times New Roman" pitchFamily="18" charset="0"/>
                        </a:rPr>
                        <a:t>2022</a:t>
                      </a:r>
                    </a:p>
                  </a:txBody>
                  <a:tcPr/>
                </a:tc>
                <a:tc>
                  <a:txBody>
                    <a:bodyPr/>
                    <a:lstStyle/>
                    <a:p>
                      <a:pPr algn="ctr"/>
                      <a:r>
                        <a:rPr lang="ru-RU" sz="1200" dirty="0" smtClean="0">
                          <a:solidFill>
                            <a:schemeClr val="tx1"/>
                          </a:solidFill>
                          <a:latin typeface="Times New Roman" pitchFamily="18" charset="0"/>
                          <a:cs typeface="Times New Roman" pitchFamily="18" charset="0"/>
                        </a:rPr>
                        <a:t>2023</a:t>
                      </a:r>
                    </a:p>
                  </a:txBody>
                  <a:tcPr/>
                </a:tc>
              </a:tr>
              <a:tr h="216024">
                <a:tc vMerge="1">
                  <a:txBody>
                    <a:bodyPr/>
                    <a:lstStyle/>
                    <a:p>
                      <a:endParaRPr lang="ru-RU" dirty="0"/>
                    </a:p>
                  </a:txBody>
                  <a:tcPr/>
                </a:tc>
                <a:tc>
                  <a:txBody>
                    <a:bodyPr/>
                    <a:lstStyle/>
                    <a:p>
                      <a:pPr algn="ctr"/>
                      <a:r>
                        <a:rPr lang="ru-RU" sz="1200" b="0" dirty="0" smtClean="0">
                          <a:solidFill>
                            <a:schemeClr val="tx1"/>
                          </a:solidFill>
                          <a:latin typeface="Times New Roman" pitchFamily="18" charset="0"/>
                          <a:cs typeface="Times New Roman" pitchFamily="18" charset="0"/>
                        </a:rPr>
                        <a:t>151</a:t>
                      </a:r>
                      <a:r>
                        <a:rPr lang="ru-RU" sz="1200" b="0" baseline="0" dirty="0" smtClean="0">
                          <a:solidFill>
                            <a:schemeClr val="tx1"/>
                          </a:solidFill>
                          <a:latin typeface="Times New Roman" pitchFamily="18" charset="0"/>
                          <a:cs typeface="Times New Roman" pitchFamily="18" charset="0"/>
                        </a:rPr>
                        <a:t> 451,9</a:t>
                      </a:r>
                      <a:endParaRPr lang="ru-RU" sz="1200" b="0" dirty="0">
                        <a:solidFill>
                          <a:schemeClr val="tx1"/>
                        </a:solidFill>
                        <a:latin typeface="Times New Roman" pitchFamily="18" charset="0"/>
                        <a:cs typeface="Times New Roman" pitchFamily="18" charset="0"/>
                      </a:endParaRPr>
                    </a:p>
                  </a:txBody>
                  <a:tcPr/>
                </a:tc>
                <a:tc>
                  <a:txBody>
                    <a:bodyPr/>
                    <a:lstStyle/>
                    <a:p>
                      <a:pPr algn="ctr"/>
                      <a:r>
                        <a:rPr lang="ru-RU" sz="1200" dirty="0" smtClean="0">
                          <a:solidFill>
                            <a:schemeClr val="tx1"/>
                          </a:solidFill>
                          <a:latin typeface="Times New Roman" pitchFamily="18" charset="0"/>
                          <a:cs typeface="Times New Roman" pitchFamily="18" charset="0"/>
                        </a:rPr>
                        <a:t>148 288,8</a:t>
                      </a:r>
                      <a:endParaRPr lang="ru-RU" sz="1200" dirty="0">
                        <a:solidFill>
                          <a:schemeClr val="tx1"/>
                        </a:solidFill>
                        <a:latin typeface="Times New Roman" pitchFamily="18" charset="0"/>
                        <a:cs typeface="Times New Roman" pitchFamily="18" charset="0"/>
                      </a:endParaRPr>
                    </a:p>
                  </a:txBody>
                  <a:tcPr/>
                </a:tc>
                <a:tc>
                  <a:txBody>
                    <a:bodyPr/>
                    <a:lstStyle/>
                    <a:p>
                      <a:pPr algn="ctr"/>
                      <a:r>
                        <a:rPr lang="ru-RU" sz="1200" b="0" dirty="0" smtClean="0">
                          <a:solidFill>
                            <a:schemeClr val="tx1"/>
                          </a:solidFill>
                          <a:latin typeface="Times New Roman" pitchFamily="18" charset="0"/>
                          <a:cs typeface="Times New Roman" pitchFamily="18" charset="0"/>
                        </a:rPr>
                        <a:t>23 881,4</a:t>
                      </a:r>
                      <a:endParaRPr lang="ru-RU" sz="1200" b="0" dirty="0">
                        <a:solidFill>
                          <a:schemeClr val="tx1"/>
                        </a:solidFill>
                        <a:latin typeface="Times New Roman" pitchFamily="18" charset="0"/>
                        <a:cs typeface="Times New Roman" pitchFamily="18" charset="0"/>
                      </a:endParaRPr>
                    </a:p>
                  </a:txBody>
                  <a:tcPr/>
                </a:tc>
                <a:tc>
                  <a:txBody>
                    <a:bodyPr/>
                    <a:lstStyle/>
                    <a:p>
                      <a:pPr algn="ctr"/>
                      <a:r>
                        <a:rPr lang="ru-RU" sz="1200" dirty="0" smtClean="0">
                          <a:solidFill>
                            <a:schemeClr val="tx1"/>
                          </a:solidFill>
                          <a:latin typeface="Times New Roman" pitchFamily="18" charset="0"/>
                          <a:cs typeface="Times New Roman" pitchFamily="18" charset="0"/>
                        </a:rPr>
                        <a:t>23 881,4</a:t>
                      </a:r>
                      <a:endParaRPr lang="ru-RU" sz="1200" dirty="0">
                        <a:solidFill>
                          <a:schemeClr val="tx1"/>
                        </a:solidFill>
                        <a:latin typeface="Times New Roman" pitchFamily="18" charset="0"/>
                        <a:cs typeface="Times New Roman" pitchFamily="18" charset="0"/>
                      </a:endParaRPr>
                    </a:p>
                  </a:txBody>
                  <a:tcPr/>
                </a:tc>
                <a:tc>
                  <a:txBody>
                    <a:bodyPr/>
                    <a:lstStyle/>
                    <a:p>
                      <a:pPr algn="ctr"/>
                      <a:r>
                        <a:rPr lang="ru-RU" sz="1200" dirty="0" smtClean="0">
                          <a:solidFill>
                            <a:schemeClr val="tx1"/>
                          </a:solidFill>
                          <a:latin typeface="Times New Roman" pitchFamily="18" charset="0"/>
                          <a:cs typeface="Times New Roman" pitchFamily="18" charset="0"/>
                        </a:rPr>
                        <a:t>23 881,4</a:t>
                      </a:r>
                      <a:endParaRPr lang="ru-RU" sz="1200" dirty="0">
                        <a:solidFill>
                          <a:schemeClr val="tx1"/>
                        </a:solidFill>
                        <a:latin typeface="Times New Roman" pitchFamily="18" charset="0"/>
                        <a:cs typeface="Times New Roman" pitchFamily="18" charset="0"/>
                      </a:endParaRPr>
                    </a:p>
                  </a:txBody>
                  <a:tcPr/>
                </a:tc>
              </a:tr>
            </a:tbl>
          </a:graphicData>
        </a:graphic>
      </p:graphicFrame>
      <p:sp>
        <p:nvSpPr>
          <p:cNvPr id="8" name="Прямоугольник 7"/>
          <p:cNvSpPr/>
          <p:nvPr/>
        </p:nvSpPr>
        <p:spPr>
          <a:xfrm>
            <a:off x="10617" y="1983323"/>
            <a:ext cx="3751516" cy="276999"/>
          </a:xfrm>
          <a:prstGeom prst="rect">
            <a:avLst/>
          </a:prstGeom>
        </p:spPr>
        <p:txBody>
          <a:bodyPr wrap="square">
            <a:spAutoFit/>
          </a:bodyPr>
          <a:lstStyle/>
          <a:p>
            <a:pPr algn="ctr"/>
            <a:r>
              <a:rPr lang="ru-RU" sz="1200" b="1" dirty="0" smtClean="0">
                <a:solidFill>
                  <a:prstClr val="black"/>
                </a:solidFill>
                <a:latin typeface="Times New Roman" pitchFamily="18" charset="0"/>
                <a:cs typeface="Times New Roman" pitchFamily="18" charset="0"/>
              </a:rPr>
              <a:t>Основные направления расходов в 2021 году:</a:t>
            </a:r>
            <a:endParaRPr lang="ru-RU" sz="1200" b="1" dirty="0">
              <a:solidFill>
                <a:prstClr val="black"/>
              </a:solidFill>
              <a:latin typeface="Times New Roman" pitchFamily="18" charset="0"/>
              <a:cs typeface="Times New Roman" pitchFamily="18" charset="0"/>
            </a:endParaRPr>
          </a:p>
        </p:txBody>
      </p:sp>
      <p:sp>
        <p:nvSpPr>
          <p:cNvPr id="9" name="Нашивка 8"/>
          <p:cNvSpPr/>
          <p:nvPr/>
        </p:nvSpPr>
        <p:spPr>
          <a:xfrm>
            <a:off x="107504" y="71167"/>
            <a:ext cx="714380" cy="562792"/>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black"/>
              </a:solidFill>
            </a:endParaRPr>
          </a:p>
        </p:txBody>
      </p:sp>
      <p:graphicFrame>
        <p:nvGraphicFramePr>
          <p:cNvPr id="10" name="Таблица 9"/>
          <p:cNvGraphicFramePr>
            <a:graphicFrameLocks noGrp="1"/>
          </p:cNvGraphicFramePr>
          <p:nvPr>
            <p:extLst>
              <p:ext uri="{D42A27DB-BD31-4B8C-83A1-F6EECF244321}">
                <p14:modId xmlns:p14="http://schemas.microsoft.com/office/powerpoint/2010/main" val="1906753414"/>
              </p:ext>
            </p:extLst>
          </p:nvPr>
        </p:nvGraphicFramePr>
        <p:xfrm>
          <a:off x="0" y="2276872"/>
          <a:ext cx="9144000" cy="2928352"/>
        </p:xfrm>
        <a:graphic>
          <a:graphicData uri="http://schemas.openxmlformats.org/drawingml/2006/table">
            <a:tbl>
              <a:tblPr firstRow="1" bandRow="1">
                <a:tableStyleId>{5C22544A-7EE6-4342-B048-85BDC9FD1C3A}</a:tableStyleId>
              </a:tblPr>
              <a:tblGrid>
                <a:gridCol w="636299"/>
                <a:gridCol w="8507701"/>
              </a:tblGrid>
              <a:tr h="360040">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6 500,0</a:t>
                      </a:r>
                    </a:p>
                  </a:txBody>
                  <a:tcPr>
                    <a:solidFill>
                      <a:schemeClr val="accent1">
                        <a:lumMod val="20000"/>
                        <a:lumOff val="80000"/>
                      </a:schemeClr>
                    </a:solidFill>
                  </a:tcPr>
                </a:tc>
                <a:tc>
                  <a:txBody>
                    <a:bodyPr/>
                    <a:lstStyle/>
                    <a:p>
                      <a:r>
                        <a:rPr lang="ru-RU" sz="900" b="0" dirty="0" smtClean="0">
                          <a:solidFill>
                            <a:schemeClr val="tx1"/>
                          </a:solidFill>
                          <a:latin typeface="Times New Roman" panose="02020603050405020304" pitchFamily="18" charset="0"/>
                          <a:cs typeface="Times New Roman" panose="02020603050405020304" pitchFamily="18" charset="0"/>
                        </a:rPr>
                        <a:t>Средства бюджета Северо-Енисейского района для уплаты обязательных взносов на капитальный ремонт общего имущества многоквартирных домов в муниципальной собственности</a:t>
                      </a:r>
                      <a:r>
                        <a:rPr lang="ru-RU" sz="900" b="0" baseline="0" dirty="0" smtClean="0">
                          <a:solidFill>
                            <a:schemeClr val="tx1"/>
                          </a:solidFill>
                          <a:latin typeface="Times New Roman" panose="02020603050405020304" pitchFamily="18" charset="0"/>
                          <a:cs typeface="Times New Roman" panose="02020603050405020304" pitchFamily="18" charset="0"/>
                        </a:rPr>
                        <a:t> </a:t>
                      </a:r>
                      <a:r>
                        <a:rPr lang="ru-RU" sz="900" b="0" dirty="0" smtClean="0">
                          <a:solidFill>
                            <a:schemeClr val="tx1"/>
                          </a:solidFill>
                          <a:latin typeface="Times New Roman" panose="02020603050405020304" pitchFamily="18" charset="0"/>
                          <a:cs typeface="Times New Roman" panose="02020603050405020304" pitchFamily="18" charset="0"/>
                        </a:rPr>
                        <a:t> </a:t>
                      </a:r>
                      <a:endParaRPr lang="ru-RU" sz="900" b="0" dirty="0">
                        <a:solidFill>
                          <a:schemeClr val="tx1"/>
                        </a:solidFill>
                        <a:latin typeface="Times New Roman" panose="02020603050405020304" pitchFamily="18" charset="0"/>
                        <a:cs typeface="Times New Roman" panose="02020603050405020304" pitchFamily="18" charset="0"/>
                      </a:endParaRPr>
                    </a:p>
                  </a:txBody>
                  <a:tcPr>
                    <a:solidFill>
                      <a:schemeClr val="accent1">
                        <a:lumMod val="20000"/>
                        <a:lumOff val="80000"/>
                      </a:schemeClr>
                    </a:solidFill>
                  </a:tcPr>
                </a:tc>
              </a:tr>
              <a:tr h="360040">
                <a:tc>
                  <a:txBody>
                    <a:bodyPr/>
                    <a:lstStyle/>
                    <a:p>
                      <a:pPr algn="ctr"/>
                      <a:r>
                        <a:rPr lang="ru-RU" sz="900" b="1" dirty="0" smtClean="0">
                          <a:solidFill>
                            <a:schemeClr val="tx1"/>
                          </a:solidFill>
                          <a:latin typeface="Times New Roman" panose="02020603050405020304" pitchFamily="18" charset="0"/>
                          <a:cs typeface="Times New Roman" panose="02020603050405020304" pitchFamily="18" charset="0"/>
                        </a:rPr>
                        <a:t>2 000,0</a:t>
                      </a:r>
                    </a:p>
                  </a:txBody>
                  <a:tcPr>
                    <a:solidFill>
                      <a:schemeClr val="accent1">
                        <a:lumMod val="20000"/>
                        <a:lumOff val="80000"/>
                      </a:schemeClr>
                    </a:solidFill>
                  </a:tcPr>
                </a:tc>
                <a:tc>
                  <a:txBody>
                    <a:bodyPr/>
                    <a:lstStyle/>
                    <a:p>
                      <a:r>
                        <a:rPr lang="ru-RU" sz="900" b="0" dirty="0" smtClean="0">
                          <a:solidFill>
                            <a:schemeClr val="tx1"/>
                          </a:solidFill>
                          <a:latin typeface="Times New Roman" panose="02020603050405020304" pitchFamily="18" charset="0"/>
                          <a:cs typeface="Times New Roman" panose="02020603050405020304" pitchFamily="18" charset="0"/>
                        </a:rPr>
                        <a:t>Оплата расходов управляющей организации по содержанию и текущему ремонту общего имущества многоквартирных домов, отоплению, в которых расположены пустующие жилые муниципальные помещения</a:t>
                      </a:r>
                      <a:endParaRPr lang="ru-RU" sz="900" b="0" dirty="0">
                        <a:solidFill>
                          <a:schemeClr val="tx1"/>
                        </a:solidFill>
                        <a:latin typeface="Times New Roman" panose="02020603050405020304" pitchFamily="18" charset="0"/>
                        <a:cs typeface="Times New Roman" panose="02020603050405020304" pitchFamily="18" charset="0"/>
                      </a:endParaRPr>
                    </a:p>
                  </a:txBody>
                  <a:tcPr>
                    <a:solidFill>
                      <a:schemeClr val="accent1">
                        <a:lumMod val="20000"/>
                        <a:lumOff val="80000"/>
                      </a:schemeClr>
                    </a:solidFill>
                  </a:tcPr>
                </a:tc>
              </a:tr>
              <a:tr h="354320">
                <a:tc>
                  <a:txBody>
                    <a:bodyPr/>
                    <a:lstStyle/>
                    <a:p>
                      <a:pPr algn="ctr"/>
                      <a:r>
                        <a:rPr lang="ru-RU" sz="900" b="1" dirty="0" smtClean="0">
                          <a:solidFill>
                            <a:schemeClr val="tx1"/>
                          </a:solidFill>
                          <a:latin typeface="Times New Roman" panose="02020603050405020304" pitchFamily="18" charset="0"/>
                          <a:cs typeface="Times New Roman" panose="02020603050405020304" pitchFamily="18" charset="0"/>
                        </a:rPr>
                        <a:t>1 000,0</a:t>
                      </a:r>
                      <a:r>
                        <a:rPr lang="ru-RU" sz="900" b="1" baseline="0" dirty="0" smtClean="0">
                          <a:solidFill>
                            <a:schemeClr val="tx1"/>
                          </a:solidFill>
                          <a:latin typeface="Times New Roman" panose="02020603050405020304" pitchFamily="18" charset="0"/>
                          <a:cs typeface="Times New Roman" panose="02020603050405020304" pitchFamily="18" charset="0"/>
                        </a:rPr>
                        <a:t> </a:t>
                      </a:r>
                    </a:p>
                  </a:txBody>
                  <a:tcPr/>
                </a:tc>
                <a:tc>
                  <a:txBody>
                    <a:bodyPr/>
                    <a:lstStyle/>
                    <a:p>
                      <a:r>
                        <a:rPr lang="ru-RU" sz="900" kern="1200" dirty="0" smtClean="0">
                          <a:solidFill>
                            <a:schemeClr val="dk1"/>
                          </a:solidFill>
                          <a:effectLst/>
                          <a:latin typeface="Times New Roman" panose="02020603050405020304" pitchFamily="18" charset="0"/>
                          <a:ea typeface="+mn-ea"/>
                          <a:cs typeface="Times New Roman" panose="02020603050405020304" pitchFamily="18" charset="0"/>
                        </a:rPr>
                        <a:t>Оформление технической и кадастровой документации на объекты недвижимости муниципальной собственности (жилищный фонд, нежилые помещения, здания, строения, сооружения, объекты внешнего благоустройства, объекты инженерной инфраструктуры)</a:t>
                      </a:r>
                      <a:endParaRPr lang="ru-RU" sz="900" dirty="0">
                        <a:solidFill>
                          <a:schemeClr val="tx1"/>
                        </a:solidFill>
                        <a:latin typeface="Times New Roman" panose="02020603050405020304" pitchFamily="18" charset="0"/>
                        <a:cs typeface="Times New Roman" panose="02020603050405020304" pitchFamily="18" charset="0"/>
                      </a:endParaRPr>
                    </a:p>
                  </a:txBody>
                  <a:tcPr/>
                </a:tc>
              </a:tr>
              <a:tr h="276592">
                <a:tc>
                  <a:txBody>
                    <a:bodyPr/>
                    <a:lstStyle/>
                    <a:p>
                      <a:pPr algn="ctr"/>
                      <a:r>
                        <a:rPr lang="ru-RU" sz="900" b="1" baseline="0" dirty="0" smtClean="0">
                          <a:solidFill>
                            <a:schemeClr val="tx1"/>
                          </a:solidFill>
                          <a:latin typeface="Times New Roman" panose="02020603050405020304" pitchFamily="18" charset="0"/>
                          <a:cs typeface="Times New Roman" panose="02020603050405020304" pitchFamily="18" charset="0"/>
                        </a:rPr>
                        <a:t>1 000,0</a:t>
                      </a:r>
                    </a:p>
                  </a:txBody>
                  <a:tcPr/>
                </a:tc>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Определение рыночной</a:t>
                      </a:r>
                      <a:r>
                        <a:rPr lang="ru-RU" sz="900" baseline="0" dirty="0" smtClean="0">
                          <a:solidFill>
                            <a:schemeClr val="tx1"/>
                          </a:solidFill>
                          <a:latin typeface="Times New Roman" panose="02020603050405020304" pitchFamily="18" charset="0"/>
                          <a:cs typeface="Times New Roman" panose="02020603050405020304" pitchFamily="18" charset="0"/>
                        </a:rPr>
                        <a:t> стоимости объектов муниципальной собственности</a:t>
                      </a:r>
                      <a:endParaRPr lang="ru-RU" sz="900" dirty="0">
                        <a:solidFill>
                          <a:schemeClr val="tx1"/>
                        </a:solidFill>
                        <a:latin typeface="Times New Roman" panose="02020603050405020304" pitchFamily="18" charset="0"/>
                        <a:cs typeface="Times New Roman" panose="02020603050405020304" pitchFamily="18" charset="0"/>
                      </a:endParaRPr>
                    </a:p>
                  </a:txBody>
                  <a:tcPr/>
                </a:tc>
              </a:tr>
              <a:tr h="214857">
                <a:tc>
                  <a:txBody>
                    <a:bodyPr/>
                    <a:lstStyle/>
                    <a:p>
                      <a:pPr algn="ctr"/>
                      <a:r>
                        <a:rPr lang="ru-RU" sz="900" b="1" dirty="0" smtClean="0">
                          <a:solidFill>
                            <a:schemeClr val="tx1"/>
                          </a:solidFill>
                          <a:latin typeface="Times New Roman" panose="02020603050405020304" pitchFamily="18" charset="0"/>
                          <a:cs typeface="Times New Roman" panose="02020603050405020304" pitchFamily="18" charset="0"/>
                        </a:rPr>
                        <a:t>800,0</a:t>
                      </a:r>
                      <a:endParaRPr lang="ru-RU" sz="9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Реализация мероприятий в области земельных отношений и природопользования</a:t>
                      </a:r>
                      <a:endParaRPr lang="ru-RU" sz="900" dirty="0">
                        <a:solidFill>
                          <a:schemeClr val="tx1"/>
                        </a:solidFill>
                        <a:latin typeface="Times New Roman" panose="02020603050405020304" pitchFamily="18" charset="0"/>
                        <a:cs typeface="Times New Roman" panose="02020603050405020304" pitchFamily="18" charset="0"/>
                      </a:endParaRPr>
                    </a:p>
                  </a:txBody>
                  <a:tcPr/>
                </a:tc>
              </a:tr>
              <a:tr h="214857">
                <a:tc>
                  <a:txBody>
                    <a:bodyPr/>
                    <a:lstStyle/>
                    <a:p>
                      <a:pPr algn="ctr"/>
                      <a:r>
                        <a:rPr lang="ru-RU" sz="900" b="1" dirty="0" smtClean="0">
                          <a:solidFill>
                            <a:schemeClr val="tx1"/>
                          </a:solidFill>
                          <a:latin typeface="Times New Roman" panose="02020603050405020304" pitchFamily="18" charset="0"/>
                          <a:cs typeface="Times New Roman" panose="02020603050405020304" pitchFamily="18" charset="0"/>
                        </a:rPr>
                        <a:t>300,0</a:t>
                      </a:r>
                      <a:endParaRPr lang="ru-RU" sz="900" b="1" dirty="0">
                        <a:solidFill>
                          <a:schemeClr val="tx1"/>
                        </a:solidFill>
                        <a:latin typeface="Times New Roman" panose="02020603050405020304" pitchFamily="18" charset="0"/>
                        <a:cs typeface="Times New Roman" panose="02020603050405020304"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Оплата расходов управляющей организации по содержанию и текущему ремонту общего имущества многоквартирных домов, отоплению, в которых расположены пустующие жилые муниципальные помещения</a:t>
                      </a:r>
                      <a:endParaRPr lang="ru-RU" sz="900" dirty="0">
                        <a:solidFill>
                          <a:schemeClr val="tx1"/>
                        </a:solidFill>
                        <a:latin typeface="Times New Roman" panose="02020603050405020304" pitchFamily="18" charset="0"/>
                        <a:cs typeface="Times New Roman" panose="02020603050405020304" pitchFamily="18" charset="0"/>
                      </a:endParaRPr>
                    </a:p>
                  </a:txBody>
                  <a:tcPr/>
                </a:tc>
              </a:tr>
              <a:tr h="214857">
                <a:tc>
                  <a:txBody>
                    <a:bodyPr/>
                    <a:lstStyle/>
                    <a:p>
                      <a:pPr algn="ctr"/>
                      <a:r>
                        <a:rPr lang="ru-RU" sz="900" b="1" dirty="0" smtClean="0">
                          <a:solidFill>
                            <a:schemeClr val="tx1"/>
                          </a:solidFill>
                          <a:latin typeface="Times New Roman" panose="02020603050405020304" pitchFamily="18" charset="0"/>
                          <a:cs typeface="Times New Roman" panose="02020603050405020304" pitchFamily="18" charset="0"/>
                        </a:rPr>
                        <a:t>150,0</a:t>
                      </a:r>
                      <a:endParaRPr lang="ru-RU" sz="900" b="1" dirty="0">
                        <a:solidFill>
                          <a:schemeClr val="tx1"/>
                        </a:solidFill>
                        <a:latin typeface="Times New Roman" panose="02020603050405020304" pitchFamily="18" charset="0"/>
                        <a:cs typeface="Times New Roman" panose="02020603050405020304"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Приобретение и установка индивидуальных (квартирных) приборов учета горячей и холодной воды, электросчетчиков для обеспечения жилых помещений муниципального жилого фонда</a:t>
                      </a:r>
                      <a:endParaRPr lang="ru-RU" sz="900" dirty="0">
                        <a:solidFill>
                          <a:schemeClr val="tx1"/>
                        </a:solidFill>
                        <a:latin typeface="Times New Roman" panose="02020603050405020304" pitchFamily="18" charset="0"/>
                        <a:cs typeface="Times New Roman" panose="02020603050405020304" pitchFamily="18" charset="0"/>
                      </a:endParaRPr>
                    </a:p>
                  </a:txBody>
                  <a:tcPr/>
                </a:tc>
              </a:tr>
              <a:tr h="214857">
                <a:tc>
                  <a:txBody>
                    <a:bodyPr/>
                    <a:lstStyle/>
                    <a:p>
                      <a:pPr algn="ctr"/>
                      <a:r>
                        <a:rPr lang="ru-RU" sz="900" b="1" dirty="0" smtClean="0">
                          <a:solidFill>
                            <a:schemeClr val="tx1"/>
                          </a:solidFill>
                          <a:latin typeface="Times New Roman" panose="02020603050405020304" pitchFamily="18" charset="0"/>
                          <a:cs typeface="Times New Roman" panose="02020603050405020304" pitchFamily="18" charset="0"/>
                        </a:rPr>
                        <a:t>30,0</a:t>
                      </a:r>
                      <a:endParaRPr lang="ru-RU" sz="900" b="1" dirty="0">
                        <a:solidFill>
                          <a:schemeClr val="tx1"/>
                        </a:solidFill>
                        <a:latin typeface="Times New Roman" panose="02020603050405020304" pitchFamily="18" charset="0"/>
                        <a:cs typeface="Times New Roman" panose="02020603050405020304"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Оплата расходов управляющей организации по решениям, принятым на общих собраниях собственниками жилых помещений в многоквартирных домах, часть жилых помещений в которых принадлежит муниципальному образованию Северо-Енисейский район</a:t>
                      </a:r>
                      <a:endParaRPr lang="ru-RU" sz="900" dirty="0">
                        <a:solidFill>
                          <a:schemeClr val="tx1"/>
                        </a:solidFill>
                        <a:latin typeface="Times New Roman" panose="02020603050405020304" pitchFamily="18" charset="0"/>
                        <a:cs typeface="Times New Roman" panose="02020603050405020304" pitchFamily="18" charset="0"/>
                      </a:endParaRPr>
                    </a:p>
                  </a:txBody>
                  <a:tcPr/>
                </a:tc>
              </a:tr>
              <a:tr h="214857">
                <a:tc>
                  <a:txBody>
                    <a:bodyPr/>
                    <a:lstStyle/>
                    <a:p>
                      <a:pPr algn="ctr"/>
                      <a:r>
                        <a:rPr lang="ru-RU" sz="900" b="1" baseline="0" dirty="0" smtClean="0">
                          <a:solidFill>
                            <a:schemeClr val="tx1"/>
                          </a:solidFill>
                          <a:latin typeface="Times New Roman" panose="02020603050405020304" pitchFamily="18" charset="0"/>
                          <a:cs typeface="Times New Roman" panose="02020603050405020304" pitchFamily="18" charset="0"/>
                        </a:rPr>
                        <a:t>12 101,3</a:t>
                      </a:r>
                      <a:endParaRPr lang="ru-RU" sz="900" b="0" dirty="0">
                        <a:solidFill>
                          <a:schemeClr val="tx1"/>
                        </a:solidFill>
                        <a:latin typeface="Times New Roman" panose="02020603050405020304" pitchFamily="18" charset="0"/>
                        <a:cs typeface="Times New Roman" panose="02020603050405020304" pitchFamily="18" charset="0"/>
                      </a:endParaRPr>
                    </a:p>
                  </a:txBody>
                  <a:tcPr/>
                </a:tc>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Финансовое</a:t>
                      </a:r>
                      <a:r>
                        <a:rPr lang="ru-RU" sz="900" baseline="0" dirty="0" smtClean="0">
                          <a:solidFill>
                            <a:schemeClr val="tx1"/>
                          </a:solidFill>
                          <a:latin typeface="Times New Roman" panose="02020603050405020304" pitchFamily="18" charset="0"/>
                          <a:cs typeface="Times New Roman" panose="02020603050405020304" pitchFamily="18" charset="0"/>
                        </a:rPr>
                        <a:t> обеспечение деятельности Комитета по управлению муниципальным имуществом администрации Северо-Енисейского района</a:t>
                      </a:r>
                      <a:endParaRPr lang="ru-RU" sz="900" dirty="0">
                        <a:solidFill>
                          <a:schemeClr val="tx1"/>
                        </a:solidFill>
                        <a:latin typeface="Times New Roman" panose="02020603050405020304" pitchFamily="18" charset="0"/>
                        <a:cs typeface="Times New Roman" panose="02020603050405020304" pitchFamily="18" charset="0"/>
                      </a:endParaRPr>
                    </a:p>
                  </a:txBody>
                  <a:tcPr/>
                </a:tc>
              </a:tr>
            </a:tbl>
          </a:graphicData>
        </a:graphic>
      </p:graphicFrame>
      <p:graphicFrame>
        <p:nvGraphicFramePr>
          <p:cNvPr id="6" name="Таблица 5"/>
          <p:cNvGraphicFramePr>
            <a:graphicFrameLocks noGrp="1"/>
          </p:cNvGraphicFramePr>
          <p:nvPr>
            <p:extLst>
              <p:ext uri="{D42A27DB-BD31-4B8C-83A1-F6EECF244321}">
                <p14:modId xmlns:p14="http://schemas.microsoft.com/office/powerpoint/2010/main" val="2430648475"/>
              </p:ext>
            </p:extLst>
          </p:nvPr>
        </p:nvGraphicFramePr>
        <p:xfrm>
          <a:off x="3" y="5517233"/>
          <a:ext cx="7302852" cy="1341120"/>
        </p:xfrm>
        <a:graphic>
          <a:graphicData uri="http://schemas.openxmlformats.org/drawingml/2006/table">
            <a:tbl>
              <a:tblPr firstRow="1" bandRow="1">
                <a:tableStyleId>{5C22544A-7EE6-4342-B048-85BDC9FD1C3A}</a:tableStyleId>
              </a:tblPr>
              <a:tblGrid>
                <a:gridCol w="4019807"/>
                <a:gridCol w="656609"/>
                <a:gridCol w="656609"/>
                <a:gridCol w="656609"/>
                <a:gridCol w="656609"/>
                <a:gridCol w="656609"/>
              </a:tblGrid>
              <a:tr h="335192">
                <a:tc>
                  <a:txBody>
                    <a:bodyPr/>
                    <a:lstStyle/>
                    <a:p>
                      <a:pPr algn="ctr"/>
                      <a:r>
                        <a:rPr lang="ru-RU" sz="1000" dirty="0" smtClean="0">
                          <a:solidFill>
                            <a:schemeClr val="tx1"/>
                          </a:solidFill>
                          <a:latin typeface="Times New Roman" pitchFamily="18" charset="0"/>
                          <a:cs typeface="Times New Roman" pitchFamily="18" charset="0"/>
                        </a:rPr>
                        <a:t>Основные результаты</a:t>
                      </a:r>
                      <a:endParaRPr lang="ru-RU" sz="1000" dirty="0">
                        <a:solidFill>
                          <a:schemeClr val="tx1"/>
                        </a:solidFill>
                        <a:latin typeface="Times New Roman" pitchFamily="18" charset="0"/>
                        <a:cs typeface="Times New Roman" pitchFamily="18" charset="0"/>
                      </a:endParaRPr>
                    </a:p>
                  </a:txBody>
                  <a:tcPr/>
                </a:tc>
                <a:tc>
                  <a:txBody>
                    <a:bodyPr/>
                    <a:lstStyle/>
                    <a:p>
                      <a:pPr algn="ctr"/>
                      <a:r>
                        <a:rPr lang="ru-RU" sz="800" b="1" dirty="0" smtClean="0">
                          <a:solidFill>
                            <a:schemeClr val="tx1"/>
                          </a:solidFill>
                          <a:latin typeface="Times New Roman" pitchFamily="18" charset="0"/>
                          <a:cs typeface="Times New Roman" pitchFamily="18" charset="0"/>
                        </a:rPr>
                        <a:t>2019</a:t>
                      </a:r>
                      <a:endParaRPr lang="ru-RU" sz="800" b="0" dirty="0">
                        <a:solidFill>
                          <a:schemeClr val="tx1"/>
                        </a:solidFill>
                        <a:latin typeface="Times New Roman" pitchFamily="18" charset="0"/>
                        <a:cs typeface="Times New Roman" pitchFamily="18" charset="0"/>
                      </a:endParaRPr>
                    </a:p>
                  </a:txBody>
                  <a:tcPr/>
                </a:tc>
                <a:tc>
                  <a:txBody>
                    <a:bodyPr/>
                    <a:lstStyle/>
                    <a:p>
                      <a:pPr algn="ctr"/>
                      <a:r>
                        <a:rPr lang="ru-RU" sz="800" b="1" dirty="0" smtClean="0">
                          <a:solidFill>
                            <a:schemeClr val="tx1"/>
                          </a:solidFill>
                          <a:latin typeface="Times New Roman" pitchFamily="18" charset="0"/>
                          <a:cs typeface="Times New Roman" pitchFamily="18" charset="0"/>
                        </a:rPr>
                        <a:t>2020</a:t>
                      </a:r>
                      <a:endParaRPr lang="ru-RU" sz="800" b="0" dirty="0">
                        <a:solidFill>
                          <a:schemeClr val="tx1"/>
                        </a:solidFill>
                        <a:latin typeface="Times New Roman" pitchFamily="18" charset="0"/>
                        <a:cs typeface="Times New Roman" pitchFamily="18" charset="0"/>
                      </a:endParaRPr>
                    </a:p>
                  </a:txBody>
                  <a:tcPr/>
                </a:tc>
                <a:tc>
                  <a:txBody>
                    <a:bodyPr/>
                    <a:lstStyle/>
                    <a:p>
                      <a:pPr algn="ctr"/>
                      <a:r>
                        <a:rPr lang="ru-RU" sz="800" b="1" dirty="0" smtClean="0">
                          <a:solidFill>
                            <a:schemeClr val="tx1"/>
                          </a:solidFill>
                          <a:latin typeface="Times New Roman" pitchFamily="18" charset="0"/>
                          <a:cs typeface="Times New Roman" pitchFamily="18" charset="0"/>
                        </a:rPr>
                        <a:t>2021</a:t>
                      </a:r>
                    </a:p>
                    <a:p>
                      <a:pPr algn="ctr"/>
                      <a:endParaRPr lang="ru-RU" sz="800" b="0" dirty="0">
                        <a:solidFill>
                          <a:schemeClr val="tx1"/>
                        </a:solidFill>
                        <a:latin typeface="Times New Roman" pitchFamily="18" charset="0"/>
                        <a:cs typeface="Times New Roman" pitchFamily="18" charset="0"/>
                      </a:endParaRPr>
                    </a:p>
                  </a:txBody>
                  <a:tcPr/>
                </a:tc>
                <a:tc>
                  <a:txBody>
                    <a:bodyPr/>
                    <a:lstStyle/>
                    <a:p>
                      <a:pPr algn="ctr"/>
                      <a:r>
                        <a:rPr lang="ru-RU" sz="800" b="1" dirty="0" smtClean="0">
                          <a:solidFill>
                            <a:schemeClr val="tx1"/>
                          </a:solidFill>
                          <a:latin typeface="Times New Roman" pitchFamily="18" charset="0"/>
                          <a:cs typeface="Times New Roman" pitchFamily="18" charset="0"/>
                        </a:rPr>
                        <a:t>2022</a:t>
                      </a:r>
                    </a:p>
                  </a:txBody>
                  <a:tcPr/>
                </a:tc>
                <a:tc>
                  <a:txBody>
                    <a:bodyPr/>
                    <a:lstStyle/>
                    <a:p>
                      <a:pPr algn="ctr"/>
                      <a:r>
                        <a:rPr lang="ru-RU" sz="800" b="1" dirty="0" smtClean="0">
                          <a:solidFill>
                            <a:schemeClr val="tx1"/>
                          </a:solidFill>
                          <a:latin typeface="Times New Roman" pitchFamily="18" charset="0"/>
                          <a:cs typeface="Times New Roman" pitchFamily="18" charset="0"/>
                        </a:rPr>
                        <a:t>2023</a:t>
                      </a:r>
                    </a:p>
                  </a:txBody>
                  <a:tcPr/>
                </a:tc>
              </a:tr>
              <a:tr h="396136">
                <a:tc>
                  <a:txBody>
                    <a:bodyPr/>
                    <a:lstStyle/>
                    <a:p>
                      <a:pPr algn="l"/>
                      <a:r>
                        <a:rPr lang="ru-RU" sz="1000" dirty="0" smtClean="0">
                          <a:solidFill>
                            <a:schemeClr val="tx1"/>
                          </a:solidFill>
                          <a:latin typeface="Times New Roman" pitchFamily="18" charset="0"/>
                          <a:cs typeface="Times New Roman" pitchFamily="18" charset="0"/>
                        </a:rPr>
                        <a:t>Количество полученных технических</a:t>
                      </a:r>
                      <a:r>
                        <a:rPr lang="ru-RU" sz="1000" baseline="0" dirty="0" smtClean="0">
                          <a:solidFill>
                            <a:schemeClr val="tx1"/>
                          </a:solidFill>
                          <a:latin typeface="Times New Roman" pitchFamily="18" charset="0"/>
                          <a:cs typeface="Times New Roman" pitchFamily="18" charset="0"/>
                        </a:rPr>
                        <a:t> и кадастровых паспортов на объекты недвижимого имущества, ед.</a:t>
                      </a:r>
                      <a:endParaRPr lang="ru-RU" sz="1000" dirty="0">
                        <a:solidFill>
                          <a:schemeClr val="tx1"/>
                        </a:solidFill>
                        <a:latin typeface="Times New Roman" pitchFamily="18" charset="0"/>
                        <a:cs typeface="Times New Roman" pitchFamily="18" charset="0"/>
                      </a:endParaRPr>
                    </a:p>
                  </a:txBody>
                  <a:tcPr/>
                </a:tc>
                <a:tc>
                  <a:txBody>
                    <a:bodyPr/>
                    <a:lstStyle/>
                    <a:p>
                      <a:pPr algn="ctr"/>
                      <a:r>
                        <a:rPr lang="ru-RU" sz="1000" dirty="0" smtClean="0">
                          <a:solidFill>
                            <a:schemeClr val="tx1"/>
                          </a:solidFill>
                          <a:latin typeface="Times New Roman" pitchFamily="18" charset="0"/>
                          <a:cs typeface="Times New Roman" pitchFamily="18" charset="0"/>
                        </a:rPr>
                        <a:t>62</a:t>
                      </a:r>
                      <a:endParaRPr lang="ru-RU" sz="1000" dirty="0">
                        <a:solidFill>
                          <a:schemeClr val="tx1"/>
                        </a:solidFill>
                        <a:latin typeface="Times New Roman" pitchFamily="18" charset="0"/>
                        <a:cs typeface="Times New Roman" pitchFamily="18" charset="0"/>
                      </a:endParaRPr>
                    </a:p>
                  </a:txBody>
                  <a:tcPr anchor="ctr"/>
                </a:tc>
                <a:tc>
                  <a:txBody>
                    <a:bodyPr/>
                    <a:lstStyle/>
                    <a:p>
                      <a:pPr algn="ctr"/>
                      <a:r>
                        <a:rPr lang="ru-RU" sz="1000" dirty="0" smtClean="0">
                          <a:solidFill>
                            <a:schemeClr val="tx1"/>
                          </a:solidFill>
                          <a:latin typeface="Times New Roman" pitchFamily="18" charset="0"/>
                          <a:cs typeface="Times New Roman" pitchFamily="18" charset="0"/>
                        </a:rPr>
                        <a:t>20</a:t>
                      </a:r>
                      <a:endParaRPr lang="ru-RU" sz="1000" dirty="0">
                        <a:solidFill>
                          <a:schemeClr val="tx1"/>
                        </a:solidFill>
                        <a:latin typeface="Times New Roman" pitchFamily="18" charset="0"/>
                        <a:cs typeface="Times New Roman" pitchFamily="18" charset="0"/>
                      </a:endParaRPr>
                    </a:p>
                  </a:txBody>
                  <a:tcPr anchor="ctr"/>
                </a:tc>
                <a:tc>
                  <a:txBody>
                    <a:bodyPr/>
                    <a:lstStyle/>
                    <a:p>
                      <a:pPr algn="ctr"/>
                      <a:r>
                        <a:rPr lang="ru-RU" sz="1000" dirty="0" smtClean="0">
                          <a:solidFill>
                            <a:schemeClr val="tx1"/>
                          </a:solidFill>
                          <a:latin typeface="Times New Roman" pitchFamily="18" charset="0"/>
                          <a:cs typeface="Times New Roman" pitchFamily="18" charset="0"/>
                        </a:rPr>
                        <a:t>30</a:t>
                      </a:r>
                      <a:endParaRPr lang="ru-RU" sz="1000" dirty="0">
                        <a:solidFill>
                          <a:schemeClr val="tx1"/>
                        </a:solidFill>
                        <a:latin typeface="Times New Roman" pitchFamily="18" charset="0"/>
                        <a:cs typeface="Times New Roman" pitchFamily="18" charset="0"/>
                      </a:endParaRPr>
                    </a:p>
                  </a:txBody>
                  <a:tcPr anchor="ctr"/>
                </a:tc>
                <a:tc>
                  <a:txBody>
                    <a:bodyPr/>
                    <a:lstStyle/>
                    <a:p>
                      <a:pPr algn="ctr"/>
                      <a:r>
                        <a:rPr lang="ru-RU" sz="1000" dirty="0" smtClean="0">
                          <a:solidFill>
                            <a:schemeClr val="tx1"/>
                          </a:solidFill>
                          <a:latin typeface="Times New Roman" pitchFamily="18" charset="0"/>
                          <a:cs typeface="Times New Roman" pitchFamily="18" charset="0"/>
                        </a:rPr>
                        <a:t>30</a:t>
                      </a:r>
                      <a:endParaRPr lang="ru-RU" sz="1000" dirty="0">
                        <a:solidFill>
                          <a:schemeClr val="tx1"/>
                        </a:solidFill>
                        <a:latin typeface="Times New Roman" pitchFamily="18" charset="0"/>
                        <a:cs typeface="Times New Roman" pitchFamily="18" charset="0"/>
                      </a:endParaRPr>
                    </a:p>
                  </a:txBody>
                  <a:tcPr anchor="ctr"/>
                </a:tc>
                <a:tc>
                  <a:txBody>
                    <a:bodyPr/>
                    <a:lstStyle/>
                    <a:p>
                      <a:pPr algn="ctr"/>
                      <a:r>
                        <a:rPr lang="ru-RU" sz="1000" dirty="0" smtClean="0">
                          <a:solidFill>
                            <a:schemeClr val="tx1"/>
                          </a:solidFill>
                          <a:latin typeface="Times New Roman" pitchFamily="18" charset="0"/>
                          <a:cs typeface="Times New Roman" pitchFamily="18" charset="0"/>
                        </a:rPr>
                        <a:t>30</a:t>
                      </a:r>
                      <a:endParaRPr lang="ru-RU" sz="1000" dirty="0">
                        <a:solidFill>
                          <a:schemeClr val="tx1"/>
                        </a:solidFill>
                        <a:latin typeface="Times New Roman" pitchFamily="18" charset="0"/>
                        <a:cs typeface="Times New Roman" pitchFamily="18" charset="0"/>
                      </a:endParaRPr>
                    </a:p>
                  </a:txBody>
                  <a:tcPr anchor="ctr"/>
                </a:tc>
              </a:tr>
              <a:tr h="304720">
                <a:tc>
                  <a:txBody>
                    <a:bodyPr/>
                    <a:lstStyle/>
                    <a:p>
                      <a:pPr>
                        <a:spcAft>
                          <a:spcPts val="0"/>
                        </a:spcAft>
                      </a:pPr>
                      <a:r>
                        <a:rPr lang="ru-RU" sz="1000" dirty="0" smtClean="0">
                          <a:effectLst/>
                          <a:latin typeface="Times New Roman"/>
                          <a:ea typeface="Times New Roman"/>
                        </a:rPr>
                        <a:t>Количество сформированных и поставленных на государственный кадастровый учет земельных участков, ед.</a:t>
                      </a:r>
                      <a:endParaRPr lang="ru-RU" sz="1000" dirty="0">
                        <a:effectLst/>
                        <a:latin typeface="Times New Roman"/>
                        <a:ea typeface="Times New Roman"/>
                      </a:endParaRPr>
                    </a:p>
                  </a:txBody>
                  <a:tcPr marL="68580" marR="68580" marT="0" marB="0"/>
                </a:tc>
                <a:tc>
                  <a:txBody>
                    <a:bodyPr/>
                    <a:lstStyle/>
                    <a:p>
                      <a:pPr algn="ctr"/>
                      <a:r>
                        <a:rPr lang="ru-RU" sz="1000" dirty="0" smtClean="0">
                          <a:solidFill>
                            <a:schemeClr val="tx1"/>
                          </a:solidFill>
                          <a:latin typeface="Times New Roman" pitchFamily="18" charset="0"/>
                          <a:cs typeface="Times New Roman" pitchFamily="18" charset="0"/>
                        </a:rPr>
                        <a:t>50</a:t>
                      </a:r>
                      <a:endParaRPr lang="ru-RU" sz="1000" dirty="0">
                        <a:solidFill>
                          <a:schemeClr val="tx1"/>
                        </a:solidFill>
                        <a:latin typeface="Times New Roman" pitchFamily="18" charset="0"/>
                        <a:cs typeface="Times New Roman" pitchFamily="18" charset="0"/>
                      </a:endParaRPr>
                    </a:p>
                  </a:txBody>
                  <a:tcPr anchor="ctr"/>
                </a:tc>
                <a:tc>
                  <a:txBody>
                    <a:bodyPr/>
                    <a:lstStyle/>
                    <a:p>
                      <a:pPr algn="ctr"/>
                      <a:r>
                        <a:rPr lang="ru-RU" sz="1000" dirty="0" smtClean="0">
                          <a:solidFill>
                            <a:schemeClr val="tx1"/>
                          </a:solidFill>
                          <a:latin typeface="Times New Roman" pitchFamily="18" charset="0"/>
                          <a:cs typeface="Times New Roman" pitchFamily="18" charset="0"/>
                        </a:rPr>
                        <a:t>50</a:t>
                      </a:r>
                      <a:endParaRPr lang="ru-RU" sz="1000" dirty="0">
                        <a:solidFill>
                          <a:schemeClr val="tx1"/>
                        </a:solidFill>
                        <a:latin typeface="Times New Roman" pitchFamily="18" charset="0"/>
                        <a:cs typeface="Times New Roman" pitchFamily="18" charset="0"/>
                      </a:endParaRPr>
                    </a:p>
                  </a:txBody>
                  <a:tcPr anchor="ctr"/>
                </a:tc>
                <a:tc>
                  <a:txBody>
                    <a:bodyPr/>
                    <a:lstStyle/>
                    <a:p>
                      <a:pPr algn="ctr"/>
                      <a:r>
                        <a:rPr lang="ru-RU" sz="1000" dirty="0" smtClean="0">
                          <a:solidFill>
                            <a:schemeClr val="tx1"/>
                          </a:solidFill>
                          <a:latin typeface="Times New Roman" pitchFamily="18" charset="0"/>
                          <a:cs typeface="Times New Roman" pitchFamily="18" charset="0"/>
                        </a:rPr>
                        <a:t>50</a:t>
                      </a:r>
                      <a:endParaRPr lang="ru-RU" sz="1000" dirty="0">
                        <a:solidFill>
                          <a:schemeClr val="tx1"/>
                        </a:solidFill>
                        <a:latin typeface="Times New Roman" pitchFamily="18" charset="0"/>
                        <a:cs typeface="Times New Roman" pitchFamily="18" charset="0"/>
                      </a:endParaRPr>
                    </a:p>
                  </a:txBody>
                  <a:tcPr anchor="ctr"/>
                </a:tc>
                <a:tc>
                  <a:txBody>
                    <a:bodyPr/>
                    <a:lstStyle/>
                    <a:p>
                      <a:pPr algn="ctr"/>
                      <a:r>
                        <a:rPr lang="ru-RU" sz="1000" dirty="0" smtClean="0">
                          <a:solidFill>
                            <a:schemeClr val="tx1"/>
                          </a:solidFill>
                          <a:latin typeface="Times New Roman" pitchFamily="18" charset="0"/>
                          <a:cs typeface="Times New Roman" pitchFamily="18" charset="0"/>
                        </a:rPr>
                        <a:t>50</a:t>
                      </a:r>
                      <a:endParaRPr lang="ru-RU" sz="1000" dirty="0">
                        <a:solidFill>
                          <a:schemeClr val="tx1"/>
                        </a:solidFill>
                        <a:latin typeface="Times New Roman" pitchFamily="18" charset="0"/>
                        <a:cs typeface="Times New Roman" pitchFamily="18" charset="0"/>
                      </a:endParaRPr>
                    </a:p>
                  </a:txBody>
                  <a:tcPr anchor="ctr"/>
                </a:tc>
                <a:tc>
                  <a:txBody>
                    <a:bodyPr/>
                    <a:lstStyle/>
                    <a:p>
                      <a:pPr algn="ctr"/>
                      <a:r>
                        <a:rPr lang="ru-RU" sz="1000" dirty="0" smtClean="0">
                          <a:solidFill>
                            <a:schemeClr val="tx1"/>
                          </a:solidFill>
                          <a:latin typeface="Times New Roman" pitchFamily="18" charset="0"/>
                          <a:cs typeface="Times New Roman" pitchFamily="18" charset="0"/>
                        </a:rPr>
                        <a:t>50</a:t>
                      </a:r>
                      <a:endParaRPr lang="ru-RU" sz="1000" dirty="0">
                        <a:solidFill>
                          <a:schemeClr val="tx1"/>
                        </a:solidFill>
                        <a:latin typeface="Times New Roman" pitchFamily="18" charset="0"/>
                        <a:cs typeface="Times New Roman" pitchFamily="18" charset="0"/>
                      </a:endParaRPr>
                    </a:p>
                  </a:txBody>
                  <a:tcPr anchor="ctr"/>
                </a:tc>
              </a:tr>
              <a:tr h="304720">
                <a:tc>
                  <a:txBody>
                    <a:bodyPr/>
                    <a:lstStyle/>
                    <a:p>
                      <a:pPr>
                        <a:spcAft>
                          <a:spcPts val="0"/>
                        </a:spcAft>
                      </a:pPr>
                      <a:r>
                        <a:rPr lang="ru-RU" sz="1000" dirty="0" smtClean="0">
                          <a:effectLst/>
                          <a:latin typeface="Times New Roman"/>
                          <a:ea typeface="Times New Roman"/>
                        </a:rPr>
                        <a:t>Количество полученных результатов оценки объектов муниципальной собственности, ед.</a:t>
                      </a:r>
                      <a:endParaRPr lang="ru-RU" sz="1000" dirty="0">
                        <a:effectLst/>
                        <a:latin typeface="Times New Roman"/>
                        <a:ea typeface="Times New Roman"/>
                      </a:endParaRPr>
                    </a:p>
                  </a:txBody>
                  <a:tcPr marL="68580" marR="68580" marT="0" marB="0"/>
                </a:tc>
                <a:tc>
                  <a:txBody>
                    <a:bodyPr/>
                    <a:lstStyle/>
                    <a:p>
                      <a:pPr algn="ctr"/>
                      <a:r>
                        <a:rPr lang="ru-RU" sz="1000" dirty="0" smtClean="0">
                          <a:solidFill>
                            <a:schemeClr val="tx1"/>
                          </a:solidFill>
                          <a:latin typeface="Times New Roman" pitchFamily="18" charset="0"/>
                          <a:cs typeface="Times New Roman" pitchFamily="18" charset="0"/>
                        </a:rPr>
                        <a:t>82</a:t>
                      </a:r>
                      <a:endParaRPr lang="ru-RU" sz="1000" dirty="0">
                        <a:solidFill>
                          <a:schemeClr val="tx1"/>
                        </a:solidFill>
                        <a:latin typeface="Times New Roman" pitchFamily="18" charset="0"/>
                        <a:cs typeface="Times New Roman" pitchFamily="18" charset="0"/>
                      </a:endParaRPr>
                    </a:p>
                  </a:txBody>
                  <a:tcPr anchor="ctr"/>
                </a:tc>
                <a:tc>
                  <a:txBody>
                    <a:bodyPr/>
                    <a:lstStyle/>
                    <a:p>
                      <a:pPr algn="ctr"/>
                      <a:r>
                        <a:rPr lang="ru-RU" sz="1000" dirty="0" smtClean="0">
                          <a:solidFill>
                            <a:schemeClr val="tx1"/>
                          </a:solidFill>
                          <a:latin typeface="Times New Roman" pitchFamily="18" charset="0"/>
                          <a:cs typeface="Times New Roman" pitchFamily="18" charset="0"/>
                        </a:rPr>
                        <a:t>50</a:t>
                      </a:r>
                      <a:endParaRPr lang="ru-RU" sz="1000" dirty="0">
                        <a:solidFill>
                          <a:schemeClr val="tx1"/>
                        </a:solidFill>
                        <a:latin typeface="Times New Roman" pitchFamily="18" charset="0"/>
                        <a:cs typeface="Times New Roman" pitchFamily="18" charset="0"/>
                      </a:endParaRPr>
                    </a:p>
                  </a:txBody>
                  <a:tcPr anchor="ctr"/>
                </a:tc>
                <a:tc>
                  <a:txBody>
                    <a:bodyPr/>
                    <a:lstStyle/>
                    <a:p>
                      <a:pPr algn="ctr"/>
                      <a:r>
                        <a:rPr lang="ru-RU" sz="1000" dirty="0" smtClean="0">
                          <a:solidFill>
                            <a:schemeClr val="tx1"/>
                          </a:solidFill>
                          <a:latin typeface="Times New Roman" pitchFamily="18" charset="0"/>
                          <a:cs typeface="Times New Roman" pitchFamily="18" charset="0"/>
                        </a:rPr>
                        <a:t>70</a:t>
                      </a:r>
                      <a:endParaRPr lang="ru-RU" sz="1000" dirty="0">
                        <a:solidFill>
                          <a:schemeClr val="tx1"/>
                        </a:solidFill>
                        <a:latin typeface="Times New Roman" pitchFamily="18" charset="0"/>
                        <a:cs typeface="Times New Roman" pitchFamily="18" charset="0"/>
                      </a:endParaRPr>
                    </a:p>
                  </a:txBody>
                  <a:tcPr anchor="ctr"/>
                </a:tc>
                <a:tc>
                  <a:txBody>
                    <a:bodyPr/>
                    <a:lstStyle/>
                    <a:p>
                      <a:pPr algn="ctr"/>
                      <a:r>
                        <a:rPr lang="ru-RU" sz="1000" dirty="0" smtClean="0">
                          <a:solidFill>
                            <a:schemeClr val="tx1"/>
                          </a:solidFill>
                          <a:latin typeface="Times New Roman" pitchFamily="18" charset="0"/>
                          <a:cs typeface="Times New Roman" pitchFamily="18" charset="0"/>
                        </a:rPr>
                        <a:t>70</a:t>
                      </a:r>
                      <a:endParaRPr lang="ru-RU" sz="1000" dirty="0">
                        <a:solidFill>
                          <a:schemeClr val="tx1"/>
                        </a:solidFill>
                        <a:latin typeface="Times New Roman" pitchFamily="18" charset="0"/>
                        <a:cs typeface="Times New Roman" pitchFamily="18" charset="0"/>
                      </a:endParaRPr>
                    </a:p>
                  </a:txBody>
                  <a:tcPr anchor="ctr"/>
                </a:tc>
                <a:tc>
                  <a:txBody>
                    <a:bodyPr/>
                    <a:lstStyle/>
                    <a:p>
                      <a:pPr algn="ctr"/>
                      <a:r>
                        <a:rPr lang="ru-RU" sz="1000" dirty="0" smtClean="0">
                          <a:solidFill>
                            <a:schemeClr val="tx1"/>
                          </a:solidFill>
                          <a:latin typeface="Times New Roman" pitchFamily="18" charset="0"/>
                          <a:cs typeface="Times New Roman" pitchFamily="18" charset="0"/>
                        </a:rPr>
                        <a:t>70</a:t>
                      </a:r>
                      <a:endParaRPr lang="ru-RU" sz="1000" dirty="0">
                        <a:solidFill>
                          <a:schemeClr val="tx1"/>
                        </a:solidFill>
                        <a:latin typeface="Times New Roman" pitchFamily="18" charset="0"/>
                        <a:cs typeface="Times New Roman" pitchFamily="18" charset="0"/>
                      </a:endParaRPr>
                    </a:p>
                  </a:txBody>
                  <a:tcPr anchor="ctr"/>
                </a:tc>
              </a:tr>
            </a:tbl>
          </a:graphicData>
        </a:graphic>
      </p:graphicFrame>
      <p:pic>
        <p:nvPicPr>
          <p:cNvPr id="3074" name="Picture 2" descr="C:\Users\User4\Documents\Картинки\ртгнапкачвоi.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65243" y="5517232"/>
            <a:ext cx="1763688" cy="1340768"/>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User4\Documents\Картинки\дом.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98441" y="71167"/>
            <a:ext cx="2027840" cy="11255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51728"/>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1"/>
            <a:ext cx="8153400" cy="857231"/>
          </a:xfrm>
        </p:spPr>
        <p:txBody>
          <a:bodyPr>
            <a:noAutofit/>
          </a:bodyPr>
          <a:lstStyle/>
          <a:p>
            <a:r>
              <a:rPr lang="ru-RU" sz="2000" dirty="0" smtClean="0">
                <a:solidFill>
                  <a:schemeClr val="tx1"/>
                </a:solidFill>
                <a:latin typeface="Times New Roman" pitchFamily="18" charset="0"/>
                <a:cs typeface="Times New Roman" pitchFamily="18" charset="0"/>
              </a:rPr>
              <a:t>Муниципальная программа </a:t>
            </a:r>
            <a:r>
              <a:rPr lang="ru-RU" sz="2000" dirty="0">
                <a:latin typeface="Times New Roman" pitchFamily="18" charset="0"/>
                <a:cs typeface="Times New Roman" pitchFamily="18" charset="0"/>
              </a:rPr>
              <a:t>«Развитие физической культуры, спорта и молодежной политики</a:t>
            </a:r>
            <a:r>
              <a:rPr lang="ru-RU" sz="2000" dirty="0" smtClean="0">
                <a:latin typeface="Times New Roman" pitchFamily="18" charset="0"/>
                <a:cs typeface="Times New Roman" pitchFamily="18" charset="0"/>
              </a:rPr>
              <a:t>»</a:t>
            </a:r>
            <a:endParaRPr lang="ru-RU" sz="2000" dirty="0">
              <a:solidFill>
                <a:schemeClr val="tx1"/>
              </a:solidFill>
            </a:endParaRPr>
          </a:p>
        </p:txBody>
      </p:sp>
      <p:sp>
        <p:nvSpPr>
          <p:cNvPr id="3" name="Подзаголовок 2"/>
          <p:cNvSpPr>
            <a:spLocks noGrp="1"/>
          </p:cNvSpPr>
          <p:nvPr>
            <p:ph type="subTitle" idx="1"/>
          </p:nvPr>
        </p:nvSpPr>
        <p:spPr>
          <a:xfrm>
            <a:off x="0" y="1500174"/>
            <a:ext cx="9144000" cy="5205426"/>
          </a:xfrm>
        </p:spPr>
        <p:txBody>
          <a:bodyPr>
            <a:normAutofit/>
          </a:bodyPr>
          <a:lstStyle/>
          <a:p>
            <a:r>
              <a:rPr lang="ru-RU" sz="2400" dirty="0" smtClean="0">
                <a:latin typeface="Times New Roman" pitchFamily="18" charset="0"/>
                <a:cs typeface="Times New Roman" pitchFamily="18" charset="0"/>
              </a:rPr>
              <a:t>Основные направления расходов в 2017 году</a:t>
            </a:r>
            <a:endParaRPr lang="ru-RU" sz="2400" dirty="0">
              <a:latin typeface="Times New Roman" pitchFamily="18" charset="0"/>
              <a:cs typeface="Times New Roman" pitchFamily="18" charset="0"/>
            </a:endParaRPr>
          </a:p>
        </p:txBody>
      </p:sp>
      <p:sp>
        <p:nvSpPr>
          <p:cNvPr id="4" name="Скругленный прямоугольник 3"/>
          <p:cNvSpPr/>
          <p:nvPr/>
        </p:nvSpPr>
        <p:spPr>
          <a:xfrm>
            <a:off x="112778" y="764704"/>
            <a:ext cx="8928992" cy="648072"/>
          </a:xfrm>
          <a:prstGeom prst="round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000" dirty="0" smtClean="0">
                <a:solidFill>
                  <a:prstClr val="black"/>
                </a:solidFill>
                <a:latin typeface="Times New Roman" pitchFamily="18" charset="0"/>
                <a:cs typeface="Times New Roman" pitchFamily="18" charset="0"/>
              </a:rPr>
              <a:t>Цель муниципальной программы – создание условий, обеспечивающих возможность граждан систематически заниматься физической культурой и спортом, повышение конкурентоспособности спорта Северо-Енисейского района на спортивной арене края;   создание условий для развития потенциала молодежи и его реализации в интересах развития Северо-Енисейского  района; создание благоприятных условий для оздоровления населения Северо-Енисейского района. </a:t>
            </a:r>
            <a:endParaRPr lang="ru-RU" sz="1000" dirty="0">
              <a:solidFill>
                <a:prstClr val="black"/>
              </a:solidFill>
              <a:latin typeface="Times New Roman" pitchFamily="18" charset="0"/>
              <a:cs typeface="Times New Roman" pitchFamily="18" charset="0"/>
            </a:endParaRPr>
          </a:p>
        </p:txBody>
      </p:sp>
      <p:graphicFrame>
        <p:nvGraphicFramePr>
          <p:cNvPr id="5" name="Таблица 4"/>
          <p:cNvGraphicFramePr>
            <a:graphicFrameLocks noGrp="1"/>
          </p:cNvGraphicFramePr>
          <p:nvPr>
            <p:extLst>
              <p:ext uri="{D42A27DB-BD31-4B8C-83A1-F6EECF244321}">
                <p14:modId xmlns:p14="http://schemas.microsoft.com/office/powerpoint/2010/main" val="2287698874"/>
              </p:ext>
            </p:extLst>
          </p:nvPr>
        </p:nvGraphicFramePr>
        <p:xfrm>
          <a:off x="112777" y="1536440"/>
          <a:ext cx="8923719" cy="533400"/>
        </p:xfrm>
        <a:graphic>
          <a:graphicData uri="http://schemas.openxmlformats.org/drawingml/2006/table">
            <a:tbl>
              <a:tblPr firstRow="1" bandRow="1">
                <a:tableStyleId>{5C22544A-7EE6-4342-B048-85BDC9FD1C3A}</a:tableStyleId>
              </a:tblPr>
              <a:tblGrid>
                <a:gridCol w="1885029"/>
                <a:gridCol w="1432622"/>
                <a:gridCol w="1357596"/>
                <a:gridCol w="1432247"/>
                <a:gridCol w="1508023"/>
                <a:gridCol w="1308202"/>
              </a:tblGrid>
              <a:tr h="146229">
                <a:tc rowSpan="2">
                  <a:txBody>
                    <a:bodyPr/>
                    <a:lstStyle/>
                    <a:p>
                      <a:pPr algn="ctr"/>
                      <a:r>
                        <a:rPr lang="ru-RU" sz="1200" dirty="0" smtClean="0">
                          <a:solidFill>
                            <a:schemeClr val="tx1"/>
                          </a:solidFill>
                          <a:latin typeface="Times New Roman" pitchFamily="18" charset="0"/>
                          <a:cs typeface="Times New Roman" pitchFamily="18" charset="0"/>
                        </a:rPr>
                        <a:t>Объем финансирования, тыс. рублей</a:t>
                      </a:r>
                      <a:endParaRPr lang="ru-RU" sz="1200" dirty="0">
                        <a:solidFill>
                          <a:schemeClr val="tx1"/>
                        </a:solidFill>
                        <a:latin typeface="Times New Roman" pitchFamily="18" charset="0"/>
                        <a:cs typeface="Times New Roman" pitchFamily="18" charset="0"/>
                      </a:endParaRPr>
                    </a:p>
                  </a:txBody>
                  <a:tcPr/>
                </a:tc>
                <a:tc>
                  <a:txBody>
                    <a:bodyPr/>
                    <a:lstStyle/>
                    <a:p>
                      <a:pPr algn="ctr"/>
                      <a:r>
                        <a:rPr lang="ru-RU" sz="1100" dirty="0" smtClean="0">
                          <a:solidFill>
                            <a:schemeClr val="tx1"/>
                          </a:solidFill>
                          <a:latin typeface="Times New Roman" pitchFamily="18" charset="0"/>
                          <a:cs typeface="Times New Roman" pitchFamily="18" charset="0"/>
                        </a:rPr>
                        <a:t>2019 </a:t>
                      </a:r>
                      <a:endParaRPr lang="ru-RU" sz="1100" b="0" dirty="0">
                        <a:solidFill>
                          <a:schemeClr val="tx1"/>
                        </a:solidFill>
                        <a:latin typeface="Times New Roman" pitchFamily="18" charset="0"/>
                        <a:cs typeface="Times New Roman" pitchFamily="18" charset="0"/>
                      </a:endParaRPr>
                    </a:p>
                  </a:txBody>
                  <a:tcPr/>
                </a:tc>
                <a:tc>
                  <a:txBody>
                    <a:bodyPr/>
                    <a:lstStyle/>
                    <a:p>
                      <a:pPr algn="ctr"/>
                      <a:r>
                        <a:rPr lang="ru-RU" sz="1100" dirty="0" smtClean="0">
                          <a:solidFill>
                            <a:schemeClr val="tx1"/>
                          </a:solidFill>
                          <a:latin typeface="Times New Roman" pitchFamily="18" charset="0"/>
                          <a:cs typeface="Times New Roman" pitchFamily="18" charset="0"/>
                        </a:rPr>
                        <a:t>2020</a:t>
                      </a:r>
                      <a:endParaRPr lang="ru-RU" sz="1100" b="0" dirty="0">
                        <a:solidFill>
                          <a:schemeClr val="tx1"/>
                        </a:solidFill>
                        <a:latin typeface="Times New Roman" pitchFamily="18" charset="0"/>
                        <a:cs typeface="Times New Roman" pitchFamily="18" charset="0"/>
                      </a:endParaRPr>
                    </a:p>
                  </a:txBody>
                  <a:tcPr/>
                </a:tc>
                <a:tc>
                  <a:txBody>
                    <a:bodyPr/>
                    <a:lstStyle/>
                    <a:p>
                      <a:pPr algn="ctr"/>
                      <a:r>
                        <a:rPr lang="ru-RU" sz="1100" dirty="0" smtClean="0">
                          <a:solidFill>
                            <a:schemeClr val="tx1"/>
                          </a:solidFill>
                          <a:latin typeface="Times New Roman" pitchFamily="18" charset="0"/>
                          <a:cs typeface="Times New Roman" pitchFamily="18" charset="0"/>
                        </a:rPr>
                        <a:t>2021</a:t>
                      </a:r>
                      <a:endParaRPr lang="ru-RU" sz="1100" b="0" dirty="0">
                        <a:solidFill>
                          <a:schemeClr val="tx1"/>
                        </a:solidFill>
                        <a:latin typeface="Times New Roman" pitchFamily="18" charset="0"/>
                        <a:cs typeface="Times New Roman" pitchFamily="18" charset="0"/>
                      </a:endParaRPr>
                    </a:p>
                  </a:txBody>
                  <a:tcPr/>
                </a:tc>
                <a:tc>
                  <a:txBody>
                    <a:bodyPr/>
                    <a:lstStyle/>
                    <a:p>
                      <a:pPr algn="ctr"/>
                      <a:r>
                        <a:rPr lang="ru-RU" sz="1100" dirty="0" smtClean="0">
                          <a:solidFill>
                            <a:schemeClr val="tx1"/>
                          </a:solidFill>
                          <a:latin typeface="Times New Roman" pitchFamily="18" charset="0"/>
                          <a:cs typeface="Times New Roman" pitchFamily="18" charset="0"/>
                        </a:rPr>
                        <a:t>2022</a:t>
                      </a:r>
                      <a:endParaRPr lang="ru-RU" sz="1100" b="0" dirty="0">
                        <a:solidFill>
                          <a:schemeClr val="tx1"/>
                        </a:solidFill>
                        <a:latin typeface="Times New Roman" pitchFamily="18" charset="0"/>
                        <a:cs typeface="Times New Roman" pitchFamily="18" charset="0"/>
                      </a:endParaRPr>
                    </a:p>
                  </a:txBody>
                  <a:tcPr/>
                </a:tc>
                <a:tc>
                  <a:txBody>
                    <a:bodyPr/>
                    <a:lstStyle/>
                    <a:p>
                      <a:pPr algn="ctr"/>
                      <a:r>
                        <a:rPr lang="ru-RU" sz="1100" dirty="0" smtClean="0">
                          <a:solidFill>
                            <a:schemeClr val="tx1"/>
                          </a:solidFill>
                          <a:latin typeface="Times New Roman" pitchFamily="18" charset="0"/>
                          <a:cs typeface="Times New Roman" pitchFamily="18" charset="0"/>
                        </a:rPr>
                        <a:t>2023</a:t>
                      </a:r>
                      <a:endParaRPr lang="ru-RU" sz="1100" b="0" dirty="0">
                        <a:solidFill>
                          <a:schemeClr val="tx1"/>
                        </a:solidFill>
                        <a:latin typeface="Times New Roman" pitchFamily="18" charset="0"/>
                        <a:cs typeface="Times New Roman" pitchFamily="18" charset="0"/>
                      </a:endParaRPr>
                    </a:p>
                  </a:txBody>
                  <a:tcPr/>
                </a:tc>
              </a:tr>
              <a:tr h="150795">
                <a:tc vMerge="1">
                  <a:txBody>
                    <a:bodyPr/>
                    <a:lstStyle/>
                    <a:p>
                      <a:endParaRPr lang="ru-RU" dirty="0"/>
                    </a:p>
                  </a:txBody>
                  <a:tcPr/>
                </a:tc>
                <a:tc>
                  <a:txBody>
                    <a:bodyPr/>
                    <a:lstStyle/>
                    <a:p>
                      <a:pPr algn="ctr"/>
                      <a:r>
                        <a:rPr lang="ru-RU" sz="1200" dirty="0" smtClean="0">
                          <a:solidFill>
                            <a:schemeClr val="tx1"/>
                          </a:solidFill>
                          <a:latin typeface="Times New Roman" pitchFamily="18" charset="0"/>
                          <a:cs typeface="Times New Roman" pitchFamily="18" charset="0"/>
                        </a:rPr>
                        <a:t>84 493,7</a:t>
                      </a:r>
                      <a:endParaRPr lang="ru-RU" sz="1200" dirty="0">
                        <a:solidFill>
                          <a:schemeClr val="tx1"/>
                        </a:solidFill>
                        <a:latin typeface="Times New Roman" pitchFamily="18" charset="0"/>
                        <a:cs typeface="Times New Roman" pitchFamily="18" charset="0"/>
                      </a:endParaRPr>
                    </a:p>
                  </a:txBody>
                  <a:tcPr/>
                </a:tc>
                <a:tc>
                  <a:txBody>
                    <a:bodyPr/>
                    <a:lstStyle/>
                    <a:p>
                      <a:pPr algn="ctr"/>
                      <a:r>
                        <a:rPr lang="ru-RU" sz="1200" dirty="0" smtClean="0">
                          <a:solidFill>
                            <a:schemeClr val="tx1"/>
                          </a:solidFill>
                          <a:latin typeface="Times New Roman" pitchFamily="18" charset="0"/>
                          <a:cs typeface="Times New Roman" pitchFamily="18" charset="0"/>
                        </a:rPr>
                        <a:t>96 382,2</a:t>
                      </a:r>
                      <a:endParaRPr lang="ru-RU" sz="1200" dirty="0">
                        <a:solidFill>
                          <a:schemeClr val="tx1"/>
                        </a:solidFill>
                        <a:latin typeface="Times New Roman" pitchFamily="18" charset="0"/>
                        <a:cs typeface="Times New Roman" pitchFamily="18" charset="0"/>
                      </a:endParaRPr>
                    </a:p>
                  </a:txBody>
                  <a:tcPr/>
                </a:tc>
                <a:tc>
                  <a:txBody>
                    <a:bodyPr/>
                    <a:lstStyle/>
                    <a:p>
                      <a:pPr algn="ctr"/>
                      <a:r>
                        <a:rPr lang="ru-RU" sz="1200" b="1" dirty="0" smtClean="0">
                          <a:solidFill>
                            <a:schemeClr val="tx1"/>
                          </a:solidFill>
                          <a:latin typeface="Times New Roman" pitchFamily="18" charset="0"/>
                          <a:cs typeface="Times New Roman" pitchFamily="18" charset="0"/>
                        </a:rPr>
                        <a:t>82 321,2</a:t>
                      </a:r>
                      <a:endParaRPr lang="ru-RU" sz="1200" b="1" dirty="0">
                        <a:solidFill>
                          <a:schemeClr val="tx1"/>
                        </a:solidFill>
                        <a:latin typeface="Times New Roman" pitchFamily="18" charset="0"/>
                        <a:cs typeface="Times New Roman" pitchFamily="18" charset="0"/>
                      </a:endParaRPr>
                    </a:p>
                  </a:txBody>
                  <a:tcPr/>
                </a:tc>
                <a:tc>
                  <a:txBody>
                    <a:bodyPr/>
                    <a:lstStyle/>
                    <a:p>
                      <a:pPr algn="ctr"/>
                      <a:r>
                        <a:rPr lang="ru-RU" sz="1200" dirty="0" smtClean="0">
                          <a:solidFill>
                            <a:schemeClr val="tx1"/>
                          </a:solidFill>
                          <a:latin typeface="Times New Roman" pitchFamily="18" charset="0"/>
                          <a:cs typeface="Times New Roman" pitchFamily="18" charset="0"/>
                        </a:rPr>
                        <a:t>81 327,0</a:t>
                      </a:r>
                      <a:endParaRPr lang="ru-RU" sz="1200" dirty="0">
                        <a:solidFill>
                          <a:schemeClr val="tx1"/>
                        </a:solidFill>
                        <a:latin typeface="Times New Roman" pitchFamily="18" charset="0"/>
                        <a:cs typeface="Times New Roman" pitchFamily="18" charset="0"/>
                      </a:endParaRPr>
                    </a:p>
                  </a:txBody>
                  <a:tcPr/>
                </a:tc>
                <a:tc>
                  <a:txBody>
                    <a:bodyPr/>
                    <a:lstStyle/>
                    <a:p>
                      <a:pPr algn="ctr"/>
                      <a:r>
                        <a:rPr lang="ru-RU" sz="1200" dirty="0" smtClean="0">
                          <a:solidFill>
                            <a:schemeClr val="tx1"/>
                          </a:solidFill>
                          <a:latin typeface="Times New Roman" pitchFamily="18" charset="0"/>
                          <a:cs typeface="Times New Roman" pitchFamily="18" charset="0"/>
                        </a:rPr>
                        <a:t>81 327,0</a:t>
                      </a:r>
                      <a:endParaRPr lang="ru-RU" sz="1200" dirty="0">
                        <a:solidFill>
                          <a:schemeClr val="tx1"/>
                        </a:solidFill>
                        <a:latin typeface="Times New Roman" pitchFamily="18" charset="0"/>
                        <a:cs typeface="Times New Roman" pitchFamily="18" charset="0"/>
                      </a:endParaRPr>
                    </a:p>
                  </a:txBody>
                  <a:tcPr/>
                </a:tc>
              </a:tr>
            </a:tbl>
          </a:graphicData>
        </a:graphic>
      </p:graphicFrame>
      <p:sp>
        <p:nvSpPr>
          <p:cNvPr id="9" name="Нашивка 8"/>
          <p:cNvSpPr/>
          <p:nvPr/>
        </p:nvSpPr>
        <p:spPr>
          <a:xfrm>
            <a:off x="112778" y="52184"/>
            <a:ext cx="714380" cy="642942"/>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black"/>
              </a:solidFill>
            </a:endParaRPr>
          </a:p>
        </p:txBody>
      </p:sp>
      <p:graphicFrame>
        <p:nvGraphicFramePr>
          <p:cNvPr id="10" name="Таблица 9"/>
          <p:cNvGraphicFramePr>
            <a:graphicFrameLocks noGrp="1"/>
          </p:cNvGraphicFramePr>
          <p:nvPr>
            <p:extLst>
              <p:ext uri="{D42A27DB-BD31-4B8C-83A1-F6EECF244321}">
                <p14:modId xmlns:p14="http://schemas.microsoft.com/office/powerpoint/2010/main" val="2731157280"/>
              </p:ext>
            </p:extLst>
          </p:nvPr>
        </p:nvGraphicFramePr>
        <p:xfrm>
          <a:off x="102496" y="2327395"/>
          <a:ext cx="8885030" cy="3194803"/>
        </p:xfrm>
        <a:graphic>
          <a:graphicData uri="http://schemas.openxmlformats.org/drawingml/2006/table">
            <a:tbl>
              <a:tblPr firstRow="1" bandRow="1">
                <a:tableStyleId>{5C22544A-7EE6-4342-B048-85BDC9FD1C3A}</a:tableStyleId>
              </a:tblPr>
              <a:tblGrid>
                <a:gridCol w="858822"/>
                <a:gridCol w="8026208"/>
              </a:tblGrid>
              <a:tr h="745985">
                <a:tc>
                  <a:txBody>
                    <a:bodyPr/>
                    <a:lstStyle/>
                    <a:p>
                      <a:pPr algn="ctr"/>
                      <a:endParaRPr lang="ru-RU" sz="1200" dirty="0" smtClean="0"/>
                    </a:p>
                    <a:p>
                      <a:pPr algn="ctr"/>
                      <a:r>
                        <a:rPr lang="ru-RU" sz="1200" b="0" dirty="0" smtClean="0">
                          <a:solidFill>
                            <a:schemeClr val="tx1"/>
                          </a:solidFill>
                        </a:rPr>
                        <a:t>52 135,8</a:t>
                      </a:r>
                      <a:endParaRPr lang="ru-RU" sz="1200" b="0" dirty="0">
                        <a:solidFill>
                          <a:schemeClr val="tx1"/>
                        </a:solidFill>
                        <a:latin typeface="Times New Roman" panose="02020603050405020304" pitchFamily="18" charset="0"/>
                        <a:cs typeface="Times New Roman" panose="02020603050405020304" pitchFamily="18" charset="0"/>
                      </a:endParaRPr>
                    </a:p>
                  </a:txBody>
                  <a:tcPr/>
                </a:tc>
                <a:tc>
                  <a:txBody>
                    <a:bodyPr/>
                    <a:lstStyle/>
                    <a:p>
                      <a:r>
                        <a:rPr lang="ru-RU" sz="1200" b="0" dirty="0" smtClean="0">
                          <a:solidFill>
                            <a:schemeClr val="tx1"/>
                          </a:solidFill>
                        </a:rPr>
                        <a:t>Финансовое обеспечение деятельности муниципального казенного учреждения «Спортивный комплекс Северо-Енисейского района «</a:t>
                      </a:r>
                      <a:r>
                        <a:rPr lang="ru-RU" sz="1200" b="0" dirty="0" err="1" smtClean="0">
                          <a:solidFill>
                            <a:schemeClr val="tx1"/>
                          </a:solidFill>
                        </a:rPr>
                        <a:t>Нерика</a:t>
                      </a:r>
                      <a:r>
                        <a:rPr lang="ru-RU" sz="1200" b="0" dirty="0" smtClean="0">
                          <a:solidFill>
                            <a:schemeClr val="tx1"/>
                          </a:solidFill>
                        </a:rPr>
                        <a:t>» - 49 327,1, организации и проведения всероссийских, районных спортивных мероприятий, акций, участие в официальных физкультурных</a:t>
                      </a:r>
                      <a:r>
                        <a:rPr lang="ru-RU" sz="1200" b="0" baseline="0" dirty="0" smtClean="0">
                          <a:solidFill>
                            <a:schemeClr val="tx1"/>
                          </a:solidFill>
                        </a:rPr>
                        <a:t> и спортивных мероприятиях Красноярского края – 2 808,7</a:t>
                      </a:r>
                      <a:endParaRPr lang="ru-RU" sz="1200" b="0" dirty="0">
                        <a:solidFill>
                          <a:schemeClr val="tx1"/>
                        </a:solidFill>
                        <a:latin typeface="Times New Roman" panose="02020603050405020304" pitchFamily="18" charset="0"/>
                        <a:cs typeface="Times New Roman" panose="02020603050405020304" pitchFamily="18" charset="0"/>
                      </a:endParaRPr>
                    </a:p>
                  </a:txBody>
                  <a:tcPr/>
                </a:tc>
              </a:tr>
              <a:tr h="47436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200" dirty="0" smtClean="0"/>
                        <a:t>16 412,5</a:t>
                      </a:r>
                      <a:endParaRPr lang="ru-RU" sz="1200" b="1" dirty="0" smtClean="0">
                        <a:solidFill>
                          <a:schemeClr val="tx1"/>
                        </a:solidFill>
                        <a:latin typeface="Times New Roman" panose="02020603050405020304" pitchFamily="18" charset="0"/>
                        <a:cs typeface="Times New Roman" panose="02020603050405020304"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dirty="0" smtClean="0"/>
                        <a:t>Обеспечение деятельности Отдела физической культуры,</a:t>
                      </a:r>
                      <a:r>
                        <a:rPr lang="ru-RU" sz="1200" baseline="0" dirty="0" smtClean="0"/>
                        <a:t> спорта и молодежной политики администрации Северо-Енисейского района</a:t>
                      </a:r>
                      <a:endParaRPr lang="ru-RU" sz="1200" dirty="0">
                        <a:solidFill>
                          <a:schemeClr val="tx1"/>
                        </a:solidFill>
                        <a:latin typeface="Times New Roman" panose="02020603050405020304" pitchFamily="18" charset="0"/>
                        <a:cs typeface="Times New Roman" panose="02020603050405020304" pitchFamily="18" charset="0"/>
                      </a:endParaRPr>
                    </a:p>
                  </a:txBody>
                  <a:tcPr/>
                </a:tc>
              </a:tr>
              <a:tr h="664117">
                <a:tc>
                  <a:txBody>
                    <a:bodyPr/>
                    <a:lstStyle/>
                    <a:p>
                      <a:pPr algn="ctr"/>
                      <a:endParaRPr lang="ru-RU" sz="1200" dirty="0" smtClean="0"/>
                    </a:p>
                    <a:p>
                      <a:pPr algn="ctr"/>
                      <a:r>
                        <a:rPr lang="ru-RU" sz="1200" dirty="0" smtClean="0"/>
                        <a:t>11 847,9</a:t>
                      </a:r>
                      <a:endParaRPr lang="ru-RU" sz="1200" b="1" dirty="0" smtClean="0">
                        <a:solidFill>
                          <a:schemeClr val="tx1"/>
                        </a:solidFill>
                        <a:latin typeface="Times New Roman" panose="02020603050405020304" pitchFamily="18" charset="0"/>
                        <a:cs typeface="Times New Roman" panose="02020603050405020304"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dirty="0" smtClean="0"/>
                        <a:t>Финансовое обеспечение выполнения муниципального задания и субсидии</a:t>
                      </a:r>
                      <a:r>
                        <a:rPr lang="ru-RU" sz="1200" baseline="0" dirty="0" smtClean="0"/>
                        <a:t> на цели, не связанные с выполнением муниципального задания в отношении муниципального бюджетного учреждения «Молодежный центр «АУРУМ» Северо-Енисейского района» , из них организация мероприятий – 1 464,1</a:t>
                      </a:r>
                      <a:endParaRPr lang="ru-RU" sz="1200" dirty="0">
                        <a:solidFill>
                          <a:schemeClr val="tx1"/>
                        </a:solidFill>
                        <a:latin typeface="Times New Roman" panose="02020603050405020304" pitchFamily="18" charset="0"/>
                        <a:cs typeface="Times New Roman" panose="02020603050405020304" pitchFamily="18" charset="0"/>
                      </a:endParaRPr>
                    </a:p>
                  </a:txBody>
                  <a:tcPr/>
                </a:tc>
              </a:tr>
              <a:tr h="284622">
                <a:tc>
                  <a:txBody>
                    <a:bodyPr/>
                    <a:lstStyle/>
                    <a:p>
                      <a:pPr algn="ctr"/>
                      <a:r>
                        <a:rPr lang="ru-RU" sz="1200" dirty="0" smtClean="0"/>
                        <a:t>1 399,5</a:t>
                      </a:r>
                      <a:endParaRPr lang="ru-RU" sz="1200" b="1" dirty="0" smtClean="0">
                        <a:solidFill>
                          <a:schemeClr val="tx1"/>
                        </a:solidFill>
                        <a:latin typeface="Times New Roman" panose="02020603050405020304" pitchFamily="18" charset="0"/>
                        <a:cs typeface="Times New Roman" panose="02020603050405020304" pitchFamily="18"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200" kern="1200" dirty="0" smtClean="0">
                          <a:solidFill>
                            <a:schemeClr val="dk1"/>
                          </a:solidFill>
                          <a:effectLst/>
                          <a:latin typeface="+mn-lt"/>
                          <a:ea typeface="+mn-ea"/>
                          <a:cs typeface="+mn-cs"/>
                        </a:rPr>
                        <a:t>Подвоз жителей поселков района к бассейну «</a:t>
                      </a:r>
                      <a:r>
                        <a:rPr lang="ru-RU" sz="1200" kern="1200" dirty="0" err="1" smtClean="0">
                          <a:solidFill>
                            <a:schemeClr val="dk1"/>
                          </a:solidFill>
                          <a:effectLst/>
                          <a:latin typeface="+mn-lt"/>
                          <a:ea typeface="+mn-ea"/>
                          <a:cs typeface="+mn-cs"/>
                        </a:rPr>
                        <a:t>Аяхта</a:t>
                      </a:r>
                      <a:r>
                        <a:rPr lang="ru-RU" sz="1200" kern="1200" dirty="0" smtClean="0">
                          <a:solidFill>
                            <a:schemeClr val="dk1"/>
                          </a:solidFill>
                          <a:effectLst/>
                          <a:latin typeface="+mn-lt"/>
                          <a:ea typeface="+mn-ea"/>
                          <a:cs typeface="+mn-cs"/>
                        </a:rPr>
                        <a:t>» в количестве 85 поездок</a:t>
                      </a:r>
                      <a:endParaRPr kumimoji="0" lang="ru-RU" sz="12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a:tc>
              </a:tr>
              <a:tr h="474368">
                <a:tc>
                  <a:txBody>
                    <a:bodyPr/>
                    <a:lstStyle/>
                    <a:p>
                      <a:pPr algn="ctr"/>
                      <a:r>
                        <a:rPr lang="ru-RU" sz="1200" dirty="0" smtClean="0"/>
                        <a:t>246,4</a:t>
                      </a:r>
                      <a:endParaRPr lang="ru-RU" sz="1200" b="1" dirty="0" smtClean="0">
                        <a:solidFill>
                          <a:schemeClr val="tx1"/>
                        </a:solidFill>
                        <a:latin typeface="Times New Roman" panose="02020603050405020304" pitchFamily="18" charset="0"/>
                        <a:cs typeface="Times New Roman" panose="02020603050405020304" pitchFamily="18" charset="0"/>
                      </a:endParaRPr>
                    </a:p>
                  </a:txBody>
                  <a:tcPr/>
                </a:tc>
                <a:tc>
                  <a:txBody>
                    <a:bodyPr/>
                    <a:lstStyle/>
                    <a:p>
                      <a:r>
                        <a:rPr lang="ru-RU" sz="1200" kern="1200" dirty="0" smtClean="0">
                          <a:solidFill>
                            <a:schemeClr val="dk1"/>
                          </a:solidFill>
                          <a:effectLst/>
                          <a:latin typeface="+mn-lt"/>
                          <a:ea typeface="+mn-ea"/>
                          <a:cs typeface="+mn-cs"/>
                        </a:rPr>
                        <a:t>Мероприятия по обработке периметра битумной мастикой и облицовка листовым железом хоккейной коробки , ул. Ленина, 9 А, </a:t>
                      </a:r>
                      <a:r>
                        <a:rPr lang="ru-RU" sz="1200" kern="1200" dirty="0" err="1" smtClean="0">
                          <a:solidFill>
                            <a:schemeClr val="dk1"/>
                          </a:solidFill>
                          <a:effectLst/>
                          <a:latin typeface="+mn-lt"/>
                          <a:ea typeface="+mn-ea"/>
                          <a:cs typeface="+mn-cs"/>
                        </a:rPr>
                        <a:t>гп</a:t>
                      </a:r>
                      <a:r>
                        <a:rPr lang="ru-RU" sz="1200" kern="1200" dirty="0" smtClean="0">
                          <a:solidFill>
                            <a:schemeClr val="dk1"/>
                          </a:solidFill>
                          <a:effectLst/>
                          <a:latin typeface="+mn-lt"/>
                          <a:ea typeface="+mn-ea"/>
                          <a:cs typeface="+mn-cs"/>
                        </a:rPr>
                        <a:t> Северо-Енисейский</a:t>
                      </a:r>
                      <a:endParaRPr lang="ru-RU" sz="1200" dirty="0">
                        <a:solidFill>
                          <a:schemeClr val="tx1"/>
                        </a:solidFill>
                        <a:latin typeface="Times New Roman" panose="02020603050405020304" pitchFamily="18" charset="0"/>
                        <a:cs typeface="Times New Roman" panose="02020603050405020304" pitchFamily="18" charset="0"/>
                      </a:endParaRPr>
                    </a:p>
                  </a:txBody>
                  <a:tcPr/>
                </a:tc>
              </a:tr>
              <a:tr h="474368">
                <a:tc>
                  <a:txBody>
                    <a:bodyPr/>
                    <a:lstStyle/>
                    <a:p>
                      <a:pPr algn="ctr"/>
                      <a:r>
                        <a:rPr lang="ru-RU" sz="1200" dirty="0" smtClean="0"/>
                        <a:t>279,1</a:t>
                      </a:r>
                      <a:endParaRPr lang="ru-RU" sz="1200" b="1" dirty="0" smtClean="0">
                        <a:solidFill>
                          <a:schemeClr val="tx1"/>
                        </a:solidFill>
                        <a:latin typeface="Times New Roman" panose="02020603050405020304" pitchFamily="18" charset="0"/>
                        <a:cs typeface="Times New Roman" panose="02020603050405020304" pitchFamily="18" charset="0"/>
                      </a:endParaRPr>
                    </a:p>
                  </a:txBody>
                  <a:tcPr/>
                </a:tc>
                <a:tc>
                  <a:txBody>
                    <a:bodyPr/>
                    <a:lstStyle/>
                    <a:p>
                      <a:r>
                        <a:rPr lang="ru-RU" sz="1200" dirty="0" smtClean="0">
                          <a:effectLst/>
                          <a:latin typeface="Times New Roman"/>
                          <a:ea typeface="Times New Roman"/>
                        </a:rPr>
                        <a:t>Приобретение и доставка комплекта футбольных ворот для поселкового стадиона, ул. Фабричная, 1, </a:t>
                      </a:r>
                      <a:r>
                        <a:rPr lang="ru-RU" sz="1200" dirty="0" err="1" smtClean="0">
                          <a:effectLst/>
                          <a:latin typeface="Times New Roman"/>
                          <a:ea typeface="Times New Roman"/>
                        </a:rPr>
                        <a:t>гп</a:t>
                      </a:r>
                      <a:r>
                        <a:rPr lang="ru-RU" sz="1200" dirty="0" smtClean="0">
                          <a:effectLst/>
                          <a:latin typeface="Times New Roman"/>
                          <a:ea typeface="Times New Roman"/>
                        </a:rPr>
                        <a:t> Северо-Енисейский</a:t>
                      </a:r>
                      <a:endParaRPr lang="ru-RU" sz="1200" dirty="0">
                        <a:solidFill>
                          <a:schemeClr val="tx1"/>
                        </a:solidFill>
                        <a:latin typeface="Times New Roman" panose="02020603050405020304" pitchFamily="18" charset="0"/>
                        <a:cs typeface="Times New Roman" panose="02020603050405020304" pitchFamily="18" charset="0"/>
                      </a:endParaRPr>
                    </a:p>
                  </a:txBody>
                  <a:tcPr/>
                </a:tc>
              </a:tr>
            </a:tbl>
          </a:graphicData>
        </a:graphic>
      </p:graphicFrame>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44208" y="5517232"/>
            <a:ext cx="2520280" cy="1406715"/>
          </a:xfrm>
          <a:prstGeom prst="rect">
            <a:avLst/>
          </a:prstGeom>
          <a:ln>
            <a:noFill/>
          </a:ln>
          <a:effectLst>
            <a:softEdge rad="112500"/>
          </a:effectLst>
        </p:spPr>
      </p:pic>
      <p:pic>
        <p:nvPicPr>
          <p:cNvPr id="7" name="Рисунок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604" y="5517232"/>
            <a:ext cx="2815406" cy="1333181"/>
          </a:xfrm>
          <a:prstGeom prst="rect">
            <a:avLst/>
          </a:prstGeom>
          <a:ln>
            <a:noFill/>
          </a:ln>
          <a:effectLst>
            <a:softEdge rad="112500"/>
          </a:effectLst>
        </p:spPr>
      </p:pic>
      <p:pic>
        <p:nvPicPr>
          <p:cNvPr id="11" name="Рисунок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31840" y="5517232"/>
            <a:ext cx="2987102" cy="1370711"/>
          </a:xfrm>
          <a:prstGeom prst="rect">
            <a:avLst/>
          </a:prstGeom>
          <a:ln>
            <a:noFill/>
          </a:ln>
          <a:effectLst>
            <a:softEdge rad="112500"/>
          </a:effectLst>
        </p:spPr>
      </p:pic>
      <p:sp>
        <p:nvSpPr>
          <p:cNvPr id="12" name="Прямоугольник 11"/>
          <p:cNvSpPr/>
          <p:nvPr/>
        </p:nvSpPr>
        <p:spPr>
          <a:xfrm>
            <a:off x="164123" y="1971963"/>
            <a:ext cx="5287170" cy="338554"/>
          </a:xfrm>
          <a:prstGeom prst="rect">
            <a:avLst/>
          </a:prstGeom>
        </p:spPr>
        <p:txBody>
          <a:bodyPr wrap="square">
            <a:spAutoFit/>
          </a:bodyPr>
          <a:lstStyle/>
          <a:p>
            <a:pPr algn="ctr"/>
            <a:r>
              <a:rPr lang="ru-RU" sz="1600" dirty="0" smtClean="0">
                <a:solidFill>
                  <a:prstClr val="black"/>
                </a:solidFill>
                <a:latin typeface="Times New Roman" pitchFamily="18" charset="0"/>
                <a:cs typeface="Times New Roman" pitchFamily="18" charset="0"/>
              </a:rPr>
              <a:t>Основные направления расходов в 2021 году</a:t>
            </a:r>
            <a:endParaRPr lang="ru-RU" sz="1600" dirty="0">
              <a:solidFill>
                <a:prstClr val="black"/>
              </a:solidFill>
              <a:latin typeface="Times New Roman" pitchFamily="18" charset="0"/>
              <a:cs typeface="Times New Roman" pitchFamily="18" charset="0"/>
            </a:endParaRPr>
          </a:p>
        </p:txBody>
      </p:sp>
    </p:spTree>
    <p:extLst>
      <p:ext uri="{BB962C8B-B14F-4D97-AF65-F5344CB8AC3E}">
        <p14:creationId xmlns:p14="http://schemas.microsoft.com/office/powerpoint/2010/main" val="190036391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24000" y="274638"/>
            <a:ext cx="7162800" cy="944562"/>
          </a:xfrm>
        </p:spPr>
        <p:txBody>
          <a:bodyPr>
            <a:normAutofit fontScale="90000"/>
          </a:bodyPr>
          <a:lstStyle/>
          <a:p>
            <a:r>
              <a:rPr lang="ru-RU" sz="2400" dirty="0" smtClean="0">
                <a:latin typeface="Times New Roman" pitchFamily="18" charset="0"/>
                <a:cs typeface="Times New Roman" pitchFamily="18" charset="0"/>
              </a:rPr>
              <a:t>Основные результаты при реализации муниципальной программы </a:t>
            </a:r>
            <a:r>
              <a:rPr lang="ru-RU" sz="2400" dirty="0">
                <a:latin typeface="Times New Roman" pitchFamily="18" charset="0"/>
                <a:cs typeface="Times New Roman" pitchFamily="18" charset="0"/>
              </a:rPr>
              <a:t>«Развитие физической культуры, спорта и молодежной политики»</a:t>
            </a:r>
          </a:p>
        </p:txBody>
      </p:sp>
      <p:graphicFrame>
        <p:nvGraphicFramePr>
          <p:cNvPr id="5" name="Содержимое 4"/>
          <p:cNvGraphicFramePr>
            <a:graphicFrameLocks noGrp="1"/>
          </p:cNvGraphicFramePr>
          <p:nvPr>
            <p:ph idx="4294967295"/>
            <p:extLst>
              <p:ext uri="{D42A27DB-BD31-4B8C-83A1-F6EECF244321}">
                <p14:modId xmlns:p14="http://schemas.microsoft.com/office/powerpoint/2010/main" val="319099592"/>
              </p:ext>
            </p:extLst>
          </p:nvPr>
        </p:nvGraphicFramePr>
        <p:xfrm>
          <a:off x="107505" y="1449520"/>
          <a:ext cx="5976663" cy="5164881"/>
        </p:xfrm>
        <a:graphic>
          <a:graphicData uri="http://schemas.openxmlformats.org/drawingml/2006/table">
            <a:tbl>
              <a:tblPr firstRow="1" bandRow="1">
                <a:tableStyleId>{5C22544A-7EE6-4342-B048-85BDC9FD1C3A}</a:tableStyleId>
              </a:tblPr>
              <a:tblGrid>
                <a:gridCol w="2592287"/>
                <a:gridCol w="648072"/>
                <a:gridCol w="648072"/>
                <a:gridCol w="720080"/>
                <a:gridCol w="720080"/>
                <a:gridCol w="648072"/>
              </a:tblGrid>
              <a:tr h="392485">
                <a:tc>
                  <a:txBody>
                    <a:bodyPr/>
                    <a:lstStyle/>
                    <a:p>
                      <a:pPr algn="ctr"/>
                      <a:r>
                        <a:rPr lang="ru-RU" sz="1000" dirty="0" smtClean="0">
                          <a:solidFill>
                            <a:schemeClr val="tx1"/>
                          </a:solidFill>
                          <a:latin typeface="Times New Roman" pitchFamily="18" charset="0"/>
                          <a:cs typeface="Times New Roman" pitchFamily="18" charset="0"/>
                        </a:rPr>
                        <a:t>Основные результаты</a:t>
                      </a:r>
                      <a:endParaRPr lang="ru-RU" sz="1000" dirty="0">
                        <a:solidFill>
                          <a:schemeClr val="tx1"/>
                        </a:solidFill>
                        <a:latin typeface="Times New Roman" pitchFamily="18" charset="0"/>
                        <a:cs typeface="Times New Roman" pitchFamily="18" charset="0"/>
                      </a:endParaRPr>
                    </a:p>
                  </a:txBody>
                  <a:tcPr/>
                </a:tc>
                <a:tc>
                  <a:txBody>
                    <a:bodyPr/>
                    <a:lstStyle/>
                    <a:p>
                      <a:pPr algn="ctr"/>
                      <a:r>
                        <a:rPr lang="ru-RU" sz="1000" dirty="0" smtClean="0">
                          <a:solidFill>
                            <a:schemeClr val="tx1"/>
                          </a:solidFill>
                          <a:latin typeface="Times New Roman" pitchFamily="18" charset="0"/>
                          <a:cs typeface="Times New Roman" pitchFamily="18" charset="0"/>
                        </a:rPr>
                        <a:t>2019</a:t>
                      </a:r>
                    </a:p>
                  </a:txBody>
                  <a:tcPr/>
                </a:tc>
                <a:tc>
                  <a:txBody>
                    <a:bodyPr/>
                    <a:lstStyle/>
                    <a:p>
                      <a:pPr algn="ctr"/>
                      <a:r>
                        <a:rPr lang="ru-RU" sz="1000" dirty="0" smtClean="0">
                          <a:solidFill>
                            <a:schemeClr val="tx1"/>
                          </a:solidFill>
                          <a:latin typeface="Times New Roman" pitchFamily="18" charset="0"/>
                          <a:cs typeface="Times New Roman" pitchFamily="18" charset="0"/>
                        </a:rPr>
                        <a:t>2020</a:t>
                      </a:r>
                    </a:p>
                    <a:p>
                      <a:pPr algn="ctr"/>
                      <a:endParaRPr lang="ru-RU" sz="1000" b="0" dirty="0">
                        <a:solidFill>
                          <a:schemeClr val="tx1"/>
                        </a:solidFill>
                        <a:latin typeface="Times New Roman" pitchFamily="18" charset="0"/>
                        <a:cs typeface="Times New Roman" pitchFamily="18" charset="0"/>
                      </a:endParaRPr>
                    </a:p>
                  </a:txBody>
                  <a:tcPr/>
                </a:tc>
                <a:tc>
                  <a:txBody>
                    <a:bodyPr/>
                    <a:lstStyle/>
                    <a:p>
                      <a:pPr algn="ctr"/>
                      <a:r>
                        <a:rPr lang="ru-RU" sz="1000" dirty="0" smtClean="0">
                          <a:solidFill>
                            <a:schemeClr val="tx1"/>
                          </a:solidFill>
                          <a:latin typeface="Times New Roman" pitchFamily="18" charset="0"/>
                          <a:cs typeface="Times New Roman" pitchFamily="18" charset="0"/>
                        </a:rPr>
                        <a:t>2021</a:t>
                      </a:r>
                    </a:p>
                  </a:txBody>
                  <a:tcPr/>
                </a:tc>
                <a:tc>
                  <a:txBody>
                    <a:bodyPr/>
                    <a:lstStyle/>
                    <a:p>
                      <a:pPr algn="ctr"/>
                      <a:r>
                        <a:rPr lang="ru-RU" sz="1000" dirty="0" smtClean="0">
                          <a:solidFill>
                            <a:schemeClr val="tx1"/>
                          </a:solidFill>
                          <a:latin typeface="Times New Roman" pitchFamily="18" charset="0"/>
                          <a:cs typeface="Times New Roman" pitchFamily="18" charset="0"/>
                        </a:rPr>
                        <a:t>2022</a:t>
                      </a:r>
                    </a:p>
                  </a:txBody>
                  <a:tcPr/>
                </a:tc>
                <a:tc>
                  <a:txBody>
                    <a:bodyPr/>
                    <a:lstStyle/>
                    <a:p>
                      <a:pPr algn="ctr"/>
                      <a:r>
                        <a:rPr lang="ru-RU" sz="1000" dirty="0" smtClean="0">
                          <a:solidFill>
                            <a:schemeClr val="tx1"/>
                          </a:solidFill>
                          <a:latin typeface="Times New Roman" pitchFamily="18" charset="0"/>
                          <a:cs typeface="Times New Roman" pitchFamily="18" charset="0"/>
                        </a:rPr>
                        <a:t>2023</a:t>
                      </a:r>
                    </a:p>
                  </a:txBody>
                  <a:tcPr/>
                </a:tc>
              </a:tr>
              <a:tr h="678820">
                <a:tc>
                  <a:txBody>
                    <a:bodyPr/>
                    <a:lstStyle/>
                    <a:p>
                      <a:pPr algn="l"/>
                      <a:r>
                        <a:rPr lang="ru-RU" sz="1000" kern="1200" dirty="0" smtClean="0">
                          <a:solidFill>
                            <a:schemeClr val="dk1"/>
                          </a:solidFill>
                          <a:effectLst/>
                          <a:latin typeface="Times New Roman" panose="02020603050405020304" pitchFamily="18" charset="0"/>
                          <a:ea typeface="+mn-ea"/>
                          <a:cs typeface="Times New Roman" panose="02020603050405020304" pitchFamily="18" charset="0"/>
                        </a:rPr>
                        <a:t>Доля граждан Северо-Енисейского района, систематически занимающегося физической культурой и спортом от общей численности</a:t>
                      </a:r>
                      <a:r>
                        <a:rPr lang="ru-RU" sz="1000" kern="1200" baseline="0" dirty="0" smtClean="0">
                          <a:solidFill>
                            <a:schemeClr val="dk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dk1"/>
                          </a:solidFill>
                          <a:effectLst/>
                          <a:latin typeface="Times New Roman" panose="02020603050405020304" pitchFamily="18" charset="0"/>
                          <a:ea typeface="+mn-ea"/>
                          <a:cs typeface="Times New Roman" panose="02020603050405020304" pitchFamily="18" charset="0"/>
                        </a:rPr>
                        <a:t>населения района, %</a:t>
                      </a:r>
                      <a:endParaRPr lang="ru-RU" sz="1000" dirty="0">
                        <a:solidFill>
                          <a:schemeClr val="tx1"/>
                        </a:solidFill>
                        <a:latin typeface="Times New Roman" pitchFamily="18" charset="0"/>
                        <a:cs typeface="Times New Roman" pitchFamily="18" charset="0"/>
                      </a:endParaRPr>
                    </a:p>
                  </a:txBody>
                  <a:tcPr/>
                </a:tc>
                <a:tc>
                  <a:txBody>
                    <a:bodyPr/>
                    <a:lstStyle/>
                    <a:p>
                      <a:pPr algn="ctr"/>
                      <a:endParaRPr lang="ru-RU" sz="1000" dirty="0" smtClean="0">
                        <a:solidFill>
                          <a:schemeClr val="tx1"/>
                        </a:solidFill>
                        <a:latin typeface="Times New Roman" pitchFamily="18" charset="0"/>
                        <a:cs typeface="Times New Roman" pitchFamily="18" charset="0"/>
                      </a:endParaRPr>
                    </a:p>
                    <a:p>
                      <a:pPr algn="ctr"/>
                      <a:r>
                        <a:rPr lang="ru-RU" sz="1000" dirty="0" smtClean="0">
                          <a:solidFill>
                            <a:schemeClr val="tx1"/>
                          </a:solidFill>
                          <a:latin typeface="Times New Roman" pitchFamily="18" charset="0"/>
                          <a:cs typeface="Times New Roman" pitchFamily="18" charset="0"/>
                        </a:rPr>
                        <a:t>35,2</a:t>
                      </a:r>
                      <a:endParaRPr lang="ru-RU" sz="1000" dirty="0">
                        <a:solidFill>
                          <a:schemeClr val="tx1"/>
                        </a:solidFill>
                        <a:latin typeface="Times New Roman" pitchFamily="18" charset="0"/>
                        <a:cs typeface="Times New Roman" pitchFamily="18" charset="0"/>
                      </a:endParaRPr>
                    </a:p>
                  </a:txBody>
                  <a:tcPr/>
                </a:tc>
                <a:tc>
                  <a:txBody>
                    <a:bodyPr/>
                    <a:lstStyle/>
                    <a:p>
                      <a:pPr algn="ctr"/>
                      <a:endParaRPr lang="ru-RU" sz="1000" dirty="0" smtClean="0">
                        <a:solidFill>
                          <a:schemeClr val="tx1"/>
                        </a:solidFill>
                        <a:latin typeface="Times New Roman" pitchFamily="18" charset="0"/>
                        <a:cs typeface="Times New Roman" pitchFamily="18" charset="0"/>
                      </a:endParaRPr>
                    </a:p>
                    <a:p>
                      <a:pPr algn="ctr"/>
                      <a:r>
                        <a:rPr lang="ru-RU" sz="1000" dirty="0" smtClean="0">
                          <a:solidFill>
                            <a:schemeClr val="tx1"/>
                          </a:solidFill>
                          <a:latin typeface="Times New Roman" pitchFamily="18" charset="0"/>
                          <a:cs typeface="Times New Roman" pitchFamily="18" charset="0"/>
                        </a:rPr>
                        <a:t>39,6</a:t>
                      </a:r>
                      <a:endParaRPr lang="ru-RU" sz="1000" dirty="0">
                        <a:solidFill>
                          <a:schemeClr val="tx1"/>
                        </a:solidFill>
                        <a:latin typeface="Times New Roman" pitchFamily="18" charset="0"/>
                        <a:cs typeface="Times New Roman" pitchFamily="18" charset="0"/>
                      </a:endParaRPr>
                    </a:p>
                  </a:txBody>
                  <a:tcPr/>
                </a:tc>
                <a:tc>
                  <a:txBody>
                    <a:bodyPr/>
                    <a:lstStyle/>
                    <a:p>
                      <a:pPr algn="ctr"/>
                      <a:endParaRPr lang="ru-RU" sz="1000" dirty="0" smtClean="0">
                        <a:solidFill>
                          <a:schemeClr val="tx1"/>
                        </a:solidFill>
                        <a:latin typeface="Times New Roman" pitchFamily="18" charset="0"/>
                        <a:cs typeface="Times New Roman" pitchFamily="18" charset="0"/>
                      </a:endParaRPr>
                    </a:p>
                    <a:p>
                      <a:pPr algn="ctr"/>
                      <a:r>
                        <a:rPr lang="ru-RU" sz="1000" dirty="0" smtClean="0">
                          <a:solidFill>
                            <a:schemeClr val="tx1"/>
                          </a:solidFill>
                          <a:latin typeface="Times New Roman" pitchFamily="18" charset="0"/>
                          <a:cs typeface="Times New Roman" pitchFamily="18" charset="0"/>
                        </a:rPr>
                        <a:t>40,7</a:t>
                      </a:r>
                      <a:endParaRPr lang="ru-RU" sz="1000" dirty="0">
                        <a:solidFill>
                          <a:schemeClr val="tx1"/>
                        </a:solidFill>
                        <a:latin typeface="Times New Roman" pitchFamily="18" charset="0"/>
                        <a:cs typeface="Times New Roman" pitchFamily="18" charset="0"/>
                      </a:endParaRPr>
                    </a:p>
                  </a:txBody>
                  <a:tcPr/>
                </a:tc>
                <a:tc>
                  <a:txBody>
                    <a:bodyPr/>
                    <a:lstStyle/>
                    <a:p>
                      <a:pPr algn="ctr"/>
                      <a:endParaRPr lang="ru-RU" sz="1000" dirty="0" smtClean="0">
                        <a:solidFill>
                          <a:schemeClr val="tx1"/>
                        </a:solidFill>
                        <a:latin typeface="Times New Roman" pitchFamily="18" charset="0"/>
                        <a:cs typeface="Times New Roman" pitchFamily="18" charset="0"/>
                      </a:endParaRPr>
                    </a:p>
                    <a:p>
                      <a:pPr algn="ctr"/>
                      <a:r>
                        <a:rPr lang="ru-RU" sz="1000" dirty="0" smtClean="0">
                          <a:solidFill>
                            <a:schemeClr val="tx1"/>
                          </a:solidFill>
                          <a:latin typeface="Times New Roman" pitchFamily="18" charset="0"/>
                          <a:cs typeface="Times New Roman" pitchFamily="18" charset="0"/>
                        </a:rPr>
                        <a:t>42,2</a:t>
                      </a:r>
                      <a:endParaRPr lang="ru-RU" sz="1000" dirty="0">
                        <a:solidFill>
                          <a:schemeClr val="tx1"/>
                        </a:solidFill>
                        <a:latin typeface="Times New Roman" pitchFamily="18" charset="0"/>
                        <a:cs typeface="Times New Roman" pitchFamily="18" charset="0"/>
                      </a:endParaRPr>
                    </a:p>
                  </a:txBody>
                  <a:tcPr/>
                </a:tc>
                <a:tc>
                  <a:txBody>
                    <a:bodyPr/>
                    <a:lstStyle/>
                    <a:p>
                      <a:pPr algn="ctr"/>
                      <a:endParaRPr lang="ru-RU" sz="1000" dirty="0" smtClean="0">
                        <a:solidFill>
                          <a:schemeClr val="tx1"/>
                        </a:solidFill>
                        <a:latin typeface="Times New Roman" pitchFamily="18" charset="0"/>
                        <a:cs typeface="Times New Roman" pitchFamily="18" charset="0"/>
                      </a:endParaRPr>
                    </a:p>
                    <a:p>
                      <a:pPr algn="ctr"/>
                      <a:r>
                        <a:rPr lang="ru-RU" sz="1000" dirty="0" smtClean="0">
                          <a:solidFill>
                            <a:schemeClr val="tx1"/>
                          </a:solidFill>
                          <a:latin typeface="Times New Roman" pitchFamily="18" charset="0"/>
                          <a:cs typeface="Times New Roman" pitchFamily="18" charset="0"/>
                        </a:rPr>
                        <a:t>44,4</a:t>
                      </a:r>
                      <a:endParaRPr lang="ru-RU" sz="1000" dirty="0">
                        <a:solidFill>
                          <a:schemeClr val="tx1"/>
                        </a:solidFill>
                        <a:latin typeface="Times New Roman" pitchFamily="18" charset="0"/>
                        <a:cs typeface="Times New Roman" pitchFamily="18" charset="0"/>
                      </a:endParaRPr>
                    </a:p>
                  </a:txBody>
                  <a:tcPr/>
                </a:tc>
              </a:tr>
              <a:tr h="415700">
                <a:tc>
                  <a:txBody>
                    <a:bodyPr/>
                    <a:lstStyle/>
                    <a:p>
                      <a:pPr algn="l"/>
                      <a:r>
                        <a:rPr lang="ru-RU" sz="1000" dirty="0" smtClean="0">
                          <a:effectLst/>
                          <a:latin typeface="Times New Roman"/>
                          <a:ea typeface="Times New Roman"/>
                        </a:rPr>
                        <a:t>Количество молодых людей, являющихся членами проектной команды, не менее, чел.</a:t>
                      </a:r>
                      <a:endParaRPr lang="ru-RU" sz="1000" dirty="0">
                        <a:solidFill>
                          <a:schemeClr val="tx1"/>
                        </a:solidFill>
                        <a:latin typeface="Times New Roman" pitchFamily="18" charset="0"/>
                        <a:cs typeface="Times New Roman" pitchFamily="18" charset="0"/>
                      </a:endParaRPr>
                    </a:p>
                  </a:txBody>
                  <a:tcPr/>
                </a:tc>
                <a:tc>
                  <a:txBody>
                    <a:bodyPr/>
                    <a:lstStyle/>
                    <a:p>
                      <a:pPr algn="ctr"/>
                      <a:endParaRPr lang="ru-RU" sz="1000" dirty="0" smtClean="0">
                        <a:solidFill>
                          <a:schemeClr val="tx1"/>
                        </a:solidFill>
                        <a:latin typeface="Times New Roman" pitchFamily="18" charset="0"/>
                        <a:cs typeface="Times New Roman" pitchFamily="18" charset="0"/>
                      </a:endParaRPr>
                    </a:p>
                    <a:p>
                      <a:pPr algn="ctr"/>
                      <a:r>
                        <a:rPr lang="ru-RU" sz="1000" dirty="0" smtClean="0">
                          <a:solidFill>
                            <a:schemeClr val="tx1"/>
                          </a:solidFill>
                          <a:latin typeface="Times New Roman" pitchFamily="18" charset="0"/>
                          <a:cs typeface="Times New Roman" pitchFamily="18" charset="0"/>
                        </a:rPr>
                        <a:t>27</a:t>
                      </a:r>
                      <a:endParaRPr lang="ru-RU" sz="1000" dirty="0">
                        <a:solidFill>
                          <a:schemeClr val="tx1"/>
                        </a:solidFill>
                        <a:latin typeface="Times New Roman" pitchFamily="18" charset="0"/>
                        <a:cs typeface="Times New Roman" pitchFamily="18" charset="0"/>
                      </a:endParaRPr>
                    </a:p>
                  </a:txBody>
                  <a:tcPr/>
                </a:tc>
                <a:tc>
                  <a:txBody>
                    <a:bodyPr/>
                    <a:lstStyle/>
                    <a:p>
                      <a:pPr algn="ctr"/>
                      <a:endParaRPr lang="ru-RU" sz="1000" dirty="0" smtClean="0">
                        <a:solidFill>
                          <a:schemeClr val="tx1"/>
                        </a:solidFill>
                        <a:latin typeface="Times New Roman" pitchFamily="18" charset="0"/>
                        <a:cs typeface="Times New Roman" pitchFamily="18" charset="0"/>
                      </a:endParaRPr>
                    </a:p>
                    <a:p>
                      <a:pPr algn="ctr"/>
                      <a:r>
                        <a:rPr lang="ru-RU" sz="1000" dirty="0" smtClean="0">
                          <a:solidFill>
                            <a:schemeClr val="tx1"/>
                          </a:solidFill>
                          <a:latin typeface="Times New Roman" pitchFamily="18" charset="0"/>
                          <a:cs typeface="Times New Roman" pitchFamily="18" charset="0"/>
                        </a:rPr>
                        <a:t>25</a:t>
                      </a:r>
                      <a:endParaRPr lang="ru-RU" sz="1000" dirty="0">
                        <a:solidFill>
                          <a:schemeClr val="tx1"/>
                        </a:solidFill>
                        <a:latin typeface="Times New Roman" pitchFamily="18" charset="0"/>
                        <a:cs typeface="Times New Roman" pitchFamily="18" charset="0"/>
                      </a:endParaRPr>
                    </a:p>
                  </a:txBody>
                  <a:tcPr/>
                </a:tc>
                <a:tc>
                  <a:txBody>
                    <a:bodyPr/>
                    <a:lstStyle/>
                    <a:p>
                      <a:pPr algn="ctr"/>
                      <a:endParaRPr lang="ru-RU" sz="1000" dirty="0" smtClean="0">
                        <a:solidFill>
                          <a:schemeClr val="tx1"/>
                        </a:solidFill>
                        <a:latin typeface="Times New Roman" pitchFamily="18" charset="0"/>
                        <a:cs typeface="Times New Roman" pitchFamily="18" charset="0"/>
                      </a:endParaRPr>
                    </a:p>
                    <a:p>
                      <a:pPr algn="ctr"/>
                      <a:r>
                        <a:rPr lang="ru-RU" sz="1000" dirty="0" smtClean="0">
                          <a:solidFill>
                            <a:schemeClr val="tx1"/>
                          </a:solidFill>
                          <a:latin typeface="Times New Roman" pitchFamily="18" charset="0"/>
                          <a:cs typeface="Times New Roman" pitchFamily="18" charset="0"/>
                        </a:rPr>
                        <a:t>25</a:t>
                      </a:r>
                      <a:endParaRPr lang="ru-RU" sz="1000" dirty="0">
                        <a:solidFill>
                          <a:schemeClr val="tx1"/>
                        </a:solidFill>
                        <a:latin typeface="Times New Roman" pitchFamily="18" charset="0"/>
                        <a:cs typeface="Times New Roman" pitchFamily="18" charset="0"/>
                      </a:endParaRPr>
                    </a:p>
                  </a:txBody>
                  <a:tcPr/>
                </a:tc>
                <a:tc>
                  <a:txBody>
                    <a:bodyPr/>
                    <a:lstStyle/>
                    <a:p>
                      <a:pPr algn="ctr"/>
                      <a:endParaRPr lang="ru-RU" sz="1000" dirty="0" smtClean="0">
                        <a:solidFill>
                          <a:schemeClr val="tx1"/>
                        </a:solidFill>
                        <a:latin typeface="Times New Roman" pitchFamily="18" charset="0"/>
                        <a:cs typeface="Times New Roman" pitchFamily="18" charset="0"/>
                      </a:endParaRPr>
                    </a:p>
                    <a:p>
                      <a:pPr algn="ctr"/>
                      <a:r>
                        <a:rPr lang="ru-RU" sz="1000" dirty="0" smtClean="0">
                          <a:solidFill>
                            <a:schemeClr val="tx1"/>
                          </a:solidFill>
                          <a:latin typeface="Times New Roman" pitchFamily="18" charset="0"/>
                          <a:cs typeface="Times New Roman" pitchFamily="18" charset="0"/>
                        </a:rPr>
                        <a:t>25</a:t>
                      </a:r>
                      <a:endParaRPr lang="ru-RU" sz="1000" dirty="0">
                        <a:solidFill>
                          <a:schemeClr val="tx1"/>
                        </a:solidFill>
                        <a:latin typeface="Times New Roman" pitchFamily="18" charset="0"/>
                        <a:cs typeface="Times New Roman" pitchFamily="18" charset="0"/>
                      </a:endParaRPr>
                    </a:p>
                  </a:txBody>
                  <a:tcPr/>
                </a:tc>
                <a:tc>
                  <a:txBody>
                    <a:bodyPr/>
                    <a:lstStyle/>
                    <a:p>
                      <a:pPr algn="ctr"/>
                      <a:endParaRPr lang="ru-RU" sz="1000" dirty="0" smtClean="0">
                        <a:solidFill>
                          <a:schemeClr val="tx1"/>
                        </a:solidFill>
                        <a:latin typeface="Times New Roman" pitchFamily="18" charset="0"/>
                        <a:cs typeface="Times New Roman" pitchFamily="18" charset="0"/>
                      </a:endParaRPr>
                    </a:p>
                    <a:p>
                      <a:pPr algn="ctr"/>
                      <a:r>
                        <a:rPr lang="ru-RU" sz="1000" dirty="0" smtClean="0">
                          <a:solidFill>
                            <a:schemeClr val="tx1"/>
                          </a:solidFill>
                          <a:latin typeface="Times New Roman" pitchFamily="18" charset="0"/>
                          <a:cs typeface="Times New Roman" pitchFamily="18" charset="0"/>
                        </a:rPr>
                        <a:t>25</a:t>
                      </a:r>
                      <a:endParaRPr lang="ru-RU" sz="1000" dirty="0">
                        <a:solidFill>
                          <a:schemeClr val="tx1"/>
                        </a:solidFill>
                        <a:latin typeface="Times New Roman" pitchFamily="18" charset="0"/>
                        <a:cs typeface="Times New Roman" pitchFamily="18" charset="0"/>
                      </a:endParaRPr>
                    </a:p>
                  </a:txBody>
                  <a:tcPr/>
                </a:tc>
              </a:tr>
              <a:tr h="1552358">
                <a:tc>
                  <a:txBody>
                    <a:bodyPr/>
                    <a:lstStyle/>
                    <a:p>
                      <a:pPr algn="l"/>
                      <a:r>
                        <a:rPr lang="ru-RU" sz="1000" dirty="0" smtClean="0">
                          <a:effectLst/>
                          <a:latin typeface="Times New Roman"/>
                          <a:ea typeface="Times New Roman"/>
                        </a:rPr>
                        <a:t>Количество участников мероприятий, реализованных за счет средств субсидии бюджетам муниципальных образований на поддержку деятельности муниципальных молодежных центров в рамках подпрограммы «Вовлечение молодежи Красноярского края в социальную практику» государственной программы Красноярского края «Молодежь Красноярского края в ХХI веке» не менее</a:t>
                      </a:r>
                      <a:endParaRPr lang="ru-RU" sz="1000" dirty="0">
                        <a:solidFill>
                          <a:schemeClr val="tx1"/>
                        </a:solidFill>
                        <a:latin typeface="Times New Roman" pitchFamily="18" charset="0"/>
                        <a:cs typeface="Times New Roman" pitchFamily="18" charset="0"/>
                      </a:endParaRPr>
                    </a:p>
                  </a:txBody>
                  <a:tcPr/>
                </a:tc>
                <a:tc>
                  <a:txBody>
                    <a:bodyPr/>
                    <a:lstStyle/>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r>
                        <a:rPr lang="ru-RU" sz="1000" dirty="0" smtClean="0">
                          <a:solidFill>
                            <a:schemeClr val="tx1"/>
                          </a:solidFill>
                          <a:latin typeface="Times New Roman" pitchFamily="18" charset="0"/>
                          <a:cs typeface="Times New Roman" pitchFamily="18" charset="0"/>
                        </a:rPr>
                        <a:t>541</a:t>
                      </a:r>
                      <a:endParaRPr lang="ru-RU" sz="1000" dirty="0">
                        <a:solidFill>
                          <a:schemeClr val="tx1"/>
                        </a:solidFill>
                        <a:latin typeface="Times New Roman" pitchFamily="18" charset="0"/>
                        <a:cs typeface="Times New Roman" pitchFamily="18" charset="0"/>
                      </a:endParaRPr>
                    </a:p>
                  </a:txBody>
                  <a:tcPr/>
                </a:tc>
                <a:tc>
                  <a:txBody>
                    <a:bodyPr/>
                    <a:lstStyle/>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r>
                        <a:rPr lang="ru-RU" sz="1000" dirty="0" smtClean="0">
                          <a:solidFill>
                            <a:schemeClr val="tx1"/>
                          </a:solidFill>
                          <a:latin typeface="Times New Roman" pitchFamily="18" charset="0"/>
                          <a:cs typeface="Times New Roman" pitchFamily="18" charset="0"/>
                        </a:rPr>
                        <a:t>400</a:t>
                      </a:r>
                      <a:endParaRPr lang="ru-RU" sz="1000" dirty="0">
                        <a:solidFill>
                          <a:schemeClr val="tx1"/>
                        </a:solidFill>
                        <a:latin typeface="Times New Roman" pitchFamily="18" charset="0"/>
                        <a:cs typeface="Times New Roman" pitchFamily="18" charset="0"/>
                      </a:endParaRPr>
                    </a:p>
                  </a:txBody>
                  <a:tcPr/>
                </a:tc>
                <a:tc>
                  <a:txBody>
                    <a:bodyPr/>
                    <a:lstStyle/>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r>
                        <a:rPr lang="ru-RU" sz="1000" dirty="0" smtClean="0">
                          <a:solidFill>
                            <a:schemeClr val="tx1"/>
                          </a:solidFill>
                          <a:latin typeface="Times New Roman" pitchFamily="18" charset="0"/>
                          <a:cs typeface="Times New Roman" pitchFamily="18" charset="0"/>
                        </a:rPr>
                        <a:t>400</a:t>
                      </a:r>
                      <a:endParaRPr lang="ru-RU" sz="1000" dirty="0">
                        <a:solidFill>
                          <a:schemeClr val="tx1"/>
                        </a:solidFill>
                        <a:latin typeface="Times New Roman" pitchFamily="18" charset="0"/>
                        <a:cs typeface="Times New Roman" pitchFamily="18" charset="0"/>
                      </a:endParaRPr>
                    </a:p>
                  </a:txBody>
                  <a:tcPr/>
                </a:tc>
                <a:tc>
                  <a:txBody>
                    <a:bodyPr/>
                    <a:lstStyle/>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r>
                        <a:rPr lang="ru-RU" sz="1000" dirty="0" smtClean="0">
                          <a:solidFill>
                            <a:schemeClr val="tx1"/>
                          </a:solidFill>
                          <a:latin typeface="Times New Roman" pitchFamily="18" charset="0"/>
                          <a:cs typeface="Times New Roman" pitchFamily="18" charset="0"/>
                        </a:rPr>
                        <a:t>400</a:t>
                      </a:r>
                      <a:endParaRPr lang="ru-RU" sz="1000" dirty="0">
                        <a:solidFill>
                          <a:schemeClr val="tx1"/>
                        </a:solidFill>
                        <a:latin typeface="Times New Roman" pitchFamily="18" charset="0"/>
                        <a:cs typeface="Times New Roman" pitchFamily="18" charset="0"/>
                      </a:endParaRPr>
                    </a:p>
                  </a:txBody>
                  <a:tcPr/>
                </a:tc>
                <a:tc>
                  <a:txBody>
                    <a:bodyPr/>
                    <a:lstStyle/>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r>
                        <a:rPr lang="ru-RU" sz="1000" dirty="0" smtClean="0">
                          <a:solidFill>
                            <a:schemeClr val="tx1"/>
                          </a:solidFill>
                          <a:latin typeface="Times New Roman" pitchFamily="18" charset="0"/>
                          <a:cs typeface="Times New Roman" pitchFamily="18" charset="0"/>
                        </a:rPr>
                        <a:t>400</a:t>
                      </a:r>
                      <a:endParaRPr lang="ru-RU" sz="1000" dirty="0">
                        <a:solidFill>
                          <a:schemeClr val="tx1"/>
                        </a:solidFill>
                        <a:latin typeface="Times New Roman" pitchFamily="18" charset="0"/>
                        <a:cs typeface="Times New Roman" pitchFamily="18" charset="0"/>
                      </a:endParaRPr>
                    </a:p>
                  </a:txBody>
                  <a:tcPr/>
                </a:tc>
              </a:tr>
              <a:tr h="2036461">
                <a:tc>
                  <a:txBody>
                    <a:bodyPr/>
                    <a:lstStyle/>
                    <a:p>
                      <a:pPr algn="l"/>
                      <a:r>
                        <a:rPr lang="ru-RU" sz="1000" dirty="0" smtClean="0">
                          <a:effectLst/>
                          <a:latin typeface="Times New Roman"/>
                          <a:ea typeface="Times New Roman"/>
                        </a:rPr>
                        <a:t>Проведение мониторинга результатов деятельности бюджетных и казенных учреждений, подведомственных Отделу физической культуры, спорта и молодежной политики администрации Северо-Енисейского района в отношении которых Отдел физической культуры, спорта и молодежной политики администрации Северо-Енисейского района осуществляет функции и полномочия учредителя, %</a:t>
                      </a:r>
                      <a:endParaRPr lang="ru-RU" sz="1000" dirty="0">
                        <a:solidFill>
                          <a:schemeClr val="tx1"/>
                        </a:solidFill>
                        <a:latin typeface="Times New Roman" pitchFamily="18" charset="0"/>
                        <a:cs typeface="Times New Roman" pitchFamily="18" charset="0"/>
                      </a:endParaRPr>
                    </a:p>
                  </a:txBody>
                  <a:tcPr/>
                </a:tc>
                <a:tc>
                  <a:txBody>
                    <a:bodyPr/>
                    <a:lstStyle/>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r>
                        <a:rPr lang="ru-RU" sz="1000" dirty="0" smtClean="0">
                          <a:solidFill>
                            <a:schemeClr val="tx1"/>
                          </a:solidFill>
                          <a:latin typeface="Times New Roman" pitchFamily="18" charset="0"/>
                          <a:cs typeface="Times New Roman" pitchFamily="18" charset="0"/>
                        </a:rPr>
                        <a:t>100</a:t>
                      </a:r>
                      <a:endParaRPr lang="ru-RU" sz="1000" dirty="0">
                        <a:solidFill>
                          <a:schemeClr val="tx1"/>
                        </a:solidFill>
                        <a:latin typeface="Times New Roman" pitchFamily="18" charset="0"/>
                        <a:cs typeface="Times New Roman" pitchFamily="18" charset="0"/>
                      </a:endParaRPr>
                    </a:p>
                  </a:txBody>
                  <a:tcPr/>
                </a:tc>
                <a:tc>
                  <a:txBody>
                    <a:bodyPr/>
                    <a:lstStyle/>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r>
                        <a:rPr lang="ru-RU" sz="1000" dirty="0" smtClean="0">
                          <a:solidFill>
                            <a:schemeClr val="tx1"/>
                          </a:solidFill>
                          <a:latin typeface="Times New Roman" pitchFamily="18" charset="0"/>
                          <a:cs typeface="Times New Roman" pitchFamily="18" charset="0"/>
                        </a:rPr>
                        <a:t>100</a:t>
                      </a:r>
                    </a:p>
                  </a:txBody>
                  <a:tcPr/>
                </a:tc>
                <a:tc>
                  <a:txBody>
                    <a:bodyPr/>
                    <a:lstStyle/>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r>
                        <a:rPr lang="ru-RU" sz="1000" dirty="0" smtClean="0">
                          <a:solidFill>
                            <a:schemeClr val="tx1"/>
                          </a:solidFill>
                          <a:latin typeface="Times New Roman" pitchFamily="18" charset="0"/>
                          <a:cs typeface="Times New Roman" pitchFamily="18" charset="0"/>
                        </a:rPr>
                        <a:t>100</a:t>
                      </a:r>
                    </a:p>
                  </a:txBody>
                  <a:tcPr/>
                </a:tc>
                <a:tc>
                  <a:txBody>
                    <a:bodyPr/>
                    <a:lstStyle/>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r>
                        <a:rPr lang="ru-RU" sz="1000" dirty="0" smtClean="0">
                          <a:solidFill>
                            <a:schemeClr val="tx1"/>
                          </a:solidFill>
                          <a:latin typeface="Times New Roman" pitchFamily="18" charset="0"/>
                          <a:cs typeface="Times New Roman" pitchFamily="18" charset="0"/>
                        </a:rPr>
                        <a:t>100</a:t>
                      </a:r>
                    </a:p>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txBody>
                  <a:tcPr/>
                </a:tc>
                <a:tc>
                  <a:txBody>
                    <a:bodyPr/>
                    <a:lstStyle/>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r>
                        <a:rPr lang="ru-RU" sz="1000" dirty="0" smtClean="0">
                          <a:solidFill>
                            <a:schemeClr val="tx1"/>
                          </a:solidFill>
                          <a:latin typeface="Times New Roman" pitchFamily="18" charset="0"/>
                          <a:cs typeface="Times New Roman" pitchFamily="18" charset="0"/>
                        </a:rPr>
                        <a:t>100</a:t>
                      </a:r>
                    </a:p>
                  </a:txBody>
                  <a:tcPr/>
                </a:tc>
              </a:tr>
            </a:tbl>
          </a:graphicData>
        </a:graphic>
      </p:graphicFrame>
      <p:sp>
        <p:nvSpPr>
          <p:cNvPr id="4" name="Нашивка 3"/>
          <p:cNvSpPr/>
          <p:nvPr/>
        </p:nvSpPr>
        <p:spPr>
          <a:xfrm>
            <a:off x="457200" y="228600"/>
            <a:ext cx="914400" cy="1066800"/>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black"/>
              </a:solidFill>
            </a:endParaRPr>
          </a:p>
        </p:txBody>
      </p:sp>
      <p:pic>
        <p:nvPicPr>
          <p:cNvPr id="6" name="Рисунок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56176" y="1457324"/>
            <a:ext cx="2880320" cy="2115692"/>
          </a:xfrm>
          <a:prstGeom prst="rect">
            <a:avLst/>
          </a:prstGeom>
        </p:spPr>
      </p:pic>
      <p:pic>
        <p:nvPicPr>
          <p:cNvPr id="7" name="Рисунок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56176" y="4005064"/>
            <a:ext cx="2880320" cy="2376264"/>
          </a:xfrm>
          <a:prstGeom prst="rect">
            <a:avLst/>
          </a:prstGeom>
        </p:spPr>
      </p:pic>
    </p:spTree>
    <p:extLst>
      <p:ext uri="{BB962C8B-B14F-4D97-AF65-F5344CB8AC3E}">
        <p14:creationId xmlns:p14="http://schemas.microsoft.com/office/powerpoint/2010/main" val="103906756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75656" y="188640"/>
            <a:ext cx="4680520" cy="484632"/>
          </a:xfrm>
          <a:noFill/>
        </p:spPr>
        <p:txBody>
          <a:bodyPr>
            <a:noAutofit/>
          </a:bodyPr>
          <a:lstStyle/>
          <a:p>
            <a:r>
              <a:rPr lang="ru-RU" sz="1800" dirty="0" smtClean="0">
                <a:latin typeface="Times New Roman" pitchFamily="18" charset="0"/>
                <a:cs typeface="Times New Roman" pitchFamily="18" charset="0"/>
              </a:rPr>
              <a:t>Муниципальная программа «</a:t>
            </a:r>
            <a:r>
              <a:rPr lang="ru-RU" sz="1800" dirty="0">
                <a:latin typeface="Times New Roman" pitchFamily="18" charset="0"/>
                <a:cs typeface="Times New Roman" pitchFamily="18" charset="0"/>
              </a:rPr>
              <a:t>Развитие </a:t>
            </a:r>
            <a:r>
              <a:rPr lang="ru-RU" sz="1800" dirty="0" smtClean="0">
                <a:latin typeface="Times New Roman" pitchFamily="18" charset="0"/>
                <a:cs typeface="Times New Roman" pitchFamily="18" charset="0"/>
              </a:rPr>
              <a:t>местного  самоуправления»</a:t>
            </a:r>
            <a:endParaRPr lang="ru-RU" sz="1800" dirty="0">
              <a:latin typeface="Times New Roman" pitchFamily="18" charset="0"/>
              <a:cs typeface="Times New Roman" pitchFamily="18" charset="0"/>
            </a:endParaRPr>
          </a:p>
        </p:txBody>
      </p:sp>
      <p:graphicFrame>
        <p:nvGraphicFramePr>
          <p:cNvPr id="6" name="Объект 5"/>
          <p:cNvGraphicFramePr>
            <a:graphicFrameLocks noGrp="1"/>
          </p:cNvGraphicFramePr>
          <p:nvPr>
            <p:ph idx="4294967295"/>
            <p:extLst>
              <p:ext uri="{D42A27DB-BD31-4B8C-83A1-F6EECF244321}">
                <p14:modId xmlns:p14="http://schemas.microsoft.com/office/powerpoint/2010/main" val="1604077018"/>
              </p:ext>
            </p:extLst>
          </p:nvPr>
        </p:nvGraphicFramePr>
        <p:xfrm>
          <a:off x="395532" y="1340769"/>
          <a:ext cx="8352930" cy="640080"/>
        </p:xfrm>
        <a:graphic>
          <a:graphicData uri="http://schemas.openxmlformats.org/drawingml/2006/table">
            <a:tbl>
              <a:tblPr firstRow="1" bandRow="1">
                <a:tableStyleId>{5C22544A-7EE6-4342-B048-85BDC9FD1C3A}</a:tableStyleId>
              </a:tblPr>
              <a:tblGrid>
                <a:gridCol w="1691503"/>
                <a:gridCol w="1092807"/>
                <a:gridCol w="1392155"/>
                <a:gridCol w="1392155"/>
                <a:gridCol w="1392155"/>
                <a:gridCol w="1392155"/>
              </a:tblGrid>
              <a:tr h="360039">
                <a:tc rowSpan="2">
                  <a:txBody>
                    <a:bodyPr/>
                    <a:lstStyle/>
                    <a:p>
                      <a:pPr algn="ctr"/>
                      <a:r>
                        <a:rPr lang="ru-RU" sz="1000" b="0" dirty="0" smtClean="0">
                          <a:solidFill>
                            <a:schemeClr val="tx1"/>
                          </a:solidFill>
                          <a:latin typeface="Times New Roman" pitchFamily="18" charset="0"/>
                          <a:cs typeface="Times New Roman" pitchFamily="18" charset="0"/>
                        </a:rPr>
                        <a:t>Объемы финансирования</a:t>
                      </a:r>
                      <a:r>
                        <a:rPr lang="ru-RU" sz="1000" b="0" baseline="0" dirty="0" smtClean="0">
                          <a:solidFill>
                            <a:schemeClr val="tx1"/>
                          </a:solidFill>
                          <a:latin typeface="Times New Roman" pitchFamily="18" charset="0"/>
                          <a:cs typeface="Times New Roman" pitchFamily="18" charset="0"/>
                        </a:rPr>
                        <a:t> (тыс. рублей)</a:t>
                      </a:r>
                      <a:endParaRPr lang="ru-RU" sz="10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3"/>
                      <a:tile tx="0" ty="0" sx="100000" sy="100000" flip="none" algn="tl"/>
                    </a:blipFill>
                  </a:tcPr>
                </a:tc>
                <a:tc>
                  <a:txBody>
                    <a:bodyPr/>
                    <a:lstStyle/>
                    <a:p>
                      <a:pPr algn="ctr"/>
                      <a:r>
                        <a:rPr lang="ru-RU" sz="1000" dirty="0" smtClean="0">
                          <a:solidFill>
                            <a:schemeClr val="tx1"/>
                          </a:solidFill>
                          <a:latin typeface="Times New Roman" pitchFamily="18" charset="0"/>
                          <a:cs typeface="Times New Roman" pitchFamily="18" charset="0"/>
                        </a:rPr>
                        <a:t>2019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3"/>
                      <a:tile tx="0" ty="0" sx="100000" sy="100000" flip="none" algn="tl"/>
                    </a:blipFill>
                  </a:tcPr>
                </a:tc>
                <a:tc>
                  <a:txBody>
                    <a:bodyPr/>
                    <a:lstStyle/>
                    <a:p>
                      <a:pPr algn="ctr"/>
                      <a:r>
                        <a:rPr lang="ru-RU" sz="1000" dirty="0" smtClean="0">
                          <a:solidFill>
                            <a:schemeClr val="tx1"/>
                          </a:solidFill>
                          <a:latin typeface="Times New Roman" pitchFamily="18" charset="0"/>
                          <a:cs typeface="Times New Roman" pitchFamily="18" charset="0"/>
                        </a:rPr>
                        <a:t>2020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3"/>
                      <a:tile tx="0" ty="0" sx="100000" sy="100000" flip="none" algn="tl"/>
                    </a:blipFill>
                  </a:tcPr>
                </a:tc>
                <a:tc>
                  <a:txBody>
                    <a:bodyPr/>
                    <a:lstStyle/>
                    <a:p>
                      <a:pPr algn="ctr"/>
                      <a:r>
                        <a:rPr lang="ru-RU" sz="1000" dirty="0" smtClean="0">
                          <a:solidFill>
                            <a:schemeClr val="tx1"/>
                          </a:solidFill>
                          <a:latin typeface="Times New Roman" pitchFamily="18" charset="0"/>
                          <a:cs typeface="Times New Roman" pitchFamily="18" charset="0"/>
                        </a:rPr>
                        <a:t>2021</a:t>
                      </a:r>
                    </a:p>
                    <a:p>
                      <a:pPr algn="ctr"/>
                      <a:endParaRPr lang="ru-RU" sz="10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3"/>
                      <a:tile tx="0" ty="0" sx="100000" sy="100000" flip="none" algn="tl"/>
                    </a:blipFill>
                  </a:tcPr>
                </a:tc>
                <a:tc>
                  <a:txBody>
                    <a:bodyPr/>
                    <a:lstStyle/>
                    <a:p>
                      <a:pPr algn="ctr"/>
                      <a:r>
                        <a:rPr lang="ru-RU" sz="1000" dirty="0" smtClean="0">
                          <a:solidFill>
                            <a:schemeClr val="tx1"/>
                          </a:solidFill>
                          <a:latin typeface="Times New Roman" pitchFamily="18" charset="0"/>
                          <a:cs typeface="Times New Roman" pitchFamily="18" charset="0"/>
                        </a:rPr>
                        <a:t>2022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3"/>
                      <a:tile tx="0" ty="0" sx="100000" sy="100000" flip="none" algn="tl"/>
                    </a:blipFill>
                  </a:tcPr>
                </a:tc>
                <a:tc>
                  <a:txBody>
                    <a:bodyPr/>
                    <a:lstStyle/>
                    <a:p>
                      <a:pPr algn="ctr"/>
                      <a:r>
                        <a:rPr lang="ru-RU" sz="1000" dirty="0" smtClean="0">
                          <a:solidFill>
                            <a:schemeClr val="tx1"/>
                          </a:solidFill>
                          <a:latin typeface="Times New Roman" pitchFamily="18" charset="0"/>
                          <a:cs typeface="Times New Roman" pitchFamily="18" charset="0"/>
                        </a:rPr>
                        <a:t>2023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3"/>
                      <a:tile tx="0" ty="0" sx="100000" sy="100000" flip="none" algn="tl"/>
                    </a:blipFill>
                  </a:tcPr>
                </a:tc>
              </a:tr>
              <a:tr h="233972">
                <a:tc vMerge="1">
                  <a:txBody>
                    <a:bodyPr/>
                    <a:lstStyle/>
                    <a:p>
                      <a:endParaRPr lang="ru-RU" dirty="0"/>
                    </a:p>
                  </a:txBody>
                  <a:tcPr/>
                </a:tc>
                <a:tc>
                  <a:txBody>
                    <a:bodyPr/>
                    <a:lstStyle/>
                    <a:p>
                      <a:pPr algn="ctr"/>
                      <a:r>
                        <a:rPr lang="ru-RU" sz="1000" dirty="0" smtClean="0">
                          <a:latin typeface="Times New Roman" pitchFamily="18" charset="0"/>
                          <a:cs typeface="Times New Roman" pitchFamily="18" charset="0"/>
                        </a:rPr>
                        <a:t>24 515,1</a:t>
                      </a:r>
                      <a:endParaRPr lang="ru-RU" sz="10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3"/>
                      <a:tile tx="0" ty="0" sx="100000" sy="100000" flip="none" algn="tl"/>
                    </a:blipFill>
                  </a:tcPr>
                </a:tc>
                <a:tc>
                  <a:txBody>
                    <a:bodyPr/>
                    <a:lstStyle/>
                    <a:p>
                      <a:pPr algn="ctr"/>
                      <a:r>
                        <a:rPr lang="ru-RU" sz="1000" dirty="0" smtClean="0">
                          <a:latin typeface="Times New Roman" pitchFamily="18" charset="0"/>
                          <a:cs typeface="Times New Roman" pitchFamily="18" charset="0"/>
                        </a:rPr>
                        <a:t>25 711,1</a:t>
                      </a:r>
                      <a:endParaRPr lang="ru-RU" sz="10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3"/>
                      <a:tile tx="0" ty="0" sx="100000" sy="100000" flip="none" algn="tl"/>
                    </a:blipFill>
                  </a:tcPr>
                </a:tc>
                <a:tc>
                  <a:txBody>
                    <a:bodyPr/>
                    <a:lstStyle/>
                    <a:p>
                      <a:pPr algn="ctr"/>
                      <a:r>
                        <a:rPr lang="ru-RU" sz="1000" b="1" dirty="0" smtClean="0">
                          <a:latin typeface="Times New Roman" pitchFamily="18" charset="0"/>
                          <a:cs typeface="Times New Roman" pitchFamily="18" charset="0"/>
                        </a:rPr>
                        <a:t>24 794,9</a:t>
                      </a:r>
                      <a:endParaRPr lang="ru-RU" sz="1000" b="1"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3"/>
                      <a:tile tx="0" ty="0" sx="100000" sy="100000" flip="none" algn="tl"/>
                    </a:blipFill>
                  </a:tcPr>
                </a:tc>
                <a:tc>
                  <a:txBody>
                    <a:bodyPr/>
                    <a:lstStyle/>
                    <a:p>
                      <a:pPr algn="ctr"/>
                      <a:r>
                        <a:rPr lang="ru-RU" sz="1000" dirty="0" smtClean="0">
                          <a:latin typeface="Times New Roman" pitchFamily="18" charset="0"/>
                          <a:cs typeface="Times New Roman" pitchFamily="18" charset="0"/>
                        </a:rPr>
                        <a:t>24 794,9</a:t>
                      </a:r>
                      <a:endParaRPr lang="ru-RU" sz="10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3"/>
                      <a:tile tx="0" ty="0" sx="100000" sy="100000" flip="none" algn="tl"/>
                    </a:blipFill>
                  </a:tcPr>
                </a:tc>
                <a:tc>
                  <a:txBody>
                    <a:bodyPr/>
                    <a:lstStyle/>
                    <a:p>
                      <a:pPr algn="ctr"/>
                      <a:r>
                        <a:rPr lang="ru-RU" sz="1000" dirty="0" smtClean="0">
                          <a:latin typeface="Times New Roman" pitchFamily="18" charset="0"/>
                          <a:cs typeface="Times New Roman" pitchFamily="18" charset="0"/>
                        </a:rPr>
                        <a:t>24 794,9</a:t>
                      </a:r>
                      <a:endParaRPr lang="ru-RU" sz="10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3"/>
                      <a:tile tx="0" ty="0" sx="100000" sy="100000" flip="none" algn="tl"/>
                    </a:blipFill>
                  </a:tcPr>
                </a:tc>
              </a:tr>
            </a:tbl>
          </a:graphicData>
        </a:graphic>
      </p:graphicFrame>
      <p:sp>
        <p:nvSpPr>
          <p:cNvPr id="4" name="Прямоугольник 3"/>
          <p:cNvSpPr/>
          <p:nvPr/>
        </p:nvSpPr>
        <p:spPr>
          <a:xfrm rot="10800000" flipV="1">
            <a:off x="395535" y="770163"/>
            <a:ext cx="5760641" cy="461665"/>
          </a:xfrm>
          <a:prstGeom prst="rect">
            <a:avLst/>
          </a:prstGeom>
        </p:spPr>
        <p:txBody>
          <a:bodyPr wrap="square">
            <a:spAutoFit/>
          </a:bodyPr>
          <a:lstStyle/>
          <a:p>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         Цель муниципальной программы - содействие </a:t>
            </a:r>
            <a:r>
              <a:rPr lang="ru-RU" sz="1200" dirty="0">
                <a:solidFill>
                  <a:prstClr val="black"/>
                </a:solidFill>
                <a:latin typeface="Times New Roman" pitchFamily="18" charset="0"/>
                <a:cs typeface="Times New Roman" pitchFamily="18" charset="0"/>
              </a:rPr>
              <a:t>повышению комфортности условий жизнедеятельности населения в Северо-Енисейском </a:t>
            </a:r>
            <a:r>
              <a:rPr lang="ru-RU" sz="1200" dirty="0" smtClean="0">
                <a:solidFill>
                  <a:prstClr val="black"/>
                </a:solidFill>
                <a:latin typeface="Times New Roman" pitchFamily="18" charset="0"/>
                <a:cs typeface="Times New Roman" pitchFamily="18" charset="0"/>
              </a:rPr>
              <a:t>районе.</a:t>
            </a:r>
            <a:endParaRPr lang="ru-RU" sz="1200" dirty="0">
              <a:solidFill>
                <a:prstClr val="black"/>
              </a:solidFill>
              <a:latin typeface="Times New Roman" pitchFamily="18" charset="0"/>
              <a:cs typeface="Times New Roman" pitchFamily="18" charset="0"/>
            </a:endParaRPr>
          </a:p>
        </p:txBody>
      </p:sp>
      <p:sp>
        <p:nvSpPr>
          <p:cNvPr id="12" name="Прямоугольник 11"/>
          <p:cNvSpPr/>
          <p:nvPr/>
        </p:nvSpPr>
        <p:spPr>
          <a:xfrm>
            <a:off x="386894" y="4653136"/>
            <a:ext cx="8361569" cy="276999"/>
          </a:xfrm>
          <a:prstGeom prst="rect">
            <a:avLst/>
          </a:prstGeom>
        </p:spPr>
        <p:txBody>
          <a:bodyPr wrap="square">
            <a:spAutoFit/>
          </a:bodyPr>
          <a:lstStyle/>
          <a:p>
            <a:r>
              <a:rPr lang="ru-RU" sz="1200" dirty="0" smtClean="0">
                <a:solidFill>
                  <a:prstClr val="black"/>
                </a:solidFill>
                <a:latin typeface="Times New Roman" pitchFamily="18" charset="0"/>
                <a:cs typeface="Times New Roman" pitchFamily="18" charset="0"/>
              </a:rPr>
              <a:t>       </a:t>
            </a:r>
            <a:endParaRPr lang="ru-RU" sz="1200" dirty="0">
              <a:solidFill>
                <a:prstClr val="black"/>
              </a:solidFill>
              <a:latin typeface="Times New Roman" pitchFamily="18" charset="0"/>
              <a:cs typeface="Times New Roman" pitchFamily="18" charset="0"/>
            </a:endParaRPr>
          </a:p>
        </p:txBody>
      </p:sp>
      <p:sp>
        <p:nvSpPr>
          <p:cNvPr id="14" name="Скругленный прямоугольник 13"/>
          <p:cNvSpPr/>
          <p:nvPr/>
        </p:nvSpPr>
        <p:spPr>
          <a:xfrm>
            <a:off x="395536" y="739384"/>
            <a:ext cx="5760640" cy="52322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3" name="Прямоугольник 2"/>
          <p:cNvSpPr/>
          <p:nvPr/>
        </p:nvSpPr>
        <p:spPr>
          <a:xfrm>
            <a:off x="1867378" y="1979567"/>
            <a:ext cx="5400599" cy="307777"/>
          </a:xfrm>
          <a:prstGeom prst="rect">
            <a:avLst/>
          </a:prstGeom>
        </p:spPr>
        <p:txBody>
          <a:bodyPr wrap="square">
            <a:spAutoFit/>
          </a:bodyPr>
          <a:lstStyle/>
          <a:p>
            <a:pPr algn="ctr"/>
            <a:r>
              <a:rPr lang="ru-RU" sz="1400" dirty="0">
                <a:solidFill>
                  <a:prstClr val="black"/>
                </a:solidFill>
                <a:latin typeface="Times New Roman" pitchFamily="18" charset="0"/>
                <a:cs typeface="Times New Roman" pitchFamily="18" charset="0"/>
              </a:rPr>
              <a:t>Основные направления расходов в </a:t>
            </a:r>
            <a:r>
              <a:rPr lang="ru-RU" sz="1400" dirty="0" smtClean="0">
                <a:solidFill>
                  <a:prstClr val="black"/>
                </a:solidFill>
                <a:latin typeface="Times New Roman" pitchFamily="18" charset="0"/>
                <a:cs typeface="Times New Roman" pitchFamily="18" charset="0"/>
              </a:rPr>
              <a:t>2021 году</a:t>
            </a:r>
            <a:endParaRPr lang="ru-RU" sz="1400" dirty="0">
              <a:solidFill>
                <a:prstClr val="black"/>
              </a:solidFill>
              <a:latin typeface="Times New Roman" panose="02020603050405020304" pitchFamily="18" charset="0"/>
              <a:cs typeface="Times New Roman" panose="02020603050405020304" pitchFamily="18" charset="0"/>
            </a:endParaRPr>
          </a:p>
        </p:txBody>
      </p:sp>
      <p:sp>
        <p:nvSpPr>
          <p:cNvPr id="5" name="Нашивка 4"/>
          <p:cNvSpPr/>
          <p:nvPr/>
        </p:nvSpPr>
        <p:spPr>
          <a:xfrm>
            <a:off x="463807" y="188640"/>
            <a:ext cx="683005" cy="484632"/>
          </a:xfrm>
          <a:prstGeom prst="chevron">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black"/>
              </a:solidFill>
            </a:endParaRPr>
          </a:p>
        </p:txBody>
      </p:sp>
      <p:graphicFrame>
        <p:nvGraphicFramePr>
          <p:cNvPr id="16" name="Таблица 15"/>
          <p:cNvGraphicFramePr>
            <a:graphicFrameLocks noGrp="1"/>
          </p:cNvGraphicFramePr>
          <p:nvPr>
            <p:extLst>
              <p:ext uri="{D42A27DB-BD31-4B8C-83A1-F6EECF244321}">
                <p14:modId xmlns:p14="http://schemas.microsoft.com/office/powerpoint/2010/main" val="2365212482"/>
              </p:ext>
            </p:extLst>
          </p:nvPr>
        </p:nvGraphicFramePr>
        <p:xfrm>
          <a:off x="395536" y="4221089"/>
          <a:ext cx="8352926" cy="2439547"/>
        </p:xfrm>
        <a:graphic>
          <a:graphicData uri="http://schemas.openxmlformats.org/drawingml/2006/table">
            <a:tbl>
              <a:tblPr firstRow="1" bandRow="1">
                <a:tableStyleId>{5C22544A-7EE6-4342-B048-85BDC9FD1C3A}</a:tableStyleId>
              </a:tblPr>
              <a:tblGrid>
                <a:gridCol w="4847680"/>
                <a:gridCol w="696936"/>
                <a:gridCol w="720080"/>
                <a:gridCol w="720080"/>
                <a:gridCol w="720080"/>
                <a:gridCol w="648070"/>
              </a:tblGrid>
              <a:tr h="288031">
                <a:tc>
                  <a:txBody>
                    <a:bodyPr/>
                    <a:lstStyle/>
                    <a:p>
                      <a:pPr algn="ctr"/>
                      <a:r>
                        <a:rPr lang="ru-RU" sz="1000" b="0" dirty="0" smtClean="0">
                          <a:solidFill>
                            <a:schemeClr val="tx1"/>
                          </a:solidFill>
                          <a:latin typeface="Times New Roman" pitchFamily="18" charset="0"/>
                          <a:cs typeface="Times New Roman" pitchFamily="18" charset="0"/>
                        </a:rPr>
                        <a:t>Основные</a:t>
                      </a:r>
                      <a:r>
                        <a:rPr lang="ru-RU" sz="1000" b="0" baseline="0" dirty="0" smtClean="0">
                          <a:solidFill>
                            <a:schemeClr val="tx1"/>
                          </a:solidFill>
                          <a:latin typeface="Times New Roman" pitchFamily="18" charset="0"/>
                          <a:cs typeface="Times New Roman" pitchFamily="18" charset="0"/>
                        </a:rPr>
                        <a:t> показатели </a:t>
                      </a:r>
                      <a:endParaRPr lang="ru-RU" sz="1000" b="0" dirty="0">
                        <a:solidFill>
                          <a:schemeClr val="tx1"/>
                        </a:solidFill>
                        <a:latin typeface="Times New Roman" pitchFamily="18" charset="0"/>
                        <a:cs typeface="Times New Roman" pitchFamily="18" charset="0"/>
                      </a:endParaRPr>
                    </a:p>
                  </a:txBody>
                  <a:tcPr/>
                </a:tc>
                <a:tc>
                  <a:txBody>
                    <a:bodyPr/>
                    <a:lstStyle/>
                    <a:p>
                      <a:pPr algn="ctr"/>
                      <a:r>
                        <a:rPr lang="ru-RU" sz="1000" b="0" dirty="0" smtClean="0">
                          <a:solidFill>
                            <a:schemeClr val="tx1"/>
                          </a:solidFill>
                          <a:latin typeface="Times New Roman" pitchFamily="18" charset="0"/>
                          <a:cs typeface="Times New Roman" pitchFamily="18" charset="0"/>
                        </a:rPr>
                        <a:t>2019</a:t>
                      </a:r>
                    </a:p>
                  </a:txBody>
                  <a:tcPr/>
                </a:tc>
                <a:tc>
                  <a:txBody>
                    <a:bodyPr/>
                    <a:lstStyle/>
                    <a:p>
                      <a:pPr algn="ctr"/>
                      <a:r>
                        <a:rPr lang="ru-RU" sz="1000" b="0" dirty="0" smtClean="0">
                          <a:solidFill>
                            <a:schemeClr val="tx1"/>
                          </a:solidFill>
                          <a:latin typeface="Times New Roman" pitchFamily="18" charset="0"/>
                          <a:cs typeface="Times New Roman" pitchFamily="18" charset="0"/>
                        </a:rPr>
                        <a:t>2020</a:t>
                      </a:r>
                    </a:p>
                  </a:txBody>
                  <a:tcPr/>
                </a:tc>
                <a:tc>
                  <a:txBody>
                    <a:bodyPr/>
                    <a:lstStyle/>
                    <a:p>
                      <a:pPr algn="ctr"/>
                      <a:r>
                        <a:rPr lang="ru-RU" sz="1000" b="0" dirty="0" smtClean="0">
                          <a:solidFill>
                            <a:schemeClr val="tx1"/>
                          </a:solidFill>
                          <a:latin typeface="Times New Roman" pitchFamily="18" charset="0"/>
                          <a:cs typeface="Times New Roman" pitchFamily="18" charset="0"/>
                        </a:rPr>
                        <a:t>2021</a:t>
                      </a:r>
                    </a:p>
                  </a:txBody>
                  <a:tcPr/>
                </a:tc>
                <a:tc>
                  <a:txBody>
                    <a:bodyPr/>
                    <a:lstStyle/>
                    <a:p>
                      <a:pPr algn="ctr"/>
                      <a:r>
                        <a:rPr lang="ru-RU" sz="1000" b="0" dirty="0" smtClean="0">
                          <a:solidFill>
                            <a:schemeClr val="tx1"/>
                          </a:solidFill>
                          <a:latin typeface="Times New Roman" pitchFamily="18" charset="0"/>
                          <a:cs typeface="Times New Roman" pitchFamily="18" charset="0"/>
                        </a:rPr>
                        <a:t>2022</a:t>
                      </a:r>
                    </a:p>
                  </a:txBody>
                  <a:tcPr/>
                </a:tc>
                <a:tc>
                  <a:txBody>
                    <a:bodyPr/>
                    <a:lstStyle/>
                    <a:p>
                      <a:pPr algn="ctr"/>
                      <a:r>
                        <a:rPr lang="ru-RU" sz="1000" b="0" dirty="0" smtClean="0">
                          <a:solidFill>
                            <a:schemeClr val="tx1"/>
                          </a:solidFill>
                          <a:latin typeface="Times New Roman" pitchFamily="18" charset="0"/>
                          <a:cs typeface="Times New Roman" pitchFamily="18" charset="0"/>
                        </a:rPr>
                        <a:t>2023</a:t>
                      </a:r>
                    </a:p>
                  </a:txBody>
                  <a:tcPr/>
                </a:tc>
              </a:tr>
              <a:tr h="765159">
                <a:tc>
                  <a:txBody>
                    <a:bodyPr/>
                    <a:lstStyle/>
                    <a:p>
                      <a:pPr algn="l"/>
                      <a:r>
                        <a:rPr lang="ru-RU" sz="900" dirty="0" smtClean="0">
                          <a:solidFill>
                            <a:schemeClr val="tx1"/>
                          </a:solidFill>
                          <a:latin typeface="Times New Roman" pitchFamily="18" charset="0"/>
                          <a:cs typeface="Times New Roman" pitchFamily="18" charset="0"/>
                        </a:rPr>
                        <a:t>Завоз продовольственных товаров</a:t>
                      </a:r>
                      <a:r>
                        <a:rPr lang="ru-RU" sz="900" baseline="0" dirty="0" smtClean="0">
                          <a:solidFill>
                            <a:schemeClr val="tx1"/>
                          </a:solidFill>
                          <a:latin typeface="Times New Roman" pitchFamily="18" charset="0"/>
                          <a:cs typeface="Times New Roman" pitchFamily="18" charset="0"/>
                        </a:rPr>
                        <a:t> (продуктов питания) всех наименований, включенных  в потребительскую корзину для основных социально-демографических групп населения, установленных приложением № 2 к Закону Красноярского края от 24.10.2013 № 5-1683 «О потребительской корзине в Красноярском крае» для реализации населению района по минимальным ценам, тонн </a:t>
                      </a:r>
                      <a:endParaRPr lang="ru-RU" sz="900" dirty="0">
                        <a:solidFill>
                          <a:schemeClr val="tx1"/>
                        </a:solidFill>
                        <a:latin typeface="Times New Roman" pitchFamily="18" charset="0"/>
                        <a:cs typeface="Times New Roman" pitchFamily="18" charset="0"/>
                      </a:endParaRPr>
                    </a:p>
                  </a:txBody>
                  <a:tcPr/>
                </a:tc>
                <a:tc>
                  <a:txBody>
                    <a:bodyPr/>
                    <a:lstStyle/>
                    <a:p>
                      <a:pPr algn="ctr">
                        <a:lnSpc>
                          <a:spcPts val="1150"/>
                        </a:lnSpc>
                        <a:spcAft>
                          <a:spcPts val="0"/>
                        </a:spcAft>
                      </a:pPr>
                      <a:r>
                        <a:rPr lang="ru-RU" sz="1000" dirty="0" smtClean="0">
                          <a:effectLst/>
                          <a:latin typeface="Times New Roman"/>
                          <a:ea typeface="Times New Roman"/>
                        </a:rPr>
                        <a:t>1 029,9</a:t>
                      </a:r>
                      <a:endParaRPr lang="ru-RU" sz="1000" dirty="0">
                        <a:effectLst/>
                        <a:latin typeface="Times New Roman"/>
                        <a:ea typeface="Times New Roman"/>
                      </a:endParaRPr>
                    </a:p>
                  </a:txBody>
                  <a:tcPr marL="44450" marR="44450" marT="0" marB="0" anchor="ctr"/>
                </a:tc>
                <a:tc>
                  <a:txBody>
                    <a:bodyPr/>
                    <a:lstStyle/>
                    <a:p>
                      <a:pPr algn="ctr">
                        <a:lnSpc>
                          <a:spcPts val="1150"/>
                        </a:lnSpc>
                        <a:spcAft>
                          <a:spcPts val="0"/>
                        </a:spcAft>
                      </a:pPr>
                      <a:r>
                        <a:rPr lang="ru-RU" sz="1000" dirty="0" smtClean="0">
                          <a:effectLst/>
                          <a:latin typeface="Times New Roman"/>
                          <a:ea typeface="Times New Roman"/>
                        </a:rPr>
                        <a:t>1 347,2</a:t>
                      </a:r>
                      <a:endParaRPr lang="ru-RU" sz="1000" dirty="0">
                        <a:effectLst/>
                        <a:latin typeface="Times New Roman"/>
                        <a:ea typeface="Times New Roman"/>
                      </a:endParaRPr>
                    </a:p>
                  </a:txBody>
                  <a:tcPr marL="44450" marR="44450" marT="0" marB="0" anchor="ctr"/>
                </a:tc>
                <a:tc>
                  <a:txBody>
                    <a:bodyPr/>
                    <a:lstStyle/>
                    <a:p>
                      <a:pPr algn="ctr">
                        <a:lnSpc>
                          <a:spcPts val="1150"/>
                        </a:lnSpc>
                        <a:spcAft>
                          <a:spcPts val="0"/>
                        </a:spcAft>
                      </a:pPr>
                      <a:r>
                        <a:rPr lang="ru-RU" sz="1000" dirty="0" smtClean="0">
                          <a:effectLst/>
                          <a:latin typeface="Times New Roman"/>
                          <a:ea typeface="Times New Roman"/>
                        </a:rPr>
                        <a:t>1 321,3</a:t>
                      </a:r>
                      <a:endParaRPr lang="ru-RU" sz="1000" dirty="0">
                        <a:effectLst/>
                        <a:latin typeface="Times New Roman"/>
                        <a:ea typeface="Times New Roman"/>
                      </a:endParaRPr>
                    </a:p>
                  </a:txBody>
                  <a:tcPr marL="44450" marR="44450" marT="0" marB="0" anchor="ctr"/>
                </a:tc>
                <a:tc>
                  <a:txBody>
                    <a:bodyPr/>
                    <a:lstStyle/>
                    <a:p>
                      <a:pPr marL="0" marR="0" lvl="0" indent="0" algn="ctr" defTabSz="914400" rtl="0" eaLnBrk="1" fontAlgn="auto" latinLnBrk="0" hangingPunct="1">
                        <a:lnSpc>
                          <a:spcPts val="1150"/>
                        </a:lnSpc>
                        <a:spcBef>
                          <a:spcPts val="0"/>
                        </a:spcBef>
                        <a:spcAft>
                          <a:spcPts val="0"/>
                        </a:spcAft>
                        <a:buClrTx/>
                        <a:buSzTx/>
                        <a:buFontTx/>
                        <a:buNone/>
                        <a:tabLst/>
                        <a:defRPr/>
                      </a:pPr>
                      <a:r>
                        <a:rPr kumimoji="0" lang="ru-RU" sz="1000" b="0" i="0" u="none" strike="noStrike" kern="1200" cap="none" spc="0" normalizeH="0" baseline="0" noProof="0" dirty="0" smtClean="0">
                          <a:ln>
                            <a:noFill/>
                          </a:ln>
                          <a:solidFill>
                            <a:prstClr val="black"/>
                          </a:solidFill>
                          <a:effectLst/>
                          <a:uLnTx/>
                          <a:uFillTx/>
                          <a:latin typeface="Times New Roman"/>
                          <a:ea typeface="Times New Roman"/>
                          <a:cs typeface="+mn-cs"/>
                        </a:rPr>
                        <a:t>1 321,3</a:t>
                      </a:r>
                      <a:endParaRPr kumimoji="0" lang="ru-RU" sz="1000" b="0" i="0" u="none" strike="noStrike" kern="1200" cap="none" spc="0" normalizeH="0" baseline="0" noProof="0" dirty="0">
                        <a:ln>
                          <a:noFill/>
                        </a:ln>
                        <a:solidFill>
                          <a:prstClr val="black"/>
                        </a:solidFill>
                        <a:effectLst/>
                        <a:uLnTx/>
                        <a:uFillTx/>
                        <a:latin typeface="Times New Roman"/>
                        <a:ea typeface="Times New Roman"/>
                        <a:cs typeface="+mn-cs"/>
                      </a:endParaRPr>
                    </a:p>
                  </a:txBody>
                  <a:tcPr marL="44450" marR="44450" marT="0" marB="0" anchor="ctr"/>
                </a:tc>
                <a:tc>
                  <a:txBody>
                    <a:bodyPr/>
                    <a:lstStyle/>
                    <a:p>
                      <a:pPr marL="0" marR="0" lvl="0" indent="0" algn="ctr" defTabSz="914400" rtl="0" eaLnBrk="1" fontAlgn="auto" latinLnBrk="0" hangingPunct="1">
                        <a:lnSpc>
                          <a:spcPts val="1150"/>
                        </a:lnSpc>
                        <a:spcBef>
                          <a:spcPts val="0"/>
                        </a:spcBef>
                        <a:spcAft>
                          <a:spcPts val="0"/>
                        </a:spcAft>
                        <a:buClrTx/>
                        <a:buSzTx/>
                        <a:buFontTx/>
                        <a:buNone/>
                        <a:tabLst/>
                        <a:defRPr/>
                      </a:pPr>
                      <a:r>
                        <a:rPr kumimoji="0" lang="ru-RU" sz="1000" b="0" i="0" u="none" strike="noStrike" kern="1200" cap="none" spc="0" normalizeH="0" baseline="0" noProof="0" dirty="0" smtClean="0">
                          <a:ln>
                            <a:noFill/>
                          </a:ln>
                          <a:solidFill>
                            <a:prstClr val="black"/>
                          </a:solidFill>
                          <a:effectLst/>
                          <a:uLnTx/>
                          <a:uFillTx/>
                          <a:latin typeface="Times New Roman"/>
                          <a:ea typeface="Times New Roman"/>
                          <a:cs typeface="+mn-cs"/>
                        </a:rPr>
                        <a:t>1 321,3</a:t>
                      </a:r>
                    </a:p>
                    <a:p>
                      <a:pPr algn="ctr">
                        <a:lnSpc>
                          <a:spcPts val="1150"/>
                        </a:lnSpc>
                        <a:spcAft>
                          <a:spcPts val="0"/>
                        </a:spcAft>
                      </a:pPr>
                      <a:endParaRPr lang="ru-RU" sz="1000" dirty="0">
                        <a:effectLst/>
                        <a:latin typeface="Times New Roman"/>
                        <a:ea typeface="Times New Roman"/>
                      </a:endParaRPr>
                    </a:p>
                  </a:txBody>
                  <a:tcPr marL="44450" marR="44450" marT="0" marB="0" anchor="ctr"/>
                </a:tc>
              </a:tr>
              <a:tr h="360075">
                <a:tc>
                  <a:txBody>
                    <a:bodyPr/>
                    <a:lstStyle/>
                    <a:p>
                      <a:pPr algn="l"/>
                      <a:r>
                        <a:rPr lang="ru-RU" sz="900" dirty="0" smtClean="0">
                          <a:solidFill>
                            <a:schemeClr val="tx1"/>
                          </a:solidFill>
                          <a:latin typeface="Times New Roman" pitchFamily="18" charset="0"/>
                          <a:cs typeface="Times New Roman" pitchFamily="18" charset="0"/>
                        </a:rPr>
                        <a:t>Количество</a:t>
                      </a:r>
                      <a:r>
                        <a:rPr lang="ru-RU" sz="900" baseline="0" dirty="0" smtClean="0">
                          <a:solidFill>
                            <a:schemeClr val="tx1"/>
                          </a:solidFill>
                          <a:latin typeface="Times New Roman" pitchFamily="18" charset="0"/>
                          <a:cs typeface="Times New Roman" pitchFamily="18" charset="0"/>
                        </a:rPr>
                        <a:t> субъектов малого и среднего предпринимательства, получивших государственную (муниципальную поддержку), ед. </a:t>
                      </a:r>
                      <a:endParaRPr lang="ru-RU" sz="900" dirty="0">
                        <a:solidFill>
                          <a:schemeClr val="tx1"/>
                        </a:solidFill>
                        <a:latin typeface="Times New Roman" pitchFamily="18" charset="0"/>
                        <a:cs typeface="Times New Roman" pitchFamily="18" charset="0"/>
                      </a:endParaRPr>
                    </a:p>
                  </a:txBody>
                  <a:tcPr/>
                </a:tc>
                <a:tc>
                  <a:txBody>
                    <a:bodyPr/>
                    <a:lstStyle/>
                    <a:p>
                      <a:pPr algn="ctr">
                        <a:lnSpc>
                          <a:spcPts val="1150"/>
                        </a:lnSpc>
                        <a:spcAft>
                          <a:spcPts val="0"/>
                        </a:spcAft>
                      </a:pPr>
                      <a:r>
                        <a:rPr lang="ru-RU" sz="1000" dirty="0" smtClean="0">
                          <a:effectLst/>
                          <a:latin typeface="Times New Roman"/>
                          <a:ea typeface="Times New Roman"/>
                        </a:rPr>
                        <a:t>-</a:t>
                      </a:r>
                      <a:endParaRPr lang="ru-RU" sz="1000" dirty="0">
                        <a:effectLst/>
                        <a:latin typeface="Times New Roman"/>
                        <a:ea typeface="Times New Roman"/>
                      </a:endParaRPr>
                    </a:p>
                  </a:txBody>
                  <a:tcPr marL="44450" marR="44450" marT="0" marB="0" anchor="ctr"/>
                </a:tc>
                <a:tc>
                  <a:txBody>
                    <a:bodyPr/>
                    <a:lstStyle/>
                    <a:p>
                      <a:pPr algn="ctr">
                        <a:lnSpc>
                          <a:spcPts val="1150"/>
                        </a:lnSpc>
                        <a:spcAft>
                          <a:spcPts val="0"/>
                        </a:spcAft>
                      </a:pPr>
                      <a:r>
                        <a:rPr lang="ru-RU" sz="1000" dirty="0" smtClean="0">
                          <a:effectLst/>
                          <a:latin typeface="Times New Roman"/>
                          <a:ea typeface="Times New Roman"/>
                        </a:rPr>
                        <a:t>-</a:t>
                      </a:r>
                      <a:endParaRPr lang="ru-RU" sz="1000" dirty="0">
                        <a:effectLst/>
                        <a:latin typeface="Times New Roman"/>
                        <a:ea typeface="Times New Roman"/>
                      </a:endParaRPr>
                    </a:p>
                  </a:txBody>
                  <a:tcPr marL="44450" marR="44450" marT="0" marB="0" anchor="ctr"/>
                </a:tc>
                <a:tc>
                  <a:txBody>
                    <a:bodyPr/>
                    <a:lstStyle/>
                    <a:p>
                      <a:pPr algn="ctr">
                        <a:lnSpc>
                          <a:spcPts val="1150"/>
                        </a:lnSpc>
                        <a:spcAft>
                          <a:spcPts val="0"/>
                        </a:spcAft>
                      </a:pPr>
                      <a:r>
                        <a:rPr lang="ru-RU" sz="1000" dirty="0" smtClean="0">
                          <a:effectLst/>
                          <a:latin typeface="Times New Roman"/>
                          <a:ea typeface="Times New Roman"/>
                        </a:rPr>
                        <a:t>1</a:t>
                      </a:r>
                      <a:endParaRPr lang="ru-RU" sz="1000" dirty="0">
                        <a:effectLst/>
                        <a:latin typeface="Times New Roman"/>
                        <a:ea typeface="Times New Roman"/>
                      </a:endParaRPr>
                    </a:p>
                  </a:txBody>
                  <a:tcPr marL="44450" marR="44450" marT="0" marB="0" anchor="ctr"/>
                </a:tc>
                <a:tc>
                  <a:txBody>
                    <a:bodyPr/>
                    <a:lstStyle/>
                    <a:p>
                      <a:pPr algn="ctr">
                        <a:lnSpc>
                          <a:spcPts val="1150"/>
                        </a:lnSpc>
                        <a:spcAft>
                          <a:spcPts val="0"/>
                        </a:spcAft>
                      </a:pPr>
                      <a:r>
                        <a:rPr lang="ru-RU" sz="1000" dirty="0" smtClean="0">
                          <a:effectLst/>
                          <a:latin typeface="Times New Roman"/>
                          <a:ea typeface="Times New Roman"/>
                        </a:rPr>
                        <a:t>1</a:t>
                      </a:r>
                      <a:endParaRPr lang="ru-RU" sz="1000" dirty="0">
                        <a:effectLst/>
                        <a:latin typeface="Times New Roman"/>
                        <a:ea typeface="Times New Roman"/>
                      </a:endParaRPr>
                    </a:p>
                  </a:txBody>
                  <a:tcPr marL="44450" marR="44450" marT="0" marB="0" anchor="ctr"/>
                </a:tc>
                <a:tc>
                  <a:txBody>
                    <a:bodyPr/>
                    <a:lstStyle/>
                    <a:p>
                      <a:pPr algn="ctr">
                        <a:lnSpc>
                          <a:spcPts val="1150"/>
                        </a:lnSpc>
                        <a:spcAft>
                          <a:spcPts val="0"/>
                        </a:spcAft>
                      </a:pPr>
                      <a:r>
                        <a:rPr lang="ru-RU" sz="1000" dirty="0" smtClean="0">
                          <a:effectLst/>
                          <a:latin typeface="Times New Roman"/>
                          <a:ea typeface="Times New Roman"/>
                        </a:rPr>
                        <a:t>1</a:t>
                      </a:r>
                      <a:endParaRPr lang="ru-RU" sz="1000" dirty="0">
                        <a:effectLst/>
                        <a:latin typeface="Times New Roman"/>
                        <a:ea typeface="Times New Roman"/>
                      </a:endParaRPr>
                    </a:p>
                  </a:txBody>
                  <a:tcPr marL="44450" marR="44450" marT="0" marB="0" anchor="ctr"/>
                </a:tc>
              </a:tr>
              <a:tr h="225047">
                <a:tc>
                  <a:txBody>
                    <a:bodyPr/>
                    <a:lstStyle/>
                    <a:p>
                      <a:pPr algn="l"/>
                      <a:r>
                        <a:rPr lang="ru-RU" sz="900" kern="1200" dirty="0" smtClean="0">
                          <a:solidFill>
                            <a:schemeClr val="dk1"/>
                          </a:solidFill>
                          <a:effectLst/>
                          <a:latin typeface="Times New Roman" pitchFamily="18" charset="0"/>
                          <a:ea typeface="+mn-ea"/>
                          <a:cs typeface="Times New Roman" pitchFamily="18" charset="0"/>
                        </a:rPr>
                        <a:t>Численность хозяйств населения, всего по Северо-Енисейскому району, ед.</a:t>
                      </a:r>
                      <a:endParaRPr lang="ru-RU" sz="900" dirty="0">
                        <a:solidFill>
                          <a:schemeClr val="tx1"/>
                        </a:solidFill>
                        <a:latin typeface="Times New Roman" pitchFamily="18" charset="0"/>
                        <a:cs typeface="Times New Roman" pitchFamily="18" charset="0"/>
                      </a:endParaRPr>
                    </a:p>
                  </a:txBody>
                  <a:tcPr/>
                </a:tc>
                <a:tc>
                  <a:txBody>
                    <a:bodyPr/>
                    <a:lstStyle/>
                    <a:p>
                      <a:pPr algn="ctr">
                        <a:lnSpc>
                          <a:spcPts val="1150"/>
                        </a:lnSpc>
                        <a:spcAft>
                          <a:spcPts val="0"/>
                        </a:spcAft>
                      </a:pPr>
                      <a:r>
                        <a:rPr lang="ru-RU" sz="1000" dirty="0" smtClean="0">
                          <a:effectLst/>
                          <a:latin typeface="Times New Roman"/>
                          <a:ea typeface="Times New Roman"/>
                        </a:rPr>
                        <a:t>1 955</a:t>
                      </a:r>
                      <a:endParaRPr lang="ru-RU" sz="1000" dirty="0">
                        <a:effectLst/>
                        <a:latin typeface="Times New Roman"/>
                        <a:ea typeface="Times New Roman"/>
                      </a:endParaRPr>
                    </a:p>
                  </a:txBody>
                  <a:tcPr marL="44450" marR="44450" marT="0" marB="0" anchor="ctr"/>
                </a:tc>
                <a:tc>
                  <a:txBody>
                    <a:bodyPr/>
                    <a:lstStyle/>
                    <a:p>
                      <a:pPr algn="ctr">
                        <a:lnSpc>
                          <a:spcPts val="1150"/>
                        </a:lnSpc>
                        <a:spcAft>
                          <a:spcPts val="0"/>
                        </a:spcAft>
                      </a:pPr>
                      <a:r>
                        <a:rPr lang="ru-RU" sz="1000" dirty="0" smtClean="0">
                          <a:effectLst/>
                          <a:latin typeface="Times New Roman"/>
                          <a:ea typeface="Times New Roman"/>
                        </a:rPr>
                        <a:t>2 034</a:t>
                      </a:r>
                      <a:endParaRPr lang="ru-RU" sz="1000" dirty="0">
                        <a:effectLst/>
                        <a:latin typeface="Times New Roman"/>
                        <a:ea typeface="Times New Roman"/>
                      </a:endParaRPr>
                    </a:p>
                  </a:txBody>
                  <a:tcPr marL="44450" marR="44450" marT="0" marB="0" anchor="ctr"/>
                </a:tc>
                <a:tc>
                  <a:txBody>
                    <a:bodyPr/>
                    <a:lstStyle/>
                    <a:p>
                      <a:pPr algn="ctr">
                        <a:lnSpc>
                          <a:spcPts val="1150"/>
                        </a:lnSpc>
                        <a:spcAft>
                          <a:spcPts val="0"/>
                        </a:spcAft>
                      </a:pPr>
                      <a:r>
                        <a:rPr lang="ru-RU" sz="1000" dirty="0" smtClean="0">
                          <a:effectLst/>
                          <a:latin typeface="Times New Roman"/>
                          <a:ea typeface="Times New Roman"/>
                        </a:rPr>
                        <a:t>2 074</a:t>
                      </a:r>
                      <a:endParaRPr lang="ru-RU" sz="1000" dirty="0">
                        <a:effectLst/>
                        <a:latin typeface="Times New Roman"/>
                        <a:ea typeface="Times New Roman"/>
                      </a:endParaRPr>
                    </a:p>
                  </a:txBody>
                  <a:tcPr marL="44450" marR="44450" marT="0" marB="0" anchor="ctr"/>
                </a:tc>
                <a:tc>
                  <a:txBody>
                    <a:bodyPr/>
                    <a:lstStyle/>
                    <a:p>
                      <a:pPr algn="ctr">
                        <a:lnSpc>
                          <a:spcPts val="1150"/>
                        </a:lnSpc>
                        <a:spcAft>
                          <a:spcPts val="0"/>
                        </a:spcAft>
                      </a:pPr>
                      <a:r>
                        <a:rPr lang="ru-RU" sz="1000" dirty="0" smtClean="0">
                          <a:effectLst/>
                          <a:latin typeface="Times New Roman"/>
                          <a:ea typeface="Times New Roman"/>
                        </a:rPr>
                        <a:t>2 116</a:t>
                      </a:r>
                      <a:endParaRPr lang="ru-RU" sz="1000" dirty="0">
                        <a:effectLst/>
                        <a:latin typeface="Times New Roman"/>
                        <a:ea typeface="Times New Roman"/>
                      </a:endParaRPr>
                    </a:p>
                  </a:txBody>
                  <a:tcPr marL="44450" marR="44450" marT="0" marB="0" anchor="ctr"/>
                </a:tc>
                <a:tc>
                  <a:txBody>
                    <a:bodyPr/>
                    <a:lstStyle/>
                    <a:p>
                      <a:pPr algn="ctr">
                        <a:lnSpc>
                          <a:spcPts val="1150"/>
                        </a:lnSpc>
                        <a:spcAft>
                          <a:spcPts val="0"/>
                        </a:spcAft>
                      </a:pPr>
                      <a:r>
                        <a:rPr lang="ru-RU" sz="1000" dirty="0" smtClean="0">
                          <a:effectLst/>
                          <a:latin typeface="Times New Roman"/>
                          <a:ea typeface="Times New Roman"/>
                        </a:rPr>
                        <a:t>2 158</a:t>
                      </a:r>
                      <a:endParaRPr lang="ru-RU" sz="1000" dirty="0">
                        <a:effectLst/>
                        <a:latin typeface="Times New Roman"/>
                        <a:ea typeface="Times New Roman"/>
                      </a:endParaRPr>
                    </a:p>
                  </a:txBody>
                  <a:tcPr marL="44450" marR="44450" marT="0" marB="0" anchor="ctr"/>
                </a:tc>
              </a:tr>
              <a:tr h="192099">
                <a:tc>
                  <a:txBody>
                    <a:bodyPr/>
                    <a:lstStyle/>
                    <a:p>
                      <a:pPr>
                        <a:spcAft>
                          <a:spcPts val="0"/>
                        </a:spcAft>
                      </a:pPr>
                      <a:r>
                        <a:rPr lang="ru-RU" sz="900" kern="1200" dirty="0" smtClean="0">
                          <a:solidFill>
                            <a:schemeClr val="dk1"/>
                          </a:solidFill>
                          <a:effectLst/>
                          <a:latin typeface="Times New Roman" pitchFamily="18" charset="0"/>
                          <a:ea typeface="+mn-ea"/>
                          <a:cs typeface="Times New Roman" pitchFamily="18" charset="0"/>
                        </a:rPr>
                        <a:t>Производство продукции растениеводства жителями Северо-Енисейского района, тонн</a:t>
                      </a:r>
                      <a:endParaRPr lang="ru-RU" sz="900" dirty="0">
                        <a:effectLst/>
                        <a:latin typeface="Times New Roman" pitchFamily="18" charset="0"/>
                        <a:ea typeface="Times New Roman"/>
                        <a:cs typeface="Times New Roman" pitchFamily="18" charset="0"/>
                      </a:endParaRPr>
                    </a:p>
                  </a:txBody>
                  <a:tcPr marL="68580" marR="68580" marT="0" marB="0"/>
                </a:tc>
                <a:tc>
                  <a:txBody>
                    <a:bodyPr/>
                    <a:lstStyle/>
                    <a:p>
                      <a:pPr algn="ctr">
                        <a:lnSpc>
                          <a:spcPts val="1150"/>
                        </a:lnSpc>
                        <a:spcAft>
                          <a:spcPts val="0"/>
                        </a:spcAft>
                      </a:pPr>
                      <a:r>
                        <a:rPr lang="ru-RU" sz="1000" dirty="0" smtClean="0">
                          <a:effectLst/>
                          <a:latin typeface="Times New Roman"/>
                          <a:ea typeface="Times New Roman"/>
                        </a:rPr>
                        <a:t>744,1</a:t>
                      </a:r>
                      <a:endParaRPr lang="ru-RU" sz="1000" dirty="0">
                        <a:effectLst/>
                        <a:latin typeface="Times New Roman"/>
                        <a:ea typeface="Times New Roman"/>
                      </a:endParaRPr>
                    </a:p>
                  </a:txBody>
                  <a:tcPr marL="44450" marR="44450" marT="0" marB="0" anchor="ctr"/>
                </a:tc>
                <a:tc>
                  <a:txBody>
                    <a:bodyPr/>
                    <a:lstStyle/>
                    <a:p>
                      <a:pPr algn="ctr">
                        <a:lnSpc>
                          <a:spcPts val="1150"/>
                        </a:lnSpc>
                        <a:spcAft>
                          <a:spcPts val="0"/>
                        </a:spcAft>
                      </a:pPr>
                      <a:r>
                        <a:rPr lang="ru-RU" sz="1000" dirty="0" smtClean="0">
                          <a:effectLst/>
                          <a:latin typeface="Times New Roman"/>
                          <a:ea typeface="Times New Roman"/>
                        </a:rPr>
                        <a:t>752,3</a:t>
                      </a:r>
                      <a:endParaRPr lang="ru-RU" sz="1000" dirty="0">
                        <a:effectLst/>
                        <a:latin typeface="Times New Roman"/>
                        <a:ea typeface="Times New Roman"/>
                      </a:endParaRPr>
                    </a:p>
                  </a:txBody>
                  <a:tcPr marL="44450" marR="44450" marT="0" marB="0" anchor="ctr"/>
                </a:tc>
                <a:tc>
                  <a:txBody>
                    <a:bodyPr/>
                    <a:lstStyle/>
                    <a:p>
                      <a:pPr algn="ctr">
                        <a:lnSpc>
                          <a:spcPts val="1150"/>
                        </a:lnSpc>
                        <a:spcAft>
                          <a:spcPts val="0"/>
                        </a:spcAft>
                      </a:pPr>
                      <a:r>
                        <a:rPr lang="ru-RU" sz="1000" dirty="0" smtClean="0">
                          <a:effectLst/>
                          <a:latin typeface="Times New Roman"/>
                          <a:ea typeface="Times New Roman"/>
                        </a:rPr>
                        <a:t>763,6</a:t>
                      </a:r>
                      <a:endParaRPr lang="ru-RU" sz="1000" dirty="0">
                        <a:effectLst/>
                        <a:latin typeface="Times New Roman"/>
                        <a:ea typeface="Times New Roman"/>
                      </a:endParaRPr>
                    </a:p>
                  </a:txBody>
                  <a:tcPr marL="44450" marR="44450" marT="0" marB="0" anchor="ctr"/>
                </a:tc>
                <a:tc>
                  <a:txBody>
                    <a:bodyPr/>
                    <a:lstStyle/>
                    <a:p>
                      <a:pPr algn="ctr">
                        <a:lnSpc>
                          <a:spcPts val="1150"/>
                        </a:lnSpc>
                        <a:spcAft>
                          <a:spcPts val="0"/>
                        </a:spcAft>
                      </a:pPr>
                      <a:r>
                        <a:rPr lang="ru-RU" sz="1000" dirty="0" smtClean="0">
                          <a:effectLst/>
                          <a:latin typeface="Times New Roman"/>
                          <a:ea typeface="Times New Roman"/>
                        </a:rPr>
                        <a:t>782,0</a:t>
                      </a:r>
                      <a:endParaRPr lang="ru-RU" sz="1000" dirty="0">
                        <a:effectLst/>
                        <a:latin typeface="Times New Roman"/>
                        <a:ea typeface="Times New Roman"/>
                      </a:endParaRPr>
                    </a:p>
                  </a:txBody>
                  <a:tcPr marL="44450" marR="44450" marT="0" marB="0" anchor="ctr"/>
                </a:tc>
                <a:tc>
                  <a:txBody>
                    <a:bodyPr/>
                    <a:lstStyle/>
                    <a:p>
                      <a:pPr algn="ctr">
                        <a:lnSpc>
                          <a:spcPts val="1150"/>
                        </a:lnSpc>
                        <a:spcAft>
                          <a:spcPts val="0"/>
                        </a:spcAft>
                      </a:pPr>
                      <a:r>
                        <a:rPr lang="ru-RU" sz="1000" dirty="0" smtClean="0">
                          <a:effectLst/>
                          <a:latin typeface="Times New Roman"/>
                          <a:ea typeface="Times New Roman"/>
                        </a:rPr>
                        <a:t>792,3</a:t>
                      </a:r>
                      <a:endParaRPr lang="ru-RU" sz="1000" dirty="0">
                        <a:effectLst/>
                        <a:latin typeface="Times New Roman"/>
                        <a:ea typeface="Times New Roman"/>
                      </a:endParaRPr>
                    </a:p>
                  </a:txBody>
                  <a:tcPr marL="44450" marR="44450" marT="0" marB="0" anchor="ctr"/>
                </a:tc>
              </a:tr>
              <a:tr h="1959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kern="1200" dirty="0" smtClean="0">
                          <a:solidFill>
                            <a:schemeClr val="dk1"/>
                          </a:solidFill>
                          <a:effectLst/>
                          <a:latin typeface="Times New Roman" pitchFamily="18" charset="0"/>
                          <a:ea typeface="+mn-ea"/>
                          <a:cs typeface="Times New Roman" pitchFamily="18" charset="0"/>
                        </a:rPr>
                        <a:t>Производство скота и птицы на убой (в живом весе), тонн</a:t>
                      </a:r>
                      <a:endParaRPr lang="ru-RU" sz="900" dirty="0">
                        <a:effectLst/>
                        <a:latin typeface="Times New Roman" pitchFamily="18" charset="0"/>
                        <a:ea typeface="Times New Roman"/>
                        <a:cs typeface="Times New Roman" pitchFamily="18" charset="0"/>
                      </a:endParaRPr>
                    </a:p>
                  </a:txBody>
                  <a:tcPr marL="68580" marR="68580" marT="0" marB="0"/>
                </a:tc>
                <a:tc>
                  <a:txBody>
                    <a:bodyPr/>
                    <a:lstStyle/>
                    <a:p>
                      <a:pPr algn="ctr">
                        <a:lnSpc>
                          <a:spcPts val="1150"/>
                        </a:lnSpc>
                        <a:spcAft>
                          <a:spcPts val="0"/>
                        </a:spcAft>
                      </a:pPr>
                      <a:r>
                        <a:rPr lang="ru-RU" sz="1000" dirty="0" smtClean="0">
                          <a:effectLst/>
                          <a:latin typeface="Times New Roman"/>
                          <a:ea typeface="Times New Roman"/>
                        </a:rPr>
                        <a:t>49</a:t>
                      </a:r>
                      <a:endParaRPr lang="ru-RU" sz="1000" dirty="0">
                        <a:effectLst/>
                        <a:latin typeface="Times New Roman"/>
                        <a:ea typeface="Times New Roman"/>
                      </a:endParaRPr>
                    </a:p>
                  </a:txBody>
                  <a:tcPr marL="44450" marR="44450" marT="0" marB="0" anchor="ctr"/>
                </a:tc>
                <a:tc>
                  <a:txBody>
                    <a:bodyPr/>
                    <a:lstStyle/>
                    <a:p>
                      <a:pPr algn="ctr">
                        <a:lnSpc>
                          <a:spcPts val="1150"/>
                        </a:lnSpc>
                        <a:spcAft>
                          <a:spcPts val="0"/>
                        </a:spcAft>
                      </a:pPr>
                      <a:r>
                        <a:rPr lang="ru-RU" sz="1000" dirty="0" smtClean="0">
                          <a:effectLst/>
                          <a:latin typeface="Times New Roman"/>
                          <a:ea typeface="Times New Roman"/>
                        </a:rPr>
                        <a:t>50,8</a:t>
                      </a:r>
                      <a:endParaRPr lang="ru-RU" sz="1000" dirty="0">
                        <a:effectLst/>
                        <a:latin typeface="Times New Roman"/>
                        <a:ea typeface="Times New Roman"/>
                      </a:endParaRPr>
                    </a:p>
                  </a:txBody>
                  <a:tcPr marL="44450" marR="44450" marT="0" marB="0" anchor="ctr"/>
                </a:tc>
                <a:tc>
                  <a:txBody>
                    <a:bodyPr/>
                    <a:lstStyle/>
                    <a:p>
                      <a:pPr algn="ctr">
                        <a:lnSpc>
                          <a:spcPts val="1150"/>
                        </a:lnSpc>
                        <a:spcAft>
                          <a:spcPts val="0"/>
                        </a:spcAft>
                      </a:pPr>
                      <a:r>
                        <a:rPr lang="ru-RU" sz="1000" dirty="0" smtClean="0">
                          <a:effectLst/>
                          <a:latin typeface="Times New Roman"/>
                          <a:ea typeface="Times New Roman"/>
                        </a:rPr>
                        <a:t>56,9</a:t>
                      </a:r>
                      <a:endParaRPr lang="ru-RU" sz="1000" dirty="0">
                        <a:effectLst/>
                        <a:latin typeface="Times New Roman"/>
                        <a:ea typeface="Times New Roman"/>
                      </a:endParaRPr>
                    </a:p>
                  </a:txBody>
                  <a:tcPr marL="44450" marR="44450" marT="0" marB="0" anchor="ctr"/>
                </a:tc>
                <a:tc>
                  <a:txBody>
                    <a:bodyPr/>
                    <a:lstStyle/>
                    <a:p>
                      <a:pPr algn="ctr">
                        <a:lnSpc>
                          <a:spcPts val="1150"/>
                        </a:lnSpc>
                        <a:spcAft>
                          <a:spcPts val="0"/>
                        </a:spcAft>
                      </a:pPr>
                      <a:r>
                        <a:rPr lang="ru-RU" sz="1000" dirty="0" smtClean="0">
                          <a:effectLst/>
                          <a:latin typeface="Times New Roman"/>
                          <a:ea typeface="Times New Roman"/>
                        </a:rPr>
                        <a:t>57,6</a:t>
                      </a:r>
                      <a:endParaRPr lang="ru-RU" sz="1000" dirty="0">
                        <a:effectLst/>
                        <a:latin typeface="Times New Roman"/>
                        <a:ea typeface="Times New Roman"/>
                      </a:endParaRPr>
                    </a:p>
                  </a:txBody>
                  <a:tcPr marL="44450" marR="44450" marT="0" marB="0" anchor="ctr"/>
                </a:tc>
                <a:tc>
                  <a:txBody>
                    <a:bodyPr/>
                    <a:lstStyle/>
                    <a:p>
                      <a:pPr algn="ctr">
                        <a:lnSpc>
                          <a:spcPts val="1150"/>
                        </a:lnSpc>
                        <a:spcAft>
                          <a:spcPts val="0"/>
                        </a:spcAft>
                      </a:pPr>
                      <a:r>
                        <a:rPr lang="ru-RU" sz="1000" dirty="0" smtClean="0">
                          <a:effectLst/>
                          <a:latin typeface="Times New Roman"/>
                          <a:ea typeface="Times New Roman"/>
                        </a:rPr>
                        <a:t>61,1</a:t>
                      </a:r>
                      <a:endParaRPr lang="ru-RU" sz="1000" dirty="0">
                        <a:effectLst/>
                        <a:latin typeface="Times New Roman"/>
                        <a:ea typeface="Times New Roman"/>
                      </a:endParaRPr>
                    </a:p>
                  </a:txBody>
                  <a:tcPr marL="44450" marR="44450" marT="0" marB="0" anchor="ctr"/>
                </a:tc>
              </a:tr>
              <a:tr h="195939">
                <a:tc>
                  <a:txBody>
                    <a:bodyPr/>
                    <a:lstStyle/>
                    <a:p>
                      <a:pPr>
                        <a:spcAft>
                          <a:spcPts val="0"/>
                        </a:spcAft>
                      </a:pPr>
                      <a:r>
                        <a:rPr lang="ru-RU" sz="900" kern="1200" dirty="0" smtClean="0">
                          <a:solidFill>
                            <a:schemeClr val="dk1"/>
                          </a:solidFill>
                          <a:effectLst/>
                          <a:latin typeface="Times New Roman" pitchFamily="18" charset="0"/>
                          <a:ea typeface="+mn-ea"/>
                          <a:cs typeface="Times New Roman" pitchFamily="18" charset="0"/>
                        </a:rPr>
                        <a:t>Производство молока, тонн</a:t>
                      </a:r>
                      <a:endParaRPr lang="ru-RU" sz="900" dirty="0">
                        <a:effectLst/>
                        <a:latin typeface="Times New Roman" pitchFamily="18" charset="0"/>
                        <a:ea typeface="Times New Roman"/>
                        <a:cs typeface="Times New Roman" pitchFamily="18" charset="0"/>
                      </a:endParaRPr>
                    </a:p>
                  </a:txBody>
                  <a:tcPr marL="68580" marR="68580" marT="0" marB="0"/>
                </a:tc>
                <a:tc>
                  <a:txBody>
                    <a:bodyPr/>
                    <a:lstStyle/>
                    <a:p>
                      <a:pPr algn="ctr">
                        <a:lnSpc>
                          <a:spcPts val="1150"/>
                        </a:lnSpc>
                        <a:spcAft>
                          <a:spcPts val="0"/>
                        </a:spcAft>
                      </a:pPr>
                      <a:r>
                        <a:rPr lang="ru-RU" sz="1000" dirty="0" smtClean="0">
                          <a:effectLst/>
                          <a:latin typeface="Times New Roman"/>
                          <a:ea typeface="Times New Roman"/>
                        </a:rPr>
                        <a:t>252</a:t>
                      </a:r>
                      <a:endParaRPr lang="ru-RU" sz="1000" dirty="0">
                        <a:effectLst/>
                        <a:latin typeface="Times New Roman"/>
                        <a:ea typeface="Times New Roman"/>
                      </a:endParaRPr>
                    </a:p>
                  </a:txBody>
                  <a:tcPr marL="44450" marR="44450" marT="0" marB="0" anchor="ctr"/>
                </a:tc>
                <a:tc>
                  <a:txBody>
                    <a:bodyPr/>
                    <a:lstStyle/>
                    <a:p>
                      <a:pPr algn="ctr">
                        <a:lnSpc>
                          <a:spcPts val="1150"/>
                        </a:lnSpc>
                        <a:spcAft>
                          <a:spcPts val="0"/>
                        </a:spcAft>
                      </a:pPr>
                      <a:r>
                        <a:rPr lang="ru-RU" sz="1000" dirty="0" smtClean="0">
                          <a:effectLst/>
                          <a:latin typeface="Times New Roman"/>
                          <a:ea typeface="Times New Roman"/>
                        </a:rPr>
                        <a:t>258,3</a:t>
                      </a:r>
                      <a:endParaRPr lang="ru-RU" sz="1000" dirty="0">
                        <a:effectLst/>
                        <a:latin typeface="Times New Roman"/>
                        <a:ea typeface="Times New Roman"/>
                      </a:endParaRPr>
                    </a:p>
                  </a:txBody>
                  <a:tcPr marL="44450" marR="44450" marT="0" marB="0" anchor="ctr"/>
                </a:tc>
                <a:tc>
                  <a:txBody>
                    <a:bodyPr/>
                    <a:lstStyle/>
                    <a:p>
                      <a:pPr algn="ctr">
                        <a:lnSpc>
                          <a:spcPts val="1150"/>
                        </a:lnSpc>
                        <a:spcAft>
                          <a:spcPts val="0"/>
                        </a:spcAft>
                      </a:pPr>
                      <a:r>
                        <a:rPr lang="ru-RU" sz="1000" dirty="0" smtClean="0">
                          <a:effectLst/>
                          <a:latin typeface="Times New Roman"/>
                          <a:ea typeface="Times New Roman"/>
                        </a:rPr>
                        <a:t>278</a:t>
                      </a:r>
                      <a:endParaRPr lang="ru-RU" sz="1000" dirty="0">
                        <a:effectLst/>
                        <a:latin typeface="Times New Roman"/>
                        <a:ea typeface="Times New Roman"/>
                      </a:endParaRPr>
                    </a:p>
                  </a:txBody>
                  <a:tcPr marL="44450" marR="44450" marT="0" marB="0" anchor="ctr"/>
                </a:tc>
                <a:tc>
                  <a:txBody>
                    <a:bodyPr/>
                    <a:lstStyle/>
                    <a:p>
                      <a:pPr algn="ctr">
                        <a:lnSpc>
                          <a:spcPts val="1150"/>
                        </a:lnSpc>
                        <a:spcAft>
                          <a:spcPts val="0"/>
                        </a:spcAft>
                      </a:pPr>
                      <a:r>
                        <a:rPr lang="ru-RU" sz="1000" dirty="0" smtClean="0">
                          <a:effectLst/>
                          <a:latin typeface="Times New Roman"/>
                          <a:ea typeface="Times New Roman"/>
                        </a:rPr>
                        <a:t>284,2</a:t>
                      </a:r>
                      <a:endParaRPr lang="ru-RU" sz="1000" dirty="0">
                        <a:effectLst/>
                        <a:latin typeface="Times New Roman"/>
                        <a:ea typeface="Times New Roman"/>
                      </a:endParaRPr>
                    </a:p>
                  </a:txBody>
                  <a:tcPr marL="44450" marR="44450" marT="0" marB="0" anchor="ctr"/>
                </a:tc>
                <a:tc>
                  <a:txBody>
                    <a:bodyPr/>
                    <a:lstStyle/>
                    <a:p>
                      <a:pPr algn="ctr">
                        <a:lnSpc>
                          <a:spcPts val="1150"/>
                        </a:lnSpc>
                        <a:spcAft>
                          <a:spcPts val="0"/>
                        </a:spcAft>
                      </a:pPr>
                      <a:r>
                        <a:rPr lang="ru-RU" sz="1000" dirty="0" smtClean="0">
                          <a:effectLst/>
                          <a:latin typeface="Times New Roman"/>
                          <a:ea typeface="Times New Roman"/>
                        </a:rPr>
                        <a:t>298,8</a:t>
                      </a:r>
                      <a:endParaRPr lang="ru-RU" sz="1000" dirty="0">
                        <a:effectLst/>
                        <a:latin typeface="Times New Roman"/>
                        <a:ea typeface="Times New Roman"/>
                      </a:endParaRPr>
                    </a:p>
                  </a:txBody>
                  <a:tcPr marL="44450" marR="44450" marT="0" marB="0" anchor="ctr"/>
                </a:tc>
              </a:tr>
              <a:tr h="195939">
                <a:tc>
                  <a:txBody>
                    <a:bodyPr/>
                    <a:lstStyle/>
                    <a:p>
                      <a:pPr>
                        <a:spcAft>
                          <a:spcPts val="0"/>
                        </a:spcAft>
                      </a:pPr>
                      <a:r>
                        <a:rPr lang="ru-RU" sz="900" kern="1200" dirty="0" smtClean="0">
                          <a:solidFill>
                            <a:schemeClr val="dk1"/>
                          </a:solidFill>
                          <a:effectLst/>
                          <a:latin typeface="Times New Roman" pitchFamily="18" charset="0"/>
                          <a:ea typeface="+mn-ea"/>
                          <a:cs typeface="Times New Roman" pitchFamily="18" charset="0"/>
                        </a:rPr>
                        <a:t>Производство яиц,</a:t>
                      </a:r>
                      <a:r>
                        <a:rPr lang="ru-RU" sz="900" kern="1200" baseline="0" dirty="0" smtClean="0">
                          <a:solidFill>
                            <a:schemeClr val="dk1"/>
                          </a:solidFill>
                          <a:effectLst/>
                          <a:latin typeface="Times New Roman" pitchFamily="18" charset="0"/>
                          <a:ea typeface="+mn-ea"/>
                          <a:cs typeface="Times New Roman" pitchFamily="18" charset="0"/>
                        </a:rPr>
                        <a:t>  тыс. шт.</a:t>
                      </a:r>
                      <a:endParaRPr lang="ru-RU" sz="900" dirty="0">
                        <a:effectLst/>
                        <a:latin typeface="Times New Roman" pitchFamily="18" charset="0"/>
                        <a:ea typeface="Times New Roman"/>
                        <a:cs typeface="Times New Roman" pitchFamily="18" charset="0"/>
                      </a:endParaRPr>
                    </a:p>
                  </a:txBody>
                  <a:tcPr marL="68580" marR="68580" marT="0" marB="0"/>
                </a:tc>
                <a:tc>
                  <a:txBody>
                    <a:bodyPr/>
                    <a:lstStyle/>
                    <a:p>
                      <a:pPr algn="ctr">
                        <a:lnSpc>
                          <a:spcPts val="1150"/>
                        </a:lnSpc>
                        <a:spcAft>
                          <a:spcPts val="0"/>
                        </a:spcAft>
                      </a:pPr>
                      <a:r>
                        <a:rPr lang="ru-RU" sz="1000" dirty="0" smtClean="0">
                          <a:effectLst/>
                          <a:latin typeface="Times New Roman"/>
                          <a:ea typeface="Times New Roman"/>
                        </a:rPr>
                        <a:t>209</a:t>
                      </a:r>
                      <a:endParaRPr lang="ru-RU" sz="1000" dirty="0">
                        <a:effectLst/>
                        <a:latin typeface="Times New Roman"/>
                        <a:ea typeface="Times New Roman"/>
                      </a:endParaRPr>
                    </a:p>
                  </a:txBody>
                  <a:tcPr marL="44450" marR="44450" marT="0" marB="0" anchor="ctr"/>
                </a:tc>
                <a:tc>
                  <a:txBody>
                    <a:bodyPr/>
                    <a:lstStyle/>
                    <a:p>
                      <a:pPr algn="ctr">
                        <a:lnSpc>
                          <a:spcPts val="1150"/>
                        </a:lnSpc>
                        <a:spcAft>
                          <a:spcPts val="0"/>
                        </a:spcAft>
                      </a:pPr>
                      <a:r>
                        <a:rPr lang="ru-RU" sz="1000" dirty="0" smtClean="0">
                          <a:effectLst/>
                          <a:latin typeface="Times New Roman"/>
                          <a:ea typeface="Times New Roman"/>
                        </a:rPr>
                        <a:t>214</a:t>
                      </a:r>
                      <a:endParaRPr lang="ru-RU" sz="1000" dirty="0">
                        <a:effectLst/>
                        <a:latin typeface="Times New Roman"/>
                        <a:ea typeface="Times New Roman"/>
                      </a:endParaRPr>
                    </a:p>
                  </a:txBody>
                  <a:tcPr marL="44450" marR="44450" marT="0" marB="0" anchor="ctr"/>
                </a:tc>
                <a:tc>
                  <a:txBody>
                    <a:bodyPr/>
                    <a:lstStyle/>
                    <a:p>
                      <a:pPr algn="ctr">
                        <a:lnSpc>
                          <a:spcPts val="1150"/>
                        </a:lnSpc>
                        <a:spcAft>
                          <a:spcPts val="0"/>
                        </a:spcAft>
                      </a:pPr>
                      <a:r>
                        <a:rPr lang="ru-RU" sz="1000" dirty="0" smtClean="0">
                          <a:effectLst/>
                          <a:latin typeface="Times New Roman"/>
                          <a:ea typeface="Times New Roman"/>
                        </a:rPr>
                        <a:t>225,1</a:t>
                      </a:r>
                      <a:endParaRPr lang="ru-RU" sz="1000" dirty="0">
                        <a:effectLst/>
                        <a:latin typeface="Times New Roman"/>
                        <a:ea typeface="Times New Roman"/>
                      </a:endParaRPr>
                    </a:p>
                  </a:txBody>
                  <a:tcPr marL="44450" marR="44450" marT="0" marB="0" anchor="ctr"/>
                </a:tc>
                <a:tc>
                  <a:txBody>
                    <a:bodyPr/>
                    <a:lstStyle/>
                    <a:p>
                      <a:pPr algn="ctr">
                        <a:lnSpc>
                          <a:spcPts val="1150"/>
                        </a:lnSpc>
                        <a:spcAft>
                          <a:spcPts val="0"/>
                        </a:spcAft>
                      </a:pPr>
                      <a:r>
                        <a:rPr lang="ru-RU" sz="1000" dirty="0" smtClean="0">
                          <a:effectLst/>
                          <a:latin typeface="Times New Roman"/>
                          <a:ea typeface="Times New Roman"/>
                        </a:rPr>
                        <a:t>232,8</a:t>
                      </a:r>
                      <a:endParaRPr lang="ru-RU" sz="1000" dirty="0">
                        <a:effectLst/>
                        <a:latin typeface="Times New Roman"/>
                        <a:ea typeface="Times New Roman"/>
                      </a:endParaRPr>
                    </a:p>
                  </a:txBody>
                  <a:tcPr marL="44450" marR="44450" marT="0" marB="0" anchor="ctr"/>
                </a:tc>
                <a:tc>
                  <a:txBody>
                    <a:bodyPr/>
                    <a:lstStyle/>
                    <a:p>
                      <a:pPr algn="ctr">
                        <a:lnSpc>
                          <a:spcPts val="1150"/>
                        </a:lnSpc>
                        <a:spcAft>
                          <a:spcPts val="0"/>
                        </a:spcAft>
                      </a:pPr>
                      <a:r>
                        <a:rPr lang="ru-RU" sz="1000" dirty="0" smtClean="0">
                          <a:effectLst/>
                          <a:latin typeface="Times New Roman"/>
                          <a:ea typeface="Times New Roman"/>
                        </a:rPr>
                        <a:t>243,3</a:t>
                      </a:r>
                      <a:endParaRPr lang="ru-RU" sz="1000" dirty="0">
                        <a:effectLst/>
                        <a:latin typeface="Times New Roman"/>
                        <a:ea typeface="Times New Roman"/>
                      </a:endParaRPr>
                    </a:p>
                  </a:txBody>
                  <a:tcPr marL="44450" marR="44450" marT="0" marB="0" anchor="ctr"/>
                </a:tc>
              </a:tr>
            </a:tbl>
          </a:graphicData>
        </a:graphic>
      </p:graphicFrame>
      <p:sp>
        <p:nvSpPr>
          <p:cNvPr id="17" name="Прямоугольник 16"/>
          <p:cNvSpPr/>
          <p:nvPr/>
        </p:nvSpPr>
        <p:spPr>
          <a:xfrm>
            <a:off x="386893" y="2828836"/>
            <a:ext cx="8361569" cy="369332"/>
          </a:xfrm>
          <a:prstGeom prst="rect">
            <a:avLst/>
          </a:prstGeom>
        </p:spPr>
        <p:txBody>
          <a:bodyPr wrap="square">
            <a:spAutoFit/>
          </a:bodyPr>
          <a:lstStyle/>
          <a:p>
            <a:pPr algn="ctr"/>
            <a:endParaRPr lang="ru-RU" dirty="0">
              <a:solidFill>
                <a:prstClr val="black"/>
              </a:solidFill>
              <a:latin typeface="Times New Roman" pitchFamily="18" charset="0"/>
              <a:cs typeface="Times New Roman" pitchFamily="18" charset="0"/>
            </a:endParaRPr>
          </a:p>
        </p:txBody>
      </p:sp>
      <p:pic>
        <p:nvPicPr>
          <p:cNvPr id="1027" name="Picture 3" descr="C:\Users\User4\Documents\Картинки\i цыпа.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28184" y="44625"/>
            <a:ext cx="2520281" cy="1296144"/>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8" name="Таблица 7"/>
          <p:cNvGraphicFramePr>
            <a:graphicFrameLocks noGrp="1"/>
          </p:cNvGraphicFramePr>
          <p:nvPr>
            <p:extLst>
              <p:ext uri="{D42A27DB-BD31-4B8C-83A1-F6EECF244321}">
                <p14:modId xmlns:p14="http://schemas.microsoft.com/office/powerpoint/2010/main" val="2679815260"/>
              </p:ext>
            </p:extLst>
          </p:nvPr>
        </p:nvGraphicFramePr>
        <p:xfrm>
          <a:off x="386893" y="2348867"/>
          <a:ext cx="8361572" cy="1811761"/>
        </p:xfrm>
        <a:graphic>
          <a:graphicData uri="http://schemas.openxmlformats.org/drawingml/2006/table">
            <a:tbl>
              <a:tblPr firstRow="1" bandRow="1">
                <a:tableStyleId>{5C22544A-7EE6-4342-B048-85BDC9FD1C3A}</a:tableStyleId>
              </a:tblPr>
              <a:tblGrid>
                <a:gridCol w="656715"/>
                <a:gridCol w="7704857"/>
              </a:tblGrid>
              <a:tr h="377062">
                <a:tc>
                  <a:txBody>
                    <a:bodyPr/>
                    <a:lstStyle/>
                    <a:p>
                      <a:pPr algn="ctr" fontAlgn="t"/>
                      <a:endParaRPr lang="ru-RU" sz="900" b="0" i="0" u="none" strike="noStrike" dirty="0" smtClean="0">
                        <a:solidFill>
                          <a:schemeClr val="tx1"/>
                        </a:solidFill>
                        <a:effectLst/>
                        <a:latin typeface="Times New Roman" pitchFamily="18" charset="0"/>
                        <a:cs typeface="Times New Roman" pitchFamily="18" charset="0"/>
                      </a:endParaRPr>
                    </a:p>
                    <a:p>
                      <a:pPr algn="ctr" fontAlgn="t"/>
                      <a:r>
                        <a:rPr lang="ru-RU" sz="1100" b="0" i="0" u="none" strike="noStrike" dirty="0" smtClean="0">
                          <a:solidFill>
                            <a:schemeClr val="tx1"/>
                          </a:solidFill>
                          <a:effectLst/>
                          <a:latin typeface="Times New Roman" pitchFamily="18" charset="0"/>
                          <a:cs typeface="Times New Roman" pitchFamily="18" charset="0"/>
                        </a:rPr>
                        <a:t>23 884,9</a:t>
                      </a:r>
                      <a:endParaRPr lang="ru-RU" sz="1100" b="0" i="1" u="none" strike="noStrike" dirty="0">
                        <a:solidFill>
                          <a:schemeClr val="tx1"/>
                        </a:solidFill>
                        <a:effectLst/>
                        <a:latin typeface="Times New Roman" pitchFamily="18" charset="0"/>
                        <a:cs typeface="Times New Roman" pitchFamily="18"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just"/>
                      <a:r>
                        <a:rPr lang="ru-RU" sz="1000" b="0" kern="1200" dirty="0" smtClean="0">
                          <a:solidFill>
                            <a:schemeClr val="tx1"/>
                          </a:solidFill>
                          <a:effectLst/>
                          <a:latin typeface="Times New Roman" pitchFamily="18" charset="0"/>
                          <a:ea typeface="+mn-ea"/>
                          <a:cs typeface="Times New Roman" pitchFamily="18" charset="0"/>
                        </a:rPr>
                        <a:t>Возмещение затрат,</a:t>
                      </a:r>
                      <a:r>
                        <a:rPr lang="ru-RU" sz="1000" b="0" kern="1200" baseline="0" dirty="0" smtClean="0">
                          <a:solidFill>
                            <a:schemeClr val="tx1"/>
                          </a:solidFill>
                          <a:effectLst/>
                          <a:latin typeface="Times New Roman" pitchFamily="18" charset="0"/>
                          <a:ea typeface="+mn-ea"/>
                          <a:cs typeface="Times New Roman" pitchFamily="18" charset="0"/>
                        </a:rPr>
                        <a:t> связанных с реализацией населению района продуктов питания в части затрат по доставке в Северо-Енисейский район указанных продуктов (включая транспортно-заготовительные расходы)</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r>
              <a:tr h="1103584">
                <a:tc>
                  <a:txBody>
                    <a:bodyPr/>
                    <a:lstStyle/>
                    <a:p>
                      <a:pPr algn="ctr"/>
                      <a:endParaRPr lang="ru-RU" sz="1100" b="0" dirty="0" smtClean="0">
                        <a:solidFill>
                          <a:schemeClr val="tx1"/>
                        </a:solidFill>
                        <a:latin typeface="Times New Roman" panose="02020603050405020304" pitchFamily="18" charset="0"/>
                        <a:cs typeface="Times New Roman" panose="02020603050405020304" pitchFamily="18" charset="0"/>
                      </a:endParaRPr>
                    </a:p>
                    <a:p>
                      <a:pPr algn="ctr"/>
                      <a:endParaRPr lang="ru-RU" sz="1100" b="0" dirty="0" smtClean="0">
                        <a:solidFill>
                          <a:schemeClr val="tx1"/>
                        </a:solidFill>
                        <a:latin typeface="Times New Roman" panose="02020603050405020304" pitchFamily="18" charset="0"/>
                        <a:cs typeface="Times New Roman" panose="02020603050405020304" pitchFamily="18" charset="0"/>
                      </a:endParaRPr>
                    </a:p>
                    <a:p>
                      <a:pPr algn="ctr"/>
                      <a:endParaRPr lang="ru-RU" sz="1100" b="0" dirty="0" smtClean="0">
                        <a:solidFill>
                          <a:schemeClr val="tx1"/>
                        </a:solidFill>
                        <a:latin typeface="Times New Roman" panose="02020603050405020304" pitchFamily="18" charset="0"/>
                        <a:cs typeface="Times New Roman" panose="02020603050405020304" pitchFamily="18" charset="0"/>
                      </a:endParaRPr>
                    </a:p>
                    <a:p>
                      <a:pPr algn="ctr"/>
                      <a:r>
                        <a:rPr lang="ru-RU" sz="1100" b="0" dirty="0" smtClean="0">
                          <a:solidFill>
                            <a:schemeClr val="tx1"/>
                          </a:solidFill>
                          <a:latin typeface="Times New Roman" panose="02020603050405020304" pitchFamily="18" charset="0"/>
                          <a:cs typeface="Times New Roman" panose="02020603050405020304" pitchFamily="18" charset="0"/>
                        </a:rPr>
                        <a:t>900,0</a:t>
                      </a:r>
                      <a:endParaRPr lang="ru-RU" sz="11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just"/>
                      <a:r>
                        <a:rPr lang="ru-RU" sz="1000" kern="1200" dirty="0" smtClean="0">
                          <a:solidFill>
                            <a:schemeClr val="dk1"/>
                          </a:solidFill>
                          <a:effectLst/>
                          <a:latin typeface="Times New Roman" pitchFamily="18" charset="0"/>
                          <a:ea typeface="+mn-ea"/>
                          <a:cs typeface="Times New Roman" pitchFamily="18" charset="0"/>
                        </a:rPr>
                        <a:t>Возмещение части затрат гражданам, ведущим подсобное хозяйство на территории Северо-Енисейского района (приобретение витаминных добавок и  кормов для сельскохозяйственных животных, имеющихся в подсобном хозяйстве; приобретение минеральных удобрений и сортовых семян; оплата зооветеринарных, санитарных услуг; приобретение новых средств малой механизации, инвентаря, оборудования и навесного оборудования для сельскохозяйственной техники(не бывших в эксплуатации); приобретение строительных материалов для строительства и ремонта производственных помещений, необходимых для производства и хранения сельскохозяйственной продукции, а также животноводческих помещений; приобретение сельскохозяйственных животных)</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r>
              <a:tr h="311937">
                <a:tc>
                  <a:txBody>
                    <a:bodyPr/>
                    <a:lstStyle/>
                    <a:p>
                      <a:pPr algn="ctr"/>
                      <a:r>
                        <a:rPr lang="ru-RU" sz="1100" b="0" dirty="0" smtClean="0">
                          <a:solidFill>
                            <a:schemeClr val="tx1"/>
                          </a:solidFill>
                          <a:latin typeface="Times New Roman" panose="02020603050405020304" pitchFamily="18" charset="0"/>
                          <a:cs typeface="Times New Roman" panose="02020603050405020304" pitchFamily="18" charset="0"/>
                        </a:rPr>
                        <a:t>10,0</a:t>
                      </a:r>
                      <a:endParaRPr lang="ru-RU" sz="11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kern="1200" dirty="0" smtClean="0">
                          <a:solidFill>
                            <a:schemeClr val="dk1"/>
                          </a:solidFill>
                          <a:effectLst/>
                          <a:latin typeface="Times New Roman" pitchFamily="18" charset="0"/>
                          <a:ea typeface="+mn-ea"/>
                          <a:cs typeface="Times New Roman" pitchFamily="18" charset="0"/>
                        </a:rPr>
                        <a:t>Поддержка малого и среднего предпринимательства</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r>
            </a:tbl>
          </a:graphicData>
        </a:graphic>
      </p:graphicFrame>
    </p:spTree>
    <p:extLst>
      <p:ext uri="{BB962C8B-B14F-4D97-AF65-F5344CB8AC3E}">
        <p14:creationId xmlns:p14="http://schemas.microsoft.com/office/powerpoint/2010/main" val="363584365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152401"/>
            <a:ext cx="8153400" cy="704831"/>
          </a:xfrm>
        </p:spPr>
        <p:txBody>
          <a:bodyPr>
            <a:noAutofit/>
          </a:bodyPr>
          <a:lstStyle/>
          <a:p>
            <a:r>
              <a:rPr lang="ru-RU" sz="2000" dirty="0" smtClean="0">
                <a:solidFill>
                  <a:schemeClr val="tx1"/>
                </a:solidFill>
                <a:latin typeface="Times New Roman" pitchFamily="18" charset="0"/>
                <a:cs typeface="Times New Roman" pitchFamily="18" charset="0"/>
              </a:rPr>
              <a:t>Муниципальная программа «Благоустройство»</a:t>
            </a:r>
            <a:endParaRPr lang="ru-RU" sz="2000" dirty="0">
              <a:solidFill>
                <a:schemeClr val="tx1"/>
              </a:solidFill>
            </a:endParaRPr>
          </a:p>
        </p:txBody>
      </p:sp>
      <p:sp>
        <p:nvSpPr>
          <p:cNvPr id="3" name="Подзаголовок 2"/>
          <p:cNvSpPr>
            <a:spLocks noGrp="1"/>
          </p:cNvSpPr>
          <p:nvPr>
            <p:ph type="subTitle" idx="1"/>
          </p:nvPr>
        </p:nvSpPr>
        <p:spPr>
          <a:xfrm>
            <a:off x="0" y="1500174"/>
            <a:ext cx="9144000" cy="5205426"/>
          </a:xfrm>
        </p:spPr>
        <p:txBody>
          <a:bodyPr>
            <a:normAutofit/>
          </a:bodyPr>
          <a:lstStyle/>
          <a:p>
            <a:r>
              <a:rPr lang="ru-RU" sz="2400" dirty="0" smtClean="0">
                <a:latin typeface="Times New Roman" pitchFamily="18" charset="0"/>
                <a:cs typeface="Times New Roman" pitchFamily="18" charset="0"/>
              </a:rPr>
              <a:t>Основные направления расходов в 2017 году</a:t>
            </a:r>
            <a:endParaRPr lang="ru-RU" sz="2400" dirty="0">
              <a:latin typeface="Times New Roman" pitchFamily="18" charset="0"/>
              <a:cs typeface="Times New Roman" pitchFamily="18" charset="0"/>
            </a:endParaRPr>
          </a:p>
        </p:txBody>
      </p:sp>
      <p:sp>
        <p:nvSpPr>
          <p:cNvPr id="4" name="Скругленный прямоугольник 3"/>
          <p:cNvSpPr/>
          <p:nvPr/>
        </p:nvSpPr>
        <p:spPr>
          <a:xfrm>
            <a:off x="304800" y="914400"/>
            <a:ext cx="8534400" cy="533400"/>
          </a:xfrm>
          <a:prstGeom prst="round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200" dirty="0" smtClean="0">
                <a:solidFill>
                  <a:prstClr val="black"/>
                </a:solidFill>
                <a:latin typeface="Times New Roman" pitchFamily="18" charset="0"/>
                <a:cs typeface="Times New Roman" pitchFamily="18" charset="0"/>
              </a:rPr>
              <a:t>Цель муниципальной программы – Создание максимально благоприятных, комфортных и безопасных условий для проживания и отдыха жителей Северо-Енисейского района</a:t>
            </a:r>
            <a:endParaRPr lang="ru-RU" sz="1200" dirty="0">
              <a:solidFill>
                <a:prstClr val="black"/>
              </a:solidFill>
              <a:latin typeface="Times New Roman" pitchFamily="18" charset="0"/>
              <a:cs typeface="Times New Roman" pitchFamily="18" charset="0"/>
            </a:endParaRPr>
          </a:p>
        </p:txBody>
      </p:sp>
      <p:graphicFrame>
        <p:nvGraphicFramePr>
          <p:cNvPr id="5" name="Таблица 4"/>
          <p:cNvGraphicFramePr>
            <a:graphicFrameLocks noGrp="1"/>
          </p:cNvGraphicFramePr>
          <p:nvPr>
            <p:extLst>
              <p:ext uri="{D42A27DB-BD31-4B8C-83A1-F6EECF244321}">
                <p14:modId xmlns:p14="http://schemas.microsoft.com/office/powerpoint/2010/main" val="3909065898"/>
              </p:ext>
            </p:extLst>
          </p:nvPr>
        </p:nvGraphicFramePr>
        <p:xfrm>
          <a:off x="179513" y="1524000"/>
          <a:ext cx="8856985" cy="640080"/>
        </p:xfrm>
        <a:graphic>
          <a:graphicData uri="http://schemas.openxmlformats.org/drawingml/2006/table">
            <a:tbl>
              <a:tblPr firstRow="1" bandRow="1">
                <a:tableStyleId>{5C22544A-7EE6-4342-B048-85BDC9FD1C3A}</a:tableStyleId>
              </a:tblPr>
              <a:tblGrid>
                <a:gridCol w="1845205"/>
                <a:gridCol w="1402356"/>
                <a:gridCol w="1328548"/>
                <a:gridCol w="1402356"/>
                <a:gridCol w="1476164"/>
                <a:gridCol w="1402356"/>
              </a:tblGrid>
              <a:tr h="216000">
                <a:tc rowSpan="2">
                  <a:txBody>
                    <a:bodyPr/>
                    <a:lstStyle/>
                    <a:p>
                      <a:pPr algn="ctr"/>
                      <a:r>
                        <a:rPr lang="ru-RU" sz="1200" dirty="0" smtClean="0">
                          <a:solidFill>
                            <a:schemeClr val="tx1"/>
                          </a:solidFill>
                          <a:latin typeface="Times New Roman" pitchFamily="18" charset="0"/>
                          <a:cs typeface="Times New Roman" pitchFamily="18" charset="0"/>
                        </a:rPr>
                        <a:t>Объем финансирования, тыс. рублей</a:t>
                      </a:r>
                      <a:endParaRPr lang="ru-RU" sz="1200" dirty="0">
                        <a:solidFill>
                          <a:schemeClr val="tx1"/>
                        </a:solidFill>
                        <a:latin typeface="Times New Roman" pitchFamily="18" charset="0"/>
                        <a:cs typeface="Times New Roman" pitchFamily="18" charset="0"/>
                      </a:endParaRPr>
                    </a:p>
                  </a:txBody>
                  <a:tcPr/>
                </a:tc>
                <a:tc>
                  <a:txBody>
                    <a:bodyPr/>
                    <a:lstStyle/>
                    <a:p>
                      <a:pPr algn="ctr"/>
                      <a:r>
                        <a:rPr lang="ru-RU" sz="1200" dirty="0" smtClean="0">
                          <a:solidFill>
                            <a:schemeClr val="tx1"/>
                          </a:solidFill>
                          <a:latin typeface="Times New Roman" pitchFamily="18" charset="0"/>
                          <a:cs typeface="Times New Roman" pitchFamily="18" charset="0"/>
                        </a:rPr>
                        <a:t>2019</a:t>
                      </a:r>
                    </a:p>
                  </a:txBody>
                  <a:tcPr/>
                </a:tc>
                <a:tc>
                  <a:txBody>
                    <a:bodyPr/>
                    <a:lstStyle/>
                    <a:p>
                      <a:pPr algn="ctr"/>
                      <a:r>
                        <a:rPr lang="ru-RU" sz="1200" dirty="0" smtClean="0">
                          <a:solidFill>
                            <a:schemeClr val="tx1"/>
                          </a:solidFill>
                          <a:latin typeface="Times New Roman" pitchFamily="18" charset="0"/>
                          <a:cs typeface="Times New Roman" pitchFamily="18" charset="0"/>
                        </a:rPr>
                        <a:t>2020</a:t>
                      </a:r>
                    </a:p>
                  </a:txBody>
                  <a:tcPr/>
                </a:tc>
                <a:tc>
                  <a:txBody>
                    <a:bodyPr/>
                    <a:lstStyle/>
                    <a:p>
                      <a:pPr algn="ctr"/>
                      <a:r>
                        <a:rPr lang="ru-RU" sz="1200" dirty="0" smtClean="0">
                          <a:solidFill>
                            <a:schemeClr val="tx1"/>
                          </a:solidFill>
                          <a:latin typeface="Times New Roman" pitchFamily="18" charset="0"/>
                          <a:cs typeface="Times New Roman" pitchFamily="18" charset="0"/>
                        </a:rPr>
                        <a:t>2021</a:t>
                      </a:r>
                    </a:p>
                  </a:txBody>
                  <a:tcPr/>
                </a:tc>
                <a:tc>
                  <a:txBody>
                    <a:bodyPr/>
                    <a:lstStyle/>
                    <a:p>
                      <a:pPr algn="ctr"/>
                      <a:r>
                        <a:rPr lang="ru-RU" sz="1200" dirty="0" smtClean="0">
                          <a:solidFill>
                            <a:schemeClr val="tx1"/>
                          </a:solidFill>
                          <a:latin typeface="Times New Roman" pitchFamily="18" charset="0"/>
                          <a:cs typeface="Times New Roman" pitchFamily="18" charset="0"/>
                        </a:rPr>
                        <a:t>2022</a:t>
                      </a:r>
                    </a:p>
                  </a:txBody>
                  <a:tcPr/>
                </a:tc>
                <a:tc>
                  <a:txBody>
                    <a:bodyPr/>
                    <a:lstStyle/>
                    <a:p>
                      <a:pPr algn="ctr"/>
                      <a:r>
                        <a:rPr lang="ru-RU" sz="1200" dirty="0" smtClean="0">
                          <a:solidFill>
                            <a:schemeClr val="tx1"/>
                          </a:solidFill>
                          <a:latin typeface="Times New Roman" pitchFamily="18" charset="0"/>
                          <a:cs typeface="Times New Roman" pitchFamily="18" charset="0"/>
                        </a:rPr>
                        <a:t>2023</a:t>
                      </a:r>
                    </a:p>
                  </a:txBody>
                  <a:tcPr/>
                </a:tc>
              </a:tr>
              <a:tr h="292000">
                <a:tc vMerge="1">
                  <a:txBody>
                    <a:bodyPr/>
                    <a:lstStyle/>
                    <a:p>
                      <a:endParaRPr lang="ru-RU" dirty="0"/>
                    </a:p>
                  </a:txBody>
                  <a:tcPr/>
                </a:tc>
                <a:tc>
                  <a:txBody>
                    <a:bodyPr/>
                    <a:lstStyle/>
                    <a:p>
                      <a:pPr algn="ctr"/>
                      <a:r>
                        <a:rPr lang="ru-RU" sz="1200" dirty="0" smtClean="0">
                          <a:solidFill>
                            <a:schemeClr val="tx1"/>
                          </a:solidFill>
                          <a:latin typeface="Times New Roman" pitchFamily="18" charset="0"/>
                          <a:cs typeface="Times New Roman" pitchFamily="18" charset="0"/>
                        </a:rPr>
                        <a:t>37 286,5</a:t>
                      </a:r>
                      <a:endParaRPr lang="ru-RU" sz="1200" dirty="0">
                        <a:solidFill>
                          <a:schemeClr val="tx1"/>
                        </a:solidFill>
                        <a:latin typeface="Times New Roman" pitchFamily="18" charset="0"/>
                        <a:cs typeface="Times New Roman" pitchFamily="18" charset="0"/>
                      </a:endParaRPr>
                    </a:p>
                  </a:txBody>
                  <a:tcPr/>
                </a:tc>
                <a:tc>
                  <a:txBody>
                    <a:bodyPr/>
                    <a:lstStyle/>
                    <a:p>
                      <a:pPr algn="ctr"/>
                      <a:r>
                        <a:rPr lang="ru-RU" sz="1200" dirty="0" smtClean="0">
                          <a:solidFill>
                            <a:schemeClr val="tx1"/>
                          </a:solidFill>
                          <a:latin typeface="Times New Roman" pitchFamily="18" charset="0"/>
                          <a:cs typeface="Times New Roman" pitchFamily="18" charset="0"/>
                        </a:rPr>
                        <a:t>58 676,4</a:t>
                      </a:r>
                      <a:endParaRPr lang="ru-RU" sz="1200" dirty="0">
                        <a:solidFill>
                          <a:schemeClr val="tx1"/>
                        </a:solidFill>
                        <a:latin typeface="Times New Roman" pitchFamily="18" charset="0"/>
                        <a:cs typeface="Times New Roman" pitchFamily="18" charset="0"/>
                      </a:endParaRPr>
                    </a:p>
                  </a:txBody>
                  <a:tcPr/>
                </a:tc>
                <a:tc>
                  <a:txBody>
                    <a:bodyPr/>
                    <a:lstStyle/>
                    <a:p>
                      <a:pPr algn="ctr"/>
                      <a:r>
                        <a:rPr lang="ru-RU" sz="1200" b="1" dirty="0" smtClean="0">
                          <a:solidFill>
                            <a:schemeClr val="tx1"/>
                          </a:solidFill>
                          <a:latin typeface="Times New Roman" pitchFamily="18" charset="0"/>
                          <a:cs typeface="Times New Roman" pitchFamily="18" charset="0"/>
                        </a:rPr>
                        <a:t>117 343,0</a:t>
                      </a:r>
                      <a:endParaRPr lang="ru-RU" sz="1200" b="1" dirty="0">
                        <a:solidFill>
                          <a:schemeClr val="tx1"/>
                        </a:solidFill>
                        <a:latin typeface="Times New Roman" pitchFamily="18" charset="0"/>
                        <a:cs typeface="Times New Roman" pitchFamily="18" charset="0"/>
                      </a:endParaRPr>
                    </a:p>
                  </a:txBody>
                  <a:tcPr/>
                </a:tc>
                <a:tc>
                  <a:txBody>
                    <a:bodyPr/>
                    <a:lstStyle/>
                    <a:p>
                      <a:pPr algn="ctr"/>
                      <a:r>
                        <a:rPr lang="ru-RU" sz="1200" dirty="0" smtClean="0">
                          <a:solidFill>
                            <a:schemeClr val="tx1"/>
                          </a:solidFill>
                          <a:latin typeface="Times New Roman" pitchFamily="18" charset="0"/>
                          <a:cs typeface="Times New Roman" pitchFamily="18" charset="0"/>
                        </a:rPr>
                        <a:t>29 141,8</a:t>
                      </a:r>
                      <a:endParaRPr lang="ru-RU" sz="1200" dirty="0">
                        <a:solidFill>
                          <a:schemeClr val="tx1"/>
                        </a:solidFill>
                        <a:latin typeface="Times New Roman" pitchFamily="18" charset="0"/>
                        <a:cs typeface="Times New Roman" pitchFamily="18" charset="0"/>
                      </a:endParaRPr>
                    </a:p>
                  </a:txBody>
                  <a:tcPr/>
                </a:tc>
                <a:tc>
                  <a:txBody>
                    <a:bodyPr/>
                    <a:lstStyle/>
                    <a:p>
                      <a:pPr algn="ctr"/>
                      <a:r>
                        <a:rPr lang="ru-RU" sz="1200" dirty="0" smtClean="0">
                          <a:solidFill>
                            <a:schemeClr val="tx1"/>
                          </a:solidFill>
                          <a:latin typeface="Times New Roman" pitchFamily="18" charset="0"/>
                          <a:cs typeface="Times New Roman" pitchFamily="18" charset="0"/>
                        </a:rPr>
                        <a:t>27 405,3</a:t>
                      </a:r>
                      <a:endParaRPr lang="ru-RU" sz="1200" dirty="0">
                        <a:solidFill>
                          <a:schemeClr val="tx1"/>
                        </a:solidFill>
                        <a:latin typeface="Times New Roman" pitchFamily="18" charset="0"/>
                        <a:cs typeface="Times New Roman" pitchFamily="18" charset="0"/>
                      </a:endParaRPr>
                    </a:p>
                  </a:txBody>
                  <a:tcPr/>
                </a:tc>
              </a:tr>
            </a:tbl>
          </a:graphicData>
        </a:graphic>
      </p:graphicFrame>
      <p:sp>
        <p:nvSpPr>
          <p:cNvPr id="8" name="Прямоугольник 7"/>
          <p:cNvSpPr/>
          <p:nvPr/>
        </p:nvSpPr>
        <p:spPr>
          <a:xfrm>
            <a:off x="107504" y="2200284"/>
            <a:ext cx="5286380" cy="369332"/>
          </a:xfrm>
          <a:prstGeom prst="rect">
            <a:avLst/>
          </a:prstGeom>
        </p:spPr>
        <p:txBody>
          <a:bodyPr wrap="square">
            <a:spAutoFit/>
          </a:bodyPr>
          <a:lstStyle/>
          <a:p>
            <a:pPr algn="ctr"/>
            <a:r>
              <a:rPr lang="ru-RU" dirty="0" smtClean="0">
                <a:solidFill>
                  <a:prstClr val="black"/>
                </a:solidFill>
                <a:latin typeface="Times New Roman" pitchFamily="18" charset="0"/>
                <a:cs typeface="Times New Roman" pitchFamily="18" charset="0"/>
              </a:rPr>
              <a:t>Основные направления расходов в 2021 году</a:t>
            </a:r>
            <a:endParaRPr lang="ru-RU" dirty="0">
              <a:solidFill>
                <a:prstClr val="black"/>
              </a:solidFill>
              <a:latin typeface="Times New Roman" pitchFamily="18" charset="0"/>
              <a:cs typeface="Times New Roman" pitchFamily="18" charset="0"/>
            </a:endParaRPr>
          </a:p>
        </p:txBody>
      </p:sp>
      <p:sp>
        <p:nvSpPr>
          <p:cNvPr id="9" name="Нашивка 8"/>
          <p:cNvSpPr/>
          <p:nvPr/>
        </p:nvSpPr>
        <p:spPr>
          <a:xfrm>
            <a:off x="428596" y="214290"/>
            <a:ext cx="714380" cy="642942"/>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black"/>
              </a:solidFill>
            </a:endParaRPr>
          </a:p>
        </p:txBody>
      </p:sp>
      <p:graphicFrame>
        <p:nvGraphicFramePr>
          <p:cNvPr id="10" name="Таблица 9"/>
          <p:cNvGraphicFramePr>
            <a:graphicFrameLocks noGrp="1"/>
          </p:cNvGraphicFramePr>
          <p:nvPr>
            <p:extLst>
              <p:ext uri="{D42A27DB-BD31-4B8C-83A1-F6EECF244321}">
                <p14:modId xmlns:p14="http://schemas.microsoft.com/office/powerpoint/2010/main" val="922306771"/>
              </p:ext>
            </p:extLst>
          </p:nvPr>
        </p:nvGraphicFramePr>
        <p:xfrm>
          <a:off x="98882" y="2636911"/>
          <a:ext cx="7209422" cy="2942016"/>
        </p:xfrm>
        <a:graphic>
          <a:graphicData uri="http://schemas.openxmlformats.org/drawingml/2006/table">
            <a:tbl>
              <a:tblPr firstRow="1" bandRow="1">
                <a:tableStyleId>{5C22544A-7EE6-4342-B048-85BDC9FD1C3A}</a:tableStyleId>
              </a:tblPr>
              <a:tblGrid>
                <a:gridCol w="728702"/>
                <a:gridCol w="6480720"/>
              </a:tblGrid>
              <a:tr h="290256">
                <a:tc>
                  <a:txBody>
                    <a:bodyPr/>
                    <a:lstStyle/>
                    <a:p>
                      <a:pPr algn="ctr"/>
                      <a:r>
                        <a:rPr lang="ru-RU" sz="1200" b="0" dirty="0" smtClean="0">
                          <a:solidFill>
                            <a:schemeClr val="tx1"/>
                          </a:solidFill>
                          <a:latin typeface="Times New Roman" pitchFamily="18" charset="0"/>
                          <a:cs typeface="Times New Roman" pitchFamily="18" charset="0"/>
                        </a:rPr>
                        <a:t>73 786,4</a:t>
                      </a:r>
                      <a:endParaRPr lang="ru-RU" sz="1200" b="0" dirty="0">
                        <a:solidFill>
                          <a:schemeClr val="tx1"/>
                        </a:solidFill>
                        <a:latin typeface="Times New Roman" pitchFamily="18" charset="0"/>
                        <a:cs typeface="Times New Roman" pitchFamily="18" charset="0"/>
                      </a:endParaRPr>
                    </a:p>
                  </a:txBody>
                  <a:tcPr>
                    <a:solidFill>
                      <a:schemeClr val="accent1">
                        <a:lumMod val="20000"/>
                        <a:lumOff val="80000"/>
                      </a:schemeClr>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ru-RU" sz="1200" b="0" kern="1200" dirty="0" smtClean="0">
                          <a:solidFill>
                            <a:schemeClr val="tx1"/>
                          </a:solidFill>
                          <a:effectLst/>
                          <a:latin typeface="Times New Roman" pitchFamily="18" charset="0"/>
                          <a:ea typeface="+mn-ea"/>
                          <a:cs typeface="Times New Roman" pitchFamily="18" charset="0"/>
                        </a:rPr>
                        <a:t>Строительство объекта Кладбище № 2, ул. Механическая,7, </a:t>
                      </a:r>
                      <a:r>
                        <a:rPr lang="ru-RU" sz="1200" b="0" kern="1200" dirty="0" err="1" smtClean="0">
                          <a:solidFill>
                            <a:schemeClr val="tx1"/>
                          </a:solidFill>
                          <a:effectLst/>
                          <a:latin typeface="Times New Roman" pitchFamily="18" charset="0"/>
                          <a:ea typeface="+mn-ea"/>
                          <a:cs typeface="Times New Roman" pitchFamily="18" charset="0"/>
                        </a:rPr>
                        <a:t>гп</a:t>
                      </a:r>
                      <a:r>
                        <a:rPr lang="ru-RU" sz="1200" b="0" kern="1200" dirty="0" smtClean="0">
                          <a:solidFill>
                            <a:schemeClr val="tx1"/>
                          </a:solidFill>
                          <a:effectLst/>
                          <a:latin typeface="Times New Roman" pitchFamily="18" charset="0"/>
                          <a:ea typeface="+mn-ea"/>
                          <a:cs typeface="Times New Roman" pitchFamily="18" charset="0"/>
                        </a:rPr>
                        <a:t> Северо-Енисейский</a:t>
                      </a:r>
                      <a:endParaRPr lang="ru-RU" sz="1200" b="0" kern="1200" dirty="0" smtClean="0">
                        <a:solidFill>
                          <a:schemeClr val="tx1"/>
                        </a:solidFill>
                        <a:latin typeface="Times New Roman" pitchFamily="18" charset="0"/>
                        <a:ea typeface="+mn-ea"/>
                        <a:cs typeface="Times New Roman" pitchFamily="18" charset="0"/>
                      </a:endParaRPr>
                    </a:p>
                  </a:txBody>
                  <a:tcPr>
                    <a:solidFill>
                      <a:schemeClr val="accent1">
                        <a:lumMod val="20000"/>
                        <a:lumOff val="80000"/>
                      </a:schemeClr>
                    </a:solidFill>
                  </a:tcPr>
                </a:tc>
              </a:tr>
              <a:tr h="328886">
                <a:tc>
                  <a:txBody>
                    <a:bodyPr/>
                    <a:lstStyle/>
                    <a:p>
                      <a:pPr algn="ctr"/>
                      <a:r>
                        <a:rPr lang="ru-RU" sz="1200" b="0" dirty="0" smtClean="0">
                          <a:solidFill>
                            <a:schemeClr val="tx1"/>
                          </a:solidFill>
                          <a:latin typeface="Times New Roman" pitchFamily="18" charset="0"/>
                          <a:cs typeface="Times New Roman" pitchFamily="18" charset="0"/>
                        </a:rPr>
                        <a:t>29 141,1</a:t>
                      </a:r>
                      <a:endParaRPr lang="ru-RU" sz="1200" b="0" dirty="0">
                        <a:solidFill>
                          <a:schemeClr val="tx1"/>
                        </a:solidFill>
                        <a:latin typeface="Times New Roman" pitchFamily="18" charset="0"/>
                        <a:cs typeface="Times New Roman" pitchFamily="18" charset="0"/>
                      </a:endParaRPr>
                    </a:p>
                  </a:txBody>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ru-RU" sz="1200" b="0" kern="1200" dirty="0" smtClean="0">
                          <a:solidFill>
                            <a:schemeClr val="dk1"/>
                          </a:solidFill>
                          <a:effectLst/>
                          <a:latin typeface="Times New Roman" pitchFamily="18" charset="0"/>
                          <a:ea typeface="+mn-ea"/>
                          <a:cs typeface="Times New Roman" pitchFamily="18" charset="0"/>
                        </a:rPr>
                        <a:t>Работы по благоустройству и озеленению населенных пунктов района (содержание кладбищ, снос аварийных домов, содержание скверов, парков, ремонт тротуаров, бетонных и деревянных лестниц, устройство и демонтаж зимних городков, установка баннеров, аншлагов, покос травы) </a:t>
                      </a:r>
                      <a:endParaRPr lang="ru-RU" sz="1200" b="0" kern="1200" dirty="0" smtClean="0">
                        <a:solidFill>
                          <a:schemeClr val="tx1"/>
                        </a:solidFill>
                        <a:latin typeface="Times New Roman" pitchFamily="18" charset="0"/>
                        <a:ea typeface="+mn-ea"/>
                        <a:cs typeface="Times New Roman" pitchFamily="18" charset="0"/>
                      </a:endParaRPr>
                    </a:p>
                  </a:txBody>
                  <a:tcPr/>
                </a:tc>
              </a:tr>
              <a:tr h="365809">
                <a:tc>
                  <a:txBody>
                    <a:bodyPr/>
                    <a:lstStyle/>
                    <a:p>
                      <a:pPr algn="ctr"/>
                      <a:r>
                        <a:rPr lang="ru-RU" sz="1200" b="0" dirty="0" smtClean="0">
                          <a:solidFill>
                            <a:schemeClr val="tx1"/>
                          </a:solidFill>
                          <a:latin typeface="Times New Roman" pitchFamily="18" charset="0"/>
                          <a:cs typeface="Times New Roman" pitchFamily="18" charset="0"/>
                        </a:rPr>
                        <a:t>12 045,8</a:t>
                      </a:r>
                    </a:p>
                  </a:txBody>
                  <a:tcPr/>
                </a:tc>
                <a:tc>
                  <a:txBody>
                    <a:bodyPr/>
                    <a:lstStyle/>
                    <a:p>
                      <a:pPr algn="just"/>
                      <a:r>
                        <a:rPr lang="ru-RU" sz="1200" dirty="0" smtClean="0">
                          <a:solidFill>
                            <a:schemeClr val="tx1"/>
                          </a:solidFill>
                          <a:latin typeface="Times New Roman" pitchFamily="18" charset="0"/>
                          <a:cs typeface="Times New Roman" pitchFamily="18" charset="0"/>
                        </a:rPr>
                        <a:t>Субсидия на возмещение фактически понесенных затрат, связанных с организацией благоустройства территории района в части освещения улиц населенных пунктов Северо-Енисейского района</a:t>
                      </a:r>
                      <a:endParaRPr lang="ru-RU" sz="1200" dirty="0">
                        <a:solidFill>
                          <a:schemeClr val="tx1"/>
                        </a:solidFill>
                        <a:latin typeface="Times New Roman" pitchFamily="18" charset="0"/>
                        <a:cs typeface="Times New Roman" pitchFamily="18" charset="0"/>
                      </a:endParaRPr>
                    </a:p>
                  </a:txBody>
                  <a:tcPr/>
                </a:tc>
              </a:tr>
              <a:tr h="438881">
                <a:tc>
                  <a:txBody>
                    <a:bodyPr/>
                    <a:lstStyle/>
                    <a:p>
                      <a:pPr algn="ctr"/>
                      <a:r>
                        <a:rPr lang="ru-RU" sz="1200" b="0" dirty="0" smtClean="0">
                          <a:solidFill>
                            <a:schemeClr val="tx1"/>
                          </a:solidFill>
                          <a:latin typeface="Times New Roman" pitchFamily="18" charset="0"/>
                          <a:cs typeface="Times New Roman" pitchFamily="18" charset="0"/>
                        </a:rPr>
                        <a:t>182,8</a:t>
                      </a:r>
                    </a:p>
                  </a:txBody>
                  <a:tcPr/>
                </a:tc>
                <a:tc>
                  <a:txBody>
                    <a:bodyPr/>
                    <a:lstStyle/>
                    <a:p>
                      <a:pPr algn="just"/>
                      <a:r>
                        <a:rPr lang="ru-RU" sz="1200" dirty="0" smtClean="0">
                          <a:solidFill>
                            <a:schemeClr val="tx1"/>
                          </a:solidFill>
                          <a:latin typeface="Times New Roman" pitchFamily="18" charset="0"/>
                          <a:cs typeface="Times New Roman" pitchFamily="18" charset="0"/>
                        </a:rPr>
                        <a:t>Субсидия на возмещение фактически понесенных затрат, связанных с организацией ритуальных услуг в районе в части оказания услуг по поднятию и доставке криминальных и бесхозных трупов с мест происшествий и обнаружения в морг</a:t>
                      </a:r>
                      <a:endParaRPr lang="ru-RU" sz="1200" dirty="0">
                        <a:solidFill>
                          <a:schemeClr val="tx1"/>
                        </a:solidFill>
                        <a:latin typeface="Times New Roman" pitchFamily="18" charset="0"/>
                        <a:cs typeface="Times New Roman" pitchFamily="18" charset="0"/>
                      </a:endParaRPr>
                    </a:p>
                  </a:txBody>
                  <a:tcPr/>
                </a:tc>
              </a:tr>
              <a:tr h="237777">
                <a:tc>
                  <a:txBody>
                    <a:bodyPr/>
                    <a:lstStyle/>
                    <a:p>
                      <a:pPr algn="ctr"/>
                      <a:r>
                        <a:rPr lang="ru-RU" sz="1200" b="0" dirty="0" smtClean="0">
                          <a:solidFill>
                            <a:schemeClr val="tx1"/>
                          </a:solidFill>
                          <a:latin typeface="Times New Roman" pitchFamily="18" charset="0"/>
                          <a:cs typeface="Times New Roman" pitchFamily="18" charset="0"/>
                        </a:rPr>
                        <a:t>1 686,8</a:t>
                      </a:r>
                      <a:endParaRPr lang="ru-RU" sz="1200" b="0" dirty="0">
                        <a:solidFill>
                          <a:schemeClr val="tx1"/>
                        </a:solidFill>
                        <a:latin typeface="Times New Roman" pitchFamily="18" charset="0"/>
                        <a:cs typeface="Times New Roman" pitchFamily="18" charset="0"/>
                      </a:endParaRPr>
                    </a:p>
                  </a:txBody>
                  <a:tcPr/>
                </a:tc>
                <a:tc>
                  <a:txBody>
                    <a:bodyPr/>
                    <a:lstStyle/>
                    <a:p>
                      <a:pPr algn="just"/>
                      <a:r>
                        <a:rPr lang="ru-RU" sz="1200" dirty="0" smtClean="0">
                          <a:solidFill>
                            <a:schemeClr val="tx1"/>
                          </a:solidFill>
                          <a:latin typeface="Times New Roman" pitchFamily="18" charset="0"/>
                          <a:cs typeface="Times New Roman" pitchFamily="18" charset="0"/>
                        </a:rPr>
                        <a:t>Услуги по обращению с животными без владельцев на территории Северо-Енисейского района</a:t>
                      </a:r>
                      <a:endParaRPr lang="ru-RU" sz="1200" dirty="0">
                        <a:solidFill>
                          <a:schemeClr val="tx1"/>
                        </a:solidFill>
                        <a:latin typeface="Times New Roman" pitchFamily="18" charset="0"/>
                        <a:cs typeface="Times New Roman" pitchFamily="18" charset="0"/>
                      </a:endParaRPr>
                    </a:p>
                  </a:txBody>
                  <a:tcPr/>
                </a:tc>
              </a:tr>
              <a:tr h="438881">
                <a:tc>
                  <a:txBody>
                    <a:bodyPr/>
                    <a:lstStyle/>
                    <a:p>
                      <a:pPr algn="ctr"/>
                      <a:r>
                        <a:rPr lang="ru-RU" sz="1200" b="0" dirty="0" smtClean="0">
                          <a:solidFill>
                            <a:schemeClr val="tx1"/>
                          </a:solidFill>
                          <a:latin typeface="Times New Roman" pitchFamily="18" charset="0"/>
                          <a:cs typeface="Times New Roman" pitchFamily="18" charset="0"/>
                        </a:rPr>
                        <a:t>500,0</a:t>
                      </a:r>
                      <a:endParaRPr lang="ru-RU" sz="1200" b="0" dirty="0">
                        <a:solidFill>
                          <a:schemeClr val="tx1"/>
                        </a:solidFill>
                        <a:latin typeface="Times New Roman" pitchFamily="18" charset="0"/>
                        <a:cs typeface="Times New Roman" pitchFamily="18" charset="0"/>
                      </a:endParaRPr>
                    </a:p>
                  </a:txBody>
                  <a:tcPr/>
                </a:tc>
                <a:tc>
                  <a:txBody>
                    <a:bodyPr/>
                    <a:lstStyle/>
                    <a:p>
                      <a:pPr algn="just"/>
                      <a:r>
                        <a:rPr lang="ru-RU" sz="1200" dirty="0" smtClean="0">
                          <a:solidFill>
                            <a:schemeClr val="tx1"/>
                          </a:solidFill>
                          <a:latin typeface="Times New Roman" pitchFamily="18" charset="0"/>
                          <a:cs typeface="Times New Roman" pitchFamily="18" charset="0"/>
                        </a:rPr>
                        <a:t>Финансовое обеспечение на реализацию проектов развития территориальных общественных самоуправлений на территории Северо-Енисейского района</a:t>
                      </a:r>
                      <a:endParaRPr lang="ru-RU" sz="1200" dirty="0">
                        <a:solidFill>
                          <a:schemeClr val="tx1"/>
                        </a:solidFill>
                        <a:latin typeface="Times New Roman" pitchFamily="18" charset="0"/>
                        <a:cs typeface="Times New Roman" pitchFamily="18" charset="0"/>
                      </a:endParaRPr>
                    </a:p>
                  </a:txBody>
                  <a:tcPr/>
                </a:tc>
              </a:tr>
            </a:tbl>
          </a:graphicData>
        </a:graphic>
      </p:graphicFrame>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36296" y="2204865"/>
            <a:ext cx="1907704" cy="1800200"/>
          </a:xfrm>
          <a:prstGeom prst="rect">
            <a:avLst/>
          </a:prstGeom>
        </p:spPr>
      </p:pic>
      <p:pic>
        <p:nvPicPr>
          <p:cNvPr id="16" name="Рисунок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36296" y="4653136"/>
            <a:ext cx="1907704" cy="2160240"/>
          </a:xfrm>
          <a:prstGeom prst="rect">
            <a:avLst/>
          </a:prstGeom>
        </p:spPr>
      </p:pic>
      <p:pic>
        <p:nvPicPr>
          <p:cNvPr id="1028" name="Picture 4" descr="C:\Users\User3\Documents\3711582806004.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58753" y="5566220"/>
            <a:ext cx="2226040" cy="12917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925115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0" y="1500174"/>
            <a:ext cx="9144000" cy="5205426"/>
          </a:xfrm>
        </p:spPr>
        <p:txBody>
          <a:bodyPr>
            <a:normAutofit/>
          </a:bodyPr>
          <a:lstStyle/>
          <a:p>
            <a:pPr algn="l"/>
            <a:r>
              <a:rPr lang="ru-RU" sz="2400" dirty="0" smtClean="0">
                <a:latin typeface="Times New Roman" pitchFamily="18" charset="0"/>
                <a:cs typeface="Times New Roman" pitchFamily="18" charset="0"/>
              </a:rPr>
              <a:t>                 </a:t>
            </a:r>
            <a:endParaRPr lang="ru-RU" sz="2400" dirty="0">
              <a:latin typeface="Times New Roman" pitchFamily="18" charset="0"/>
              <a:cs typeface="Times New Roman" pitchFamily="18" charset="0"/>
            </a:endParaRPr>
          </a:p>
        </p:txBody>
      </p:sp>
      <p:graphicFrame>
        <p:nvGraphicFramePr>
          <p:cNvPr id="18" name="Таблица 17"/>
          <p:cNvGraphicFramePr>
            <a:graphicFrameLocks noGrp="1"/>
          </p:cNvGraphicFramePr>
          <p:nvPr>
            <p:extLst>
              <p:ext uri="{D42A27DB-BD31-4B8C-83A1-F6EECF244321}">
                <p14:modId xmlns:p14="http://schemas.microsoft.com/office/powerpoint/2010/main" val="3851554206"/>
              </p:ext>
            </p:extLst>
          </p:nvPr>
        </p:nvGraphicFramePr>
        <p:xfrm>
          <a:off x="0" y="1268761"/>
          <a:ext cx="9144000" cy="3170852"/>
        </p:xfrm>
        <a:graphic>
          <a:graphicData uri="http://schemas.openxmlformats.org/drawingml/2006/table">
            <a:tbl>
              <a:tblPr firstRow="1" bandRow="1">
                <a:tableStyleId>{5C22544A-7EE6-4342-B048-85BDC9FD1C3A}</a:tableStyleId>
              </a:tblPr>
              <a:tblGrid>
                <a:gridCol w="5436096"/>
                <a:gridCol w="720080"/>
                <a:gridCol w="648072"/>
                <a:gridCol w="792088"/>
                <a:gridCol w="792088"/>
                <a:gridCol w="755576"/>
              </a:tblGrid>
              <a:tr h="519092">
                <a:tc>
                  <a:txBody>
                    <a:bodyPr/>
                    <a:lstStyle/>
                    <a:p>
                      <a:pPr algn="ctr"/>
                      <a:r>
                        <a:rPr lang="ru-RU" sz="1400" dirty="0" smtClean="0">
                          <a:solidFill>
                            <a:schemeClr val="tx1"/>
                          </a:solidFill>
                          <a:latin typeface="Times New Roman" pitchFamily="18" charset="0"/>
                          <a:cs typeface="Times New Roman" pitchFamily="18" charset="0"/>
                        </a:rPr>
                        <a:t>Основные</a:t>
                      </a:r>
                      <a:r>
                        <a:rPr lang="ru-RU" sz="1400" baseline="0" dirty="0" smtClean="0">
                          <a:solidFill>
                            <a:schemeClr val="tx1"/>
                          </a:solidFill>
                          <a:latin typeface="Times New Roman" pitchFamily="18" charset="0"/>
                          <a:cs typeface="Times New Roman" pitchFamily="18" charset="0"/>
                        </a:rPr>
                        <a:t> показатели</a:t>
                      </a:r>
                      <a:endParaRPr lang="ru-RU" sz="1400" dirty="0">
                        <a:solidFill>
                          <a:schemeClr val="tx1"/>
                        </a:solidFill>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2019</a:t>
                      </a:r>
                    </a:p>
                  </a:txBody>
                  <a:tcPr/>
                </a:tc>
                <a:tc>
                  <a:txBody>
                    <a:bodyPr/>
                    <a:lstStyle/>
                    <a:p>
                      <a:pPr algn="ctr"/>
                      <a:r>
                        <a:rPr lang="ru-RU" sz="1200" dirty="0" smtClean="0">
                          <a:latin typeface="Times New Roman" pitchFamily="18" charset="0"/>
                          <a:cs typeface="Times New Roman" pitchFamily="18" charset="0"/>
                        </a:rPr>
                        <a:t>2020</a:t>
                      </a:r>
                      <a:endParaRPr lang="ru-RU" sz="1200" b="0" dirty="0">
                        <a:latin typeface="Times New Roman" pitchFamily="18" charset="0"/>
                        <a:cs typeface="Times New Roman" pitchFamily="18" charset="0"/>
                      </a:endParaRPr>
                    </a:p>
                  </a:txBody>
                  <a:tcPr/>
                </a:tc>
                <a:tc>
                  <a:txBody>
                    <a:bodyPr/>
                    <a:lstStyle/>
                    <a:p>
                      <a:pPr algn="ctr"/>
                      <a:r>
                        <a:rPr lang="ru-RU" sz="1200" dirty="0" smtClean="0">
                          <a:solidFill>
                            <a:schemeClr val="bg1"/>
                          </a:solidFill>
                          <a:latin typeface="Times New Roman" pitchFamily="18" charset="0"/>
                          <a:cs typeface="Times New Roman" pitchFamily="18" charset="0"/>
                        </a:rPr>
                        <a:t>2021</a:t>
                      </a:r>
                      <a:endParaRPr lang="ru-RU" sz="1200" b="0" dirty="0">
                        <a:solidFill>
                          <a:schemeClr val="bg1"/>
                        </a:solidFill>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2022</a:t>
                      </a:r>
                    </a:p>
                  </a:txBody>
                  <a:tcPr/>
                </a:tc>
                <a:tc>
                  <a:txBody>
                    <a:bodyPr/>
                    <a:lstStyle/>
                    <a:p>
                      <a:pPr algn="ctr"/>
                      <a:r>
                        <a:rPr lang="ru-RU" sz="1200" dirty="0" smtClean="0">
                          <a:latin typeface="Times New Roman" pitchFamily="18" charset="0"/>
                          <a:cs typeface="Times New Roman" pitchFamily="18" charset="0"/>
                        </a:rPr>
                        <a:t>2023</a:t>
                      </a:r>
                      <a:endParaRPr lang="ru-RU" sz="1200" b="0" dirty="0">
                        <a:latin typeface="Times New Roman" pitchFamily="18" charset="0"/>
                        <a:cs typeface="Times New Roman" pitchFamily="18" charset="0"/>
                      </a:endParaRPr>
                    </a:p>
                  </a:txBody>
                  <a:tcPr/>
                </a:tc>
              </a:tr>
              <a:tr h="450599">
                <a:tc>
                  <a:txBody>
                    <a:bodyPr/>
                    <a:lstStyle/>
                    <a:p>
                      <a:r>
                        <a:rPr lang="ru-RU" sz="1200" dirty="0" smtClean="0">
                          <a:latin typeface="Times New Roman" pitchFamily="18" charset="0"/>
                          <a:cs typeface="Times New Roman" pitchFamily="18" charset="0"/>
                        </a:rPr>
                        <a:t>Количество снесенных</a:t>
                      </a:r>
                      <a:r>
                        <a:rPr lang="ru-RU" sz="1200" baseline="0" dirty="0" smtClean="0">
                          <a:latin typeface="Times New Roman" pitchFamily="18" charset="0"/>
                          <a:cs typeface="Times New Roman" pitchFamily="18" charset="0"/>
                        </a:rPr>
                        <a:t> аварийных домов и нежилых зданий в населенных пунктах района, шт.</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6</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7</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19</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0</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0</a:t>
                      </a:r>
                      <a:endParaRPr lang="ru-RU" sz="1200" dirty="0">
                        <a:latin typeface="Times New Roman" pitchFamily="18" charset="0"/>
                        <a:cs typeface="Times New Roman" pitchFamily="18" charset="0"/>
                      </a:endParaRPr>
                    </a:p>
                  </a:txBody>
                  <a:tcPr/>
                </a:tc>
              </a:tr>
              <a:tr h="450599">
                <a:tc>
                  <a:txBody>
                    <a:bodyPr/>
                    <a:lstStyle/>
                    <a:p>
                      <a:r>
                        <a:rPr lang="ru-RU" sz="1200" kern="1200" dirty="0" smtClean="0">
                          <a:solidFill>
                            <a:schemeClr val="dk1"/>
                          </a:solidFill>
                          <a:latin typeface="Times New Roman" pitchFamily="18" charset="0"/>
                          <a:ea typeface="+mn-ea"/>
                          <a:cs typeface="Times New Roman" pitchFamily="18" charset="0"/>
                        </a:rPr>
                        <a:t>Площадь снесенного аварийного жилья и нежилых зданий в населенных пунктах района, кв. м</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664,1</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2 268,3</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2 073,6</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0</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0</a:t>
                      </a:r>
                      <a:endParaRPr lang="ru-RU" sz="1200" dirty="0">
                        <a:latin typeface="Times New Roman" pitchFamily="18" charset="0"/>
                        <a:cs typeface="Times New Roman" pitchFamily="18" charset="0"/>
                      </a:endParaRPr>
                    </a:p>
                  </a:txBody>
                  <a:tcPr/>
                </a:tc>
              </a:tr>
              <a:tr h="450599">
                <a:tc>
                  <a:txBody>
                    <a:bodyPr/>
                    <a:lstStyle/>
                    <a:p>
                      <a:r>
                        <a:rPr lang="ru-RU" sz="1200" kern="1200" dirty="0" smtClean="0">
                          <a:solidFill>
                            <a:schemeClr val="dk1"/>
                          </a:solidFill>
                          <a:latin typeface="Times New Roman" pitchFamily="18" charset="0"/>
                          <a:ea typeface="+mn-ea"/>
                          <a:cs typeface="Times New Roman" pitchFamily="18" charset="0"/>
                        </a:rPr>
                        <a:t>Количество приобретенных и установленных МАФ и детских игровых комплексов в населенных пунктах района, ед.</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30</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2</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3</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0</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0</a:t>
                      </a:r>
                      <a:endParaRPr lang="ru-RU" sz="1200" dirty="0">
                        <a:latin typeface="Times New Roman" pitchFamily="18" charset="0"/>
                        <a:cs typeface="Times New Roman" pitchFamily="18" charset="0"/>
                      </a:endParaRPr>
                    </a:p>
                  </a:txBody>
                  <a:tcPr/>
                </a:tc>
              </a:tr>
              <a:tr h="270359">
                <a:tc>
                  <a:txBody>
                    <a:bodyPr/>
                    <a:lstStyle/>
                    <a:p>
                      <a:r>
                        <a:rPr lang="ru-RU" sz="1200" kern="1200" dirty="0" smtClean="0">
                          <a:solidFill>
                            <a:schemeClr val="dk1"/>
                          </a:solidFill>
                          <a:effectLst/>
                          <a:latin typeface="Times New Roman" pitchFamily="18" charset="0"/>
                          <a:ea typeface="+mn-ea"/>
                          <a:cs typeface="Times New Roman" pitchFamily="18" charset="0"/>
                        </a:rPr>
                        <a:t>Площадь покоса травы в местах общего пользования в населенных пунктах района</a:t>
                      </a:r>
                      <a:endParaRPr lang="ru-RU" sz="1200" dirty="0">
                        <a:latin typeface="Times New Roman" pitchFamily="18" charset="0"/>
                        <a:cs typeface="Times New Roman" pitchFamily="18" charset="0"/>
                      </a:endParaRPr>
                    </a:p>
                  </a:txBody>
                  <a:tcPr/>
                </a:tc>
                <a:tc>
                  <a:txBody>
                    <a:bodyPr/>
                    <a:lstStyle/>
                    <a:p>
                      <a:pPr algn="ctr">
                        <a:spcAft>
                          <a:spcPts val="0"/>
                        </a:spcAft>
                      </a:pPr>
                      <a:r>
                        <a:rPr lang="ru-RU" sz="1200" dirty="0" smtClean="0">
                          <a:effectLst/>
                          <a:latin typeface="Times New Roman" pitchFamily="18" charset="0"/>
                          <a:ea typeface="Times New Roman"/>
                          <a:cs typeface="Times New Roman" pitchFamily="18" charset="0"/>
                        </a:rPr>
                        <a:t>58 878</a:t>
                      </a:r>
                      <a:endParaRPr lang="ru-RU" sz="1200" dirty="0">
                        <a:effectLst/>
                        <a:latin typeface="Times New Roman" pitchFamily="18" charset="0"/>
                        <a:ea typeface="Times New Roman"/>
                        <a:cs typeface="Times New Roman" pitchFamily="18" charset="0"/>
                      </a:endParaRPr>
                    </a:p>
                  </a:txBody>
                  <a:tcPr marL="44450" marR="44450" marT="0" marB="0" anchor="ctr"/>
                </a:tc>
                <a:tc>
                  <a:txBody>
                    <a:bodyPr/>
                    <a:lstStyle/>
                    <a:p>
                      <a:pPr indent="-44450" algn="ctr">
                        <a:spcAft>
                          <a:spcPts val="0"/>
                        </a:spcAft>
                      </a:pPr>
                      <a:r>
                        <a:rPr lang="ru-RU" sz="1200" dirty="0" smtClean="0">
                          <a:effectLst/>
                          <a:latin typeface="Times New Roman" pitchFamily="18" charset="0"/>
                          <a:ea typeface="Times New Roman"/>
                          <a:cs typeface="Times New Roman" pitchFamily="18" charset="0"/>
                        </a:rPr>
                        <a:t>78 408</a:t>
                      </a:r>
                      <a:endParaRPr lang="ru-RU" sz="1200" dirty="0">
                        <a:effectLst/>
                        <a:latin typeface="Times New Roman" pitchFamily="18" charset="0"/>
                        <a:ea typeface="Times New Roman"/>
                        <a:cs typeface="Times New Roman" pitchFamily="18" charset="0"/>
                      </a:endParaRPr>
                    </a:p>
                  </a:txBody>
                  <a:tcPr marL="44450" marR="44450" marT="0" marB="0" anchor="ctr"/>
                </a:tc>
                <a:tc>
                  <a:txBody>
                    <a:bodyPr/>
                    <a:lstStyle/>
                    <a:p>
                      <a:pPr indent="-44450" algn="ctr">
                        <a:spcAft>
                          <a:spcPts val="0"/>
                        </a:spcAft>
                      </a:pPr>
                      <a:r>
                        <a:rPr lang="ru-RU" sz="1200" dirty="0" smtClean="0">
                          <a:effectLst/>
                          <a:latin typeface="Times New Roman" pitchFamily="18" charset="0"/>
                          <a:ea typeface="Times New Roman"/>
                          <a:cs typeface="Times New Roman" pitchFamily="18" charset="0"/>
                        </a:rPr>
                        <a:t>61 654</a:t>
                      </a:r>
                      <a:endParaRPr lang="ru-RU" sz="1200" dirty="0">
                        <a:effectLst/>
                        <a:latin typeface="Times New Roman" pitchFamily="18" charset="0"/>
                        <a:ea typeface="Times New Roman"/>
                        <a:cs typeface="Times New Roman" pitchFamily="18" charset="0"/>
                      </a:endParaRPr>
                    </a:p>
                  </a:txBody>
                  <a:tcPr marL="44450" marR="44450" marT="0" marB="0" anchor="ctr"/>
                </a:tc>
                <a:tc>
                  <a:txBody>
                    <a:bodyPr/>
                    <a:lstStyle/>
                    <a:p>
                      <a:pPr indent="-44450" algn="ctr">
                        <a:spcAft>
                          <a:spcPts val="0"/>
                        </a:spcAft>
                      </a:pPr>
                      <a:r>
                        <a:rPr lang="ru-RU" sz="1200" dirty="0" smtClean="0">
                          <a:effectLst/>
                          <a:latin typeface="Times New Roman" pitchFamily="18" charset="0"/>
                          <a:ea typeface="Times New Roman"/>
                          <a:cs typeface="Times New Roman" pitchFamily="18" charset="0"/>
                        </a:rPr>
                        <a:t>61 654</a:t>
                      </a:r>
                      <a:endParaRPr lang="ru-RU" sz="1200" dirty="0">
                        <a:effectLst/>
                        <a:latin typeface="Times New Roman" pitchFamily="18" charset="0"/>
                        <a:ea typeface="Times New Roman"/>
                        <a:cs typeface="Times New Roman" pitchFamily="18" charset="0"/>
                      </a:endParaRPr>
                    </a:p>
                  </a:txBody>
                  <a:tcPr marL="44450" marR="44450" marT="0" marB="0" anchor="ctr"/>
                </a:tc>
                <a:tc>
                  <a:txBody>
                    <a:bodyPr/>
                    <a:lstStyle/>
                    <a:p>
                      <a:pPr indent="-44450" algn="ctr">
                        <a:spcAft>
                          <a:spcPts val="0"/>
                        </a:spcAft>
                      </a:pPr>
                      <a:r>
                        <a:rPr lang="ru-RU" sz="1200" dirty="0" smtClean="0">
                          <a:effectLst/>
                          <a:latin typeface="Times New Roman" pitchFamily="18" charset="0"/>
                          <a:ea typeface="Times New Roman"/>
                          <a:cs typeface="Times New Roman" pitchFamily="18" charset="0"/>
                        </a:rPr>
                        <a:t>61 654</a:t>
                      </a:r>
                      <a:endParaRPr lang="ru-RU" sz="1200" dirty="0">
                        <a:effectLst/>
                        <a:latin typeface="Times New Roman" pitchFamily="18" charset="0"/>
                        <a:ea typeface="Times New Roman"/>
                        <a:cs typeface="Times New Roman" pitchFamily="18" charset="0"/>
                      </a:endParaRPr>
                    </a:p>
                  </a:txBody>
                  <a:tcPr marL="44450" marR="44450" marT="0" marB="0" anchor="ctr"/>
                </a:tc>
              </a:tr>
              <a:tr h="270359">
                <a:tc>
                  <a:txBody>
                    <a:bodyPr/>
                    <a:lstStyle/>
                    <a:p>
                      <a:r>
                        <a:rPr lang="ru-RU" sz="1200" kern="1200" dirty="0" smtClean="0">
                          <a:solidFill>
                            <a:schemeClr val="dk1"/>
                          </a:solidFill>
                          <a:latin typeface="Times New Roman" pitchFamily="18" charset="0"/>
                          <a:ea typeface="+mn-ea"/>
                          <a:cs typeface="Times New Roman" pitchFamily="18" charset="0"/>
                        </a:rPr>
                        <a:t>Длина уложенной брусчатки в </a:t>
                      </a:r>
                      <a:r>
                        <a:rPr lang="ru-RU" sz="1200" kern="1200" dirty="0" err="1" smtClean="0">
                          <a:solidFill>
                            <a:schemeClr val="dk1"/>
                          </a:solidFill>
                          <a:latin typeface="Times New Roman" pitchFamily="18" charset="0"/>
                          <a:ea typeface="+mn-ea"/>
                          <a:cs typeface="Times New Roman" pitchFamily="18" charset="0"/>
                        </a:rPr>
                        <a:t>гп</a:t>
                      </a:r>
                      <a:r>
                        <a:rPr lang="ru-RU" sz="1200" kern="1200" dirty="0" smtClean="0">
                          <a:solidFill>
                            <a:schemeClr val="dk1"/>
                          </a:solidFill>
                          <a:latin typeface="Times New Roman" pitchFamily="18" charset="0"/>
                          <a:ea typeface="+mn-ea"/>
                          <a:cs typeface="Times New Roman" pitchFamily="18" charset="0"/>
                        </a:rPr>
                        <a:t> Северо-Енисейский, </a:t>
                      </a:r>
                      <a:r>
                        <a:rPr lang="ru-RU" sz="1200" kern="1200" dirty="0" err="1" smtClean="0">
                          <a:solidFill>
                            <a:schemeClr val="dk1"/>
                          </a:solidFill>
                          <a:latin typeface="Times New Roman" pitchFamily="18" charset="0"/>
                          <a:ea typeface="+mn-ea"/>
                          <a:cs typeface="Times New Roman" pitchFamily="18" charset="0"/>
                        </a:rPr>
                        <a:t>м.п</a:t>
                      </a:r>
                      <a:r>
                        <a:rPr lang="ru-RU" sz="1200" kern="1200" dirty="0" smtClean="0">
                          <a:solidFill>
                            <a:schemeClr val="dk1"/>
                          </a:solidFill>
                          <a:latin typeface="Times New Roman" pitchFamily="18" charset="0"/>
                          <a:ea typeface="+mn-ea"/>
                          <a:cs typeface="Times New Roman" pitchFamily="18" charset="0"/>
                        </a:rPr>
                        <a:t>.</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0</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230</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50</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50</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50</a:t>
                      </a:r>
                      <a:endParaRPr lang="ru-RU" sz="1200" dirty="0">
                        <a:latin typeface="Times New Roman" pitchFamily="18" charset="0"/>
                        <a:cs typeface="Times New Roman" pitchFamily="18" charset="0"/>
                      </a:endParaRPr>
                    </a:p>
                  </a:txBody>
                  <a:tcPr/>
                </a:tc>
              </a:tr>
              <a:tr h="270359">
                <a:tc>
                  <a:txBody>
                    <a:bodyPr/>
                    <a:lstStyle/>
                    <a:p>
                      <a:r>
                        <a:rPr lang="ru-RU" sz="1200" kern="1200" dirty="0" smtClean="0">
                          <a:solidFill>
                            <a:schemeClr val="dk1"/>
                          </a:solidFill>
                          <a:latin typeface="Times New Roman" pitchFamily="18" charset="0"/>
                          <a:ea typeface="+mn-ea"/>
                          <a:cs typeface="Times New Roman" pitchFamily="18" charset="0"/>
                        </a:rPr>
                        <a:t>Количество светильников уличного освещения, шт.</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1277</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1277</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1277</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1277</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1277</a:t>
                      </a:r>
                      <a:endParaRPr lang="ru-RU" sz="1200" dirty="0">
                        <a:latin typeface="Times New Roman" pitchFamily="18" charset="0"/>
                        <a:cs typeface="Times New Roman" pitchFamily="18" charset="0"/>
                      </a:endParaRPr>
                    </a:p>
                  </a:txBody>
                  <a:tcPr/>
                </a:tc>
              </a:tr>
              <a:tr h="270359">
                <a:tc>
                  <a:txBody>
                    <a:bodyPr/>
                    <a:lstStyle/>
                    <a:p>
                      <a:r>
                        <a:rPr lang="ru-RU" sz="1200" kern="1200" dirty="0" smtClean="0">
                          <a:solidFill>
                            <a:schemeClr val="dk1"/>
                          </a:solidFill>
                          <a:latin typeface="Times New Roman" pitchFamily="18" charset="0"/>
                          <a:ea typeface="+mn-ea"/>
                          <a:cs typeface="Times New Roman" pitchFamily="18" charset="0"/>
                        </a:rPr>
                        <a:t>Количество отловленных безнадзорных животных, ед.</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455</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455</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500</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500</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500</a:t>
                      </a:r>
                      <a:endParaRPr lang="ru-RU" sz="1200" dirty="0">
                        <a:latin typeface="Times New Roman" pitchFamily="18" charset="0"/>
                        <a:cs typeface="Times New Roman" pitchFamily="18" charset="0"/>
                      </a:endParaRPr>
                    </a:p>
                  </a:txBody>
                  <a:tcPr/>
                </a:tc>
              </a:tr>
            </a:tbl>
          </a:graphicData>
        </a:graphic>
      </p:graphicFrame>
      <p:sp>
        <p:nvSpPr>
          <p:cNvPr id="10" name="Заголовок 1"/>
          <p:cNvSpPr txBox="1">
            <a:spLocks/>
          </p:cNvSpPr>
          <p:nvPr/>
        </p:nvSpPr>
        <p:spPr>
          <a:xfrm>
            <a:off x="1524000" y="274638"/>
            <a:ext cx="5568280" cy="944562"/>
          </a:xfrm>
          <a:prstGeom prst="rect">
            <a:avLst/>
          </a:prstGeom>
        </p:spPr>
        <p:txBody>
          <a:bodyPr vert="horz" lIns="91440" tIns="45720" rIns="91440" bIns="45720" rtlCol="0" anchor="ctr">
            <a:normAutofit fontScale="9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2400" dirty="0" smtClean="0">
                <a:solidFill>
                  <a:prstClr val="black"/>
                </a:solidFill>
                <a:latin typeface="Times New Roman" pitchFamily="18" charset="0"/>
                <a:cs typeface="Times New Roman" pitchFamily="18" charset="0"/>
              </a:rPr>
              <a:t>Основные результаты при реализации муниципальной программы «</a:t>
            </a:r>
            <a:r>
              <a:rPr lang="ru-RU" sz="2400" dirty="0">
                <a:solidFill>
                  <a:prstClr val="black"/>
                </a:solidFill>
                <a:latin typeface="Times New Roman" pitchFamily="18" charset="0"/>
                <a:cs typeface="Times New Roman" pitchFamily="18" charset="0"/>
              </a:rPr>
              <a:t>Благоустройство</a:t>
            </a:r>
            <a:r>
              <a:rPr lang="ru-RU" sz="2400" dirty="0" smtClean="0">
                <a:solidFill>
                  <a:prstClr val="black"/>
                </a:solidFill>
                <a:latin typeface="Times New Roman" pitchFamily="18" charset="0"/>
                <a:cs typeface="Times New Roman" pitchFamily="18" charset="0"/>
              </a:rPr>
              <a:t>»</a:t>
            </a:r>
            <a:endParaRPr lang="ru-RU" sz="2400" dirty="0">
              <a:solidFill>
                <a:prstClr val="black"/>
              </a:solidFill>
              <a:latin typeface="Times New Roman" pitchFamily="18" charset="0"/>
              <a:cs typeface="Times New Roman" pitchFamily="18" charset="0"/>
            </a:endParaRPr>
          </a:p>
        </p:txBody>
      </p:sp>
      <p:pic>
        <p:nvPicPr>
          <p:cNvPr id="8" name="Рисунок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07197" y="116632"/>
            <a:ext cx="2160240" cy="1102568"/>
          </a:xfrm>
          <a:prstGeom prst="rect">
            <a:avLst/>
          </a:prstGeom>
        </p:spPr>
      </p:pic>
      <p:pic>
        <p:nvPicPr>
          <p:cNvPr id="13" name="Рисунок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3528" y="4581128"/>
            <a:ext cx="2562225" cy="1781175"/>
          </a:xfrm>
          <a:prstGeom prst="rect">
            <a:avLst/>
          </a:prstGeom>
        </p:spPr>
      </p:pic>
      <p:pic>
        <p:nvPicPr>
          <p:cNvPr id="14" name="Рисунок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84168" y="4581128"/>
            <a:ext cx="2664296" cy="1781175"/>
          </a:xfrm>
          <a:prstGeom prst="rect">
            <a:avLst/>
          </a:prstGeom>
        </p:spPr>
      </p:pic>
      <p:pic>
        <p:nvPicPr>
          <p:cNvPr id="15" name="Рисунок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31840" y="4581128"/>
            <a:ext cx="2657475" cy="1823669"/>
          </a:xfrm>
          <a:prstGeom prst="rect">
            <a:avLst/>
          </a:prstGeom>
        </p:spPr>
      </p:pic>
      <p:sp>
        <p:nvSpPr>
          <p:cNvPr id="2" name="AutoShape 2" descr="C:\Users\User3\Documents\i.webp"/>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solidFill>
                <a:prstClr val="black"/>
              </a:solidFill>
            </a:endParaRPr>
          </a:p>
        </p:txBody>
      </p:sp>
    </p:spTree>
    <p:extLst>
      <p:ext uri="{BB962C8B-B14F-4D97-AF65-F5344CB8AC3E}">
        <p14:creationId xmlns:p14="http://schemas.microsoft.com/office/powerpoint/2010/main" val="21565050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152401"/>
            <a:ext cx="8153400" cy="704831"/>
          </a:xfrm>
        </p:spPr>
        <p:txBody>
          <a:bodyPr>
            <a:noAutofit/>
          </a:bodyPr>
          <a:lstStyle/>
          <a:p>
            <a:r>
              <a:rPr lang="ru-RU" sz="2000" dirty="0" smtClean="0">
                <a:solidFill>
                  <a:schemeClr val="tx1"/>
                </a:solidFill>
                <a:latin typeface="Times New Roman" pitchFamily="18" charset="0"/>
                <a:cs typeface="Times New Roman" pitchFamily="18" charset="0"/>
              </a:rPr>
              <a:t>Благоустройство территории населенных пунктов Северо-Енисейского района на 2021 год (тыс. руб.)</a:t>
            </a:r>
            <a:endParaRPr lang="ru-RU" sz="2000" dirty="0">
              <a:solidFill>
                <a:schemeClr val="tx1"/>
              </a:solidFill>
            </a:endParaRPr>
          </a:p>
        </p:txBody>
      </p:sp>
      <p:sp>
        <p:nvSpPr>
          <p:cNvPr id="3" name="Подзаголовок 2"/>
          <p:cNvSpPr>
            <a:spLocks noGrp="1"/>
          </p:cNvSpPr>
          <p:nvPr>
            <p:ph type="subTitle" idx="1"/>
          </p:nvPr>
        </p:nvSpPr>
        <p:spPr>
          <a:xfrm>
            <a:off x="0" y="836712"/>
            <a:ext cx="8964488" cy="5868888"/>
          </a:xfrm>
        </p:spPr>
        <p:txBody>
          <a:bodyPr>
            <a:noAutofit/>
          </a:bodyPr>
          <a:lstStyle/>
          <a:p>
            <a:pPr algn="l"/>
            <a:r>
              <a:rPr lang="ru-RU" sz="1100" b="1" dirty="0" err="1" smtClean="0">
                <a:solidFill>
                  <a:schemeClr val="tx1"/>
                </a:solidFill>
                <a:latin typeface="Times New Roman" pitchFamily="18" charset="0"/>
                <a:cs typeface="Times New Roman" pitchFamily="18" charset="0"/>
              </a:rPr>
              <a:t>гп</a:t>
            </a:r>
            <a:r>
              <a:rPr lang="ru-RU" sz="1100" b="1" dirty="0" smtClean="0">
                <a:solidFill>
                  <a:schemeClr val="tx1"/>
                </a:solidFill>
                <a:latin typeface="Times New Roman" pitchFamily="18" charset="0"/>
                <a:cs typeface="Times New Roman" pitchFamily="18" charset="0"/>
              </a:rPr>
              <a:t> Северо-Енисейский на общую сумму 13 780,5, из них:</a:t>
            </a:r>
          </a:p>
          <a:p>
            <a:pPr algn="l"/>
            <a:r>
              <a:rPr lang="ru-RU" sz="1100" dirty="0">
                <a:solidFill>
                  <a:schemeClr val="tx1"/>
                </a:solidFill>
                <a:latin typeface="Times New Roman" pitchFamily="18" charset="0"/>
                <a:cs typeface="Times New Roman" pitchFamily="18" charset="0"/>
              </a:rPr>
              <a:t>	</a:t>
            </a:r>
            <a:r>
              <a:rPr lang="ru-RU" sz="1050" dirty="0" smtClean="0">
                <a:solidFill>
                  <a:schemeClr val="tx1"/>
                </a:solidFill>
                <a:latin typeface="Times New Roman" pitchFamily="18" charset="0"/>
                <a:cs typeface="Times New Roman" pitchFamily="18" charset="0"/>
              </a:rPr>
              <a:t>благоустройство </a:t>
            </a:r>
            <a:r>
              <a:rPr lang="ru-RU" sz="1050" dirty="0">
                <a:solidFill>
                  <a:schemeClr val="tx1"/>
                </a:solidFill>
                <a:latin typeface="Times New Roman" pitchFamily="18" charset="0"/>
                <a:cs typeface="Times New Roman" pitchFamily="18" charset="0"/>
              </a:rPr>
              <a:t>и </a:t>
            </a:r>
            <a:r>
              <a:rPr lang="ru-RU" sz="1050" dirty="0" smtClean="0">
                <a:solidFill>
                  <a:schemeClr val="tx1"/>
                </a:solidFill>
                <a:latin typeface="Times New Roman" pitchFamily="18" charset="0"/>
                <a:cs typeface="Times New Roman" pitchFamily="18" charset="0"/>
              </a:rPr>
              <a:t>озеленение - 3 778,3 </a:t>
            </a:r>
          </a:p>
          <a:p>
            <a:pPr algn="l"/>
            <a:r>
              <a:rPr lang="ru-RU" sz="1050" dirty="0">
                <a:solidFill>
                  <a:schemeClr val="tx1"/>
                </a:solidFill>
                <a:latin typeface="Times New Roman" pitchFamily="18" charset="0"/>
                <a:cs typeface="Times New Roman" pitchFamily="18" charset="0"/>
              </a:rPr>
              <a:t>	</a:t>
            </a:r>
            <a:r>
              <a:rPr lang="ru-RU" sz="1050" dirty="0" smtClean="0">
                <a:solidFill>
                  <a:schemeClr val="tx1"/>
                </a:solidFill>
                <a:latin typeface="Times New Roman" pitchFamily="18" charset="0"/>
                <a:cs typeface="Times New Roman" pitchFamily="18" charset="0"/>
              </a:rPr>
              <a:t>с</a:t>
            </a:r>
            <a:r>
              <a:rPr lang="ru-RU" sz="1050" dirty="0" smtClean="0">
                <a:solidFill>
                  <a:schemeClr val="tx1"/>
                </a:solidFill>
                <a:latin typeface="Times New Roman"/>
                <a:ea typeface="Times New Roman"/>
              </a:rPr>
              <a:t>одержание территорий скверов</a:t>
            </a:r>
            <a:r>
              <a:rPr lang="ru-RU" sz="1050" dirty="0">
                <a:solidFill>
                  <a:schemeClr val="tx1"/>
                </a:solidFill>
                <a:latin typeface="Times New Roman"/>
                <a:ea typeface="Times New Roman"/>
              </a:rPr>
              <a:t>, парков, зеленых зон, иных мест общего </a:t>
            </a:r>
            <a:r>
              <a:rPr lang="ru-RU" sz="1050" dirty="0" smtClean="0">
                <a:solidFill>
                  <a:schemeClr val="tx1"/>
                </a:solidFill>
                <a:latin typeface="Times New Roman"/>
                <a:ea typeface="Times New Roman"/>
              </a:rPr>
              <a:t>пользования - 3 400,0</a:t>
            </a:r>
          </a:p>
          <a:p>
            <a:pPr algn="l"/>
            <a:r>
              <a:rPr lang="ru-RU" sz="1050" dirty="0">
                <a:solidFill>
                  <a:schemeClr val="tx1"/>
                </a:solidFill>
                <a:latin typeface="Times New Roman"/>
                <a:ea typeface="Times New Roman"/>
              </a:rPr>
              <a:t>	</a:t>
            </a:r>
            <a:r>
              <a:rPr lang="ru-RU" sz="1050" dirty="0" smtClean="0">
                <a:solidFill>
                  <a:schemeClr val="tx1"/>
                </a:solidFill>
                <a:latin typeface="Times New Roman"/>
                <a:ea typeface="Times New Roman"/>
              </a:rPr>
              <a:t>текущий </a:t>
            </a:r>
            <a:r>
              <a:rPr lang="ru-RU" sz="1050" dirty="0">
                <a:solidFill>
                  <a:schemeClr val="tx1"/>
                </a:solidFill>
                <a:latin typeface="Times New Roman"/>
                <a:ea typeface="Times New Roman"/>
              </a:rPr>
              <a:t>ремонт тротуаров из </a:t>
            </a:r>
            <a:r>
              <a:rPr lang="ru-RU" sz="1050" dirty="0" smtClean="0">
                <a:solidFill>
                  <a:schemeClr val="tx1"/>
                </a:solidFill>
                <a:latin typeface="Times New Roman"/>
                <a:ea typeface="Times New Roman"/>
              </a:rPr>
              <a:t>брусчатки - 1 306,5</a:t>
            </a:r>
          </a:p>
          <a:p>
            <a:pPr algn="l"/>
            <a:r>
              <a:rPr lang="ru-RU" sz="1050" dirty="0" smtClean="0">
                <a:solidFill>
                  <a:schemeClr val="tx1"/>
                </a:solidFill>
                <a:latin typeface="Times New Roman" pitchFamily="18" charset="0"/>
                <a:cs typeface="Times New Roman" pitchFamily="18" charset="0"/>
              </a:rPr>
              <a:t>	с</a:t>
            </a:r>
            <a:r>
              <a:rPr lang="ru-RU" sz="1050" dirty="0" smtClean="0">
                <a:solidFill>
                  <a:schemeClr val="tx1"/>
                </a:solidFill>
                <a:latin typeface="Times New Roman"/>
                <a:ea typeface="Times New Roman"/>
              </a:rPr>
              <a:t>нос </a:t>
            </a:r>
            <a:r>
              <a:rPr lang="ru-RU" sz="1050" dirty="0">
                <a:solidFill>
                  <a:schemeClr val="tx1"/>
                </a:solidFill>
                <a:latin typeface="Times New Roman"/>
                <a:ea typeface="Times New Roman"/>
              </a:rPr>
              <a:t>аварийного дома, ул. Гоголя, </a:t>
            </a:r>
            <a:r>
              <a:rPr lang="ru-RU" sz="1050" dirty="0" smtClean="0">
                <a:solidFill>
                  <a:schemeClr val="tx1"/>
                </a:solidFill>
                <a:latin typeface="Times New Roman"/>
                <a:ea typeface="Times New Roman"/>
              </a:rPr>
              <a:t>16 – 219,6</a:t>
            </a:r>
          </a:p>
          <a:p>
            <a:pPr algn="l"/>
            <a:r>
              <a:rPr lang="ru-RU" sz="1050" dirty="0">
                <a:solidFill>
                  <a:schemeClr val="tx1"/>
                </a:solidFill>
                <a:latin typeface="Times New Roman"/>
                <a:cs typeface="Times New Roman" pitchFamily="18" charset="0"/>
              </a:rPr>
              <a:t>	</a:t>
            </a:r>
            <a:r>
              <a:rPr lang="ru-RU" sz="1050" dirty="0" smtClean="0">
                <a:solidFill>
                  <a:schemeClr val="tx1"/>
                </a:solidFill>
                <a:latin typeface="Times New Roman"/>
                <a:cs typeface="Times New Roman" pitchFamily="18" charset="0"/>
              </a:rPr>
              <a:t>с</a:t>
            </a:r>
            <a:r>
              <a:rPr lang="ru-RU" sz="1050" dirty="0" smtClean="0">
                <a:solidFill>
                  <a:schemeClr val="tx1"/>
                </a:solidFill>
                <a:latin typeface="Times New Roman"/>
                <a:ea typeface="Times New Roman"/>
              </a:rPr>
              <a:t>нос </a:t>
            </a:r>
            <a:r>
              <a:rPr lang="ru-RU" sz="1050" dirty="0">
                <a:solidFill>
                  <a:schemeClr val="tx1"/>
                </a:solidFill>
                <a:latin typeface="Times New Roman"/>
                <a:ea typeface="Times New Roman"/>
              </a:rPr>
              <a:t>аварийного дома, ул. Карла Маркса, </a:t>
            </a:r>
            <a:r>
              <a:rPr lang="ru-RU" sz="1050" dirty="0" smtClean="0">
                <a:solidFill>
                  <a:schemeClr val="tx1"/>
                </a:solidFill>
                <a:latin typeface="Times New Roman"/>
                <a:ea typeface="Times New Roman"/>
              </a:rPr>
              <a:t>21 – 282,4</a:t>
            </a:r>
          </a:p>
          <a:p>
            <a:pPr algn="l"/>
            <a:r>
              <a:rPr lang="ru-RU" sz="1050" dirty="0">
                <a:solidFill>
                  <a:schemeClr val="tx1"/>
                </a:solidFill>
                <a:latin typeface="Times New Roman"/>
                <a:cs typeface="Times New Roman" pitchFamily="18" charset="0"/>
              </a:rPr>
              <a:t>	</a:t>
            </a:r>
            <a:r>
              <a:rPr lang="ru-RU" sz="1050" dirty="0" smtClean="0">
                <a:solidFill>
                  <a:schemeClr val="tx1"/>
                </a:solidFill>
                <a:latin typeface="Times New Roman"/>
                <a:cs typeface="Times New Roman" pitchFamily="18" charset="0"/>
              </a:rPr>
              <a:t>с</a:t>
            </a:r>
            <a:r>
              <a:rPr lang="ru-RU" sz="1050" dirty="0" smtClean="0">
                <a:solidFill>
                  <a:schemeClr val="tx1"/>
                </a:solidFill>
                <a:latin typeface="Times New Roman"/>
                <a:ea typeface="Times New Roman"/>
              </a:rPr>
              <a:t>нос </a:t>
            </a:r>
            <a:r>
              <a:rPr lang="ru-RU" sz="1050" dirty="0">
                <a:solidFill>
                  <a:schemeClr val="tx1"/>
                </a:solidFill>
                <a:latin typeface="Times New Roman"/>
                <a:ea typeface="Times New Roman"/>
              </a:rPr>
              <a:t>аварийного дома, ул. Портовая, </a:t>
            </a:r>
            <a:r>
              <a:rPr lang="ru-RU" sz="1050" dirty="0" smtClean="0">
                <a:solidFill>
                  <a:schemeClr val="tx1"/>
                </a:solidFill>
                <a:latin typeface="Times New Roman"/>
                <a:ea typeface="Times New Roman"/>
              </a:rPr>
              <a:t>8 – 305,2</a:t>
            </a:r>
          </a:p>
          <a:p>
            <a:pPr algn="l"/>
            <a:r>
              <a:rPr lang="ru-RU" sz="1050" dirty="0">
                <a:solidFill>
                  <a:schemeClr val="tx1"/>
                </a:solidFill>
                <a:latin typeface="Times New Roman"/>
                <a:cs typeface="Times New Roman" pitchFamily="18" charset="0"/>
              </a:rPr>
              <a:t>	</a:t>
            </a:r>
            <a:r>
              <a:rPr lang="ru-RU" sz="1050" dirty="0" smtClean="0">
                <a:solidFill>
                  <a:schemeClr val="tx1"/>
                </a:solidFill>
                <a:latin typeface="Times New Roman"/>
                <a:cs typeface="Times New Roman" pitchFamily="18" charset="0"/>
              </a:rPr>
              <a:t>с</a:t>
            </a:r>
            <a:r>
              <a:rPr lang="ru-RU" sz="1050" dirty="0" smtClean="0">
                <a:solidFill>
                  <a:schemeClr val="tx1"/>
                </a:solidFill>
                <a:latin typeface="Times New Roman"/>
                <a:ea typeface="Times New Roman"/>
              </a:rPr>
              <a:t>нос </a:t>
            </a:r>
            <a:r>
              <a:rPr lang="ru-RU" sz="1050" dirty="0">
                <a:solidFill>
                  <a:schemeClr val="tx1"/>
                </a:solidFill>
                <a:latin typeface="Times New Roman"/>
                <a:ea typeface="Times New Roman"/>
              </a:rPr>
              <a:t>аварийного дома, ул. Урицкого, </a:t>
            </a:r>
            <a:r>
              <a:rPr lang="ru-RU" sz="1050" dirty="0" smtClean="0">
                <a:solidFill>
                  <a:schemeClr val="tx1"/>
                </a:solidFill>
                <a:latin typeface="Times New Roman"/>
                <a:ea typeface="Times New Roman"/>
              </a:rPr>
              <a:t>4 – 413,2</a:t>
            </a:r>
          </a:p>
          <a:p>
            <a:pPr algn="l"/>
            <a:r>
              <a:rPr lang="ru-RU" sz="1050" dirty="0">
                <a:solidFill>
                  <a:schemeClr val="tx1"/>
                </a:solidFill>
                <a:latin typeface="Times New Roman"/>
                <a:ea typeface="Times New Roman"/>
              </a:rPr>
              <a:t>	</a:t>
            </a:r>
            <a:r>
              <a:rPr lang="ru-RU" sz="1050" dirty="0" smtClean="0">
                <a:solidFill>
                  <a:schemeClr val="tx1"/>
                </a:solidFill>
                <a:latin typeface="Times New Roman"/>
                <a:ea typeface="Times New Roman"/>
              </a:rPr>
              <a:t>снос </a:t>
            </a:r>
            <a:r>
              <a:rPr lang="ru-RU" sz="1050" dirty="0">
                <a:solidFill>
                  <a:schemeClr val="tx1"/>
                </a:solidFill>
                <a:latin typeface="Times New Roman"/>
                <a:ea typeface="Times New Roman"/>
              </a:rPr>
              <a:t>аварийного дома, ул. Шевцова, </a:t>
            </a:r>
            <a:r>
              <a:rPr lang="ru-RU" sz="1050" dirty="0" smtClean="0">
                <a:solidFill>
                  <a:schemeClr val="tx1"/>
                </a:solidFill>
                <a:latin typeface="Times New Roman"/>
                <a:ea typeface="Times New Roman"/>
              </a:rPr>
              <a:t>14 – 370,4 </a:t>
            </a:r>
            <a:r>
              <a:rPr lang="ru-RU" sz="1050" dirty="0">
                <a:solidFill>
                  <a:schemeClr val="tx1"/>
                </a:solidFill>
                <a:latin typeface="Times New Roman"/>
                <a:ea typeface="Times New Roman"/>
              </a:rPr>
              <a:t>	</a:t>
            </a:r>
            <a:endParaRPr lang="ru-RU" sz="1050" dirty="0" smtClean="0">
              <a:solidFill>
                <a:schemeClr val="tx1"/>
              </a:solidFill>
              <a:latin typeface="Times New Roman"/>
              <a:ea typeface="Times New Roman"/>
            </a:endParaRPr>
          </a:p>
          <a:p>
            <a:pPr algn="l"/>
            <a:r>
              <a:rPr lang="ru-RU" sz="1050" dirty="0">
                <a:solidFill>
                  <a:schemeClr val="tx1"/>
                </a:solidFill>
                <a:latin typeface="Times New Roman"/>
                <a:cs typeface="Times New Roman" pitchFamily="18" charset="0"/>
              </a:rPr>
              <a:t>	</a:t>
            </a:r>
            <a:r>
              <a:rPr lang="ru-RU" sz="1050" dirty="0" smtClean="0">
                <a:solidFill>
                  <a:schemeClr val="tx1"/>
                </a:solidFill>
                <a:latin typeface="Times New Roman"/>
                <a:cs typeface="Times New Roman" pitchFamily="18" charset="0"/>
              </a:rPr>
              <a:t>п</a:t>
            </a:r>
            <a:r>
              <a:rPr lang="ru-RU" sz="1050" dirty="0" smtClean="0">
                <a:solidFill>
                  <a:schemeClr val="tx1"/>
                </a:solidFill>
                <a:latin typeface="Times New Roman"/>
                <a:ea typeface="Times New Roman"/>
              </a:rPr>
              <a:t>риобретение</a:t>
            </a:r>
            <a:r>
              <a:rPr lang="ru-RU" sz="1050" dirty="0">
                <a:solidFill>
                  <a:schemeClr val="tx1"/>
                </a:solidFill>
                <a:latin typeface="Times New Roman"/>
                <a:ea typeface="Times New Roman"/>
              </a:rPr>
              <a:t>, доставка, хранение, установка и демонтаж баннеров, </a:t>
            </a:r>
            <a:endParaRPr lang="ru-RU" sz="1050" dirty="0" smtClean="0">
              <a:solidFill>
                <a:schemeClr val="tx1"/>
              </a:solidFill>
              <a:latin typeface="Times New Roman"/>
              <a:ea typeface="Times New Roman"/>
            </a:endParaRPr>
          </a:p>
          <a:p>
            <a:pPr algn="l"/>
            <a:r>
              <a:rPr lang="ru-RU" sz="1050" dirty="0">
                <a:solidFill>
                  <a:schemeClr val="tx1"/>
                </a:solidFill>
                <a:latin typeface="Times New Roman"/>
                <a:ea typeface="Times New Roman"/>
              </a:rPr>
              <a:t>	</a:t>
            </a:r>
            <a:r>
              <a:rPr lang="ru-RU" sz="1050" dirty="0" smtClean="0">
                <a:solidFill>
                  <a:schemeClr val="tx1"/>
                </a:solidFill>
                <a:latin typeface="Times New Roman"/>
                <a:ea typeface="Times New Roman"/>
              </a:rPr>
              <a:t>аншлагов</a:t>
            </a:r>
            <a:r>
              <a:rPr lang="ru-RU" sz="1050" dirty="0">
                <a:solidFill>
                  <a:schemeClr val="tx1"/>
                </a:solidFill>
                <a:latin typeface="Times New Roman"/>
                <a:ea typeface="Times New Roman"/>
              </a:rPr>
              <a:t>, </a:t>
            </a:r>
            <a:r>
              <a:rPr lang="ru-RU" sz="1050" dirty="0" smtClean="0">
                <a:solidFill>
                  <a:schemeClr val="tx1"/>
                </a:solidFill>
                <a:latin typeface="Times New Roman"/>
                <a:ea typeface="Times New Roman"/>
              </a:rPr>
              <a:t>флагов,11 гирлянд</a:t>
            </a:r>
            <a:r>
              <a:rPr lang="ru-RU" sz="1050" dirty="0">
                <a:solidFill>
                  <a:schemeClr val="tx1"/>
                </a:solidFill>
                <a:latin typeface="Times New Roman"/>
                <a:ea typeface="Times New Roman"/>
              </a:rPr>
              <a:t>, прочей баннерной </a:t>
            </a:r>
            <a:r>
              <a:rPr lang="ru-RU" sz="1050" dirty="0" smtClean="0">
                <a:solidFill>
                  <a:schemeClr val="tx1"/>
                </a:solidFill>
                <a:latin typeface="Times New Roman"/>
                <a:ea typeface="Times New Roman"/>
              </a:rPr>
              <a:t>продукции – 400,0</a:t>
            </a:r>
          </a:p>
          <a:p>
            <a:pPr algn="l"/>
            <a:r>
              <a:rPr lang="ru-RU" sz="1050" dirty="0">
                <a:solidFill>
                  <a:schemeClr val="tx1"/>
                </a:solidFill>
                <a:latin typeface="Times New Roman"/>
                <a:cs typeface="Times New Roman" pitchFamily="18" charset="0"/>
              </a:rPr>
              <a:t>	</a:t>
            </a:r>
            <a:r>
              <a:rPr lang="ru-RU" sz="1050" dirty="0" smtClean="0">
                <a:solidFill>
                  <a:schemeClr val="tx1"/>
                </a:solidFill>
                <a:latin typeface="Times New Roman"/>
                <a:cs typeface="Times New Roman" pitchFamily="18" charset="0"/>
              </a:rPr>
              <a:t>т</a:t>
            </a:r>
            <a:r>
              <a:rPr lang="ru-RU" sz="1050" dirty="0" smtClean="0">
                <a:solidFill>
                  <a:schemeClr val="tx1"/>
                </a:solidFill>
                <a:latin typeface="Times New Roman"/>
                <a:ea typeface="Times New Roman"/>
              </a:rPr>
              <a:t>екущий </a:t>
            </a:r>
            <a:r>
              <a:rPr lang="ru-RU" sz="1050" dirty="0">
                <a:solidFill>
                  <a:schemeClr val="tx1"/>
                </a:solidFill>
                <a:latin typeface="Times New Roman"/>
                <a:ea typeface="Times New Roman"/>
              </a:rPr>
              <a:t>ремонт бетонных </a:t>
            </a:r>
            <a:r>
              <a:rPr lang="ru-RU" sz="1050" dirty="0" smtClean="0">
                <a:solidFill>
                  <a:schemeClr val="tx1"/>
                </a:solidFill>
                <a:latin typeface="Times New Roman"/>
                <a:ea typeface="Times New Roman"/>
              </a:rPr>
              <a:t>лестниц – 268,2</a:t>
            </a:r>
          </a:p>
          <a:p>
            <a:pPr algn="l"/>
            <a:r>
              <a:rPr lang="ru-RU" sz="1050" dirty="0">
                <a:solidFill>
                  <a:schemeClr val="tx1"/>
                </a:solidFill>
                <a:latin typeface="Times New Roman"/>
                <a:cs typeface="Times New Roman" pitchFamily="18" charset="0"/>
              </a:rPr>
              <a:t>	</a:t>
            </a:r>
            <a:r>
              <a:rPr lang="ru-RU" sz="1050" dirty="0" smtClean="0">
                <a:solidFill>
                  <a:schemeClr val="tx1"/>
                </a:solidFill>
                <a:latin typeface="Times New Roman"/>
                <a:cs typeface="Times New Roman" pitchFamily="18" charset="0"/>
              </a:rPr>
              <a:t>т</a:t>
            </a:r>
            <a:r>
              <a:rPr lang="ru-RU" sz="1050" dirty="0" smtClean="0">
                <a:solidFill>
                  <a:schemeClr val="tx1"/>
                </a:solidFill>
                <a:latin typeface="Times New Roman"/>
                <a:ea typeface="Times New Roman"/>
              </a:rPr>
              <a:t>екущий </a:t>
            </a:r>
            <a:r>
              <a:rPr lang="ru-RU" sz="1050" dirty="0">
                <a:solidFill>
                  <a:schemeClr val="tx1"/>
                </a:solidFill>
                <a:latin typeface="Times New Roman"/>
                <a:ea typeface="Times New Roman"/>
              </a:rPr>
              <a:t>ремонт деревянных лестниц </a:t>
            </a:r>
            <a:r>
              <a:rPr lang="ru-RU" sz="1050" dirty="0" smtClean="0">
                <a:solidFill>
                  <a:schemeClr val="tx1"/>
                </a:solidFill>
                <a:latin typeface="Times New Roman"/>
                <a:ea typeface="Times New Roman"/>
              </a:rPr>
              <a:t>– 506,6</a:t>
            </a:r>
          </a:p>
          <a:p>
            <a:pPr algn="l"/>
            <a:r>
              <a:rPr lang="ru-RU" sz="1050" dirty="0">
                <a:solidFill>
                  <a:schemeClr val="tx1"/>
                </a:solidFill>
                <a:latin typeface="Times New Roman"/>
                <a:cs typeface="Times New Roman" pitchFamily="18" charset="0"/>
              </a:rPr>
              <a:t>	</a:t>
            </a:r>
            <a:r>
              <a:rPr lang="ru-RU" sz="1050" dirty="0" smtClean="0">
                <a:solidFill>
                  <a:schemeClr val="tx1"/>
                </a:solidFill>
                <a:latin typeface="Times New Roman"/>
                <a:cs typeface="Times New Roman" pitchFamily="18" charset="0"/>
              </a:rPr>
              <a:t>у</a:t>
            </a:r>
            <a:r>
              <a:rPr lang="ru-RU" sz="1050" dirty="0" smtClean="0">
                <a:solidFill>
                  <a:schemeClr val="tx1"/>
                </a:solidFill>
                <a:latin typeface="Times New Roman"/>
                <a:ea typeface="Times New Roman"/>
              </a:rPr>
              <a:t>стройство </a:t>
            </a:r>
            <a:r>
              <a:rPr lang="ru-RU" sz="1050" dirty="0">
                <a:solidFill>
                  <a:schemeClr val="tx1"/>
                </a:solidFill>
                <a:latin typeface="Times New Roman"/>
                <a:ea typeface="Times New Roman"/>
              </a:rPr>
              <a:t>и демонтаж зимнего </a:t>
            </a:r>
            <a:r>
              <a:rPr lang="ru-RU" sz="1050" dirty="0" smtClean="0">
                <a:solidFill>
                  <a:schemeClr val="tx1"/>
                </a:solidFill>
                <a:latin typeface="Times New Roman"/>
                <a:ea typeface="Times New Roman"/>
              </a:rPr>
              <a:t>городка – 530,0</a:t>
            </a:r>
          </a:p>
          <a:p>
            <a:pPr algn="l"/>
            <a:r>
              <a:rPr lang="ru-RU" sz="1050" dirty="0">
                <a:solidFill>
                  <a:schemeClr val="tx1"/>
                </a:solidFill>
                <a:latin typeface="Times New Roman"/>
                <a:cs typeface="Times New Roman" pitchFamily="18" charset="0"/>
              </a:rPr>
              <a:t>	</a:t>
            </a:r>
            <a:r>
              <a:rPr lang="ru-RU" sz="1050" dirty="0" smtClean="0">
                <a:solidFill>
                  <a:schemeClr val="tx1"/>
                </a:solidFill>
                <a:latin typeface="Times New Roman"/>
                <a:cs typeface="Times New Roman" pitchFamily="18" charset="0"/>
              </a:rPr>
              <a:t>т</a:t>
            </a:r>
            <a:r>
              <a:rPr lang="ru-RU" sz="1050" dirty="0" smtClean="0">
                <a:solidFill>
                  <a:schemeClr val="tx1"/>
                </a:solidFill>
                <a:latin typeface="Times New Roman"/>
                <a:ea typeface="Times New Roman"/>
              </a:rPr>
              <a:t>екущий </a:t>
            </a:r>
            <a:r>
              <a:rPr lang="ru-RU" sz="1050" dirty="0">
                <a:solidFill>
                  <a:schemeClr val="tx1"/>
                </a:solidFill>
                <a:latin typeface="Times New Roman"/>
                <a:ea typeface="Times New Roman"/>
              </a:rPr>
              <a:t>ремонт </a:t>
            </a:r>
            <a:r>
              <a:rPr lang="ru-RU" sz="1050" dirty="0" err="1">
                <a:solidFill>
                  <a:schemeClr val="tx1"/>
                </a:solidFill>
                <a:latin typeface="Times New Roman"/>
                <a:ea typeface="Times New Roman"/>
              </a:rPr>
              <a:t>дюралайта</a:t>
            </a:r>
            <a:r>
              <a:rPr lang="ru-RU" sz="1050" dirty="0">
                <a:solidFill>
                  <a:schemeClr val="tx1"/>
                </a:solidFill>
                <a:latin typeface="Times New Roman"/>
                <a:ea typeface="Times New Roman"/>
              </a:rPr>
              <a:t> на кольцевой транспортной развязке на пересечении ул. Ленина и ул. </a:t>
            </a:r>
            <a:r>
              <a:rPr lang="ru-RU" sz="1050" dirty="0" smtClean="0">
                <a:solidFill>
                  <a:schemeClr val="tx1"/>
                </a:solidFill>
                <a:latin typeface="Times New Roman"/>
                <a:ea typeface="Times New Roman"/>
              </a:rPr>
              <a:t>Гоголя – 181,6</a:t>
            </a:r>
          </a:p>
          <a:p>
            <a:pPr algn="l"/>
            <a:r>
              <a:rPr lang="ru-RU" sz="1050" dirty="0">
                <a:solidFill>
                  <a:schemeClr val="tx1"/>
                </a:solidFill>
                <a:latin typeface="Times New Roman"/>
                <a:ea typeface="Times New Roman"/>
              </a:rPr>
              <a:t>	</a:t>
            </a:r>
            <a:r>
              <a:rPr lang="ru-RU" sz="1050" dirty="0" smtClean="0">
                <a:solidFill>
                  <a:schemeClr val="tx1"/>
                </a:solidFill>
                <a:latin typeface="Times New Roman"/>
                <a:ea typeface="Times New Roman"/>
              </a:rPr>
              <a:t>содержание кладбища – 1 818,5</a:t>
            </a:r>
          </a:p>
          <a:p>
            <a:pPr algn="l"/>
            <a:r>
              <a:rPr lang="ru-RU" sz="1100" b="1" dirty="0">
                <a:solidFill>
                  <a:schemeClr val="tx1"/>
                </a:solidFill>
                <a:latin typeface="Times New Roman"/>
                <a:cs typeface="Times New Roman" pitchFamily="18" charset="0"/>
              </a:rPr>
              <a:t>п</a:t>
            </a:r>
            <a:r>
              <a:rPr lang="ru-RU" sz="1100" b="1" dirty="0" smtClean="0">
                <a:solidFill>
                  <a:schemeClr val="tx1"/>
                </a:solidFill>
                <a:latin typeface="Times New Roman"/>
                <a:cs typeface="Times New Roman" pitchFamily="18" charset="0"/>
              </a:rPr>
              <a:t>. Тея </a:t>
            </a:r>
            <a:r>
              <a:rPr lang="ru-RU" sz="1100" b="1" dirty="0">
                <a:solidFill>
                  <a:schemeClr val="tx1"/>
                </a:solidFill>
                <a:latin typeface="Times New Roman" pitchFamily="18" charset="0"/>
                <a:cs typeface="Times New Roman" pitchFamily="18" charset="0"/>
              </a:rPr>
              <a:t>на общую </a:t>
            </a:r>
            <a:r>
              <a:rPr lang="ru-RU" sz="1100" b="1" dirty="0" smtClean="0">
                <a:solidFill>
                  <a:schemeClr val="tx1"/>
                </a:solidFill>
                <a:latin typeface="Times New Roman" pitchFamily="18" charset="0"/>
                <a:cs typeface="Times New Roman" pitchFamily="18" charset="0"/>
              </a:rPr>
              <a:t>сумму 5 094,3</a:t>
            </a:r>
            <a:r>
              <a:rPr lang="ru-RU" sz="1100" b="1" dirty="0" smtClean="0">
                <a:solidFill>
                  <a:schemeClr val="tx1"/>
                </a:solidFill>
                <a:latin typeface="Times New Roman"/>
                <a:cs typeface="Times New Roman" pitchFamily="18" charset="0"/>
              </a:rPr>
              <a:t>, из них:</a:t>
            </a:r>
          </a:p>
          <a:p>
            <a:pPr algn="l"/>
            <a:r>
              <a:rPr lang="ru-RU" sz="1100" dirty="0">
                <a:solidFill>
                  <a:schemeClr val="tx1"/>
                </a:solidFill>
                <a:latin typeface="Times New Roman"/>
                <a:cs typeface="Times New Roman" pitchFamily="18" charset="0"/>
              </a:rPr>
              <a:t>	</a:t>
            </a:r>
            <a:r>
              <a:rPr lang="ru-RU" sz="1050" dirty="0" smtClean="0">
                <a:solidFill>
                  <a:schemeClr val="tx1"/>
                </a:solidFill>
                <a:latin typeface="Times New Roman" pitchFamily="18" charset="0"/>
                <a:cs typeface="Times New Roman" pitchFamily="18" charset="0"/>
              </a:rPr>
              <a:t>благоустройство </a:t>
            </a:r>
            <a:r>
              <a:rPr lang="ru-RU" sz="1050" dirty="0">
                <a:solidFill>
                  <a:schemeClr val="tx1"/>
                </a:solidFill>
                <a:latin typeface="Times New Roman" pitchFamily="18" charset="0"/>
                <a:cs typeface="Times New Roman" pitchFamily="18" charset="0"/>
              </a:rPr>
              <a:t>и озеленение </a:t>
            </a:r>
            <a:r>
              <a:rPr lang="ru-RU" sz="1050" dirty="0" smtClean="0">
                <a:solidFill>
                  <a:schemeClr val="tx1"/>
                </a:solidFill>
                <a:latin typeface="Times New Roman" pitchFamily="18" charset="0"/>
                <a:cs typeface="Times New Roman" pitchFamily="18" charset="0"/>
              </a:rPr>
              <a:t>– 498,2</a:t>
            </a:r>
            <a:endParaRPr lang="ru-RU" sz="1050" dirty="0" smtClean="0">
              <a:solidFill>
                <a:schemeClr val="tx1"/>
              </a:solidFill>
              <a:latin typeface="Times New Roman"/>
              <a:cs typeface="Times New Roman" pitchFamily="18" charset="0"/>
            </a:endParaRPr>
          </a:p>
          <a:p>
            <a:pPr algn="l"/>
            <a:r>
              <a:rPr lang="ru-RU" sz="1050" dirty="0" smtClean="0">
                <a:solidFill>
                  <a:schemeClr val="tx1"/>
                </a:solidFill>
                <a:latin typeface="Times New Roman"/>
                <a:ea typeface="Times New Roman"/>
              </a:rPr>
              <a:t>	содержание </a:t>
            </a:r>
            <a:r>
              <a:rPr lang="ru-RU" sz="1050" dirty="0">
                <a:solidFill>
                  <a:schemeClr val="tx1"/>
                </a:solidFill>
                <a:latin typeface="Times New Roman"/>
                <a:ea typeface="Times New Roman"/>
              </a:rPr>
              <a:t>территорий скверов, парков, зеленых зон, иных мест общего пользования - </a:t>
            </a:r>
            <a:r>
              <a:rPr lang="ru-RU" sz="1050" dirty="0" smtClean="0">
                <a:solidFill>
                  <a:schemeClr val="tx1"/>
                </a:solidFill>
                <a:latin typeface="Times New Roman"/>
                <a:ea typeface="Times New Roman"/>
              </a:rPr>
              <a:t>300,0 </a:t>
            </a:r>
          </a:p>
          <a:p>
            <a:pPr algn="l"/>
            <a:r>
              <a:rPr lang="ru-RU" sz="1050" dirty="0">
                <a:solidFill>
                  <a:schemeClr val="tx1"/>
                </a:solidFill>
                <a:latin typeface="Times New Roman"/>
                <a:ea typeface="Times New Roman"/>
              </a:rPr>
              <a:t>	</a:t>
            </a:r>
            <a:r>
              <a:rPr lang="ru-RU" sz="1050" dirty="0" smtClean="0">
                <a:solidFill>
                  <a:schemeClr val="tx1"/>
                </a:solidFill>
                <a:latin typeface="Times New Roman"/>
                <a:ea typeface="Times New Roman"/>
              </a:rPr>
              <a:t>устройство </a:t>
            </a:r>
            <a:r>
              <a:rPr lang="ru-RU" sz="1050" dirty="0" err="1">
                <a:solidFill>
                  <a:schemeClr val="tx1"/>
                </a:solidFill>
                <a:latin typeface="Times New Roman"/>
                <a:ea typeface="Times New Roman"/>
              </a:rPr>
              <a:t>отмостки</a:t>
            </a:r>
            <a:r>
              <a:rPr lang="ru-RU" sz="1050" dirty="0">
                <a:solidFill>
                  <a:schemeClr val="tx1"/>
                </a:solidFill>
                <a:latin typeface="Times New Roman"/>
                <a:ea typeface="Times New Roman"/>
              </a:rPr>
              <a:t> жилого дома, ул. Школьная, </a:t>
            </a:r>
            <a:r>
              <a:rPr lang="ru-RU" sz="1050" dirty="0" smtClean="0">
                <a:solidFill>
                  <a:schemeClr val="tx1"/>
                </a:solidFill>
                <a:latin typeface="Times New Roman"/>
                <a:ea typeface="Times New Roman"/>
              </a:rPr>
              <a:t>1 – 226,0</a:t>
            </a:r>
          </a:p>
          <a:p>
            <a:pPr algn="l"/>
            <a:r>
              <a:rPr lang="ru-RU" sz="1050" dirty="0">
                <a:solidFill>
                  <a:schemeClr val="tx1"/>
                </a:solidFill>
                <a:latin typeface="Times New Roman"/>
                <a:ea typeface="Times New Roman"/>
              </a:rPr>
              <a:t>	</a:t>
            </a:r>
            <a:r>
              <a:rPr lang="ru-RU" sz="1050" dirty="0" smtClean="0">
                <a:solidFill>
                  <a:schemeClr val="tx1"/>
                </a:solidFill>
                <a:latin typeface="Times New Roman"/>
                <a:ea typeface="Times New Roman"/>
              </a:rPr>
              <a:t>снос </a:t>
            </a:r>
            <a:r>
              <a:rPr lang="ru-RU" sz="1050" dirty="0">
                <a:solidFill>
                  <a:schemeClr val="tx1"/>
                </a:solidFill>
                <a:latin typeface="Times New Roman"/>
                <a:ea typeface="Times New Roman"/>
              </a:rPr>
              <a:t>аварийного дома, ул. Молодежная, </a:t>
            </a:r>
            <a:r>
              <a:rPr lang="ru-RU" sz="1050" dirty="0" smtClean="0">
                <a:solidFill>
                  <a:schemeClr val="tx1"/>
                </a:solidFill>
                <a:latin typeface="Times New Roman"/>
                <a:ea typeface="Times New Roman"/>
              </a:rPr>
              <a:t>2 – 292,3</a:t>
            </a:r>
          </a:p>
          <a:p>
            <a:pPr algn="l"/>
            <a:r>
              <a:rPr lang="ru-RU" sz="1050" dirty="0">
                <a:solidFill>
                  <a:schemeClr val="tx1"/>
                </a:solidFill>
                <a:latin typeface="Times New Roman"/>
                <a:ea typeface="Times New Roman"/>
              </a:rPr>
              <a:t>	</a:t>
            </a:r>
            <a:r>
              <a:rPr lang="ru-RU" sz="1050" dirty="0" smtClean="0">
                <a:solidFill>
                  <a:schemeClr val="tx1"/>
                </a:solidFill>
                <a:latin typeface="Times New Roman"/>
                <a:ea typeface="Times New Roman"/>
              </a:rPr>
              <a:t>снос </a:t>
            </a:r>
            <a:r>
              <a:rPr lang="ru-RU" sz="1050" dirty="0">
                <a:solidFill>
                  <a:schemeClr val="tx1"/>
                </a:solidFill>
                <a:latin typeface="Times New Roman"/>
                <a:ea typeface="Times New Roman"/>
              </a:rPr>
              <a:t>аварийного дома, ул. Первомайская, </a:t>
            </a:r>
            <a:r>
              <a:rPr lang="ru-RU" sz="1050" dirty="0" smtClean="0">
                <a:solidFill>
                  <a:schemeClr val="tx1"/>
                </a:solidFill>
                <a:latin typeface="Times New Roman"/>
                <a:ea typeface="Times New Roman"/>
              </a:rPr>
              <a:t>12 – 453,7</a:t>
            </a:r>
          </a:p>
          <a:p>
            <a:pPr algn="l"/>
            <a:r>
              <a:rPr lang="ru-RU" sz="1050" dirty="0">
                <a:solidFill>
                  <a:schemeClr val="tx1"/>
                </a:solidFill>
                <a:latin typeface="Times New Roman"/>
                <a:ea typeface="Times New Roman"/>
              </a:rPr>
              <a:t>	</a:t>
            </a:r>
            <a:r>
              <a:rPr lang="ru-RU" sz="1050" dirty="0" smtClean="0">
                <a:solidFill>
                  <a:schemeClr val="tx1"/>
                </a:solidFill>
                <a:latin typeface="Times New Roman"/>
                <a:ea typeface="Times New Roman"/>
              </a:rPr>
              <a:t>снос </a:t>
            </a:r>
            <a:r>
              <a:rPr lang="ru-RU" sz="1050" dirty="0">
                <a:solidFill>
                  <a:schemeClr val="tx1"/>
                </a:solidFill>
                <a:latin typeface="Times New Roman"/>
                <a:ea typeface="Times New Roman"/>
              </a:rPr>
              <a:t>аварийного дома, ул. Октябрьская, </a:t>
            </a:r>
            <a:r>
              <a:rPr lang="ru-RU" sz="1050" dirty="0" smtClean="0">
                <a:solidFill>
                  <a:schemeClr val="tx1"/>
                </a:solidFill>
                <a:latin typeface="Times New Roman"/>
                <a:ea typeface="Times New Roman"/>
              </a:rPr>
              <a:t>25 – 270,9</a:t>
            </a:r>
          </a:p>
          <a:p>
            <a:pPr algn="l"/>
            <a:r>
              <a:rPr lang="ru-RU" sz="1050" dirty="0">
                <a:solidFill>
                  <a:schemeClr val="tx1"/>
                </a:solidFill>
                <a:latin typeface="Times New Roman"/>
                <a:ea typeface="Times New Roman"/>
              </a:rPr>
              <a:t>	</a:t>
            </a:r>
            <a:r>
              <a:rPr lang="ru-RU" sz="1050" dirty="0" smtClean="0">
                <a:solidFill>
                  <a:schemeClr val="tx1"/>
                </a:solidFill>
                <a:latin typeface="Times New Roman"/>
                <a:ea typeface="Times New Roman"/>
              </a:rPr>
              <a:t>снос </a:t>
            </a:r>
            <a:r>
              <a:rPr lang="ru-RU" sz="1050" dirty="0">
                <a:solidFill>
                  <a:schemeClr val="tx1"/>
                </a:solidFill>
                <a:latin typeface="Times New Roman"/>
                <a:ea typeface="Times New Roman"/>
              </a:rPr>
              <a:t>аварийного дома, ул. Таёжная, </a:t>
            </a:r>
            <a:r>
              <a:rPr lang="ru-RU" sz="1050" dirty="0" smtClean="0">
                <a:solidFill>
                  <a:schemeClr val="tx1"/>
                </a:solidFill>
                <a:latin typeface="Times New Roman"/>
                <a:ea typeface="Times New Roman"/>
              </a:rPr>
              <a:t>19 – 234,5</a:t>
            </a:r>
          </a:p>
          <a:p>
            <a:pPr algn="l"/>
            <a:r>
              <a:rPr lang="ru-RU" sz="1050" dirty="0">
                <a:solidFill>
                  <a:schemeClr val="tx1"/>
                </a:solidFill>
                <a:latin typeface="Times New Roman"/>
                <a:ea typeface="Times New Roman"/>
              </a:rPr>
              <a:t>	</a:t>
            </a:r>
            <a:r>
              <a:rPr lang="ru-RU" sz="1050" dirty="0" smtClean="0">
                <a:solidFill>
                  <a:schemeClr val="tx1"/>
                </a:solidFill>
                <a:latin typeface="Times New Roman"/>
                <a:ea typeface="Times New Roman"/>
              </a:rPr>
              <a:t>снос </a:t>
            </a:r>
            <a:r>
              <a:rPr lang="ru-RU" sz="1050" dirty="0">
                <a:solidFill>
                  <a:schemeClr val="tx1"/>
                </a:solidFill>
                <a:latin typeface="Times New Roman"/>
                <a:ea typeface="Times New Roman"/>
              </a:rPr>
              <a:t>аварийного дома, ул. Дражная, </a:t>
            </a:r>
            <a:r>
              <a:rPr lang="ru-RU" sz="1050" dirty="0" smtClean="0">
                <a:solidFill>
                  <a:schemeClr val="tx1"/>
                </a:solidFill>
                <a:latin typeface="Times New Roman"/>
                <a:ea typeface="Times New Roman"/>
              </a:rPr>
              <a:t>7 – 281,9</a:t>
            </a:r>
          </a:p>
          <a:p>
            <a:pPr algn="l"/>
            <a:r>
              <a:rPr lang="ru-RU" sz="1050" dirty="0">
                <a:solidFill>
                  <a:schemeClr val="tx1"/>
                </a:solidFill>
                <a:latin typeface="Times New Roman"/>
                <a:ea typeface="Times New Roman"/>
              </a:rPr>
              <a:t>	</a:t>
            </a:r>
            <a:r>
              <a:rPr lang="ru-RU" sz="1050" dirty="0" smtClean="0">
                <a:solidFill>
                  <a:schemeClr val="tx1"/>
                </a:solidFill>
                <a:latin typeface="Times New Roman"/>
                <a:ea typeface="Times New Roman"/>
              </a:rPr>
              <a:t>снос </a:t>
            </a:r>
            <a:r>
              <a:rPr lang="ru-RU" sz="1050" dirty="0">
                <a:solidFill>
                  <a:schemeClr val="tx1"/>
                </a:solidFill>
                <a:latin typeface="Times New Roman"/>
                <a:ea typeface="Times New Roman"/>
              </a:rPr>
              <a:t>аварийного дома, ул. Первомайская, </a:t>
            </a:r>
            <a:r>
              <a:rPr lang="ru-RU" sz="1050" dirty="0" smtClean="0">
                <a:solidFill>
                  <a:schemeClr val="tx1"/>
                </a:solidFill>
                <a:latin typeface="Times New Roman"/>
                <a:ea typeface="Times New Roman"/>
              </a:rPr>
              <a:t>24 – 342,4</a:t>
            </a:r>
          </a:p>
          <a:p>
            <a:pPr algn="l"/>
            <a:r>
              <a:rPr lang="ru-RU" sz="1050" dirty="0">
                <a:solidFill>
                  <a:schemeClr val="tx1"/>
                </a:solidFill>
                <a:latin typeface="Times New Roman"/>
                <a:ea typeface="Times New Roman"/>
              </a:rPr>
              <a:t>	</a:t>
            </a:r>
            <a:r>
              <a:rPr lang="ru-RU" sz="1050" dirty="0" smtClean="0">
                <a:solidFill>
                  <a:schemeClr val="tx1"/>
                </a:solidFill>
                <a:latin typeface="Times New Roman"/>
                <a:ea typeface="Times New Roman"/>
              </a:rPr>
              <a:t>снос </a:t>
            </a:r>
            <a:r>
              <a:rPr lang="ru-RU" sz="1050" dirty="0">
                <a:solidFill>
                  <a:schemeClr val="tx1"/>
                </a:solidFill>
                <a:latin typeface="Times New Roman"/>
                <a:ea typeface="Times New Roman"/>
              </a:rPr>
              <a:t>аварийного дома, ул. Школьная, </a:t>
            </a:r>
            <a:r>
              <a:rPr lang="ru-RU" sz="1050" dirty="0" smtClean="0">
                <a:solidFill>
                  <a:schemeClr val="tx1"/>
                </a:solidFill>
                <a:latin typeface="Times New Roman"/>
                <a:ea typeface="Times New Roman"/>
              </a:rPr>
              <a:t>13 – 474,4</a:t>
            </a:r>
          </a:p>
          <a:p>
            <a:pPr algn="l"/>
            <a:r>
              <a:rPr lang="ru-RU" sz="1050" dirty="0">
                <a:solidFill>
                  <a:schemeClr val="tx1"/>
                </a:solidFill>
                <a:latin typeface="Times New Roman"/>
                <a:ea typeface="Times New Roman"/>
              </a:rPr>
              <a:t>	</a:t>
            </a:r>
            <a:r>
              <a:rPr lang="ru-RU" sz="1050" dirty="0" smtClean="0">
                <a:solidFill>
                  <a:schemeClr val="tx1"/>
                </a:solidFill>
                <a:latin typeface="Times New Roman"/>
                <a:ea typeface="Times New Roman"/>
              </a:rPr>
              <a:t>снос </a:t>
            </a:r>
            <a:r>
              <a:rPr lang="ru-RU" sz="1050" dirty="0">
                <a:solidFill>
                  <a:schemeClr val="tx1"/>
                </a:solidFill>
                <a:latin typeface="Times New Roman"/>
                <a:ea typeface="Times New Roman"/>
              </a:rPr>
              <a:t>аварийного дома, ул. Школьная, </a:t>
            </a:r>
            <a:r>
              <a:rPr lang="ru-RU" sz="1050" dirty="0" smtClean="0">
                <a:solidFill>
                  <a:schemeClr val="tx1"/>
                </a:solidFill>
                <a:latin typeface="Times New Roman"/>
                <a:ea typeface="Times New Roman"/>
              </a:rPr>
              <a:t>36 – 585,8</a:t>
            </a:r>
          </a:p>
          <a:p>
            <a:pPr algn="l"/>
            <a:r>
              <a:rPr lang="ru-RU" sz="1050" dirty="0">
                <a:solidFill>
                  <a:schemeClr val="tx1"/>
                </a:solidFill>
                <a:latin typeface="Times New Roman"/>
                <a:ea typeface="Times New Roman"/>
              </a:rPr>
              <a:t>	</a:t>
            </a:r>
            <a:r>
              <a:rPr lang="ru-RU" sz="1050" dirty="0" smtClean="0">
                <a:solidFill>
                  <a:schemeClr val="tx1"/>
                </a:solidFill>
                <a:latin typeface="Times New Roman"/>
                <a:ea typeface="Times New Roman"/>
              </a:rPr>
              <a:t>снос </a:t>
            </a:r>
            <a:r>
              <a:rPr lang="ru-RU" sz="1050" dirty="0">
                <a:solidFill>
                  <a:schemeClr val="tx1"/>
                </a:solidFill>
                <a:latin typeface="Times New Roman"/>
                <a:ea typeface="Times New Roman"/>
              </a:rPr>
              <a:t>аварийного дома, ул. Энтузиастов, </a:t>
            </a:r>
            <a:r>
              <a:rPr lang="ru-RU" sz="1050" dirty="0" smtClean="0">
                <a:solidFill>
                  <a:schemeClr val="tx1"/>
                </a:solidFill>
                <a:latin typeface="Times New Roman"/>
                <a:ea typeface="Times New Roman"/>
              </a:rPr>
              <a:t>5 – 388,8</a:t>
            </a:r>
          </a:p>
          <a:p>
            <a:pPr algn="l"/>
            <a:r>
              <a:rPr lang="ru-RU" sz="1050" dirty="0">
                <a:solidFill>
                  <a:schemeClr val="tx1"/>
                </a:solidFill>
                <a:latin typeface="Times New Roman"/>
                <a:ea typeface="Times New Roman"/>
              </a:rPr>
              <a:t>	</a:t>
            </a:r>
            <a:r>
              <a:rPr lang="ru-RU" sz="1050" dirty="0" smtClean="0">
                <a:solidFill>
                  <a:schemeClr val="tx1"/>
                </a:solidFill>
                <a:latin typeface="Times New Roman"/>
                <a:ea typeface="Times New Roman"/>
              </a:rPr>
              <a:t>устройство </a:t>
            </a:r>
            <a:r>
              <a:rPr lang="ru-RU" sz="1050" dirty="0">
                <a:solidFill>
                  <a:schemeClr val="tx1"/>
                </a:solidFill>
                <a:latin typeface="Times New Roman"/>
                <a:ea typeface="Times New Roman"/>
              </a:rPr>
              <a:t>и демонтаж зимнего </a:t>
            </a:r>
            <a:r>
              <a:rPr lang="ru-RU" sz="1050" dirty="0" smtClean="0">
                <a:solidFill>
                  <a:schemeClr val="tx1"/>
                </a:solidFill>
                <a:latin typeface="Times New Roman"/>
                <a:ea typeface="Times New Roman"/>
              </a:rPr>
              <a:t>городка – 230,0 </a:t>
            </a:r>
          </a:p>
          <a:p>
            <a:pPr algn="l"/>
            <a:r>
              <a:rPr lang="ru-RU" sz="1050" dirty="0">
                <a:solidFill>
                  <a:schemeClr val="tx1"/>
                </a:solidFill>
                <a:latin typeface="Times New Roman"/>
                <a:cs typeface="Times New Roman" pitchFamily="18" charset="0"/>
              </a:rPr>
              <a:t>	</a:t>
            </a:r>
            <a:r>
              <a:rPr lang="ru-RU" sz="1050" dirty="0">
                <a:solidFill>
                  <a:schemeClr val="tx1"/>
                </a:solidFill>
                <a:latin typeface="Times New Roman"/>
                <a:ea typeface="Times New Roman"/>
              </a:rPr>
              <a:t>содержание кладбища – </a:t>
            </a:r>
            <a:r>
              <a:rPr lang="ru-RU" sz="1050" dirty="0" smtClean="0">
                <a:solidFill>
                  <a:schemeClr val="tx1"/>
                </a:solidFill>
                <a:latin typeface="Times New Roman"/>
                <a:ea typeface="Times New Roman"/>
              </a:rPr>
              <a:t>515,4</a:t>
            </a:r>
            <a:endParaRPr lang="ru-RU" sz="1050" dirty="0">
              <a:solidFill>
                <a:schemeClr val="tx1"/>
              </a:solidFill>
              <a:latin typeface="Times New Roman"/>
              <a:ea typeface="Times New Roman"/>
            </a:endParaRPr>
          </a:p>
          <a:p>
            <a:pPr algn="l"/>
            <a:r>
              <a:rPr lang="ru-RU" sz="1100" dirty="0">
                <a:solidFill>
                  <a:schemeClr val="tx1"/>
                </a:solidFill>
                <a:latin typeface="Times New Roman"/>
                <a:cs typeface="Times New Roman" pitchFamily="18" charset="0"/>
              </a:rPr>
              <a:t>		</a:t>
            </a:r>
            <a:endParaRPr lang="ru-RU" sz="1100" dirty="0">
              <a:solidFill>
                <a:schemeClr val="tx1"/>
              </a:solidFill>
              <a:latin typeface="Times New Roman" pitchFamily="18" charset="0"/>
              <a:cs typeface="Times New Roman" pitchFamily="18" charset="0"/>
            </a:endParaRPr>
          </a:p>
        </p:txBody>
      </p:sp>
      <p:pic>
        <p:nvPicPr>
          <p:cNvPr id="2050" name="Picture 2" descr="http://www.admse.ru/upload/iblock/2ef/S-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60032" y="1484784"/>
            <a:ext cx="3979267" cy="205606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DJI_012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1999" y="4797152"/>
            <a:ext cx="4392489" cy="19442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66950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64326bd47eff0d4bbd075b690312df75.jpg"/>
          <p:cNvPicPr>
            <a:picLocks noChangeAspect="1"/>
          </p:cNvPicPr>
          <p:nvPr/>
        </p:nvPicPr>
        <p:blipFill>
          <a:blip r:embed="rId2" cstate="print"/>
          <a:stretch>
            <a:fillRect/>
          </a:stretch>
        </p:blipFill>
        <p:spPr>
          <a:xfrm>
            <a:off x="0" y="0"/>
            <a:ext cx="9144000" cy="6858000"/>
          </a:xfrm>
          <a:prstGeom prst="rect">
            <a:avLst/>
          </a:prstGeom>
          <a:ln>
            <a:noFill/>
          </a:ln>
          <a:effectLst>
            <a:softEdge rad="112500"/>
          </a:effectLst>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152401"/>
            <a:ext cx="8153400" cy="704831"/>
          </a:xfrm>
        </p:spPr>
        <p:txBody>
          <a:bodyPr>
            <a:noAutofit/>
          </a:bodyPr>
          <a:lstStyle/>
          <a:p>
            <a:r>
              <a:rPr lang="ru-RU" sz="2000" dirty="0" smtClean="0">
                <a:solidFill>
                  <a:schemeClr val="tx1"/>
                </a:solidFill>
                <a:latin typeface="Times New Roman" pitchFamily="18" charset="0"/>
                <a:cs typeface="Times New Roman" pitchFamily="18" charset="0"/>
              </a:rPr>
              <a:t>Благоустройство территории населенных пунктов Северо-Енисейского района на 2021 год (тыс. руб.)</a:t>
            </a:r>
            <a:endParaRPr lang="ru-RU" sz="2000" dirty="0">
              <a:solidFill>
                <a:schemeClr val="tx1"/>
              </a:solidFill>
            </a:endParaRPr>
          </a:p>
        </p:txBody>
      </p:sp>
      <p:sp>
        <p:nvSpPr>
          <p:cNvPr id="3" name="Подзаголовок 2"/>
          <p:cNvSpPr>
            <a:spLocks noGrp="1"/>
          </p:cNvSpPr>
          <p:nvPr>
            <p:ph type="subTitle" idx="1"/>
          </p:nvPr>
        </p:nvSpPr>
        <p:spPr>
          <a:xfrm>
            <a:off x="0" y="980728"/>
            <a:ext cx="4355976" cy="5724872"/>
          </a:xfrm>
        </p:spPr>
        <p:txBody>
          <a:bodyPr>
            <a:normAutofit fontScale="92500" lnSpcReduction="20000"/>
          </a:bodyPr>
          <a:lstStyle/>
          <a:p>
            <a:pPr algn="l"/>
            <a:r>
              <a:rPr lang="ru-RU" sz="1200" b="1" dirty="0">
                <a:solidFill>
                  <a:schemeClr val="tx1"/>
                </a:solidFill>
                <a:latin typeface="Times New Roman" pitchFamily="18" charset="0"/>
                <a:cs typeface="Times New Roman" pitchFamily="18" charset="0"/>
              </a:rPr>
              <a:t>п</a:t>
            </a:r>
            <a:r>
              <a:rPr lang="ru-RU" sz="1200" b="1" dirty="0" smtClean="0">
                <a:solidFill>
                  <a:schemeClr val="tx1"/>
                </a:solidFill>
                <a:latin typeface="Times New Roman" pitchFamily="18" charset="0"/>
                <a:cs typeface="Times New Roman" pitchFamily="18" charset="0"/>
              </a:rPr>
              <a:t>. Новая </a:t>
            </a:r>
            <a:r>
              <a:rPr lang="ru-RU" sz="1200" b="1" dirty="0" err="1" smtClean="0">
                <a:solidFill>
                  <a:schemeClr val="tx1"/>
                </a:solidFill>
                <a:latin typeface="Times New Roman" pitchFamily="18" charset="0"/>
                <a:cs typeface="Times New Roman" pitchFamily="18" charset="0"/>
              </a:rPr>
              <a:t>Калами</a:t>
            </a:r>
            <a:r>
              <a:rPr lang="ru-RU" sz="1200" b="1" dirty="0" smtClean="0">
                <a:solidFill>
                  <a:schemeClr val="tx1"/>
                </a:solidFill>
                <a:latin typeface="Times New Roman" pitchFamily="18" charset="0"/>
                <a:cs typeface="Times New Roman" pitchFamily="18" charset="0"/>
              </a:rPr>
              <a:t> на общую сумму 3 533,0  , из них:</a:t>
            </a:r>
          </a:p>
          <a:p>
            <a:pPr algn="l"/>
            <a:r>
              <a:rPr lang="ru-RU" sz="1200" dirty="0" smtClean="0">
                <a:solidFill>
                  <a:schemeClr val="tx1"/>
                </a:solidFill>
                <a:latin typeface="Times New Roman" pitchFamily="18" charset="0"/>
                <a:cs typeface="Times New Roman" pitchFamily="18" charset="0"/>
              </a:rPr>
              <a:t>благоустройство </a:t>
            </a:r>
            <a:r>
              <a:rPr lang="ru-RU" sz="1200" dirty="0">
                <a:solidFill>
                  <a:schemeClr val="tx1"/>
                </a:solidFill>
                <a:latin typeface="Times New Roman" pitchFamily="18" charset="0"/>
                <a:cs typeface="Times New Roman" pitchFamily="18" charset="0"/>
              </a:rPr>
              <a:t>и озеленение </a:t>
            </a:r>
            <a:r>
              <a:rPr lang="ru-RU" sz="1200" dirty="0" smtClean="0">
                <a:solidFill>
                  <a:schemeClr val="tx1"/>
                </a:solidFill>
                <a:latin typeface="Times New Roman" pitchFamily="18" charset="0"/>
                <a:cs typeface="Times New Roman" pitchFamily="18" charset="0"/>
              </a:rPr>
              <a:t>– 474,1</a:t>
            </a:r>
          </a:p>
          <a:p>
            <a:pPr algn="l"/>
            <a:r>
              <a:rPr lang="ru-RU" sz="1200" dirty="0" smtClean="0">
                <a:solidFill>
                  <a:schemeClr val="tx1"/>
                </a:solidFill>
                <a:latin typeface="Times New Roman" pitchFamily="18" charset="0"/>
                <a:cs typeface="Times New Roman" pitchFamily="18" charset="0"/>
              </a:rPr>
              <a:t>с</a:t>
            </a:r>
            <a:r>
              <a:rPr lang="ru-RU" sz="1200" dirty="0" smtClean="0">
                <a:solidFill>
                  <a:schemeClr val="tx1"/>
                </a:solidFill>
                <a:latin typeface="Times New Roman"/>
                <a:ea typeface="Times New Roman"/>
              </a:rPr>
              <a:t>одержание территорий скверов</a:t>
            </a:r>
            <a:r>
              <a:rPr lang="ru-RU" sz="1200" dirty="0">
                <a:solidFill>
                  <a:schemeClr val="tx1"/>
                </a:solidFill>
                <a:latin typeface="Times New Roman"/>
                <a:ea typeface="Times New Roman"/>
              </a:rPr>
              <a:t>, парков, зеленых зон, иных мест общего </a:t>
            </a:r>
            <a:r>
              <a:rPr lang="ru-RU" sz="1200" dirty="0" smtClean="0">
                <a:solidFill>
                  <a:schemeClr val="tx1"/>
                </a:solidFill>
                <a:latin typeface="Times New Roman"/>
                <a:ea typeface="Times New Roman"/>
              </a:rPr>
              <a:t>пользования – 266,4</a:t>
            </a:r>
          </a:p>
          <a:p>
            <a:pPr algn="l"/>
            <a:r>
              <a:rPr lang="ru-RU" sz="1200" dirty="0" smtClean="0">
                <a:solidFill>
                  <a:schemeClr val="tx1"/>
                </a:solidFill>
                <a:latin typeface="Times New Roman"/>
                <a:ea typeface="Times New Roman"/>
              </a:rPr>
              <a:t>облицовка </a:t>
            </a:r>
            <a:r>
              <a:rPr lang="ru-RU" sz="1200" dirty="0">
                <a:solidFill>
                  <a:schemeClr val="tx1"/>
                </a:solidFill>
                <a:latin typeface="Times New Roman"/>
                <a:ea typeface="Times New Roman"/>
              </a:rPr>
              <a:t>бетонных ступеней памятного знака в честь павших </a:t>
            </a:r>
            <a:endParaRPr lang="ru-RU" sz="1200" dirty="0" smtClean="0">
              <a:solidFill>
                <a:schemeClr val="tx1"/>
              </a:solidFill>
              <a:latin typeface="Times New Roman"/>
              <a:ea typeface="Times New Roman"/>
            </a:endParaRPr>
          </a:p>
          <a:p>
            <a:pPr algn="l"/>
            <a:r>
              <a:rPr lang="ru-RU" sz="1200" dirty="0" smtClean="0">
                <a:solidFill>
                  <a:schemeClr val="tx1"/>
                </a:solidFill>
                <a:latin typeface="Times New Roman"/>
                <a:ea typeface="Times New Roman"/>
              </a:rPr>
              <a:t>в </a:t>
            </a:r>
            <a:r>
              <a:rPr lang="ru-RU" sz="1200" dirty="0">
                <a:solidFill>
                  <a:schemeClr val="tx1"/>
                </a:solidFill>
                <a:latin typeface="Times New Roman"/>
                <a:ea typeface="Times New Roman"/>
              </a:rPr>
              <a:t>годы Великой Отечественной войны, ул. Юбилейная </a:t>
            </a:r>
            <a:r>
              <a:rPr lang="ru-RU" sz="1200" dirty="0" smtClean="0">
                <a:solidFill>
                  <a:schemeClr val="tx1"/>
                </a:solidFill>
                <a:latin typeface="Times New Roman"/>
                <a:ea typeface="Times New Roman"/>
              </a:rPr>
              <a:t>25А – 500,0</a:t>
            </a:r>
          </a:p>
          <a:p>
            <a:pPr algn="l"/>
            <a:r>
              <a:rPr lang="ru-RU" sz="1200" dirty="0" smtClean="0">
                <a:solidFill>
                  <a:schemeClr val="tx1"/>
                </a:solidFill>
                <a:latin typeface="Times New Roman"/>
                <a:ea typeface="Times New Roman"/>
              </a:rPr>
              <a:t>текущий </a:t>
            </a:r>
            <a:r>
              <a:rPr lang="ru-RU" sz="1200" dirty="0">
                <a:solidFill>
                  <a:schemeClr val="tx1"/>
                </a:solidFill>
                <a:latin typeface="Times New Roman"/>
                <a:ea typeface="Times New Roman"/>
              </a:rPr>
              <a:t>ремонт бетонных </a:t>
            </a:r>
            <a:r>
              <a:rPr lang="ru-RU" sz="1200" dirty="0" smtClean="0">
                <a:solidFill>
                  <a:schemeClr val="tx1"/>
                </a:solidFill>
                <a:latin typeface="Times New Roman"/>
                <a:ea typeface="Times New Roman"/>
              </a:rPr>
              <a:t>тротуаров, </a:t>
            </a:r>
            <a:r>
              <a:rPr lang="ru-RU" sz="1200" dirty="0">
                <a:solidFill>
                  <a:schemeClr val="tx1"/>
                </a:solidFill>
                <a:latin typeface="Times New Roman"/>
                <a:ea typeface="Times New Roman"/>
              </a:rPr>
              <a:t>ул. </a:t>
            </a:r>
            <a:r>
              <a:rPr lang="ru-RU" sz="1200" dirty="0" smtClean="0">
                <a:solidFill>
                  <a:schemeClr val="tx1"/>
                </a:solidFill>
                <a:latin typeface="Times New Roman"/>
                <a:ea typeface="Times New Roman"/>
              </a:rPr>
              <a:t>Юбилейная – 500,0</a:t>
            </a:r>
          </a:p>
          <a:p>
            <a:pPr algn="l"/>
            <a:r>
              <a:rPr lang="ru-RU" sz="1200" dirty="0" smtClean="0">
                <a:solidFill>
                  <a:schemeClr val="tx1"/>
                </a:solidFill>
                <a:latin typeface="Times New Roman"/>
                <a:ea typeface="Times New Roman"/>
              </a:rPr>
              <a:t>текущий </a:t>
            </a:r>
            <a:r>
              <a:rPr lang="ru-RU" sz="1200" dirty="0">
                <a:solidFill>
                  <a:schemeClr val="tx1"/>
                </a:solidFill>
                <a:latin typeface="Times New Roman"/>
                <a:ea typeface="Times New Roman"/>
              </a:rPr>
              <a:t>ремонт деревянной лестницы, ул. </a:t>
            </a:r>
            <a:r>
              <a:rPr lang="ru-RU" sz="1200" dirty="0" smtClean="0">
                <a:solidFill>
                  <a:schemeClr val="tx1"/>
                </a:solidFill>
                <a:latin typeface="Times New Roman"/>
                <a:ea typeface="Times New Roman"/>
              </a:rPr>
              <a:t>Механическая,1 – 167,0</a:t>
            </a:r>
          </a:p>
          <a:p>
            <a:pPr algn="l"/>
            <a:r>
              <a:rPr lang="ru-RU" sz="1200" dirty="0" smtClean="0">
                <a:solidFill>
                  <a:schemeClr val="tx1"/>
                </a:solidFill>
                <a:latin typeface="Times New Roman"/>
                <a:ea typeface="Times New Roman"/>
              </a:rPr>
              <a:t>текущий </a:t>
            </a:r>
            <a:r>
              <a:rPr lang="ru-RU" sz="1200" dirty="0">
                <a:solidFill>
                  <a:schemeClr val="tx1"/>
                </a:solidFill>
                <a:latin typeface="Times New Roman"/>
                <a:ea typeface="Times New Roman"/>
              </a:rPr>
              <a:t>ремонт подпорной стены, ул. Юбилейная, </a:t>
            </a:r>
            <a:r>
              <a:rPr lang="ru-RU" sz="1200" dirty="0" smtClean="0">
                <a:solidFill>
                  <a:schemeClr val="tx1"/>
                </a:solidFill>
                <a:latin typeface="Times New Roman"/>
                <a:ea typeface="Times New Roman"/>
              </a:rPr>
              <a:t>45 – 273,2</a:t>
            </a:r>
          </a:p>
          <a:p>
            <a:pPr algn="l"/>
            <a:r>
              <a:rPr lang="ru-RU" sz="1200" dirty="0" smtClean="0">
                <a:solidFill>
                  <a:schemeClr val="tx1"/>
                </a:solidFill>
                <a:latin typeface="Times New Roman"/>
                <a:ea typeface="Times New Roman"/>
              </a:rPr>
              <a:t>снос </a:t>
            </a:r>
            <a:r>
              <a:rPr lang="ru-RU" sz="1200" dirty="0">
                <a:solidFill>
                  <a:schemeClr val="tx1"/>
                </a:solidFill>
                <a:latin typeface="Times New Roman"/>
                <a:ea typeface="Times New Roman"/>
              </a:rPr>
              <a:t>аварийного дома, ул. Советская, </a:t>
            </a:r>
            <a:r>
              <a:rPr lang="ru-RU" sz="1200" dirty="0" smtClean="0">
                <a:solidFill>
                  <a:schemeClr val="tx1"/>
                </a:solidFill>
                <a:latin typeface="Times New Roman"/>
                <a:ea typeface="Times New Roman"/>
              </a:rPr>
              <a:t>5 – 452,8</a:t>
            </a:r>
          </a:p>
          <a:p>
            <a:pPr algn="l"/>
            <a:r>
              <a:rPr lang="ru-RU" sz="1200" dirty="0" smtClean="0">
                <a:solidFill>
                  <a:schemeClr val="tx1"/>
                </a:solidFill>
                <a:latin typeface="Times New Roman"/>
                <a:ea typeface="Times New Roman"/>
              </a:rPr>
              <a:t>асфальтирование </a:t>
            </a:r>
            <a:r>
              <a:rPr lang="ru-RU" sz="1200" dirty="0">
                <a:solidFill>
                  <a:schemeClr val="tx1"/>
                </a:solidFill>
                <a:latin typeface="Times New Roman"/>
                <a:ea typeface="Times New Roman"/>
              </a:rPr>
              <a:t>придомовой территории, ул. Дражников, </a:t>
            </a:r>
            <a:r>
              <a:rPr lang="ru-RU" sz="1200" dirty="0" smtClean="0">
                <a:solidFill>
                  <a:schemeClr val="tx1"/>
                </a:solidFill>
                <a:latin typeface="Times New Roman"/>
                <a:ea typeface="Times New Roman"/>
              </a:rPr>
              <a:t>24 – 138,2</a:t>
            </a:r>
          </a:p>
          <a:p>
            <a:pPr algn="l"/>
            <a:r>
              <a:rPr lang="ru-RU" sz="1200" dirty="0" smtClean="0">
                <a:solidFill>
                  <a:schemeClr val="tx1"/>
                </a:solidFill>
                <a:latin typeface="Times New Roman"/>
                <a:cs typeface="Times New Roman" pitchFamily="18" charset="0"/>
              </a:rPr>
              <a:t>п</a:t>
            </a:r>
            <a:r>
              <a:rPr lang="ru-RU" sz="1200" dirty="0" smtClean="0">
                <a:solidFill>
                  <a:schemeClr val="tx1"/>
                </a:solidFill>
                <a:latin typeface="Times New Roman"/>
                <a:ea typeface="Times New Roman"/>
              </a:rPr>
              <a:t>риобретение</a:t>
            </a:r>
            <a:r>
              <a:rPr lang="ru-RU" sz="1200" dirty="0">
                <a:solidFill>
                  <a:schemeClr val="tx1"/>
                </a:solidFill>
                <a:latin typeface="Times New Roman"/>
                <a:ea typeface="Times New Roman"/>
              </a:rPr>
              <a:t>, доставка, хранение, установка и демонтаж баннеров, </a:t>
            </a:r>
            <a:endParaRPr lang="ru-RU" sz="1200" dirty="0" smtClean="0">
              <a:solidFill>
                <a:schemeClr val="tx1"/>
              </a:solidFill>
              <a:latin typeface="Times New Roman"/>
              <a:ea typeface="Times New Roman"/>
            </a:endParaRPr>
          </a:p>
          <a:p>
            <a:pPr algn="l"/>
            <a:r>
              <a:rPr lang="ru-RU" sz="1200" dirty="0" smtClean="0">
                <a:solidFill>
                  <a:schemeClr val="tx1"/>
                </a:solidFill>
                <a:latin typeface="Times New Roman"/>
                <a:ea typeface="Times New Roman"/>
              </a:rPr>
              <a:t>аншлагов</a:t>
            </a:r>
            <a:r>
              <a:rPr lang="ru-RU" sz="1200" dirty="0">
                <a:solidFill>
                  <a:schemeClr val="tx1"/>
                </a:solidFill>
                <a:latin typeface="Times New Roman"/>
                <a:ea typeface="Times New Roman"/>
              </a:rPr>
              <a:t>, </a:t>
            </a:r>
            <a:r>
              <a:rPr lang="ru-RU" sz="1200" dirty="0" smtClean="0">
                <a:solidFill>
                  <a:schemeClr val="tx1"/>
                </a:solidFill>
                <a:latin typeface="Times New Roman"/>
                <a:ea typeface="Times New Roman"/>
              </a:rPr>
              <a:t>флагов, гирлянд</a:t>
            </a:r>
            <a:r>
              <a:rPr lang="ru-RU" sz="1200" dirty="0">
                <a:solidFill>
                  <a:schemeClr val="tx1"/>
                </a:solidFill>
                <a:latin typeface="Times New Roman"/>
                <a:ea typeface="Times New Roman"/>
              </a:rPr>
              <a:t>, прочей </a:t>
            </a:r>
            <a:r>
              <a:rPr lang="ru-RU" sz="1200" dirty="0" smtClean="0">
                <a:solidFill>
                  <a:schemeClr val="tx1"/>
                </a:solidFill>
                <a:latin typeface="Times New Roman"/>
                <a:ea typeface="Times New Roman"/>
              </a:rPr>
              <a:t>баннерной продукции – 266,2</a:t>
            </a:r>
          </a:p>
          <a:p>
            <a:pPr algn="l"/>
            <a:r>
              <a:rPr lang="ru-RU" sz="1200" dirty="0" smtClean="0">
                <a:solidFill>
                  <a:schemeClr val="tx1"/>
                </a:solidFill>
                <a:latin typeface="Times New Roman"/>
                <a:ea typeface="Times New Roman"/>
              </a:rPr>
              <a:t>монтаж </a:t>
            </a:r>
            <a:r>
              <a:rPr lang="ru-RU" sz="1200" dirty="0">
                <a:solidFill>
                  <a:schemeClr val="tx1"/>
                </a:solidFill>
                <a:latin typeface="Times New Roman"/>
                <a:ea typeface="Times New Roman"/>
              </a:rPr>
              <a:t>освещения возле остановочных </a:t>
            </a:r>
            <a:r>
              <a:rPr lang="ru-RU" sz="1200" dirty="0" smtClean="0">
                <a:solidFill>
                  <a:schemeClr val="tx1"/>
                </a:solidFill>
                <a:latin typeface="Times New Roman"/>
                <a:ea typeface="Times New Roman"/>
              </a:rPr>
              <a:t>павильонов, </a:t>
            </a:r>
            <a:r>
              <a:rPr lang="ru-RU" sz="1200" dirty="0">
                <a:solidFill>
                  <a:schemeClr val="tx1"/>
                </a:solidFill>
                <a:latin typeface="Times New Roman"/>
                <a:ea typeface="Times New Roman"/>
              </a:rPr>
              <a:t>ул. Юбилейная,15 и 43 </a:t>
            </a:r>
            <a:r>
              <a:rPr lang="ru-RU" sz="1200" dirty="0" smtClean="0">
                <a:solidFill>
                  <a:schemeClr val="tx1"/>
                </a:solidFill>
                <a:latin typeface="Times New Roman"/>
                <a:ea typeface="Times New Roman"/>
              </a:rPr>
              <a:t>– 63,3</a:t>
            </a:r>
          </a:p>
          <a:p>
            <a:pPr algn="l"/>
            <a:r>
              <a:rPr lang="ru-RU" sz="1200" dirty="0" smtClean="0">
                <a:solidFill>
                  <a:schemeClr val="tx1"/>
                </a:solidFill>
                <a:latin typeface="Times New Roman"/>
                <a:cs typeface="Times New Roman" pitchFamily="18" charset="0"/>
              </a:rPr>
              <a:t>у</a:t>
            </a:r>
            <a:r>
              <a:rPr lang="ru-RU" sz="1200" dirty="0" smtClean="0">
                <a:solidFill>
                  <a:schemeClr val="tx1"/>
                </a:solidFill>
                <a:latin typeface="Times New Roman"/>
                <a:ea typeface="Times New Roman"/>
              </a:rPr>
              <a:t>стройство </a:t>
            </a:r>
            <a:r>
              <a:rPr lang="ru-RU" sz="1200" dirty="0">
                <a:solidFill>
                  <a:schemeClr val="tx1"/>
                </a:solidFill>
                <a:latin typeface="Times New Roman"/>
                <a:ea typeface="Times New Roman"/>
              </a:rPr>
              <a:t>и демонтаж зимнего </a:t>
            </a:r>
            <a:r>
              <a:rPr lang="ru-RU" sz="1200" dirty="0" smtClean="0">
                <a:solidFill>
                  <a:schemeClr val="tx1"/>
                </a:solidFill>
                <a:latin typeface="Times New Roman"/>
                <a:ea typeface="Times New Roman"/>
              </a:rPr>
              <a:t>городка – 73,0</a:t>
            </a:r>
          </a:p>
          <a:p>
            <a:pPr algn="l"/>
            <a:r>
              <a:rPr lang="ru-RU" sz="1200" dirty="0" smtClean="0">
                <a:solidFill>
                  <a:schemeClr val="tx1"/>
                </a:solidFill>
                <a:latin typeface="Times New Roman"/>
                <a:ea typeface="Times New Roman"/>
              </a:rPr>
              <a:t>покос травы – 98,8</a:t>
            </a:r>
          </a:p>
          <a:p>
            <a:pPr lvl="0" algn="l"/>
            <a:r>
              <a:rPr lang="ru-RU" sz="1200" dirty="0">
                <a:solidFill>
                  <a:prstClr val="black"/>
                </a:solidFill>
                <a:latin typeface="Times New Roman"/>
                <a:ea typeface="Times New Roman"/>
              </a:rPr>
              <a:t>содержание кладбища – </a:t>
            </a:r>
            <a:r>
              <a:rPr lang="ru-RU" sz="1200" dirty="0" smtClean="0">
                <a:solidFill>
                  <a:prstClr val="black"/>
                </a:solidFill>
                <a:latin typeface="Times New Roman"/>
                <a:ea typeface="Times New Roman"/>
              </a:rPr>
              <a:t>260,0</a:t>
            </a:r>
            <a:endParaRPr lang="ru-RU" sz="1200" b="1" dirty="0" smtClean="0">
              <a:solidFill>
                <a:schemeClr val="tx1"/>
              </a:solidFill>
              <a:latin typeface="Times New Roman"/>
              <a:cs typeface="Times New Roman" pitchFamily="18" charset="0"/>
            </a:endParaRPr>
          </a:p>
          <a:p>
            <a:pPr algn="l"/>
            <a:endParaRPr lang="ru-RU" sz="1200" b="1" dirty="0">
              <a:solidFill>
                <a:schemeClr val="tx1"/>
              </a:solidFill>
              <a:latin typeface="Times New Roman"/>
              <a:cs typeface="Times New Roman" pitchFamily="18" charset="0"/>
            </a:endParaRPr>
          </a:p>
          <a:p>
            <a:pPr algn="l"/>
            <a:r>
              <a:rPr lang="ru-RU" sz="1200" b="1" dirty="0" smtClean="0">
                <a:solidFill>
                  <a:schemeClr val="tx1"/>
                </a:solidFill>
                <a:latin typeface="Times New Roman"/>
                <a:cs typeface="Times New Roman" pitchFamily="18" charset="0"/>
              </a:rPr>
              <a:t>п. Брянка </a:t>
            </a:r>
            <a:r>
              <a:rPr lang="ru-RU" sz="1200" b="1" dirty="0">
                <a:solidFill>
                  <a:schemeClr val="tx1"/>
                </a:solidFill>
                <a:latin typeface="Times New Roman" pitchFamily="18" charset="0"/>
                <a:cs typeface="Times New Roman" pitchFamily="18" charset="0"/>
              </a:rPr>
              <a:t>на общую </a:t>
            </a:r>
            <a:r>
              <a:rPr lang="ru-RU" sz="1200" b="1" dirty="0" smtClean="0">
                <a:solidFill>
                  <a:schemeClr val="tx1"/>
                </a:solidFill>
                <a:latin typeface="Times New Roman" pitchFamily="18" charset="0"/>
                <a:cs typeface="Times New Roman" pitchFamily="18" charset="0"/>
              </a:rPr>
              <a:t>сумму 5 023,2</a:t>
            </a:r>
            <a:r>
              <a:rPr lang="ru-RU" sz="1200" b="1" dirty="0" smtClean="0">
                <a:solidFill>
                  <a:schemeClr val="tx1"/>
                </a:solidFill>
                <a:latin typeface="Times New Roman"/>
                <a:cs typeface="Times New Roman" pitchFamily="18" charset="0"/>
              </a:rPr>
              <a:t>, из них:</a:t>
            </a:r>
          </a:p>
          <a:p>
            <a:pPr algn="l"/>
            <a:r>
              <a:rPr lang="ru-RU" sz="1200" dirty="0" smtClean="0">
                <a:solidFill>
                  <a:schemeClr val="tx1"/>
                </a:solidFill>
                <a:latin typeface="Times New Roman"/>
                <a:cs typeface="Times New Roman" pitchFamily="18" charset="0"/>
              </a:rPr>
              <a:t>б</a:t>
            </a:r>
            <a:r>
              <a:rPr lang="ru-RU" sz="1200" dirty="0" smtClean="0">
                <a:solidFill>
                  <a:schemeClr val="tx1"/>
                </a:solidFill>
                <a:latin typeface="Times New Roman"/>
                <a:ea typeface="Times New Roman"/>
              </a:rPr>
              <a:t>лагоустройство </a:t>
            </a:r>
            <a:r>
              <a:rPr lang="ru-RU" sz="1200" dirty="0">
                <a:solidFill>
                  <a:schemeClr val="tx1"/>
                </a:solidFill>
                <a:latin typeface="Times New Roman"/>
                <a:ea typeface="Times New Roman"/>
              </a:rPr>
              <a:t>территории памятного знака в честь павших в годы </a:t>
            </a:r>
            <a:endParaRPr lang="ru-RU" sz="1200" dirty="0" smtClean="0">
              <a:solidFill>
                <a:schemeClr val="tx1"/>
              </a:solidFill>
              <a:latin typeface="Times New Roman"/>
              <a:ea typeface="Times New Roman"/>
            </a:endParaRPr>
          </a:p>
          <a:p>
            <a:pPr algn="l"/>
            <a:r>
              <a:rPr lang="ru-RU" sz="1200" dirty="0" smtClean="0">
                <a:solidFill>
                  <a:schemeClr val="tx1"/>
                </a:solidFill>
                <a:latin typeface="Times New Roman"/>
                <a:ea typeface="Times New Roman"/>
              </a:rPr>
              <a:t>Великой </a:t>
            </a:r>
            <a:r>
              <a:rPr lang="ru-RU" sz="1200" dirty="0">
                <a:solidFill>
                  <a:schemeClr val="tx1"/>
                </a:solidFill>
                <a:latin typeface="Times New Roman"/>
                <a:ea typeface="Times New Roman"/>
              </a:rPr>
              <a:t>Отечественной </a:t>
            </a:r>
            <a:r>
              <a:rPr lang="ru-RU" sz="1200" dirty="0" smtClean="0">
                <a:solidFill>
                  <a:schemeClr val="tx1"/>
                </a:solidFill>
                <a:latin typeface="Times New Roman"/>
                <a:ea typeface="Times New Roman"/>
              </a:rPr>
              <a:t>войны</a:t>
            </a:r>
            <a:r>
              <a:rPr lang="ru-RU" sz="1200" dirty="0">
                <a:solidFill>
                  <a:schemeClr val="tx1"/>
                </a:solidFill>
                <a:latin typeface="Times New Roman"/>
                <a:ea typeface="Times New Roman"/>
              </a:rPr>
              <a:t>, ул. Набережная </a:t>
            </a:r>
            <a:r>
              <a:rPr lang="ru-RU" sz="1200" dirty="0" smtClean="0">
                <a:solidFill>
                  <a:schemeClr val="tx1"/>
                </a:solidFill>
                <a:latin typeface="Times New Roman"/>
                <a:ea typeface="Times New Roman"/>
              </a:rPr>
              <a:t>16/1 – 2 078,2</a:t>
            </a:r>
            <a:endParaRPr lang="ru-RU" sz="1200" dirty="0" smtClean="0">
              <a:solidFill>
                <a:schemeClr val="tx1"/>
              </a:solidFill>
              <a:latin typeface="Times New Roman"/>
              <a:cs typeface="Times New Roman" pitchFamily="18" charset="0"/>
            </a:endParaRPr>
          </a:p>
          <a:p>
            <a:pPr lvl="0" algn="l"/>
            <a:r>
              <a:rPr lang="ru-RU" sz="1200" dirty="0" smtClean="0">
                <a:solidFill>
                  <a:schemeClr val="tx1"/>
                </a:solidFill>
                <a:latin typeface="Times New Roman" pitchFamily="18" charset="0"/>
                <a:cs typeface="Times New Roman" pitchFamily="18" charset="0"/>
              </a:rPr>
              <a:t>благоустройство </a:t>
            </a:r>
            <a:r>
              <a:rPr lang="ru-RU" sz="1200" dirty="0">
                <a:solidFill>
                  <a:schemeClr val="tx1"/>
                </a:solidFill>
                <a:latin typeface="Times New Roman" pitchFamily="18" charset="0"/>
                <a:cs typeface="Times New Roman" pitchFamily="18" charset="0"/>
              </a:rPr>
              <a:t>и озеленение – </a:t>
            </a:r>
            <a:r>
              <a:rPr lang="ru-RU" sz="1200" dirty="0" smtClean="0">
                <a:solidFill>
                  <a:schemeClr val="tx1"/>
                </a:solidFill>
                <a:latin typeface="Times New Roman" pitchFamily="18" charset="0"/>
                <a:cs typeface="Times New Roman" pitchFamily="18" charset="0"/>
              </a:rPr>
              <a:t>512,0</a:t>
            </a:r>
          </a:p>
          <a:p>
            <a:pPr lvl="0" algn="l"/>
            <a:r>
              <a:rPr lang="ru-RU" sz="1200" dirty="0" smtClean="0">
                <a:solidFill>
                  <a:schemeClr val="tx1"/>
                </a:solidFill>
                <a:latin typeface="Times New Roman"/>
                <a:ea typeface="Times New Roman"/>
              </a:rPr>
              <a:t>содержание </a:t>
            </a:r>
            <a:r>
              <a:rPr lang="ru-RU" sz="1200" dirty="0">
                <a:solidFill>
                  <a:schemeClr val="tx1"/>
                </a:solidFill>
                <a:latin typeface="Times New Roman"/>
                <a:ea typeface="Times New Roman"/>
              </a:rPr>
              <a:t>территории общего пользования </a:t>
            </a:r>
            <a:r>
              <a:rPr lang="ru-RU" sz="1200" dirty="0" smtClean="0">
                <a:solidFill>
                  <a:schemeClr val="tx1"/>
                </a:solidFill>
                <a:latin typeface="Times New Roman"/>
                <a:ea typeface="Times New Roman"/>
              </a:rPr>
              <a:t>– 188,0</a:t>
            </a:r>
            <a:endParaRPr lang="ru-RU" sz="1200" dirty="0" smtClean="0">
              <a:solidFill>
                <a:schemeClr val="tx1"/>
              </a:solidFill>
              <a:latin typeface="Times New Roman" pitchFamily="18" charset="0"/>
              <a:cs typeface="Times New Roman" pitchFamily="18" charset="0"/>
            </a:endParaRPr>
          </a:p>
          <a:p>
            <a:pPr lvl="0" algn="l"/>
            <a:r>
              <a:rPr lang="ru-RU" sz="1200" dirty="0" smtClean="0">
                <a:solidFill>
                  <a:schemeClr val="tx1"/>
                </a:solidFill>
                <a:latin typeface="Times New Roman"/>
                <a:ea typeface="Times New Roman"/>
              </a:rPr>
              <a:t>санитарная </a:t>
            </a:r>
            <a:r>
              <a:rPr lang="ru-RU" sz="1200" dirty="0">
                <a:solidFill>
                  <a:schemeClr val="tx1"/>
                </a:solidFill>
                <a:latin typeface="Times New Roman"/>
                <a:ea typeface="Times New Roman"/>
              </a:rPr>
              <a:t>рубка сухостойных насаждений – </a:t>
            </a:r>
            <a:r>
              <a:rPr lang="ru-RU" sz="1200" dirty="0" smtClean="0">
                <a:solidFill>
                  <a:schemeClr val="tx1"/>
                </a:solidFill>
                <a:latin typeface="Times New Roman"/>
                <a:ea typeface="Times New Roman"/>
              </a:rPr>
              <a:t>114,7</a:t>
            </a:r>
            <a:endParaRPr lang="ru-RU" sz="1200" dirty="0">
              <a:solidFill>
                <a:schemeClr val="tx1"/>
              </a:solidFill>
              <a:latin typeface="Times New Roman"/>
              <a:ea typeface="Times New Roman"/>
            </a:endParaRPr>
          </a:p>
          <a:p>
            <a:pPr lvl="0" algn="l"/>
            <a:r>
              <a:rPr lang="ru-RU" sz="1200" dirty="0" smtClean="0">
                <a:solidFill>
                  <a:schemeClr val="tx1"/>
                </a:solidFill>
                <a:latin typeface="Times New Roman"/>
                <a:ea typeface="Times New Roman"/>
              </a:rPr>
              <a:t>снос </a:t>
            </a:r>
            <a:r>
              <a:rPr lang="ru-RU" sz="1200" dirty="0">
                <a:solidFill>
                  <a:schemeClr val="tx1"/>
                </a:solidFill>
                <a:latin typeface="Times New Roman"/>
                <a:ea typeface="Times New Roman"/>
              </a:rPr>
              <a:t>аварийного дома, ул. Новая, </a:t>
            </a:r>
            <a:r>
              <a:rPr lang="ru-RU" sz="1200" dirty="0" smtClean="0">
                <a:solidFill>
                  <a:schemeClr val="tx1"/>
                </a:solidFill>
                <a:latin typeface="Times New Roman"/>
                <a:ea typeface="Times New Roman"/>
              </a:rPr>
              <a:t>27 – 284,2</a:t>
            </a:r>
          </a:p>
          <a:p>
            <a:pPr lvl="0" algn="l"/>
            <a:r>
              <a:rPr lang="ru-RU" sz="1200" dirty="0" smtClean="0">
                <a:solidFill>
                  <a:schemeClr val="tx1"/>
                </a:solidFill>
                <a:latin typeface="Times New Roman"/>
                <a:ea typeface="Times New Roman"/>
              </a:rPr>
              <a:t>снос </a:t>
            </a:r>
            <a:r>
              <a:rPr lang="ru-RU" sz="1200" dirty="0">
                <a:solidFill>
                  <a:schemeClr val="tx1"/>
                </a:solidFill>
                <a:latin typeface="Times New Roman"/>
                <a:ea typeface="Times New Roman"/>
              </a:rPr>
              <a:t>аварийного дома, ул. Северная, </a:t>
            </a:r>
            <a:r>
              <a:rPr lang="ru-RU" sz="1200" dirty="0" smtClean="0">
                <a:solidFill>
                  <a:schemeClr val="tx1"/>
                </a:solidFill>
                <a:latin typeface="Times New Roman"/>
                <a:ea typeface="Times New Roman"/>
              </a:rPr>
              <a:t>1 – 364,8</a:t>
            </a:r>
          </a:p>
          <a:p>
            <a:pPr lvl="0" algn="l"/>
            <a:r>
              <a:rPr lang="ru-RU" sz="1200" dirty="0" smtClean="0">
                <a:solidFill>
                  <a:schemeClr val="tx1"/>
                </a:solidFill>
                <a:latin typeface="Times New Roman"/>
                <a:cs typeface="Times New Roman" pitchFamily="18" charset="0"/>
              </a:rPr>
              <a:t>с</a:t>
            </a:r>
            <a:r>
              <a:rPr lang="ru-RU" sz="1200" dirty="0" smtClean="0">
                <a:solidFill>
                  <a:schemeClr val="tx1"/>
                </a:solidFill>
                <a:latin typeface="Times New Roman"/>
                <a:ea typeface="Times New Roman"/>
              </a:rPr>
              <a:t>нос </a:t>
            </a:r>
            <a:r>
              <a:rPr lang="ru-RU" sz="1200" dirty="0">
                <a:solidFill>
                  <a:schemeClr val="tx1"/>
                </a:solidFill>
                <a:latin typeface="Times New Roman"/>
                <a:ea typeface="Times New Roman"/>
              </a:rPr>
              <a:t>аварийного дома, ул. Нагорная, </a:t>
            </a:r>
            <a:r>
              <a:rPr lang="ru-RU" sz="1200" dirty="0" smtClean="0">
                <a:solidFill>
                  <a:schemeClr val="tx1"/>
                </a:solidFill>
                <a:latin typeface="Times New Roman"/>
                <a:ea typeface="Times New Roman"/>
              </a:rPr>
              <a:t>18 – 469,3</a:t>
            </a:r>
          </a:p>
          <a:p>
            <a:pPr lvl="0" algn="l"/>
            <a:r>
              <a:rPr lang="ru-RU" sz="1200" dirty="0" smtClean="0">
                <a:solidFill>
                  <a:schemeClr val="tx1"/>
                </a:solidFill>
                <a:latin typeface="Times New Roman"/>
                <a:ea typeface="Times New Roman"/>
              </a:rPr>
              <a:t>снос </a:t>
            </a:r>
            <a:r>
              <a:rPr lang="ru-RU" sz="1200" dirty="0">
                <a:solidFill>
                  <a:schemeClr val="tx1"/>
                </a:solidFill>
                <a:latin typeface="Times New Roman"/>
                <a:ea typeface="Times New Roman"/>
              </a:rPr>
              <a:t>аварийного дома, ул. Новая, </a:t>
            </a:r>
            <a:r>
              <a:rPr lang="ru-RU" sz="1200" dirty="0" smtClean="0">
                <a:solidFill>
                  <a:schemeClr val="tx1"/>
                </a:solidFill>
                <a:latin typeface="Times New Roman"/>
                <a:ea typeface="Times New Roman"/>
              </a:rPr>
              <a:t>6 – 372,3</a:t>
            </a:r>
          </a:p>
          <a:p>
            <a:pPr lvl="0" algn="l"/>
            <a:r>
              <a:rPr lang="ru-RU" sz="1200" dirty="0" smtClean="0">
                <a:solidFill>
                  <a:schemeClr val="tx1"/>
                </a:solidFill>
                <a:latin typeface="Times New Roman"/>
                <a:ea typeface="Times New Roman"/>
              </a:rPr>
              <a:t>устройство </a:t>
            </a:r>
            <a:r>
              <a:rPr lang="ru-RU" sz="1200" dirty="0">
                <a:solidFill>
                  <a:schemeClr val="tx1"/>
                </a:solidFill>
                <a:latin typeface="Times New Roman"/>
                <a:ea typeface="Times New Roman"/>
              </a:rPr>
              <a:t>и демонтаж зимнего </a:t>
            </a:r>
            <a:r>
              <a:rPr lang="ru-RU" sz="1200" dirty="0" smtClean="0">
                <a:solidFill>
                  <a:schemeClr val="tx1"/>
                </a:solidFill>
                <a:latin typeface="Times New Roman"/>
                <a:ea typeface="Times New Roman"/>
              </a:rPr>
              <a:t>городка – 250,0 </a:t>
            </a:r>
          </a:p>
          <a:p>
            <a:pPr algn="l"/>
            <a:r>
              <a:rPr lang="ru-RU" sz="1200" dirty="0" smtClean="0">
                <a:solidFill>
                  <a:schemeClr val="tx1"/>
                </a:solidFill>
                <a:latin typeface="Times New Roman"/>
                <a:ea typeface="Times New Roman"/>
              </a:rPr>
              <a:t>покос </a:t>
            </a:r>
            <a:r>
              <a:rPr lang="ru-RU" sz="1200" dirty="0">
                <a:solidFill>
                  <a:schemeClr val="tx1"/>
                </a:solidFill>
                <a:latin typeface="Times New Roman"/>
                <a:ea typeface="Times New Roman"/>
              </a:rPr>
              <a:t>травы – </a:t>
            </a:r>
            <a:r>
              <a:rPr lang="ru-RU" sz="1200" dirty="0" smtClean="0">
                <a:solidFill>
                  <a:schemeClr val="tx1"/>
                </a:solidFill>
                <a:latin typeface="Times New Roman"/>
                <a:ea typeface="Times New Roman"/>
              </a:rPr>
              <a:t>138,1</a:t>
            </a:r>
            <a:endParaRPr lang="ru-RU" sz="1200" dirty="0">
              <a:solidFill>
                <a:schemeClr val="tx1"/>
              </a:solidFill>
              <a:latin typeface="Times New Roman"/>
              <a:ea typeface="Times New Roman"/>
            </a:endParaRPr>
          </a:p>
          <a:p>
            <a:pPr lvl="0" algn="l"/>
            <a:r>
              <a:rPr lang="ru-RU" sz="1200" dirty="0">
                <a:solidFill>
                  <a:prstClr val="black"/>
                </a:solidFill>
                <a:latin typeface="Times New Roman"/>
                <a:ea typeface="Times New Roman"/>
              </a:rPr>
              <a:t>содержание кладбища – </a:t>
            </a:r>
            <a:r>
              <a:rPr lang="ru-RU" sz="1200" dirty="0" smtClean="0">
                <a:solidFill>
                  <a:prstClr val="black"/>
                </a:solidFill>
                <a:latin typeface="Times New Roman"/>
                <a:ea typeface="Times New Roman"/>
              </a:rPr>
              <a:t>251,6</a:t>
            </a:r>
            <a:endParaRPr lang="ru-RU" sz="1200" dirty="0">
              <a:solidFill>
                <a:prstClr val="black"/>
              </a:solidFill>
              <a:latin typeface="Times New Roman"/>
              <a:ea typeface="Times New Roman"/>
            </a:endParaRPr>
          </a:p>
          <a:p>
            <a:pPr algn="l"/>
            <a:r>
              <a:rPr lang="ru-RU" sz="1100" dirty="0">
                <a:solidFill>
                  <a:schemeClr val="tx1"/>
                </a:solidFill>
                <a:latin typeface="Times New Roman"/>
                <a:cs typeface="Times New Roman" pitchFamily="18" charset="0"/>
              </a:rPr>
              <a:t>		</a:t>
            </a:r>
            <a:endParaRPr lang="ru-RU" sz="1100" dirty="0">
              <a:solidFill>
                <a:schemeClr val="tx1"/>
              </a:solidFill>
              <a:latin typeface="Times New Roman" pitchFamily="18" charset="0"/>
              <a:cs typeface="Times New Roman" pitchFamily="18" charset="0"/>
            </a:endParaRPr>
          </a:p>
        </p:txBody>
      </p:sp>
      <p:sp>
        <p:nvSpPr>
          <p:cNvPr id="5" name="Подзаголовок 2"/>
          <p:cNvSpPr txBox="1">
            <a:spLocks/>
          </p:cNvSpPr>
          <p:nvPr/>
        </p:nvSpPr>
        <p:spPr>
          <a:xfrm>
            <a:off x="4788024" y="1844824"/>
            <a:ext cx="4211960" cy="4860776"/>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ru-RU" sz="1100" b="1" dirty="0" smtClean="0">
                <a:solidFill>
                  <a:prstClr val="black"/>
                </a:solidFill>
                <a:latin typeface="Times New Roman" pitchFamily="18" charset="0"/>
                <a:cs typeface="Times New Roman" pitchFamily="18" charset="0"/>
              </a:rPr>
              <a:t>п. </a:t>
            </a:r>
            <a:r>
              <a:rPr lang="ru-RU" sz="1100" b="1" dirty="0" err="1" smtClean="0">
                <a:solidFill>
                  <a:prstClr val="black"/>
                </a:solidFill>
                <a:latin typeface="Times New Roman" pitchFamily="18" charset="0"/>
                <a:cs typeface="Times New Roman" pitchFamily="18" charset="0"/>
              </a:rPr>
              <a:t>Вангаш</a:t>
            </a:r>
            <a:r>
              <a:rPr lang="ru-RU" sz="1100" b="1" dirty="0" smtClean="0">
                <a:solidFill>
                  <a:prstClr val="black"/>
                </a:solidFill>
                <a:latin typeface="Times New Roman" pitchFamily="18" charset="0"/>
                <a:cs typeface="Times New Roman" pitchFamily="18" charset="0"/>
              </a:rPr>
              <a:t> на общую сумму 1 420,0, из них:</a:t>
            </a:r>
          </a:p>
          <a:p>
            <a:pPr algn="l"/>
            <a:r>
              <a:rPr lang="ru-RU" sz="1100" dirty="0" smtClean="0">
                <a:solidFill>
                  <a:prstClr val="black"/>
                </a:solidFill>
                <a:latin typeface="Times New Roman" pitchFamily="18" charset="0"/>
                <a:cs typeface="Times New Roman" pitchFamily="18" charset="0"/>
              </a:rPr>
              <a:t>благоустройство и озеленение – 302,0</a:t>
            </a:r>
          </a:p>
          <a:p>
            <a:pPr algn="l"/>
            <a:r>
              <a:rPr lang="ru-RU" sz="1100" dirty="0" smtClean="0">
                <a:solidFill>
                  <a:prstClr val="black"/>
                </a:solidFill>
                <a:latin typeface="Times New Roman" pitchFamily="18" charset="0"/>
                <a:cs typeface="Times New Roman" pitchFamily="18" charset="0"/>
              </a:rPr>
              <a:t>с</a:t>
            </a:r>
            <a:r>
              <a:rPr lang="ru-RU" sz="1100" dirty="0" smtClean="0">
                <a:solidFill>
                  <a:prstClr val="black"/>
                </a:solidFill>
                <a:latin typeface="Times New Roman"/>
                <a:ea typeface="Times New Roman"/>
              </a:rPr>
              <a:t>одержание территорий общего пользования – 141,2</a:t>
            </a:r>
          </a:p>
          <a:p>
            <a:pPr algn="l"/>
            <a:r>
              <a:rPr lang="ru-RU" sz="1100" dirty="0" smtClean="0">
                <a:solidFill>
                  <a:prstClr val="black"/>
                </a:solidFill>
                <a:latin typeface="Times New Roman"/>
                <a:cs typeface="Times New Roman" pitchFamily="18" charset="0"/>
              </a:rPr>
              <a:t>п</a:t>
            </a:r>
            <a:r>
              <a:rPr lang="ru-RU" sz="1100" dirty="0" smtClean="0">
                <a:solidFill>
                  <a:prstClr val="black"/>
                </a:solidFill>
                <a:latin typeface="Times New Roman"/>
                <a:ea typeface="Times New Roman"/>
              </a:rPr>
              <a:t>риобретение, доставка, хранение, установка и </a:t>
            </a:r>
          </a:p>
          <a:p>
            <a:pPr algn="l"/>
            <a:r>
              <a:rPr lang="ru-RU" sz="1100" dirty="0" smtClean="0">
                <a:solidFill>
                  <a:prstClr val="black"/>
                </a:solidFill>
                <a:latin typeface="Times New Roman"/>
                <a:ea typeface="Times New Roman"/>
              </a:rPr>
              <a:t>демонтаж баннеров, аншлагов, флагов, гирлянд, прочей баннерной продукции –387,5</a:t>
            </a:r>
          </a:p>
          <a:p>
            <a:pPr algn="l"/>
            <a:r>
              <a:rPr lang="ru-RU" sz="1100" dirty="0" smtClean="0">
                <a:solidFill>
                  <a:prstClr val="black"/>
                </a:solidFill>
                <a:latin typeface="Times New Roman"/>
                <a:ea typeface="Times New Roman"/>
              </a:rPr>
              <a:t>текущий ремонт пешеходных мостиков через  инженерные коммуникации – 208,8</a:t>
            </a:r>
          </a:p>
          <a:p>
            <a:pPr algn="l"/>
            <a:r>
              <a:rPr lang="ru-RU" sz="1100" dirty="0" smtClean="0">
                <a:solidFill>
                  <a:prstClr val="black"/>
                </a:solidFill>
                <a:latin typeface="Times New Roman"/>
                <a:ea typeface="Times New Roman"/>
              </a:rPr>
              <a:t>приобретение, доставка и установка спортивного </a:t>
            </a:r>
          </a:p>
          <a:p>
            <a:pPr algn="l"/>
            <a:r>
              <a:rPr lang="ru-RU" sz="1100" dirty="0" smtClean="0">
                <a:solidFill>
                  <a:prstClr val="black"/>
                </a:solidFill>
                <a:latin typeface="Times New Roman"/>
                <a:ea typeface="Times New Roman"/>
              </a:rPr>
              <a:t>оборудования и теневого навеса на детской площадке, </a:t>
            </a:r>
          </a:p>
          <a:p>
            <a:pPr algn="l"/>
            <a:r>
              <a:rPr lang="ru-RU" sz="1100" dirty="0" smtClean="0">
                <a:solidFill>
                  <a:prstClr val="black"/>
                </a:solidFill>
                <a:latin typeface="Times New Roman"/>
                <a:ea typeface="Times New Roman"/>
              </a:rPr>
              <a:t>ул. Центральная – 164,0</a:t>
            </a:r>
          </a:p>
          <a:p>
            <a:pPr algn="l"/>
            <a:r>
              <a:rPr lang="ru-RU" sz="1100" dirty="0" smtClean="0">
                <a:solidFill>
                  <a:prstClr val="black"/>
                </a:solidFill>
                <a:latin typeface="Times New Roman"/>
                <a:cs typeface="Times New Roman" pitchFamily="18" charset="0"/>
              </a:rPr>
              <a:t>у</a:t>
            </a:r>
            <a:r>
              <a:rPr lang="ru-RU" sz="1100" dirty="0" smtClean="0">
                <a:solidFill>
                  <a:prstClr val="black"/>
                </a:solidFill>
                <a:latin typeface="Times New Roman"/>
                <a:ea typeface="Times New Roman"/>
              </a:rPr>
              <a:t>стройство и демонтаж зимнего городка – 55,4</a:t>
            </a:r>
          </a:p>
          <a:p>
            <a:pPr algn="l"/>
            <a:r>
              <a:rPr lang="ru-RU" sz="1100" dirty="0">
                <a:solidFill>
                  <a:prstClr val="black"/>
                </a:solidFill>
                <a:latin typeface="Times New Roman"/>
                <a:ea typeface="Times New Roman"/>
              </a:rPr>
              <a:t>содержание кладбища – </a:t>
            </a:r>
            <a:r>
              <a:rPr lang="ru-RU" sz="1100" dirty="0" smtClean="0">
                <a:solidFill>
                  <a:prstClr val="black"/>
                </a:solidFill>
                <a:latin typeface="Times New Roman"/>
                <a:ea typeface="Times New Roman"/>
              </a:rPr>
              <a:t>161,1</a:t>
            </a:r>
            <a:endParaRPr lang="ru-RU" sz="1100" dirty="0">
              <a:solidFill>
                <a:prstClr val="black"/>
              </a:solidFill>
              <a:latin typeface="Times New Roman"/>
              <a:ea typeface="Times New Roman"/>
            </a:endParaRPr>
          </a:p>
          <a:p>
            <a:pPr algn="l"/>
            <a:r>
              <a:rPr lang="ru-RU" sz="1100" b="1" dirty="0" smtClean="0">
                <a:solidFill>
                  <a:prstClr val="black"/>
                </a:solidFill>
                <a:latin typeface="Times New Roman"/>
                <a:cs typeface="Times New Roman" pitchFamily="18" charset="0"/>
              </a:rPr>
              <a:t>п. </a:t>
            </a:r>
            <a:r>
              <a:rPr lang="ru-RU" sz="1100" b="1" dirty="0" err="1" smtClean="0">
                <a:solidFill>
                  <a:prstClr val="black"/>
                </a:solidFill>
                <a:latin typeface="Times New Roman"/>
                <a:cs typeface="Times New Roman" pitchFamily="18" charset="0"/>
              </a:rPr>
              <a:t>Вельмо</a:t>
            </a:r>
            <a:r>
              <a:rPr lang="ru-RU" sz="1100" b="1" dirty="0" smtClean="0">
                <a:solidFill>
                  <a:prstClr val="black"/>
                </a:solidFill>
                <a:latin typeface="Times New Roman"/>
                <a:cs typeface="Times New Roman" pitchFamily="18" charset="0"/>
              </a:rPr>
              <a:t> </a:t>
            </a:r>
            <a:r>
              <a:rPr lang="ru-RU" sz="1100" b="1" dirty="0" smtClean="0">
                <a:solidFill>
                  <a:prstClr val="black"/>
                </a:solidFill>
                <a:latin typeface="Times New Roman" pitchFamily="18" charset="0"/>
                <a:cs typeface="Times New Roman" pitchFamily="18" charset="0"/>
              </a:rPr>
              <a:t>на общую сумму 290,3</a:t>
            </a:r>
            <a:r>
              <a:rPr lang="ru-RU" sz="1100" b="1" dirty="0" smtClean="0">
                <a:solidFill>
                  <a:prstClr val="black"/>
                </a:solidFill>
                <a:latin typeface="Times New Roman"/>
                <a:cs typeface="Times New Roman" pitchFamily="18" charset="0"/>
              </a:rPr>
              <a:t>, из них:</a:t>
            </a:r>
          </a:p>
          <a:p>
            <a:pPr algn="l"/>
            <a:r>
              <a:rPr lang="ru-RU" sz="1100" dirty="0" smtClean="0">
                <a:solidFill>
                  <a:prstClr val="black"/>
                </a:solidFill>
                <a:latin typeface="Times New Roman"/>
                <a:cs typeface="Times New Roman" pitchFamily="18" charset="0"/>
              </a:rPr>
              <a:t>о</a:t>
            </a:r>
            <a:r>
              <a:rPr lang="ru-RU" sz="1100" dirty="0" smtClean="0">
                <a:solidFill>
                  <a:prstClr val="black"/>
                </a:solidFill>
                <a:latin typeface="Times New Roman"/>
                <a:ea typeface="Times New Roman"/>
              </a:rPr>
              <a:t>бустройство безопасного пешеходного перехода </a:t>
            </a:r>
          </a:p>
          <a:p>
            <a:pPr algn="l"/>
            <a:r>
              <a:rPr lang="ru-RU" sz="1100" dirty="0" smtClean="0">
                <a:solidFill>
                  <a:prstClr val="black"/>
                </a:solidFill>
                <a:latin typeface="Times New Roman"/>
                <a:ea typeface="Times New Roman"/>
              </a:rPr>
              <a:t>по льду через р. </a:t>
            </a:r>
            <a:r>
              <a:rPr lang="ru-RU" sz="1100" dirty="0" err="1" smtClean="0">
                <a:solidFill>
                  <a:prstClr val="black"/>
                </a:solidFill>
                <a:latin typeface="Times New Roman"/>
                <a:ea typeface="Times New Roman"/>
              </a:rPr>
              <a:t>Вельмо</a:t>
            </a:r>
            <a:r>
              <a:rPr lang="ru-RU" sz="1100" dirty="0" smtClean="0">
                <a:solidFill>
                  <a:prstClr val="black"/>
                </a:solidFill>
                <a:latin typeface="Times New Roman"/>
                <a:ea typeface="Times New Roman"/>
              </a:rPr>
              <a:t> - 113,0</a:t>
            </a:r>
            <a:r>
              <a:rPr lang="ru-RU" sz="1100" dirty="0" smtClean="0">
                <a:solidFill>
                  <a:prstClr val="black"/>
                </a:solidFill>
                <a:latin typeface="Times New Roman"/>
                <a:cs typeface="Times New Roman" pitchFamily="18" charset="0"/>
              </a:rPr>
              <a:t>	</a:t>
            </a:r>
          </a:p>
          <a:p>
            <a:pPr algn="l"/>
            <a:r>
              <a:rPr lang="ru-RU" sz="1100" dirty="0" smtClean="0">
                <a:solidFill>
                  <a:prstClr val="black"/>
                </a:solidFill>
                <a:latin typeface="Times New Roman"/>
                <a:ea typeface="Times New Roman"/>
              </a:rPr>
              <a:t>устройство и демонтаж зимнего городка – 82,9</a:t>
            </a:r>
          </a:p>
          <a:p>
            <a:pPr algn="l"/>
            <a:r>
              <a:rPr lang="ru-RU" sz="1100" dirty="0" smtClean="0">
                <a:solidFill>
                  <a:prstClr val="black"/>
                </a:solidFill>
                <a:latin typeface="Times New Roman"/>
                <a:ea typeface="Times New Roman"/>
              </a:rPr>
              <a:t>покос травы – 66,1</a:t>
            </a:r>
          </a:p>
          <a:p>
            <a:pPr algn="l"/>
            <a:r>
              <a:rPr lang="ru-RU" sz="1100" dirty="0">
                <a:solidFill>
                  <a:prstClr val="black"/>
                </a:solidFill>
                <a:latin typeface="Times New Roman"/>
                <a:ea typeface="Times New Roman"/>
              </a:rPr>
              <a:t>содержание кладбища – </a:t>
            </a:r>
            <a:r>
              <a:rPr lang="ru-RU" sz="1100" dirty="0" smtClean="0">
                <a:solidFill>
                  <a:prstClr val="black"/>
                </a:solidFill>
                <a:latin typeface="Times New Roman"/>
                <a:ea typeface="Times New Roman"/>
              </a:rPr>
              <a:t>28,3</a:t>
            </a:r>
            <a:endParaRPr lang="ru-RU" sz="1100" dirty="0">
              <a:solidFill>
                <a:prstClr val="black"/>
              </a:solidFill>
              <a:latin typeface="Times New Roman"/>
              <a:ea typeface="Times New Roman"/>
            </a:endParaRPr>
          </a:p>
          <a:p>
            <a:pPr algn="l"/>
            <a:endParaRPr lang="ru-RU" sz="1100" dirty="0" smtClean="0">
              <a:solidFill>
                <a:prstClr val="black"/>
              </a:solidFill>
              <a:latin typeface="Times New Roman"/>
              <a:ea typeface="Times New Roman"/>
            </a:endParaRPr>
          </a:p>
          <a:p>
            <a:pPr algn="l"/>
            <a:r>
              <a:rPr lang="ru-RU" sz="1100" dirty="0" smtClean="0">
                <a:solidFill>
                  <a:prstClr val="black"/>
                </a:solidFill>
                <a:latin typeface="Times New Roman"/>
                <a:cs typeface="Times New Roman" pitchFamily="18" charset="0"/>
              </a:rPr>
              <a:t>		</a:t>
            </a:r>
            <a:endParaRPr lang="ru-RU" sz="1100" dirty="0">
              <a:solidFill>
                <a:prstClr val="black"/>
              </a:solidFill>
              <a:latin typeface="Times New Roman" pitchFamily="18" charset="0"/>
              <a:cs typeface="Times New Roman" pitchFamily="18" charset="0"/>
            </a:endParaRPr>
          </a:p>
        </p:txBody>
      </p:sp>
      <p:pic>
        <p:nvPicPr>
          <p:cNvPr id="1028" name="Picture 4" descr="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6215" y="620688"/>
            <a:ext cx="2557303" cy="1152128"/>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www.admse.ru/city/poselki-rayona/bruanka.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87824" y="5373216"/>
            <a:ext cx="1872208" cy="142297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5.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85991" y="5229200"/>
            <a:ext cx="2287527" cy="15893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168578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0"/>
            <a:ext cx="6673552" cy="836712"/>
          </a:xfrm>
        </p:spPr>
        <p:txBody>
          <a:bodyPr>
            <a:normAutofit fontScale="90000"/>
          </a:bodyPr>
          <a:lstStyle/>
          <a:p>
            <a:r>
              <a:rPr lang="ru-RU" sz="2200" dirty="0" smtClean="0">
                <a:latin typeface="Times New Roman" pitchFamily="18" charset="0"/>
                <a:cs typeface="Times New Roman" pitchFamily="18" charset="0"/>
              </a:rPr>
              <a:t/>
            </a:r>
            <a:br>
              <a:rPr lang="ru-RU" sz="2200" dirty="0" smtClean="0">
                <a:latin typeface="Times New Roman" pitchFamily="18" charset="0"/>
                <a:cs typeface="Times New Roman" pitchFamily="18" charset="0"/>
              </a:rPr>
            </a:br>
            <a:r>
              <a:rPr lang="ru-RU" sz="2200" dirty="0" smtClean="0">
                <a:latin typeface="Times New Roman" pitchFamily="18" charset="0"/>
                <a:cs typeface="Times New Roman" pitchFamily="18" charset="0"/>
              </a:rPr>
              <a:t>Муниципальная программа </a:t>
            </a:r>
            <a:r>
              <a:rPr lang="ru-RU" sz="2200" dirty="0">
                <a:latin typeface="Times New Roman" pitchFamily="18" charset="0"/>
                <a:cs typeface="Times New Roman" pitchFamily="18" charset="0"/>
              </a:rPr>
              <a:t>«Развитие социальных отношений, рост благополучия и защищенности граждан в Северо-Енисейском районе» </a:t>
            </a:r>
            <a:r>
              <a:rPr lang="ru-RU" sz="2200" b="1" dirty="0" smtClean="0"/>
              <a:t/>
            </a:r>
            <a:br>
              <a:rPr lang="ru-RU" sz="2200" b="1" dirty="0" smtClean="0"/>
            </a:br>
            <a:endParaRPr lang="ru-RU" sz="2200" dirty="0"/>
          </a:p>
        </p:txBody>
      </p:sp>
      <p:sp>
        <p:nvSpPr>
          <p:cNvPr id="4" name="Скругленный прямоугольник 3"/>
          <p:cNvSpPr/>
          <p:nvPr/>
        </p:nvSpPr>
        <p:spPr>
          <a:xfrm>
            <a:off x="611560" y="836712"/>
            <a:ext cx="8532440" cy="93610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lvl="0" indent="-342900">
              <a:spcBef>
                <a:spcPct val="20000"/>
              </a:spcBef>
              <a:buFont typeface="Arial" pitchFamily="34" charset="0"/>
              <a:buChar char="•"/>
            </a:pPr>
            <a:r>
              <a:rPr lang="ru-RU" sz="1100" dirty="0" smtClean="0">
                <a:solidFill>
                  <a:srgbClr val="000000"/>
                </a:solidFill>
                <a:latin typeface="Times New Roman" pitchFamily="18" charset="0"/>
                <a:ea typeface="Times New Roman" pitchFamily="18" charset="0"/>
                <a:cs typeface="Times New Roman" pitchFamily="18" charset="0"/>
              </a:rPr>
              <a:t>Цели муниципальной программы –  эффективное и</a:t>
            </a:r>
            <a:r>
              <a:rPr lang="ru-RU" sz="1100" dirty="0" smtClean="0">
                <a:solidFill>
                  <a:prstClr val="black"/>
                </a:solidFill>
                <a:latin typeface="Times New Roman" pitchFamily="18" charset="0"/>
                <a:cs typeface="Times New Roman" pitchFamily="18" charset="0"/>
              </a:rPr>
              <a:t>сполнение </a:t>
            </a:r>
            <a:r>
              <a:rPr lang="ru-RU" sz="1100" dirty="0">
                <a:solidFill>
                  <a:prstClr val="black"/>
                </a:solidFill>
                <a:latin typeface="Times New Roman" pitchFamily="18" charset="0"/>
                <a:cs typeface="Times New Roman" pitchFamily="18" charset="0"/>
              </a:rPr>
              <a:t>переданных государственных полномочий по созданию и обеспечению деятельности комиссии по делам </a:t>
            </a:r>
            <a:r>
              <a:rPr lang="ru-RU" sz="1100" dirty="0" smtClean="0">
                <a:solidFill>
                  <a:prstClr val="black"/>
                </a:solidFill>
                <a:latin typeface="Times New Roman" pitchFamily="18" charset="0"/>
                <a:cs typeface="Times New Roman" pitchFamily="18" charset="0"/>
              </a:rPr>
              <a:t>несовершеннолетних, </a:t>
            </a:r>
            <a:r>
              <a:rPr lang="ru-RU" sz="1100" dirty="0">
                <a:solidFill>
                  <a:prstClr val="black"/>
                </a:solidFill>
                <a:latin typeface="Times New Roman" pitchFamily="18" charset="0"/>
                <a:cs typeface="Times New Roman" pitchFamily="18" charset="0"/>
              </a:rPr>
              <a:t>по опеке и попечительству в отношении совершеннолетних граждан, а также в сфере </a:t>
            </a:r>
            <a:r>
              <a:rPr lang="ru-RU" sz="1100" dirty="0" smtClean="0">
                <a:solidFill>
                  <a:prstClr val="black"/>
                </a:solidFill>
                <a:latin typeface="Times New Roman" pitchFamily="18" charset="0"/>
                <a:cs typeface="Times New Roman" pitchFamily="18" charset="0"/>
              </a:rPr>
              <a:t>патронажа, </a:t>
            </a:r>
            <a:r>
              <a:rPr lang="ru-RU" sz="1100" dirty="0" smtClean="0">
                <a:solidFill>
                  <a:srgbClr val="000000"/>
                </a:solidFill>
                <a:latin typeface="Times New Roman" pitchFamily="18" charset="0"/>
                <a:ea typeface="Times New Roman" pitchFamily="18" charset="0"/>
                <a:cs typeface="Times New Roman" pitchFamily="18" charset="0"/>
              </a:rPr>
              <a:t>повышение качества и </a:t>
            </a:r>
            <a:r>
              <a:rPr lang="ru-RU" sz="1100" dirty="0" smtClean="0">
                <a:solidFill>
                  <a:prstClr val="black"/>
                </a:solidFill>
                <a:latin typeface="Times New Roman" pitchFamily="18" charset="0"/>
                <a:ea typeface="Times New Roman" pitchFamily="18" charset="0"/>
                <a:cs typeface="Times New Roman" pitchFamily="18" charset="0"/>
              </a:rPr>
              <a:t>степени социальной защищенности отдельных категорий граждан путем предоставления дополнительных мер социальной поддержки для отдельных категорий граждан, реализация прав муниципальных служащих на пенсионное обеспечение за выслугу лет</a:t>
            </a:r>
            <a:endParaRPr lang="ru-RU" sz="1100" dirty="0" smtClean="0">
              <a:solidFill>
                <a:prstClr val="black"/>
              </a:solidFill>
              <a:latin typeface="Times New Roman" pitchFamily="18" charset="0"/>
              <a:cs typeface="Times New Roman" pitchFamily="18" charset="0"/>
            </a:endParaRPr>
          </a:p>
        </p:txBody>
      </p:sp>
      <p:graphicFrame>
        <p:nvGraphicFramePr>
          <p:cNvPr id="5" name="Таблица 4"/>
          <p:cNvGraphicFramePr>
            <a:graphicFrameLocks noGrp="1"/>
          </p:cNvGraphicFramePr>
          <p:nvPr>
            <p:extLst>
              <p:ext uri="{D42A27DB-BD31-4B8C-83A1-F6EECF244321}">
                <p14:modId xmlns:p14="http://schemas.microsoft.com/office/powerpoint/2010/main" val="74647393"/>
              </p:ext>
            </p:extLst>
          </p:nvPr>
        </p:nvGraphicFramePr>
        <p:xfrm>
          <a:off x="0" y="1789192"/>
          <a:ext cx="9144000" cy="487680"/>
        </p:xfrm>
        <a:graphic>
          <a:graphicData uri="http://schemas.openxmlformats.org/drawingml/2006/table">
            <a:tbl>
              <a:tblPr firstRow="1" bandRow="1">
                <a:tableStyleId>{5C22544A-7EE6-4342-B048-85BDC9FD1C3A}</a:tableStyleId>
              </a:tblPr>
              <a:tblGrid>
                <a:gridCol w="1905000"/>
                <a:gridCol w="1447800"/>
                <a:gridCol w="1371600"/>
                <a:gridCol w="1447800"/>
                <a:gridCol w="1524000"/>
                <a:gridCol w="1447800"/>
              </a:tblGrid>
              <a:tr h="180020">
                <a:tc rowSpan="2">
                  <a:txBody>
                    <a:bodyPr/>
                    <a:lstStyle/>
                    <a:p>
                      <a:pPr algn="ctr"/>
                      <a:r>
                        <a:rPr lang="ru-RU" sz="1000" dirty="0" smtClean="0">
                          <a:solidFill>
                            <a:schemeClr val="tx1"/>
                          </a:solidFill>
                          <a:latin typeface="Times New Roman" pitchFamily="18" charset="0"/>
                          <a:cs typeface="Times New Roman" pitchFamily="18" charset="0"/>
                        </a:rPr>
                        <a:t>Объем финансирования, тыс. рублей</a:t>
                      </a:r>
                      <a:endParaRPr lang="ru-RU" sz="1000" dirty="0">
                        <a:solidFill>
                          <a:schemeClr val="tx1"/>
                        </a:solidFill>
                        <a:latin typeface="Times New Roman" pitchFamily="18" charset="0"/>
                        <a:cs typeface="Times New Roman" pitchFamily="18" charset="0"/>
                      </a:endParaRPr>
                    </a:p>
                  </a:txBody>
                  <a:tcPr/>
                </a:tc>
                <a:tc>
                  <a:txBody>
                    <a:bodyPr/>
                    <a:lstStyle/>
                    <a:p>
                      <a:pPr algn="ctr"/>
                      <a:r>
                        <a:rPr lang="ru-RU" sz="1000" b="1" dirty="0" smtClean="0">
                          <a:solidFill>
                            <a:schemeClr val="tx1"/>
                          </a:solidFill>
                          <a:latin typeface="Times New Roman" pitchFamily="18" charset="0"/>
                          <a:cs typeface="Times New Roman" pitchFamily="18" charset="0"/>
                        </a:rPr>
                        <a:t>2019</a:t>
                      </a:r>
                      <a:endParaRPr lang="ru-RU" sz="1000" b="1" dirty="0">
                        <a:solidFill>
                          <a:schemeClr val="tx1"/>
                        </a:solidFill>
                        <a:latin typeface="Times New Roman" pitchFamily="18" charset="0"/>
                        <a:cs typeface="Times New Roman" pitchFamily="18" charset="0"/>
                      </a:endParaRPr>
                    </a:p>
                  </a:txBody>
                  <a:tcPr/>
                </a:tc>
                <a:tc>
                  <a:txBody>
                    <a:bodyPr/>
                    <a:lstStyle/>
                    <a:p>
                      <a:pPr algn="ctr"/>
                      <a:r>
                        <a:rPr lang="ru-RU" sz="1000" dirty="0" smtClean="0">
                          <a:solidFill>
                            <a:schemeClr val="tx1"/>
                          </a:solidFill>
                          <a:latin typeface="Times New Roman" pitchFamily="18" charset="0"/>
                          <a:cs typeface="Times New Roman" pitchFamily="18" charset="0"/>
                        </a:rPr>
                        <a:t>2020 </a:t>
                      </a:r>
                      <a:endParaRPr lang="ru-RU" sz="1000" dirty="0">
                        <a:solidFill>
                          <a:schemeClr val="tx1"/>
                        </a:solidFill>
                        <a:latin typeface="Times New Roman" pitchFamily="18" charset="0"/>
                        <a:cs typeface="Times New Roman" pitchFamily="18" charset="0"/>
                      </a:endParaRPr>
                    </a:p>
                  </a:txBody>
                  <a:tcPr/>
                </a:tc>
                <a:tc>
                  <a:txBody>
                    <a:bodyPr/>
                    <a:lstStyle/>
                    <a:p>
                      <a:pPr algn="ctr"/>
                      <a:r>
                        <a:rPr lang="ru-RU" sz="1000" b="1" dirty="0" smtClean="0">
                          <a:solidFill>
                            <a:schemeClr val="tx1"/>
                          </a:solidFill>
                          <a:latin typeface="Times New Roman" pitchFamily="18" charset="0"/>
                          <a:cs typeface="Times New Roman" pitchFamily="18" charset="0"/>
                        </a:rPr>
                        <a:t>2021 </a:t>
                      </a:r>
                      <a:endParaRPr lang="ru-RU" sz="1000" b="1" dirty="0">
                        <a:solidFill>
                          <a:schemeClr val="tx1"/>
                        </a:solidFill>
                        <a:latin typeface="Times New Roman" pitchFamily="18" charset="0"/>
                        <a:cs typeface="Times New Roman" pitchFamily="18" charset="0"/>
                      </a:endParaRPr>
                    </a:p>
                  </a:txBody>
                  <a:tcPr/>
                </a:tc>
                <a:tc>
                  <a:txBody>
                    <a:bodyPr/>
                    <a:lstStyle/>
                    <a:p>
                      <a:pPr algn="ctr"/>
                      <a:r>
                        <a:rPr lang="ru-RU" sz="1000" dirty="0" smtClean="0">
                          <a:solidFill>
                            <a:schemeClr val="tx1"/>
                          </a:solidFill>
                          <a:latin typeface="Times New Roman" pitchFamily="18" charset="0"/>
                          <a:cs typeface="Times New Roman" pitchFamily="18" charset="0"/>
                        </a:rPr>
                        <a:t>2022 </a:t>
                      </a:r>
                      <a:endParaRPr lang="ru-RU" sz="1000" dirty="0">
                        <a:solidFill>
                          <a:schemeClr val="tx1"/>
                        </a:solidFill>
                        <a:latin typeface="Times New Roman" pitchFamily="18" charset="0"/>
                        <a:cs typeface="Times New Roman" pitchFamily="18" charset="0"/>
                      </a:endParaRPr>
                    </a:p>
                  </a:txBody>
                  <a:tcPr/>
                </a:tc>
                <a:tc>
                  <a:txBody>
                    <a:bodyPr/>
                    <a:lstStyle/>
                    <a:p>
                      <a:pPr algn="ctr"/>
                      <a:r>
                        <a:rPr lang="ru-RU" sz="1000" dirty="0" smtClean="0">
                          <a:solidFill>
                            <a:schemeClr val="tx1"/>
                          </a:solidFill>
                          <a:latin typeface="Times New Roman" pitchFamily="18" charset="0"/>
                          <a:cs typeface="Times New Roman" pitchFamily="18" charset="0"/>
                        </a:rPr>
                        <a:t>2023</a:t>
                      </a:r>
                      <a:endParaRPr lang="ru-RU" sz="1000" dirty="0">
                        <a:solidFill>
                          <a:schemeClr val="tx1"/>
                        </a:solidFill>
                        <a:latin typeface="Times New Roman" pitchFamily="18" charset="0"/>
                        <a:cs typeface="Times New Roman" pitchFamily="18" charset="0"/>
                      </a:endParaRPr>
                    </a:p>
                  </a:txBody>
                  <a:tcPr/>
                </a:tc>
              </a:tr>
              <a:tr h="180020">
                <a:tc vMerge="1">
                  <a:txBody>
                    <a:bodyPr/>
                    <a:lstStyle/>
                    <a:p>
                      <a:endParaRPr lang="ru-RU" dirty="0"/>
                    </a:p>
                  </a:txBody>
                  <a:tcPr/>
                </a:tc>
                <a:tc>
                  <a:txBody>
                    <a:bodyPr/>
                    <a:lstStyle/>
                    <a:p>
                      <a:pPr algn="ctr"/>
                      <a:r>
                        <a:rPr lang="ru-RU" sz="1000" dirty="0" smtClean="0">
                          <a:solidFill>
                            <a:schemeClr val="tx1"/>
                          </a:solidFill>
                          <a:latin typeface="Times New Roman" pitchFamily="18" charset="0"/>
                          <a:cs typeface="Times New Roman" pitchFamily="18" charset="0"/>
                        </a:rPr>
                        <a:t>2 564,8</a:t>
                      </a:r>
                      <a:endParaRPr lang="ru-RU" sz="1000" dirty="0">
                        <a:solidFill>
                          <a:schemeClr val="tx1"/>
                        </a:solidFill>
                        <a:latin typeface="Times New Roman" pitchFamily="18" charset="0"/>
                        <a:cs typeface="Times New Roman" pitchFamily="18" charset="0"/>
                      </a:endParaRPr>
                    </a:p>
                  </a:txBody>
                  <a:tcPr/>
                </a:tc>
                <a:tc>
                  <a:txBody>
                    <a:bodyPr/>
                    <a:lstStyle/>
                    <a:p>
                      <a:pPr algn="ctr"/>
                      <a:r>
                        <a:rPr lang="ru-RU" sz="1000" dirty="0" smtClean="0">
                          <a:solidFill>
                            <a:schemeClr val="tx1"/>
                          </a:solidFill>
                          <a:latin typeface="Times New Roman" pitchFamily="18" charset="0"/>
                          <a:cs typeface="Times New Roman" pitchFamily="18" charset="0"/>
                        </a:rPr>
                        <a:t>18 699,0</a:t>
                      </a:r>
                      <a:endParaRPr lang="ru-RU" sz="1000" dirty="0">
                        <a:solidFill>
                          <a:schemeClr val="tx1"/>
                        </a:solidFill>
                        <a:latin typeface="Times New Roman" pitchFamily="18" charset="0"/>
                        <a:cs typeface="Times New Roman" pitchFamily="18" charset="0"/>
                      </a:endParaRPr>
                    </a:p>
                  </a:txBody>
                  <a:tcPr/>
                </a:tc>
                <a:tc>
                  <a:txBody>
                    <a:bodyPr/>
                    <a:lstStyle/>
                    <a:p>
                      <a:pPr algn="ctr"/>
                      <a:r>
                        <a:rPr lang="ru-RU" sz="1000" b="1" dirty="0" smtClean="0">
                          <a:solidFill>
                            <a:schemeClr val="tx1"/>
                          </a:solidFill>
                          <a:latin typeface="Times New Roman" pitchFamily="18" charset="0"/>
                          <a:cs typeface="Times New Roman" pitchFamily="18" charset="0"/>
                        </a:rPr>
                        <a:t>20 237,8</a:t>
                      </a:r>
                      <a:endParaRPr lang="ru-RU" sz="1000" b="1" dirty="0">
                        <a:solidFill>
                          <a:schemeClr val="tx1"/>
                        </a:solidFill>
                        <a:latin typeface="Times New Roman" pitchFamily="18" charset="0"/>
                        <a:cs typeface="Times New Roman" pitchFamily="18" charset="0"/>
                      </a:endParaRPr>
                    </a:p>
                  </a:txBody>
                  <a:tcPr/>
                </a:tc>
                <a:tc>
                  <a:txBody>
                    <a:bodyPr/>
                    <a:lstStyle/>
                    <a:p>
                      <a:pPr algn="ctr"/>
                      <a:r>
                        <a:rPr lang="ru-RU" sz="1000" dirty="0" smtClean="0">
                          <a:solidFill>
                            <a:schemeClr val="tx1"/>
                          </a:solidFill>
                          <a:latin typeface="Times New Roman" pitchFamily="18" charset="0"/>
                          <a:cs typeface="Times New Roman" pitchFamily="18" charset="0"/>
                        </a:rPr>
                        <a:t>19 253,2</a:t>
                      </a:r>
                      <a:endParaRPr lang="ru-RU" sz="1000" dirty="0">
                        <a:solidFill>
                          <a:schemeClr val="tx1"/>
                        </a:solidFill>
                        <a:latin typeface="Times New Roman" pitchFamily="18" charset="0"/>
                        <a:cs typeface="Times New Roman" pitchFamily="18" charset="0"/>
                      </a:endParaRPr>
                    </a:p>
                  </a:txBody>
                  <a:tcPr/>
                </a:tc>
                <a:tc>
                  <a:txBody>
                    <a:bodyPr/>
                    <a:lstStyle/>
                    <a:p>
                      <a:pPr algn="ctr"/>
                      <a:r>
                        <a:rPr lang="ru-RU" sz="1000" dirty="0" smtClean="0">
                          <a:solidFill>
                            <a:schemeClr val="tx1"/>
                          </a:solidFill>
                          <a:latin typeface="Times New Roman" pitchFamily="18" charset="0"/>
                          <a:cs typeface="Times New Roman" pitchFamily="18" charset="0"/>
                        </a:rPr>
                        <a:t>19 337,2</a:t>
                      </a:r>
                      <a:endParaRPr lang="ru-RU" sz="1000" dirty="0">
                        <a:solidFill>
                          <a:schemeClr val="tx1"/>
                        </a:solidFill>
                        <a:latin typeface="Times New Roman" pitchFamily="18" charset="0"/>
                        <a:cs typeface="Times New Roman" pitchFamily="18" charset="0"/>
                      </a:endParaRPr>
                    </a:p>
                  </a:txBody>
                  <a:tcPr/>
                </a:tc>
              </a:tr>
            </a:tbl>
          </a:graphicData>
        </a:graphic>
      </p:graphicFrame>
      <p:sp>
        <p:nvSpPr>
          <p:cNvPr id="6" name="Нашивка 5"/>
          <p:cNvSpPr/>
          <p:nvPr/>
        </p:nvSpPr>
        <p:spPr>
          <a:xfrm>
            <a:off x="0" y="76200"/>
            <a:ext cx="838200" cy="990600"/>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black"/>
              </a:solidFill>
            </a:endParaRPr>
          </a:p>
        </p:txBody>
      </p:sp>
      <p:pic>
        <p:nvPicPr>
          <p:cNvPr id="3074" name="Picture 2" descr="C:\Documents and Settings\rabota\Мои документы\картинки к бюд\2016-17\ср.jpeg"/>
          <p:cNvPicPr>
            <a:picLocks noChangeAspect="1" noChangeArrowheads="1"/>
          </p:cNvPicPr>
          <p:nvPr/>
        </p:nvPicPr>
        <p:blipFill>
          <a:blip r:embed="rId3" cstate="print"/>
          <a:srcRect/>
          <a:stretch>
            <a:fillRect/>
          </a:stretch>
        </p:blipFill>
        <p:spPr bwMode="auto">
          <a:xfrm>
            <a:off x="7848600" y="0"/>
            <a:ext cx="1295400" cy="571500"/>
          </a:xfrm>
          <a:prstGeom prst="rect">
            <a:avLst/>
          </a:prstGeom>
          <a:noFill/>
        </p:spPr>
      </p:pic>
      <p:pic>
        <p:nvPicPr>
          <p:cNvPr id="3079" name="Picture 7" descr="C:\Documents and Settings\rabota\Мои документы\картинки к бюд\2016-17\спрароп.jpeg"/>
          <p:cNvPicPr>
            <a:picLocks noChangeAspect="1" noChangeArrowheads="1"/>
          </p:cNvPicPr>
          <p:nvPr/>
        </p:nvPicPr>
        <p:blipFill>
          <a:blip r:embed="rId4" cstate="print">
            <a:duotone>
              <a:schemeClr val="bg2">
                <a:shade val="45000"/>
                <a:satMod val="135000"/>
              </a:schemeClr>
              <a:prstClr val="white"/>
            </a:duotone>
          </a:blip>
          <a:srcRect/>
          <a:stretch>
            <a:fillRect/>
          </a:stretch>
        </p:blipFill>
        <p:spPr bwMode="auto">
          <a:xfrm>
            <a:off x="4257675" y="6172200"/>
            <a:ext cx="4886325" cy="685800"/>
          </a:xfrm>
          <a:prstGeom prst="rect">
            <a:avLst/>
          </a:prstGeom>
          <a:noFill/>
        </p:spPr>
      </p:pic>
      <p:sp>
        <p:nvSpPr>
          <p:cNvPr id="3" name="Содержимое 2"/>
          <p:cNvSpPr>
            <a:spLocks noGrp="1"/>
          </p:cNvSpPr>
          <p:nvPr>
            <p:ph idx="4294967295"/>
          </p:nvPr>
        </p:nvSpPr>
        <p:spPr>
          <a:xfrm>
            <a:off x="0" y="2204864"/>
            <a:ext cx="8964488" cy="4896544"/>
          </a:xfrm>
          <a:prstGeom prst="rect">
            <a:avLst/>
          </a:prstGeom>
        </p:spPr>
        <p:txBody>
          <a:bodyPr>
            <a:normAutofit fontScale="32500" lnSpcReduction="20000"/>
          </a:bodyPr>
          <a:lstStyle/>
          <a:p>
            <a:pPr marL="0" indent="0" algn="ctr">
              <a:buNone/>
            </a:pPr>
            <a:r>
              <a:rPr lang="ru-RU" sz="3400" b="1" dirty="0" smtClean="0">
                <a:latin typeface="Times New Roman" pitchFamily="18" charset="0"/>
                <a:cs typeface="Times New Roman" pitchFamily="18" charset="0"/>
              </a:rPr>
              <a:t>Основные направления расходов в 2021 году, тыс. рублей</a:t>
            </a:r>
          </a:p>
          <a:p>
            <a:pPr algn="just"/>
            <a:r>
              <a:rPr lang="ru-RU" sz="2800" b="1" dirty="0" smtClean="0">
                <a:latin typeface="Times New Roman" pitchFamily="18" charset="0"/>
                <a:cs typeface="Times New Roman" pitchFamily="18" charset="0"/>
              </a:rPr>
              <a:t>1 784,1 </a:t>
            </a:r>
            <a:r>
              <a:rPr lang="ru-RU" sz="2800" dirty="0" smtClean="0">
                <a:latin typeface="Times New Roman" pitchFamily="18" charset="0"/>
                <a:cs typeface="Times New Roman" pitchFamily="18" charset="0"/>
              </a:rPr>
              <a:t>- </a:t>
            </a:r>
            <a:r>
              <a:rPr lang="ru-RU" sz="2800" dirty="0">
                <a:latin typeface="Times New Roman" pitchFamily="18" charset="0"/>
                <a:cs typeface="Times New Roman" pitchFamily="18" charset="0"/>
              </a:rPr>
              <a:t>Дополнительные меры социальной поддержки для отдельных категорий граждан - неработающим пенсионерам в виде ежемесячных денежных </a:t>
            </a:r>
            <a:r>
              <a:rPr lang="ru-RU" sz="2800" dirty="0" smtClean="0">
                <a:latin typeface="Times New Roman" pitchFamily="18" charset="0"/>
                <a:cs typeface="Times New Roman" pitchFamily="18" charset="0"/>
              </a:rPr>
              <a:t>выплат для 670 человек</a:t>
            </a:r>
          </a:p>
          <a:p>
            <a:pPr algn="just"/>
            <a:r>
              <a:rPr lang="ru-RU" sz="2800" b="1" dirty="0" smtClean="0">
                <a:latin typeface="Times New Roman" pitchFamily="18" charset="0"/>
                <a:cs typeface="Times New Roman" pitchFamily="18" charset="0"/>
              </a:rPr>
              <a:t>454,5 - </a:t>
            </a:r>
            <a:r>
              <a:rPr lang="ru-RU" sz="2800" dirty="0">
                <a:latin typeface="Times New Roman" pitchFamily="18" charset="0"/>
                <a:cs typeface="Times New Roman" pitchFamily="18" charset="0"/>
              </a:rPr>
              <a:t>Дополнительные меры социальной поддержки и социальной помощи для отдельных категорий граждан - семьям с новорожденными детьми в виде единовременной денежной </a:t>
            </a:r>
            <a:r>
              <a:rPr lang="ru-RU" sz="2800" dirty="0" smtClean="0">
                <a:latin typeface="Times New Roman" pitchFamily="18" charset="0"/>
                <a:cs typeface="Times New Roman" pitchFamily="18" charset="0"/>
              </a:rPr>
              <a:t>выплаты для 45 детей</a:t>
            </a:r>
          </a:p>
          <a:p>
            <a:pPr algn="just"/>
            <a:r>
              <a:rPr lang="ru-RU" sz="2800" b="1" dirty="0" smtClean="0">
                <a:latin typeface="Times New Roman" pitchFamily="18" charset="0"/>
                <a:cs typeface="Times New Roman" pitchFamily="18" charset="0"/>
              </a:rPr>
              <a:t>151,5</a:t>
            </a:r>
            <a:r>
              <a:rPr lang="ru-RU" sz="2800" dirty="0" smtClean="0">
                <a:latin typeface="Times New Roman" pitchFamily="18" charset="0"/>
                <a:cs typeface="Times New Roman" pitchFamily="18" charset="0"/>
              </a:rPr>
              <a:t> </a:t>
            </a:r>
            <a:r>
              <a:rPr lang="ru-RU" sz="2800" dirty="0">
                <a:latin typeface="Times New Roman" pitchFamily="18" charset="0"/>
                <a:cs typeface="Times New Roman" pitchFamily="18" charset="0"/>
              </a:rPr>
              <a:t>- Дополнительные меры социальной поддержки для отдельных категорий граждан - беременным женщинам в виде ежемесячной денежной выплаты </a:t>
            </a:r>
            <a:r>
              <a:rPr lang="ru-RU" sz="2800" dirty="0" smtClean="0">
                <a:latin typeface="Times New Roman" pitchFamily="18" charset="0"/>
                <a:cs typeface="Times New Roman" pitchFamily="18" charset="0"/>
              </a:rPr>
              <a:t>для 47 женщин</a:t>
            </a:r>
          </a:p>
          <a:p>
            <a:pPr algn="just"/>
            <a:r>
              <a:rPr lang="ru-RU" sz="2800" b="1" dirty="0" smtClean="0">
                <a:latin typeface="Times New Roman" pitchFamily="18" charset="0"/>
                <a:cs typeface="Times New Roman" pitchFamily="18" charset="0"/>
              </a:rPr>
              <a:t>1 464,5  </a:t>
            </a:r>
            <a:r>
              <a:rPr lang="ru-RU" sz="2800" dirty="0" smtClean="0">
                <a:latin typeface="Times New Roman" pitchFamily="18" charset="0"/>
                <a:cs typeface="Times New Roman" pitchFamily="18" charset="0"/>
              </a:rPr>
              <a:t>- </a:t>
            </a:r>
            <a:r>
              <a:rPr lang="ru-RU" sz="2800" dirty="0">
                <a:latin typeface="Times New Roman" pitchFamily="18" charset="0"/>
                <a:cs typeface="Times New Roman" pitchFamily="18" charset="0"/>
              </a:rPr>
              <a:t>Дополнительные меры социальной поддержки для отдельных категорий граждан, обучающихся в образовательных организациях высшего образования и профессиональных образовательных организациях Красноярского края в виде ежемесячной денежной </a:t>
            </a:r>
            <a:r>
              <a:rPr lang="ru-RU" sz="2800" dirty="0" smtClean="0">
                <a:latin typeface="Times New Roman" pitchFamily="18" charset="0"/>
                <a:cs typeface="Times New Roman" pitchFamily="18" charset="0"/>
              </a:rPr>
              <a:t>выплаты для 30 студентов</a:t>
            </a:r>
          </a:p>
          <a:p>
            <a:pPr algn="just"/>
            <a:r>
              <a:rPr lang="ru-RU" sz="2800" b="1" dirty="0" smtClean="0">
                <a:latin typeface="Times New Roman" pitchFamily="18" charset="0"/>
                <a:cs typeface="Times New Roman" pitchFamily="18" charset="0"/>
              </a:rPr>
              <a:t>1 196,0 - </a:t>
            </a:r>
            <a:r>
              <a:rPr lang="ru-RU" sz="2800" dirty="0" smtClean="0">
                <a:latin typeface="Times New Roman" pitchFamily="18" charset="0"/>
                <a:cs typeface="Times New Roman" pitchFamily="18" charset="0"/>
              </a:rPr>
              <a:t>Дополнительные </a:t>
            </a:r>
            <a:r>
              <a:rPr lang="ru-RU" sz="2800" dirty="0">
                <a:latin typeface="Times New Roman" pitchFamily="18" charset="0"/>
                <a:cs typeface="Times New Roman" pitchFamily="18" charset="0"/>
              </a:rPr>
              <a:t>меры социальной поддержки и социальной помощи для отдельных категорий граждан - семьям, дети в которых обучаются в высших и средних учебных заведениях Красноярского края</a:t>
            </a:r>
            <a:r>
              <a:rPr lang="ru-RU" sz="2800" dirty="0" smtClean="0">
                <a:latin typeface="Times New Roman" pitchFamily="18" charset="0"/>
                <a:cs typeface="Times New Roman" pitchFamily="18" charset="0"/>
              </a:rPr>
              <a:t> для  30 человек</a:t>
            </a:r>
          </a:p>
          <a:p>
            <a:pPr algn="just"/>
            <a:r>
              <a:rPr lang="ru-RU" sz="2800" b="1" dirty="0" smtClean="0">
                <a:latin typeface="Times New Roman" pitchFamily="18" charset="0"/>
                <a:cs typeface="Times New Roman" pitchFamily="18" charset="0"/>
              </a:rPr>
              <a:t>460,6</a:t>
            </a:r>
            <a:r>
              <a:rPr lang="ru-RU" sz="2800" dirty="0" smtClean="0">
                <a:latin typeface="Times New Roman" pitchFamily="18" charset="0"/>
                <a:cs typeface="Times New Roman" pitchFamily="18" charset="0"/>
              </a:rPr>
              <a:t> </a:t>
            </a:r>
            <a:r>
              <a:rPr lang="ru-RU" sz="2800" dirty="0">
                <a:latin typeface="Times New Roman" pitchFamily="18" charset="0"/>
                <a:cs typeface="Times New Roman" pitchFamily="18" charset="0"/>
              </a:rPr>
              <a:t>- Дополнительные меры социальной поддержки для отдельных категорий граждан, находящихся в трудной жизненной ситуации в виде единовременной денежной </a:t>
            </a:r>
            <a:r>
              <a:rPr lang="ru-RU" sz="2800" dirty="0" smtClean="0">
                <a:latin typeface="Times New Roman" pitchFamily="18" charset="0"/>
                <a:cs typeface="Times New Roman" pitchFamily="18" charset="0"/>
              </a:rPr>
              <a:t>выплаты для 50 человек</a:t>
            </a:r>
          </a:p>
          <a:p>
            <a:pPr algn="just"/>
            <a:r>
              <a:rPr lang="ru-RU" sz="2800" b="1" dirty="0" smtClean="0">
                <a:latin typeface="Times New Roman" pitchFamily="18" charset="0"/>
                <a:cs typeface="Times New Roman" pitchFamily="18" charset="0"/>
              </a:rPr>
              <a:t>145,4 </a:t>
            </a:r>
            <a:r>
              <a:rPr lang="ru-RU" sz="2800" dirty="0">
                <a:latin typeface="Times New Roman" pitchFamily="18" charset="0"/>
                <a:cs typeface="Times New Roman" pitchFamily="18" charset="0"/>
              </a:rPr>
              <a:t>- Дополнительные меры социальной поддержки для отдельных категорий граждан в виде ежемесячной денежной </a:t>
            </a:r>
            <a:r>
              <a:rPr lang="ru-RU" sz="2800" dirty="0" smtClean="0">
                <a:latin typeface="Times New Roman" pitchFamily="18" charset="0"/>
                <a:cs typeface="Times New Roman" pitchFamily="18" charset="0"/>
              </a:rPr>
              <a:t>выплаты для 20 граждан</a:t>
            </a:r>
          </a:p>
          <a:p>
            <a:pPr algn="just"/>
            <a:r>
              <a:rPr lang="ru-RU" sz="2800" b="1" dirty="0" smtClean="0">
                <a:latin typeface="Times New Roman" pitchFamily="18" charset="0"/>
                <a:cs typeface="Times New Roman" pitchFamily="18" charset="0"/>
              </a:rPr>
              <a:t>1 511,6 - </a:t>
            </a:r>
            <a:r>
              <a:rPr lang="ru-RU" sz="2800" dirty="0">
                <a:latin typeface="Times New Roman" pitchFamily="18" charset="0"/>
                <a:cs typeface="Times New Roman" pitchFamily="18" charset="0"/>
              </a:rPr>
              <a:t>Дополнительные меры социальной поддержки для отдельных категорий граждан - неработающим пенсионерам в виде единовременной денежной выплаты на приобретение </a:t>
            </a:r>
            <a:r>
              <a:rPr lang="ru-RU" sz="2800" dirty="0" smtClean="0">
                <a:latin typeface="Times New Roman" pitchFamily="18" charset="0"/>
                <a:cs typeface="Times New Roman" pitchFamily="18" charset="0"/>
              </a:rPr>
              <a:t>овощей для 1164 человека </a:t>
            </a:r>
          </a:p>
          <a:p>
            <a:pPr algn="just"/>
            <a:r>
              <a:rPr lang="ru-RU" sz="2800" b="1" dirty="0" smtClean="0">
                <a:latin typeface="Times New Roman" pitchFamily="18" charset="0"/>
                <a:cs typeface="Times New Roman" pitchFamily="18" charset="0"/>
              </a:rPr>
              <a:t>347,9</a:t>
            </a:r>
            <a:r>
              <a:rPr lang="ru-RU" sz="2800" dirty="0" smtClean="0">
                <a:latin typeface="Times New Roman" pitchFamily="18" charset="0"/>
                <a:cs typeface="Times New Roman" pitchFamily="18" charset="0"/>
              </a:rPr>
              <a:t> - Дополнительные меры социальной поддержки для отдельных категорий граждан к праздничным дням и памятным датам в виде единовременной денежной выплаты для 280 человек</a:t>
            </a:r>
          </a:p>
          <a:p>
            <a:pPr algn="just"/>
            <a:r>
              <a:rPr lang="ru-RU" sz="2800" b="1" dirty="0" smtClean="0">
                <a:latin typeface="Times New Roman" pitchFamily="18" charset="0"/>
                <a:cs typeface="Times New Roman" pitchFamily="18" charset="0"/>
              </a:rPr>
              <a:t>534,9</a:t>
            </a:r>
            <a:r>
              <a:rPr lang="ru-RU" sz="2800" dirty="0" smtClean="0">
                <a:latin typeface="Times New Roman" pitchFamily="18" charset="0"/>
                <a:cs typeface="Times New Roman" pitchFamily="18" charset="0"/>
              </a:rPr>
              <a:t> - </a:t>
            </a:r>
            <a:r>
              <a:rPr lang="ru-RU" sz="2800" dirty="0">
                <a:latin typeface="Times New Roman" pitchFamily="18" charset="0"/>
                <a:cs typeface="Times New Roman" pitchFamily="18" charset="0"/>
              </a:rPr>
              <a:t>Дополнительные меры социальной поддержки для отдельных категорий граждан, удостоенных звания «Почетный гражданин Северо-Енисейского района» в виде компенсации расходов по оплате жилья и коммунальных </a:t>
            </a:r>
            <a:r>
              <a:rPr lang="ru-RU" sz="2800" dirty="0" smtClean="0">
                <a:latin typeface="Times New Roman" pitchFamily="18" charset="0"/>
                <a:cs typeface="Times New Roman" pitchFamily="18" charset="0"/>
              </a:rPr>
              <a:t>услуг для 7 человек</a:t>
            </a:r>
          </a:p>
          <a:p>
            <a:pPr algn="just"/>
            <a:r>
              <a:rPr lang="ru-RU" sz="2800" b="1" dirty="0">
                <a:latin typeface="Times New Roman" pitchFamily="18" charset="0"/>
                <a:cs typeface="Times New Roman" pitchFamily="18" charset="0"/>
              </a:rPr>
              <a:t>90,9-</a:t>
            </a:r>
            <a:r>
              <a:rPr lang="ru-RU" sz="2800" dirty="0">
                <a:latin typeface="Times New Roman" pitchFamily="18" charset="0"/>
                <a:cs typeface="Times New Roman" pitchFamily="18" charset="0"/>
              </a:rPr>
              <a:t> Дополнительные меры социальной поддержки для отдельных категорий граждан, удостоенных звания «Почетный гражданин Северо-Енисейского района» в виде компенсации стоимости приобретенной путевки на санаторно-курортное </a:t>
            </a:r>
            <a:r>
              <a:rPr lang="ru-RU" sz="2800" dirty="0" smtClean="0">
                <a:latin typeface="Times New Roman" pitchFamily="18" charset="0"/>
                <a:cs typeface="Times New Roman" pitchFamily="18" charset="0"/>
              </a:rPr>
              <a:t>лечение для 2 человек</a:t>
            </a:r>
          </a:p>
          <a:p>
            <a:pPr algn="just"/>
            <a:r>
              <a:rPr lang="ru-RU" sz="2800" b="1" dirty="0" smtClean="0">
                <a:latin typeface="Times New Roman" pitchFamily="18" charset="0"/>
                <a:cs typeface="Times New Roman" pitchFamily="18" charset="0"/>
              </a:rPr>
              <a:t>40,4 </a:t>
            </a:r>
            <a:r>
              <a:rPr lang="ru-RU" sz="2800" dirty="0" smtClean="0">
                <a:latin typeface="Times New Roman" pitchFamily="18" charset="0"/>
                <a:cs typeface="Times New Roman" pitchFamily="18" charset="0"/>
              </a:rPr>
              <a:t>– </a:t>
            </a:r>
            <a:r>
              <a:rPr lang="ru-RU" sz="2800" dirty="0">
                <a:latin typeface="Times New Roman" pitchFamily="18" charset="0"/>
                <a:cs typeface="Times New Roman" pitchFamily="18" charset="0"/>
              </a:rPr>
              <a:t>Дополнительные меры социальной поддержки для отдельных категорий граждан, удостоенных звания «Почетный гражданин Северо-Енисейского района» в виде компенсации стоимости проезда к месту санаторно-курортного лечения и </a:t>
            </a:r>
            <a:r>
              <a:rPr lang="ru-RU" sz="2800" dirty="0" smtClean="0">
                <a:latin typeface="Times New Roman" pitchFamily="18" charset="0"/>
                <a:cs typeface="Times New Roman" pitchFamily="18" charset="0"/>
              </a:rPr>
              <a:t>обратно для 2 человек</a:t>
            </a:r>
          </a:p>
          <a:p>
            <a:pPr algn="just"/>
            <a:r>
              <a:rPr lang="ru-RU" sz="2800" b="1" dirty="0" smtClean="0">
                <a:latin typeface="Times New Roman" pitchFamily="18" charset="0"/>
                <a:cs typeface="Times New Roman" pitchFamily="18" charset="0"/>
              </a:rPr>
              <a:t>24,8</a:t>
            </a:r>
            <a:r>
              <a:rPr lang="ru-RU" sz="2800" dirty="0" smtClean="0">
                <a:latin typeface="Times New Roman" pitchFamily="18" charset="0"/>
                <a:cs typeface="Times New Roman" pitchFamily="18" charset="0"/>
              </a:rPr>
              <a:t> </a:t>
            </a:r>
            <a:r>
              <a:rPr lang="ru-RU" sz="2800" dirty="0">
                <a:latin typeface="Times New Roman" pitchFamily="18" charset="0"/>
                <a:cs typeface="Times New Roman" pitchFamily="18" charset="0"/>
              </a:rPr>
              <a:t>- Дополнительные меры социальной поддержки для отдельных категорий граждан - вдовам (вдовцам) лиц, удостоенных звания «Почетный гражданин Северо-Енисейского района» в виде компенсации расходов по оплате жилья и коммунальных услуг- </a:t>
            </a:r>
            <a:r>
              <a:rPr lang="ru-RU" sz="2800" dirty="0" smtClean="0">
                <a:latin typeface="Times New Roman" pitchFamily="18" charset="0"/>
                <a:cs typeface="Times New Roman" pitchFamily="18" charset="0"/>
              </a:rPr>
              <a:t>расходы </a:t>
            </a:r>
            <a:r>
              <a:rPr lang="ru-RU" sz="2800" dirty="0">
                <a:latin typeface="Times New Roman" pitchFamily="18" charset="0"/>
                <a:cs typeface="Times New Roman" pitchFamily="18" charset="0"/>
              </a:rPr>
              <a:t>на доставку и пересылку </a:t>
            </a:r>
            <a:r>
              <a:rPr lang="ru-RU" sz="2800" dirty="0" smtClean="0">
                <a:latin typeface="Times New Roman" pitchFamily="18" charset="0"/>
                <a:cs typeface="Times New Roman" pitchFamily="18" charset="0"/>
              </a:rPr>
              <a:t>дополнительных </a:t>
            </a:r>
            <a:r>
              <a:rPr lang="ru-RU" sz="2800" dirty="0">
                <a:latin typeface="Times New Roman" pitchFamily="18" charset="0"/>
                <a:cs typeface="Times New Roman" pitchFamily="18" charset="0"/>
              </a:rPr>
              <a:t>мер социальной </a:t>
            </a:r>
            <a:r>
              <a:rPr lang="ru-RU" sz="2800" dirty="0" smtClean="0">
                <a:latin typeface="Times New Roman" pitchFamily="18" charset="0"/>
                <a:cs typeface="Times New Roman" pitchFamily="18" charset="0"/>
              </a:rPr>
              <a:t>поддержки для 1 человека</a:t>
            </a:r>
            <a:r>
              <a:rPr lang="ru-RU" sz="2800" b="1" dirty="0" smtClean="0">
                <a:latin typeface="Times New Roman" pitchFamily="18" charset="0"/>
                <a:cs typeface="Times New Roman" pitchFamily="18" charset="0"/>
              </a:rPr>
              <a:t>      </a:t>
            </a:r>
          </a:p>
          <a:p>
            <a:pPr algn="just"/>
            <a:r>
              <a:rPr lang="ru-RU" sz="2800" b="1" dirty="0" smtClean="0">
                <a:latin typeface="Times New Roman" pitchFamily="18" charset="0"/>
                <a:cs typeface="Times New Roman" pitchFamily="18" charset="0"/>
              </a:rPr>
              <a:t>281,8 - </a:t>
            </a:r>
            <a:r>
              <a:rPr lang="ru-RU" sz="2800" dirty="0" smtClean="0">
                <a:latin typeface="Times New Roman" pitchFamily="18" charset="0"/>
                <a:cs typeface="Times New Roman" pitchFamily="18" charset="0"/>
              </a:rPr>
              <a:t>Дополнительные </a:t>
            </a:r>
            <a:r>
              <a:rPr lang="ru-RU" sz="2800" dirty="0">
                <a:latin typeface="Times New Roman" pitchFamily="18" charset="0"/>
                <a:cs typeface="Times New Roman" pitchFamily="18" charset="0"/>
              </a:rPr>
              <a:t>меры социальной поддержки для отдельных категорий граждан, награжденных знаком отличия Северо-Енисейского района «Ветеран золотодобычи 25 лет» в виде ежемесячной денежной </a:t>
            </a:r>
            <a:r>
              <a:rPr lang="ru-RU" sz="2800" dirty="0" smtClean="0">
                <a:latin typeface="Times New Roman" pitchFamily="18" charset="0"/>
                <a:cs typeface="Times New Roman" pitchFamily="18" charset="0"/>
              </a:rPr>
              <a:t>выплаты для 150 человек</a:t>
            </a:r>
          </a:p>
          <a:p>
            <a:pPr algn="just"/>
            <a:r>
              <a:rPr lang="ru-RU" sz="2800" b="1" dirty="0">
                <a:latin typeface="Times New Roman" pitchFamily="18" charset="0"/>
                <a:cs typeface="Times New Roman" pitchFamily="18" charset="0"/>
              </a:rPr>
              <a:t>97,0 </a:t>
            </a:r>
            <a:r>
              <a:rPr lang="ru-RU" sz="2800" dirty="0">
                <a:latin typeface="Times New Roman" pitchFamily="18" charset="0"/>
                <a:cs typeface="Times New Roman" pitchFamily="18" charset="0"/>
              </a:rPr>
              <a:t>- Дополнительные меры социальной поддержки для отдельных категорий граждан, награжденных знаком отличия Северо-Енисейского района «Ветеран золотодобычи 20 лет» в виде ежемесячной денежной </a:t>
            </a:r>
            <a:r>
              <a:rPr lang="ru-RU" sz="2800" dirty="0" smtClean="0">
                <a:latin typeface="Times New Roman" pitchFamily="18" charset="0"/>
                <a:cs typeface="Times New Roman" pitchFamily="18" charset="0"/>
              </a:rPr>
              <a:t>выплаты для 76 человек</a:t>
            </a:r>
          </a:p>
          <a:p>
            <a:pPr algn="just"/>
            <a:r>
              <a:rPr lang="ru-RU" sz="2800" b="1" dirty="0">
                <a:latin typeface="Times New Roman" pitchFamily="18" charset="0"/>
                <a:cs typeface="Times New Roman" pitchFamily="18" charset="0"/>
              </a:rPr>
              <a:t>2 363,4 </a:t>
            </a:r>
            <a:r>
              <a:rPr lang="ru-RU" sz="2800" dirty="0">
                <a:latin typeface="Times New Roman" pitchFamily="18" charset="0"/>
                <a:cs typeface="Times New Roman" pitchFamily="18" charset="0"/>
              </a:rPr>
              <a:t>- Выплата пенсии за выслугу лет лицам, замещавшим должности муниципальной службы и муниципальные должности на постоянной основе в органах местного самоуправления Северо-Енисейского района на основании решения Северо-Енисейского районного Совета депутатов от 14 июня 2011 № 303-20 «Об утверждении Положения о порядке выплаты пенсии за выслугу лет лицам, замещавшим должности муниципальной службы в органах местного самоуправления Северо-Енисейского района Красноярского края» </a:t>
            </a:r>
            <a:r>
              <a:rPr lang="ru-RU" sz="2800" dirty="0" smtClean="0">
                <a:latin typeface="Times New Roman" pitchFamily="18" charset="0"/>
                <a:cs typeface="Times New Roman" pitchFamily="18" charset="0"/>
              </a:rPr>
              <a:t>для  36 человек    </a:t>
            </a:r>
          </a:p>
          <a:p>
            <a:r>
              <a:rPr lang="ru-RU" sz="2800" b="1" dirty="0" smtClean="0">
                <a:latin typeface="Times New Roman" pitchFamily="18" charset="0"/>
                <a:cs typeface="Times New Roman" pitchFamily="18" charset="0"/>
              </a:rPr>
              <a:t>3 229,7 </a:t>
            </a:r>
            <a:r>
              <a:rPr lang="ru-RU" sz="2800" dirty="0" smtClean="0">
                <a:latin typeface="Times New Roman" pitchFamily="18" charset="0"/>
                <a:cs typeface="Times New Roman" pitchFamily="18" charset="0"/>
              </a:rPr>
              <a:t>- </a:t>
            </a:r>
            <a:r>
              <a:rPr lang="ru-RU" sz="2800" dirty="0">
                <a:solidFill>
                  <a:prstClr val="black"/>
                </a:solidFill>
                <a:latin typeface="Times New Roman" pitchFamily="18" charset="0"/>
                <a:cs typeface="Times New Roman" pitchFamily="18" charset="0"/>
              </a:rPr>
              <a:t>Исполнение </a:t>
            </a:r>
            <a:r>
              <a:rPr lang="ru-RU" sz="2800" dirty="0" smtClean="0">
                <a:solidFill>
                  <a:prstClr val="black"/>
                </a:solidFill>
                <a:latin typeface="Times New Roman" pitchFamily="18" charset="0"/>
                <a:cs typeface="Times New Roman" pitchFamily="18" charset="0"/>
              </a:rPr>
              <a:t>переданных государственных </a:t>
            </a:r>
            <a:r>
              <a:rPr lang="ru-RU" sz="2800" dirty="0">
                <a:solidFill>
                  <a:prstClr val="black"/>
                </a:solidFill>
                <a:latin typeface="Times New Roman" pitchFamily="18" charset="0"/>
                <a:cs typeface="Times New Roman" pitchFamily="18" charset="0"/>
              </a:rPr>
              <a:t>полномочий </a:t>
            </a:r>
            <a:r>
              <a:rPr lang="ru-RU" sz="2800" dirty="0" smtClean="0">
                <a:solidFill>
                  <a:prstClr val="black"/>
                </a:solidFill>
                <a:latin typeface="Times New Roman" pitchFamily="18" charset="0"/>
                <a:cs typeface="Times New Roman" pitchFamily="18" charset="0"/>
              </a:rPr>
              <a:t>по созданию и о</a:t>
            </a:r>
            <a:r>
              <a:rPr lang="ru-RU" sz="2800" dirty="0" smtClean="0">
                <a:latin typeface="Times New Roman" pitchFamily="18" charset="0"/>
                <a:cs typeface="Times New Roman" pitchFamily="18" charset="0"/>
              </a:rPr>
              <a:t>беспечению деятельности комиссии по делам несовершеннолетних</a:t>
            </a:r>
          </a:p>
          <a:p>
            <a:r>
              <a:rPr lang="ru-RU" sz="2800" b="1" dirty="0" smtClean="0">
                <a:latin typeface="Times New Roman" pitchFamily="18" charset="0"/>
                <a:cs typeface="Times New Roman" pitchFamily="18" charset="0"/>
              </a:rPr>
              <a:t>1 259,2 </a:t>
            </a:r>
            <a:r>
              <a:rPr lang="ru-RU" sz="2800" dirty="0" smtClean="0">
                <a:latin typeface="Times New Roman" pitchFamily="18" charset="0"/>
                <a:cs typeface="Times New Roman" pitchFamily="18" charset="0"/>
              </a:rPr>
              <a:t>– Исполнение государственных полномочий по опеке и попечительству в отношении совершеннолетних граждан, а также в сфере патронажа</a:t>
            </a:r>
          </a:p>
          <a:p>
            <a:r>
              <a:rPr lang="ru-RU" sz="2800" b="1" dirty="0" smtClean="0">
                <a:latin typeface="Times New Roman" pitchFamily="18" charset="0"/>
                <a:cs typeface="Times New Roman" pitchFamily="18" charset="0"/>
              </a:rPr>
              <a:t>5 995,5 </a:t>
            </a:r>
            <a:r>
              <a:rPr lang="ru-RU" sz="2800" dirty="0" smtClean="0">
                <a:latin typeface="Times New Roman" pitchFamily="18" charset="0"/>
                <a:cs typeface="Times New Roman" pitchFamily="18" charset="0"/>
              </a:rPr>
              <a:t>– обеспечение деятельности отдела по делам семьи, детства и социальной поддержки граждан</a:t>
            </a:r>
            <a:endParaRPr lang="ru-RU" sz="2800" dirty="0">
              <a:latin typeface="Times New Roman" pitchFamily="18" charset="0"/>
              <a:cs typeface="Times New Roman" pitchFamily="18" charset="0"/>
            </a:endParaRPr>
          </a:p>
        </p:txBody>
      </p:sp>
    </p:spTree>
    <p:extLst>
      <p:ext uri="{BB962C8B-B14F-4D97-AF65-F5344CB8AC3E}">
        <p14:creationId xmlns:p14="http://schemas.microsoft.com/office/powerpoint/2010/main" val="272923421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24000" y="116632"/>
            <a:ext cx="7080448" cy="1296144"/>
          </a:xfrm>
        </p:spPr>
        <p:txBody>
          <a:bodyPr>
            <a:noAutofit/>
          </a:bodyPr>
          <a:lstStyle/>
          <a:p>
            <a:r>
              <a:rPr lang="ru-RU" sz="2000" dirty="0" smtClean="0">
                <a:latin typeface="Times New Roman" pitchFamily="18" charset="0"/>
                <a:cs typeface="Times New Roman" pitchFamily="18" charset="0"/>
              </a:rPr>
              <a:t>Основные результаты при реализации муниципальной программы «</a:t>
            </a:r>
            <a:r>
              <a:rPr lang="ru-RU" sz="2000" dirty="0">
                <a:solidFill>
                  <a:prstClr val="black"/>
                </a:solidFill>
                <a:latin typeface="Times New Roman" pitchFamily="18" charset="0"/>
                <a:cs typeface="Times New Roman" pitchFamily="18" charset="0"/>
              </a:rPr>
              <a:t>Развитие социальных отношений, рост благополучия и защищенности граждан в Северо-Енисейском районе</a:t>
            </a:r>
            <a:r>
              <a:rPr lang="ru-RU" sz="2000" dirty="0" smtClean="0">
                <a:latin typeface="Times New Roman" pitchFamily="18" charset="0"/>
                <a:cs typeface="Times New Roman" pitchFamily="18" charset="0"/>
              </a:rPr>
              <a:t>»</a:t>
            </a:r>
            <a:endParaRPr lang="ru-RU" sz="2000" dirty="0">
              <a:latin typeface="Times New Roman" pitchFamily="18" charset="0"/>
              <a:cs typeface="Times New Roman" pitchFamily="18" charset="0"/>
            </a:endParaRPr>
          </a:p>
        </p:txBody>
      </p:sp>
      <p:graphicFrame>
        <p:nvGraphicFramePr>
          <p:cNvPr id="5" name="Содержимое 4"/>
          <p:cNvGraphicFramePr>
            <a:graphicFrameLocks noGrp="1"/>
          </p:cNvGraphicFramePr>
          <p:nvPr>
            <p:ph idx="4294967295"/>
            <p:extLst>
              <p:ext uri="{D42A27DB-BD31-4B8C-83A1-F6EECF244321}">
                <p14:modId xmlns:p14="http://schemas.microsoft.com/office/powerpoint/2010/main" val="3179826458"/>
              </p:ext>
            </p:extLst>
          </p:nvPr>
        </p:nvGraphicFramePr>
        <p:xfrm>
          <a:off x="28575" y="1426462"/>
          <a:ext cx="8928992" cy="2502395"/>
        </p:xfrm>
        <a:graphic>
          <a:graphicData uri="http://schemas.openxmlformats.org/drawingml/2006/table">
            <a:tbl>
              <a:tblPr firstRow="1" bandRow="1">
                <a:tableStyleId>{5C22544A-7EE6-4342-B048-85BDC9FD1C3A}</a:tableStyleId>
              </a:tblPr>
              <a:tblGrid>
                <a:gridCol w="4464497"/>
                <a:gridCol w="864096"/>
                <a:gridCol w="864096"/>
                <a:gridCol w="936104"/>
                <a:gridCol w="936104"/>
                <a:gridCol w="864095"/>
              </a:tblGrid>
              <a:tr h="379547">
                <a:tc>
                  <a:txBody>
                    <a:bodyPr/>
                    <a:lstStyle/>
                    <a:p>
                      <a:pPr algn="ctr"/>
                      <a:r>
                        <a:rPr lang="ru-RU" sz="1000" dirty="0" smtClean="0">
                          <a:solidFill>
                            <a:schemeClr val="tx1"/>
                          </a:solidFill>
                          <a:latin typeface="Times New Roman" pitchFamily="18" charset="0"/>
                          <a:cs typeface="Times New Roman" pitchFamily="18" charset="0"/>
                        </a:rPr>
                        <a:t>Основные результаты</a:t>
                      </a:r>
                      <a:endParaRPr lang="ru-RU" sz="1000" dirty="0">
                        <a:solidFill>
                          <a:schemeClr val="tx1"/>
                        </a:solidFill>
                        <a:latin typeface="Times New Roman" pitchFamily="18" charset="0"/>
                        <a:cs typeface="Times New Roman" pitchFamily="18" charset="0"/>
                      </a:endParaRPr>
                    </a:p>
                  </a:txBody>
                  <a:tcPr/>
                </a:tc>
                <a:tc>
                  <a:txBody>
                    <a:bodyPr/>
                    <a:lstStyle/>
                    <a:p>
                      <a:pPr algn="ctr"/>
                      <a:r>
                        <a:rPr lang="ru-RU" sz="1000" dirty="0" smtClean="0">
                          <a:solidFill>
                            <a:schemeClr val="tx1"/>
                          </a:solidFill>
                          <a:latin typeface="Times New Roman" pitchFamily="18" charset="0"/>
                          <a:cs typeface="Times New Roman" pitchFamily="18" charset="0"/>
                        </a:rPr>
                        <a:t>2019</a:t>
                      </a:r>
                      <a:endParaRPr lang="ru-RU" sz="1000" dirty="0">
                        <a:solidFill>
                          <a:schemeClr val="tx1"/>
                        </a:solidFill>
                        <a:latin typeface="Times New Roman" pitchFamily="18" charset="0"/>
                        <a:cs typeface="Times New Roman" pitchFamily="18" charset="0"/>
                      </a:endParaRPr>
                    </a:p>
                  </a:txBody>
                  <a:tcPr/>
                </a:tc>
                <a:tc>
                  <a:txBody>
                    <a:bodyPr/>
                    <a:lstStyle/>
                    <a:p>
                      <a:pPr algn="ctr"/>
                      <a:r>
                        <a:rPr lang="ru-RU" sz="1000" dirty="0" smtClean="0">
                          <a:solidFill>
                            <a:schemeClr val="tx1"/>
                          </a:solidFill>
                          <a:latin typeface="Times New Roman" pitchFamily="18" charset="0"/>
                          <a:cs typeface="Times New Roman" pitchFamily="18" charset="0"/>
                        </a:rPr>
                        <a:t>2020</a:t>
                      </a:r>
                      <a:endParaRPr lang="ru-RU" sz="1000" dirty="0">
                        <a:solidFill>
                          <a:schemeClr val="tx1"/>
                        </a:solidFill>
                        <a:latin typeface="Times New Roman" pitchFamily="18" charset="0"/>
                        <a:cs typeface="Times New Roman" pitchFamily="18" charset="0"/>
                      </a:endParaRPr>
                    </a:p>
                  </a:txBody>
                  <a:tcPr/>
                </a:tc>
                <a:tc>
                  <a:txBody>
                    <a:bodyPr/>
                    <a:lstStyle/>
                    <a:p>
                      <a:pPr algn="ctr"/>
                      <a:r>
                        <a:rPr lang="ru-RU" sz="1000" dirty="0" smtClean="0">
                          <a:solidFill>
                            <a:schemeClr val="tx1"/>
                          </a:solidFill>
                          <a:latin typeface="Times New Roman" pitchFamily="18" charset="0"/>
                          <a:cs typeface="Times New Roman" pitchFamily="18" charset="0"/>
                        </a:rPr>
                        <a:t>2021</a:t>
                      </a:r>
                      <a:endParaRPr lang="ru-RU" sz="1000" dirty="0">
                        <a:solidFill>
                          <a:schemeClr val="tx1"/>
                        </a:solidFill>
                        <a:latin typeface="Times New Roman" pitchFamily="18" charset="0"/>
                        <a:cs typeface="Times New Roman" pitchFamily="18" charset="0"/>
                      </a:endParaRPr>
                    </a:p>
                  </a:txBody>
                  <a:tcPr/>
                </a:tc>
                <a:tc>
                  <a:txBody>
                    <a:bodyPr/>
                    <a:lstStyle/>
                    <a:p>
                      <a:pPr algn="ctr"/>
                      <a:r>
                        <a:rPr lang="ru-RU" sz="1000" dirty="0" smtClean="0">
                          <a:solidFill>
                            <a:schemeClr val="tx1"/>
                          </a:solidFill>
                          <a:latin typeface="Times New Roman" pitchFamily="18" charset="0"/>
                          <a:cs typeface="Times New Roman" pitchFamily="18" charset="0"/>
                        </a:rPr>
                        <a:t>2022</a:t>
                      </a:r>
                      <a:endParaRPr lang="ru-RU" sz="1000" dirty="0">
                        <a:solidFill>
                          <a:schemeClr val="tx1"/>
                        </a:solidFill>
                        <a:latin typeface="Times New Roman" pitchFamily="18" charset="0"/>
                        <a:cs typeface="Times New Roman" pitchFamily="18" charset="0"/>
                      </a:endParaRPr>
                    </a:p>
                  </a:txBody>
                  <a:tcPr/>
                </a:tc>
                <a:tc>
                  <a:txBody>
                    <a:bodyPr/>
                    <a:lstStyle/>
                    <a:p>
                      <a:pPr algn="ctr"/>
                      <a:r>
                        <a:rPr lang="ru-RU" sz="1000" dirty="0" smtClean="0">
                          <a:solidFill>
                            <a:schemeClr val="tx1"/>
                          </a:solidFill>
                          <a:latin typeface="Times New Roman" pitchFamily="18" charset="0"/>
                          <a:cs typeface="Times New Roman" pitchFamily="18" charset="0"/>
                        </a:rPr>
                        <a:t>2023</a:t>
                      </a:r>
                      <a:endParaRPr lang="ru-RU" sz="1000" dirty="0">
                        <a:solidFill>
                          <a:schemeClr val="tx1"/>
                        </a:solidFill>
                        <a:latin typeface="Times New Roman" pitchFamily="18" charset="0"/>
                        <a:cs typeface="Times New Roman" pitchFamily="18" charset="0"/>
                      </a:endParaRPr>
                    </a:p>
                  </a:txBody>
                  <a:tcPr/>
                </a:tc>
              </a:tr>
              <a:tr h="656445">
                <a:tc>
                  <a:txBody>
                    <a:bodyPr/>
                    <a:lstStyle/>
                    <a:p>
                      <a:pPr algn="l"/>
                      <a:r>
                        <a:rPr lang="ru-RU" sz="1000" dirty="0" smtClean="0">
                          <a:solidFill>
                            <a:schemeClr val="tx1"/>
                          </a:solidFill>
                          <a:latin typeface="Times New Roman" pitchFamily="18" charset="0"/>
                          <a:cs typeface="Times New Roman" pitchFamily="18" charset="0"/>
                        </a:rPr>
                        <a:t>Доля несовершеннолетних, состоящих на учете в органах и учреждениях системы профилактики правонарушений и</a:t>
                      </a:r>
                      <a:r>
                        <a:rPr lang="ru-RU" sz="1000" baseline="0" dirty="0" smtClean="0">
                          <a:solidFill>
                            <a:schemeClr val="tx1"/>
                          </a:solidFill>
                          <a:latin typeface="Times New Roman" pitchFamily="18" charset="0"/>
                          <a:cs typeface="Times New Roman" pitchFamily="18" charset="0"/>
                        </a:rPr>
                        <a:t> преступлений несовершеннолетних, охваченных комплексной индивидуальной профилактической работой, % </a:t>
                      </a:r>
                      <a:endParaRPr lang="ru-RU" sz="1000" dirty="0">
                        <a:solidFill>
                          <a:schemeClr val="tx1"/>
                        </a:solidFill>
                        <a:latin typeface="Times New Roman" pitchFamily="18" charset="0"/>
                        <a:cs typeface="Times New Roman" pitchFamily="18" charset="0"/>
                      </a:endParaRPr>
                    </a:p>
                  </a:txBody>
                  <a:tcPr/>
                </a:tc>
                <a:tc>
                  <a:txBody>
                    <a:bodyPr/>
                    <a:lstStyle/>
                    <a:p>
                      <a:pPr algn="ctr"/>
                      <a:r>
                        <a:rPr lang="ru-RU" sz="1000" dirty="0" smtClean="0">
                          <a:solidFill>
                            <a:schemeClr val="tx1"/>
                          </a:solidFill>
                          <a:latin typeface="Times New Roman" pitchFamily="18" charset="0"/>
                          <a:cs typeface="Times New Roman" pitchFamily="18" charset="0"/>
                        </a:rPr>
                        <a:t>100</a:t>
                      </a:r>
                      <a:endParaRPr lang="ru-RU" sz="1000" dirty="0">
                        <a:solidFill>
                          <a:schemeClr val="tx1"/>
                        </a:solidFill>
                        <a:latin typeface="Times New Roman" pitchFamily="18" charset="0"/>
                        <a:cs typeface="Times New Roman" pitchFamily="18" charset="0"/>
                      </a:endParaRPr>
                    </a:p>
                  </a:txBody>
                  <a:tcPr anchor="ctr"/>
                </a:tc>
                <a:tc>
                  <a:txBody>
                    <a:bodyPr/>
                    <a:lstStyle/>
                    <a:p>
                      <a:pPr algn="ctr"/>
                      <a:r>
                        <a:rPr lang="ru-RU" sz="1000" dirty="0" smtClean="0">
                          <a:solidFill>
                            <a:schemeClr val="tx1"/>
                          </a:solidFill>
                          <a:latin typeface="Times New Roman" pitchFamily="18" charset="0"/>
                          <a:cs typeface="Times New Roman" pitchFamily="18" charset="0"/>
                        </a:rPr>
                        <a:t>100</a:t>
                      </a:r>
                      <a:endParaRPr lang="ru-RU" sz="1000" dirty="0">
                        <a:solidFill>
                          <a:schemeClr val="tx1"/>
                        </a:solidFill>
                        <a:latin typeface="Times New Roman" pitchFamily="18" charset="0"/>
                        <a:cs typeface="Times New Roman" pitchFamily="18" charset="0"/>
                      </a:endParaRPr>
                    </a:p>
                  </a:txBody>
                  <a:tcPr anchor="ctr"/>
                </a:tc>
                <a:tc>
                  <a:txBody>
                    <a:bodyPr/>
                    <a:lstStyle/>
                    <a:p>
                      <a:pPr algn="ctr"/>
                      <a:r>
                        <a:rPr lang="ru-RU" sz="1000" dirty="0" smtClean="0">
                          <a:solidFill>
                            <a:schemeClr val="tx1"/>
                          </a:solidFill>
                          <a:latin typeface="Times New Roman" pitchFamily="18" charset="0"/>
                          <a:cs typeface="Times New Roman" pitchFamily="18" charset="0"/>
                        </a:rPr>
                        <a:t>100</a:t>
                      </a:r>
                      <a:endParaRPr lang="ru-RU" sz="1000" dirty="0">
                        <a:solidFill>
                          <a:schemeClr val="tx1"/>
                        </a:solidFill>
                        <a:latin typeface="Times New Roman" pitchFamily="18" charset="0"/>
                        <a:cs typeface="Times New Roman" pitchFamily="18" charset="0"/>
                      </a:endParaRPr>
                    </a:p>
                  </a:txBody>
                  <a:tcPr anchor="ctr"/>
                </a:tc>
                <a:tc>
                  <a:txBody>
                    <a:bodyPr/>
                    <a:lstStyle/>
                    <a:p>
                      <a:pPr algn="ctr"/>
                      <a:r>
                        <a:rPr lang="ru-RU" sz="1000" dirty="0" smtClean="0">
                          <a:solidFill>
                            <a:schemeClr val="tx1"/>
                          </a:solidFill>
                          <a:latin typeface="Times New Roman" pitchFamily="18" charset="0"/>
                          <a:cs typeface="Times New Roman" pitchFamily="18" charset="0"/>
                        </a:rPr>
                        <a:t>100</a:t>
                      </a:r>
                      <a:endParaRPr lang="ru-RU" sz="1000" dirty="0">
                        <a:solidFill>
                          <a:schemeClr val="tx1"/>
                        </a:solidFill>
                        <a:latin typeface="Times New Roman" pitchFamily="18" charset="0"/>
                        <a:cs typeface="Times New Roman" pitchFamily="18" charset="0"/>
                      </a:endParaRPr>
                    </a:p>
                  </a:txBody>
                  <a:tcPr anchor="ctr"/>
                </a:tc>
                <a:tc>
                  <a:txBody>
                    <a:bodyPr/>
                    <a:lstStyle/>
                    <a:p>
                      <a:pPr algn="ctr"/>
                      <a:r>
                        <a:rPr lang="ru-RU" sz="1000" dirty="0" smtClean="0">
                          <a:solidFill>
                            <a:schemeClr val="tx1"/>
                          </a:solidFill>
                          <a:latin typeface="Times New Roman" pitchFamily="18" charset="0"/>
                          <a:cs typeface="Times New Roman" pitchFamily="18" charset="0"/>
                        </a:rPr>
                        <a:t>100</a:t>
                      </a:r>
                      <a:endParaRPr lang="ru-RU" sz="1000" dirty="0">
                        <a:solidFill>
                          <a:schemeClr val="tx1"/>
                        </a:solidFill>
                        <a:latin typeface="Times New Roman" pitchFamily="18" charset="0"/>
                        <a:cs typeface="Times New Roman" pitchFamily="18" charset="0"/>
                      </a:endParaRPr>
                    </a:p>
                  </a:txBody>
                  <a:tcPr anchor="ctr"/>
                </a:tc>
              </a:tr>
              <a:tr h="470185">
                <a:tc>
                  <a:txBody>
                    <a:bodyPr/>
                    <a:lstStyle/>
                    <a:p>
                      <a:pPr algn="l"/>
                      <a:r>
                        <a:rPr lang="ru-RU" sz="1000" dirty="0" smtClean="0">
                          <a:solidFill>
                            <a:schemeClr val="tx1"/>
                          </a:solidFill>
                          <a:latin typeface="Times New Roman" pitchFamily="18" charset="0"/>
                          <a:cs typeface="Times New Roman" pitchFamily="18" charset="0"/>
                        </a:rPr>
                        <a:t>Установление опеки над совершеннолетними недееспособными</a:t>
                      </a:r>
                      <a:r>
                        <a:rPr lang="ru-RU" sz="1000" baseline="0" dirty="0" smtClean="0">
                          <a:solidFill>
                            <a:schemeClr val="tx1"/>
                          </a:solidFill>
                          <a:latin typeface="Times New Roman" pitchFamily="18" charset="0"/>
                          <a:cs typeface="Times New Roman" pitchFamily="18" charset="0"/>
                        </a:rPr>
                        <a:t> гражданами либо помещение граждан указанной категории под надзор в медицинские организации, организации, оказывающие социальные услуги, иные организации совершеннолетних недееспособных граждан от общего количества недееспособных граждан, проживающих в районе</a:t>
                      </a:r>
                      <a:endParaRPr lang="ru-RU" sz="1000" dirty="0">
                        <a:solidFill>
                          <a:schemeClr val="tx1"/>
                        </a:solidFill>
                        <a:latin typeface="Times New Roman" pitchFamily="18" charset="0"/>
                        <a:cs typeface="Times New Roman" pitchFamily="18" charset="0"/>
                      </a:endParaRPr>
                    </a:p>
                  </a:txBody>
                  <a:tcPr/>
                </a:tc>
                <a:tc>
                  <a:txBody>
                    <a:bodyPr/>
                    <a:lstStyle/>
                    <a:p>
                      <a:pPr algn="ctr"/>
                      <a:r>
                        <a:rPr lang="ru-RU" sz="1000" dirty="0" smtClean="0">
                          <a:solidFill>
                            <a:schemeClr val="tx1"/>
                          </a:solidFill>
                          <a:latin typeface="Times New Roman" pitchFamily="18" charset="0"/>
                          <a:cs typeface="Times New Roman" pitchFamily="18" charset="0"/>
                        </a:rPr>
                        <a:t>100</a:t>
                      </a:r>
                      <a:endParaRPr lang="ru-RU" sz="1000" dirty="0">
                        <a:solidFill>
                          <a:schemeClr val="tx1"/>
                        </a:solidFill>
                        <a:latin typeface="Times New Roman" pitchFamily="18" charset="0"/>
                        <a:cs typeface="Times New Roman" pitchFamily="18" charset="0"/>
                      </a:endParaRPr>
                    </a:p>
                  </a:txBody>
                  <a:tcPr anchor="ctr"/>
                </a:tc>
                <a:tc>
                  <a:txBody>
                    <a:bodyPr/>
                    <a:lstStyle/>
                    <a:p>
                      <a:pPr algn="ctr"/>
                      <a:r>
                        <a:rPr lang="ru-RU" sz="1000" dirty="0" smtClean="0">
                          <a:solidFill>
                            <a:schemeClr val="tx1"/>
                          </a:solidFill>
                          <a:latin typeface="Times New Roman" pitchFamily="18" charset="0"/>
                          <a:cs typeface="Times New Roman" pitchFamily="18" charset="0"/>
                        </a:rPr>
                        <a:t>100</a:t>
                      </a:r>
                      <a:endParaRPr lang="ru-RU" sz="1000" dirty="0">
                        <a:solidFill>
                          <a:schemeClr val="tx1"/>
                        </a:solidFill>
                        <a:latin typeface="Times New Roman" pitchFamily="18" charset="0"/>
                        <a:cs typeface="Times New Roman" pitchFamily="18" charset="0"/>
                      </a:endParaRPr>
                    </a:p>
                  </a:txBody>
                  <a:tcPr anchor="ctr"/>
                </a:tc>
                <a:tc>
                  <a:txBody>
                    <a:bodyPr/>
                    <a:lstStyle/>
                    <a:p>
                      <a:pPr algn="ctr"/>
                      <a:r>
                        <a:rPr lang="ru-RU" sz="1000" dirty="0" smtClean="0">
                          <a:solidFill>
                            <a:schemeClr val="tx1"/>
                          </a:solidFill>
                          <a:latin typeface="Times New Roman" pitchFamily="18" charset="0"/>
                          <a:cs typeface="Times New Roman" pitchFamily="18" charset="0"/>
                        </a:rPr>
                        <a:t>100</a:t>
                      </a:r>
                      <a:endParaRPr lang="ru-RU" sz="1000" dirty="0">
                        <a:solidFill>
                          <a:schemeClr val="tx1"/>
                        </a:solidFill>
                        <a:latin typeface="Times New Roman" pitchFamily="18" charset="0"/>
                        <a:cs typeface="Times New Roman" pitchFamily="18" charset="0"/>
                      </a:endParaRPr>
                    </a:p>
                  </a:txBody>
                  <a:tcPr anchor="ctr"/>
                </a:tc>
                <a:tc>
                  <a:txBody>
                    <a:bodyPr/>
                    <a:lstStyle/>
                    <a:p>
                      <a:pPr algn="ctr"/>
                      <a:r>
                        <a:rPr lang="ru-RU" sz="1000" dirty="0" smtClean="0">
                          <a:solidFill>
                            <a:schemeClr val="tx1"/>
                          </a:solidFill>
                          <a:latin typeface="Times New Roman" pitchFamily="18" charset="0"/>
                          <a:cs typeface="Times New Roman" pitchFamily="18" charset="0"/>
                        </a:rPr>
                        <a:t>100</a:t>
                      </a:r>
                      <a:endParaRPr lang="ru-RU" sz="1000" dirty="0">
                        <a:solidFill>
                          <a:schemeClr val="tx1"/>
                        </a:solidFill>
                        <a:latin typeface="Times New Roman" pitchFamily="18" charset="0"/>
                        <a:cs typeface="Times New Roman" pitchFamily="18" charset="0"/>
                      </a:endParaRPr>
                    </a:p>
                  </a:txBody>
                  <a:tcPr anchor="ctr"/>
                </a:tc>
                <a:tc>
                  <a:txBody>
                    <a:bodyPr/>
                    <a:lstStyle/>
                    <a:p>
                      <a:pPr algn="ctr"/>
                      <a:r>
                        <a:rPr lang="ru-RU" sz="1000" dirty="0" smtClean="0">
                          <a:solidFill>
                            <a:schemeClr val="tx1"/>
                          </a:solidFill>
                          <a:latin typeface="Times New Roman" pitchFamily="18" charset="0"/>
                          <a:cs typeface="Times New Roman" pitchFamily="18" charset="0"/>
                        </a:rPr>
                        <a:t>100</a:t>
                      </a:r>
                      <a:endParaRPr lang="ru-RU" sz="1000" dirty="0">
                        <a:solidFill>
                          <a:schemeClr val="tx1"/>
                        </a:solidFill>
                        <a:latin typeface="Times New Roman" pitchFamily="18" charset="0"/>
                        <a:cs typeface="Times New Roman" pitchFamily="18" charset="0"/>
                      </a:endParaRPr>
                    </a:p>
                  </a:txBody>
                  <a:tcPr anchor="ctr"/>
                </a:tc>
              </a:tr>
              <a:tr h="568368">
                <a:tc>
                  <a:txBody>
                    <a:bodyPr/>
                    <a:lstStyle/>
                    <a:p>
                      <a:pPr algn="l"/>
                      <a:r>
                        <a:rPr lang="ru-RU" sz="1000" kern="1200" dirty="0" smtClean="0">
                          <a:solidFill>
                            <a:schemeClr val="dk1"/>
                          </a:solidFill>
                          <a:effectLst/>
                          <a:latin typeface="Times New Roman" panose="02020603050405020304" pitchFamily="18" charset="0"/>
                          <a:ea typeface="+mn-ea"/>
                          <a:cs typeface="Times New Roman" panose="02020603050405020304" pitchFamily="18" charset="0"/>
                        </a:rPr>
                        <a:t>Доля граждан,</a:t>
                      </a:r>
                      <a:r>
                        <a:rPr lang="ru-RU" sz="1000" kern="1200" baseline="0" dirty="0" smtClean="0">
                          <a:solidFill>
                            <a:schemeClr val="dk1"/>
                          </a:solidFill>
                          <a:effectLst/>
                          <a:latin typeface="Times New Roman" panose="02020603050405020304" pitchFamily="18" charset="0"/>
                          <a:ea typeface="+mn-ea"/>
                          <a:cs typeface="Times New Roman" panose="02020603050405020304" pitchFamily="18" charset="0"/>
                        </a:rPr>
                        <a:t> получивших дополнительные меры социальной поддержки из общего количества заявителей,</a:t>
                      </a:r>
                      <a:r>
                        <a:rPr lang="ru-RU" sz="1000" kern="1200" dirty="0" smtClean="0">
                          <a:solidFill>
                            <a:schemeClr val="dk1"/>
                          </a:solidFill>
                          <a:latin typeface="Times New Roman" pitchFamily="18" charset="0"/>
                          <a:ea typeface="+mn-ea"/>
                          <a:cs typeface="Times New Roman" pitchFamily="18" charset="0"/>
                        </a:rPr>
                        <a:t> %</a:t>
                      </a:r>
                      <a:endParaRPr lang="ru-RU" sz="1000" dirty="0">
                        <a:solidFill>
                          <a:schemeClr val="tx1"/>
                        </a:solidFill>
                        <a:latin typeface="Times New Roman" pitchFamily="18" charset="0"/>
                        <a:cs typeface="Times New Roman" pitchFamily="18" charset="0"/>
                      </a:endParaRPr>
                    </a:p>
                  </a:txBody>
                  <a:tcPr/>
                </a:tc>
                <a:tc>
                  <a:txBody>
                    <a:bodyPr/>
                    <a:lstStyle/>
                    <a:p>
                      <a:pPr algn="ctr"/>
                      <a:r>
                        <a:rPr lang="ru-RU" sz="1000" dirty="0" smtClean="0">
                          <a:solidFill>
                            <a:schemeClr val="tx1"/>
                          </a:solidFill>
                          <a:latin typeface="Times New Roman" pitchFamily="18" charset="0"/>
                          <a:cs typeface="Times New Roman" pitchFamily="18" charset="0"/>
                        </a:rPr>
                        <a:t>96</a:t>
                      </a:r>
                      <a:endParaRPr lang="ru-RU" sz="1000" dirty="0">
                        <a:solidFill>
                          <a:schemeClr val="tx1"/>
                        </a:solidFill>
                        <a:latin typeface="Times New Roman" pitchFamily="18" charset="0"/>
                        <a:cs typeface="Times New Roman" pitchFamily="18" charset="0"/>
                      </a:endParaRPr>
                    </a:p>
                  </a:txBody>
                  <a:tcPr anchor="ctr"/>
                </a:tc>
                <a:tc>
                  <a:txBody>
                    <a:bodyPr/>
                    <a:lstStyle/>
                    <a:p>
                      <a:pPr algn="ctr"/>
                      <a:r>
                        <a:rPr lang="ru-RU" sz="1000" dirty="0" smtClean="0">
                          <a:solidFill>
                            <a:schemeClr val="tx1"/>
                          </a:solidFill>
                          <a:latin typeface="Times New Roman" pitchFamily="18" charset="0"/>
                          <a:cs typeface="Times New Roman" pitchFamily="18" charset="0"/>
                        </a:rPr>
                        <a:t>96</a:t>
                      </a:r>
                      <a:endParaRPr lang="ru-RU" sz="1000" dirty="0">
                        <a:solidFill>
                          <a:schemeClr val="tx1"/>
                        </a:solidFill>
                        <a:latin typeface="Times New Roman" pitchFamily="18" charset="0"/>
                        <a:cs typeface="Times New Roman" pitchFamily="18" charset="0"/>
                      </a:endParaRPr>
                    </a:p>
                  </a:txBody>
                  <a:tcPr anchor="ctr"/>
                </a:tc>
                <a:tc>
                  <a:txBody>
                    <a:bodyPr/>
                    <a:lstStyle/>
                    <a:p>
                      <a:pPr algn="ctr"/>
                      <a:r>
                        <a:rPr lang="ru-RU" sz="1000" dirty="0" smtClean="0">
                          <a:solidFill>
                            <a:schemeClr val="tx1"/>
                          </a:solidFill>
                          <a:latin typeface="Times New Roman" pitchFamily="18" charset="0"/>
                          <a:cs typeface="Times New Roman" pitchFamily="18" charset="0"/>
                        </a:rPr>
                        <a:t>96</a:t>
                      </a:r>
                      <a:endParaRPr lang="ru-RU" sz="1000" dirty="0">
                        <a:solidFill>
                          <a:schemeClr val="tx1"/>
                        </a:solidFill>
                        <a:latin typeface="Times New Roman" pitchFamily="18" charset="0"/>
                        <a:cs typeface="Times New Roman" pitchFamily="18" charset="0"/>
                      </a:endParaRPr>
                    </a:p>
                  </a:txBody>
                  <a:tcPr anchor="ctr"/>
                </a:tc>
                <a:tc>
                  <a:txBody>
                    <a:bodyPr/>
                    <a:lstStyle/>
                    <a:p>
                      <a:pPr algn="ctr"/>
                      <a:r>
                        <a:rPr lang="ru-RU" sz="1000" dirty="0" smtClean="0">
                          <a:solidFill>
                            <a:schemeClr val="tx1"/>
                          </a:solidFill>
                          <a:latin typeface="Times New Roman" pitchFamily="18" charset="0"/>
                          <a:cs typeface="Times New Roman" pitchFamily="18" charset="0"/>
                        </a:rPr>
                        <a:t>96</a:t>
                      </a:r>
                      <a:endParaRPr lang="ru-RU" sz="1000" dirty="0">
                        <a:solidFill>
                          <a:schemeClr val="tx1"/>
                        </a:solidFill>
                        <a:latin typeface="Times New Roman" pitchFamily="18" charset="0"/>
                        <a:cs typeface="Times New Roman" pitchFamily="18" charset="0"/>
                      </a:endParaRPr>
                    </a:p>
                  </a:txBody>
                  <a:tcPr anchor="ctr"/>
                </a:tc>
                <a:tc>
                  <a:txBody>
                    <a:bodyPr/>
                    <a:lstStyle/>
                    <a:p>
                      <a:pPr algn="ctr"/>
                      <a:r>
                        <a:rPr lang="ru-RU" sz="1000" dirty="0" smtClean="0">
                          <a:solidFill>
                            <a:schemeClr val="tx1"/>
                          </a:solidFill>
                          <a:latin typeface="Times New Roman" pitchFamily="18" charset="0"/>
                          <a:cs typeface="Times New Roman" pitchFamily="18" charset="0"/>
                        </a:rPr>
                        <a:t>96</a:t>
                      </a:r>
                      <a:endParaRPr lang="ru-RU" sz="1000" dirty="0">
                        <a:solidFill>
                          <a:schemeClr val="tx1"/>
                        </a:solidFill>
                        <a:latin typeface="Times New Roman" pitchFamily="18" charset="0"/>
                        <a:cs typeface="Times New Roman" pitchFamily="18" charset="0"/>
                      </a:endParaRPr>
                    </a:p>
                  </a:txBody>
                  <a:tcPr anchor="ctr"/>
                </a:tc>
              </a:tr>
            </a:tbl>
          </a:graphicData>
        </a:graphic>
      </p:graphicFrame>
      <p:sp>
        <p:nvSpPr>
          <p:cNvPr id="4" name="Нашивка 3"/>
          <p:cNvSpPr/>
          <p:nvPr/>
        </p:nvSpPr>
        <p:spPr>
          <a:xfrm>
            <a:off x="457200" y="228600"/>
            <a:ext cx="914400" cy="1066800"/>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black"/>
              </a:solidFill>
            </a:endParaRPr>
          </a:p>
        </p:txBody>
      </p:sp>
      <p:pic>
        <p:nvPicPr>
          <p:cNvPr id="1026" name="Picture 2" descr="http://med.uz/upload/iblock/442/442cbe706f6277c78b067cbb444786c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3" y="4005064"/>
            <a:ext cx="5904656" cy="28186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642057"/>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4294967295"/>
            <p:extLst>
              <p:ext uri="{D42A27DB-BD31-4B8C-83A1-F6EECF244321}">
                <p14:modId xmlns:p14="http://schemas.microsoft.com/office/powerpoint/2010/main" val="487890649"/>
              </p:ext>
            </p:extLst>
          </p:nvPr>
        </p:nvGraphicFramePr>
        <p:xfrm>
          <a:off x="4860032" y="44624"/>
          <a:ext cx="4104457" cy="6738686"/>
        </p:xfrm>
        <a:graphic>
          <a:graphicData uri="http://schemas.openxmlformats.org/drawingml/2006/table">
            <a:tbl>
              <a:tblPr firstRow="1" bandRow="1">
                <a:tableStyleId>{5DA37D80-6434-44D0-A028-1B22A696006F}</a:tableStyleId>
              </a:tblPr>
              <a:tblGrid>
                <a:gridCol w="2952328"/>
                <a:gridCol w="432048"/>
                <a:gridCol w="720081"/>
              </a:tblGrid>
              <a:tr h="908551">
                <a:tc>
                  <a:txBody>
                    <a:bodyPr/>
                    <a:lstStyle/>
                    <a:p>
                      <a:pPr algn="ctr"/>
                      <a:endParaRPr lang="ru-RU" sz="1100" dirty="0" smtClean="0">
                        <a:solidFill>
                          <a:schemeClr val="tx1"/>
                        </a:solidFill>
                        <a:latin typeface="Times New Roman" pitchFamily="18" charset="0"/>
                        <a:cs typeface="Times New Roman" pitchFamily="18" charset="0"/>
                      </a:endParaRPr>
                    </a:p>
                    <a:p>
                      <a:pPr algn="ctr"/>
                      <a:r>
                        <a:rPr lang="ru-RU" sz="1100" dirty="0" smtClean="0">
                          <a:solidFill>
                            <a:schemeClr val="tx1"/>
                          </a:solidFill>
                          <a:latin typeface="Times New Roman" pitchFamily="18" charset="0"/>
                          <a:cs typeface="Times New Roman" pitchFamily="18" charset="0"/>
                        </a:rPr>
                        <a:t>Дополнительное финансовое обеспечение переданных Красноярским краем государственных полномочий </a:t>
                      </a:r>
                      <a:endParaRPr lang="ru-RU" sz="1100" b="1" dirty="0">
                        <a:solidFill>
                          <a:schemeClr val="tx1"/>
                        </a:solidFill>
                        <a:latin typeface="Times New Roman" pitchFamily="18" charset="0"/>
                        <a:cs typeface="Times New Roman" pitchFamily="18" charset="0"/>
                      </a:endParaRPr>
                    </a:p>
                  </a:txBody>
                  <a:tcPr/>
                </a:tc>
                <a:tc>
                  <a:txBody>
                    <a:bodyPr/>
                    <a:lstStyle/>
                    <a:p>
                      <a:pPr algn="ctr"/>
                      <a:r>
                        <a:rPr lang="ru-RU" sz="800" b="0" dirty="0" smtClean="0">
                          <a:solidFill>
                            <a:schemeClr val="tx1"/>
                          </a:solidFill>
                          <a:latin typeface="Times New Roman" pitchFamily="18" charset="0"/>
                          <a:cs typeface="Times New Roman" pitchFamily="18" charset="0"/>
                        </a:rPr>
                        <a:t>Штатные единицы</a:t>
                      </a:r>
                      <a:endParaRPr lang="ru-RU" sz="800" b="0" dirty="0">
                        <a:solidFill>
                          <a:schemeClr val="tx1"/>
                        </a:solidFill>
                        <a:latin typeface="Times New Roman" pitchFamily="18" charset="0"/>
                        <a:cs typeface="Times New Roman" pitchFamily="18" charset="0"/>
                      </a:endParaRPr>
                    </a:p>
                  </a:txBody>
                  <a:tcPr anchor="ctr"/>
                </a:tc>
                <a:tc>
                  <a:txBody>
                    <a:bodyPr/>
                    <a:lstStyle/>
                    <a:p>
                      <a:pPr algn="ctr"/>
                      <a:r>
                        <a:rPr lang="ru-RU" sz="900" dirty="0" smtClean="0">
                          <a:solidFill>
                            <a:schemeClr val="tx1"/>
                          </a:solidFill>
                          <a:latin typeface="Times New Roman" pitchFamily="18" charset="0"/>
                          <a:cs typeface="Times New Roman" pitchFamily="18" charset="0"/>
                        </a:rPr>
                        <a:t>Средства бюджета  района</a:t>
                      </a:r>
                    </a:p>
                    <a:p>
                      <a:pPr algn="ctr"/>
                      <a:r>
                        <a:rPr lang="ru-RU" sz="900" dirty="0" smtClean="0">
                          <a:solidFill>
                            <a:schemeClr val="tx1"/>
                          </a:solidFill>
                          <a:latin typeface="Times New Roman" pitchFamily="18" charset="0"/>
                          <a:cs typeface="Times New Roman" pitchFamily="18" charset="0"/>
                        </a:rPr>
                        <a:t>2021 год </a:t>
                      </a:r>
                    </a:p>
                    <a:p>
                      <a:pPr algn="ctr"/>
                      <a:r>
                        <a:rPr lang="ru-RU" sz="800" b="0" dirty="0" smtClean="0">
                          <a:solidFill>
                            <a:schemeClr val="tx1"/>
                          </a:solidFill>
                          <a:latin typeface="Times New Roman" pitchFamily="18" charset="0"/>
                          <a:cs typeface="Times New Roman" pitchFamily="18" charset="0"/>
                        </a:rPr>
                        <a:t>(тыс. рублей)</a:t>
                      </a:r>
                      <a:endParaRPr lang="ru-RU" sz="900" b="1" dirty="0">
                        <a:solidFill>
                          <a:schemeClr val="tx1"/>
                        </a:solidFill>
                        <a:latin typeface="Times New Roman" pitchFamily="18" charset="0"/>
                        <a:cs typeface="Times New Roman" pitchFamily="18" charset="0"/>
                      </a:endParaRPr>
                    </a:p>
                  </a:txBody>
                  <a:tcPr/>
                </a:tc>
              </a:tr>
              <a:tr h="295349">
                <a:tc>
                  <a:txBody>
                    <a:bodyPr/>
                    <a:lstStyle/>
                    <a:p>
                      <a:pPr algn="l"/>
                      <a:r>
                        <a:rPr lang="ru-RU" sz="900" dirty="0" smtClean="0">
                          <a:solidFill>
                            <a:schemeClr val="tx2">
                              <a:lumMod val="75000"/>
                            </a:schemeClr>
                          </a:solidFill>
                          <a:latin typeface="Times New Roman" pitchFamily="18" charset="0"/>
                          <a:cs typeface="Times New Roman" pitchFamily="18" charset="0"/>
                        </a:rPr>
                        <a:t>Администрация</a:t>
                      </a:r>
                      <a:r>
                        <a:rPr lang="ru-RU" sz="900" baseline="0" dirty="0" smtClean="0">
                          <a:solidFill>
                            <a:schemeClr val="tx2">
                              <a:lumMod val="75000"/>
                            </a:schemeClr>
                          </a:solidFill>
                          <a:latin typeface="Times New Roman" pitchFamily="18" charset="0"/>
                          <a:cs typeface="Times New Roman" pitchFamily="18" charset="0"/>
                        </a:rPr>
                        <a:t> Северо-Енисейского района: </a:t>
                      </a:r>
                      <a:endParaRPr lang="ru-RU" sz="900" b="1" dirty="0">
                        <a:solidFill>
                          <a:schemeClr val="tx2">
                            <a:lumMod val="75000"/>
                          </a:schemeClr>
                        </a:solidFill>
                        <a:latin typeface="Times New Roman" pitchFamily="18" charset="0"/>
                        <a:cs typeface="Times New Roman" pitchFamily="18" charset="0"/>
                      </a:endParaRPr>
                    </a:p>
                  </a:txBody>
                  <a:tcPr/>
                </a:tc>
                <a:tc>
                  <a:txBody>
                    <a:bodyPr/>
                    <a:lstStyle/>
                    <a:p>
                      <a:pPr algn="r"/>
                      <a:r>
                        <a:rPr lang="ru-RU" sz="900" b="1" dirty="0" smtClean="0">
                          <a:solidFill>
                            <a:schemeClr val="tx1"/>
                          </a:solidFill>
                          <a:latin typeface="Times New Roman" pitchFamily="18" charset="0"/>
                          <a:cs typeface="Times New Roman" pitchFamily="18" charset="0"/>
                        </a:rPr>
                        <a:t>4</a:t>
                      </a:r>
                      <a:endParaRPr lang="ru-RU" sz="900" b="1" dirty="0">
                        <a:solidFill>
                          <a:schemeClr val="tx1"/>
                        </a:solidFill>
                        <a:latin typeface="Times New Roman" pitchFamily="18" charset="0"/>
                        <a:cs typeface="Times New Roman" pitchFamily="18" charset="0"/>
                      </a:endParaRPr>
                    </a:p>
                  </a:txBody>
                  <a:tcPr/>
                </a:tc>
                <a:tc>
                  <a:txBody>
                    <a:bodyPr/>
                    <a:lstStyle/>
                    <a:p>
                      <a:pPr algn="r"/>
                      <a:r>
                        <a:rPr lang="ru-RU" sz="900" dirty="0" smtClean="0">
                          <a:latin typeface="Times New Roman" pitchFamily="18" charset="0"/>
                          <a:cs typeface="Times New Roman" pitchFamily="18" charset="0"/>
                        </a:rPr>
                        <a:t> 1 213,8</a:t>
                      </a:r>
                      <a:endParaRPr lang="ru-RU" sz="900" b="1" dirty="0">
                        <a:solidFill>
                          <a:schemeClr val="tx1"/>
                        </a:solidFill>
                        <a:latin typeface="Times New Roman" pitchFamily="18" charset="0"/>
                        <a:cs typeface="Times New Roman" pitchFamily="18" charset="0"/>
                      </a:endParaRPr>
                    </a:p>
                  </a:txBody>
                  <a:tcPr/>
                </a:tc>
              </a:tr>
              <a:tr h="1028348">
                <a:tc>
                  <a:txBody>
                    <a:bodyPr/>
                    <a:lstStyle/>
                    <a:p>
                      <a:pPr algn="l"/>
                      <a:r>
                        <a:rPr lang="ru-RU" sz="900" dirty="0" smtClean="0">
                          <a:solidFill>
                            <a:schemeClr val="tx2">
                              <a:lumMod val="75000"/>
                            </a:schemeClr>
                          </a:solidFill>
                          <a:latin typeface="Times New Roman" pitchFamily="18" charset="0"/>
                          <a:cs typeface="Times New Roman" pitchFamily="18" charset="0"/>
                        </a:rPr>
                        <a:t>Закон Красноярского края от 26 декабря 2006 года № 21-5589 «О наделении органов местного самоуправления муниципальных районов и городских округов края государственными полномочиями по созданию и обеспечению деятельности комиссий по делам несовершеннолетних и защите их прав»</a:t>
                      </a:r>
                      <a:endParaRPr lang="ru-RU" sz="900" b="0" dirty="0">
                        <a:solidFill>
                          <a:schemeClr val="tx2">
                            <a:lumMod val="75000"/>
                          </a:schemeClr>
                        </a:solidFill>
                        <a:latin typeface="Times New Roman" pitchFamily="18" charset="0"/>
                        <a:cs typeface="Times New Roman" pitchFamily="18" charset="0"/>
                      </a:endParaRPr>
                    </a:p>
                  </a:txBody>
                  <a:tcPr/>
                </a:tc>
                <a:tc>
                  <a:txBody>
                    <a:bodyPr/>
                    <a:lstStyle/>
                    <a:p>
                      <a:pPr algn="r"/>
                      <a:r>
                        <a:rPr lang="ru-RU" sz="900" dirty="0" smtClean="0">
                          <a:latin typeface="Times New Roman" pitchFamily="18" charset="0"/>
                          <a:cs typeface="Times New Roman" pitchFamily="18" charset="0"/>
                        </a:rPr>
                        <a:t>1</a:t>
                      </a:r>
                      <a:endParaRPr lang="ru-RU" sz="900" dirty="0">
                        <a:latin typeface="Times New Roman" pitchFamily="18" charset="0"/>
                        <a:cs typeface="Times New Roman" pitchFamily="18" charset="0"/>
                      </a:endParaRPr>
                    </a:p>
                  </a:txBody>
                  <a:tcPr/>
                </a:tc>
                <a:tc>
                  <a:txBody>
                    <a:bodyPr/>
                    <a:lstStyle/>
                    <a:p>
                      <a:pPr algn="r"/>
                      <a:r>
                        <a:rPr lang="ru-RU" sz="900" b="0" dirty="0" smtClean="0">
                          <a:latin typeface="Times New Roman" pitchFamily="18" charset="0"/>
                          <a:cs typeface="Times New Roman" pitchFamily="18" charset="0"/>
                        </a:rPr>
                        <a:t>684,5</a:t>
                      </a:r>
                      <a:endParaRPr lang="ru-RU" sz="900" b="0" dirty="0">
                        <a:latin typeface="Times New Roman" pitchFamily="18" charset="0"/>
                        <a:cs typeface="Times New Roman" pitchFamily="18" charset="0"/>
                      </a:endParaRPr>
                    </a:p>
                  </a:txBody>
                  <a:tcPr/>
                </a:tc>
              </a:tr>
              <a:tr h="648072">
                <a:tc>
                  <a:txBody>
                    <a:bodyPr/>
                    <a:lstStyle/>
                    <a:p>
                      <a:pPr algn="l"/>
                      <a:r>
                        <a:rPr lang="ru-RU" sz="900" dirty="0" smtClean="0">
                          <a:solidFill>
                            <a:schemeClr val="tx2">
                              <a:lumMod val="75000"/>
                            </a:schemeClr>
                          </a:solidFill>
                          <a:latin typeface="Times New Roman" pitchFamily="18" charset="0"/>
                          <a:cs typeface="Times New Roman" pitchFamily="18" charset="0"/>
                        </a:rPr>
                        <a:t>Закон Красноярского края от 21 декабря 2010 года № 11-5564 «О наделении органов местного самоуправления государственными полномочиями в области архивного дела»</a:t>
                      </a:r>
                      <a:endParaRPr lang="ru-RU" sz="900" b="0" dirty="0">
                        <a:solidFill>
                          <a:schemeClr val="tx2">
                            <a:lumMod val="75000"/>
                          </a:schemeClr>
                        </a:solidFill>
                        <a:latin typeface="Times New Roman" pitchFamily="18" charset="0"/>
                        <a:cs typeface="Times New Roman" pitchFamily="18" charset="0"/>
                      </a:endParaRPr>
                    </a:p>
                  </a:txBody>
                  <a:tcPr/>
                </a:tc>
                <a:tc>
                  <a:txBody>
                    <a:bodyPr/>
                    <a:lstStyle/>
                    <a:p>
                      <a:pPr algn="r"/>
                      <a:r>
                        <a:rPr lang="ru-RU" sz="900" dirty="0" smtClean="0">
                          <a:latin typeface="Times New Roman" pitchFamily="18" charset="0"/>
                          <a:cs typeface="Times New Roman" pitchFamily="18" charset="0"/>
                        </a:rPr>
                        <a:t>1</a:t>
                      </a:r>
                      <a:endParaRPr lang="ru-RU" sz="900" dirty="0">
                        <a:latin typeface="Times New Roman" pitchFamily="18" charset="0"/>
                        <a:cs typeface="Times New Roman" pitchFamily="18" charset="0"/>
                      </a:endParaRPr>
                    </a:p>
                  </a:txBody>
                  <a:tcPr/>
                </a:tc>
                <a:tc>
                  <a:txBody>
                    <a:bodyPr/>
                    <a:lstStyle/>
                    <a:p>
                      <a:pPr algn="r"/>
                      <a:r>
                        <a:rPr lang="ru-RU" sz="900" dirty="0" smtClean="0">
                          <a:latin typeface="Times New Roman" pitchFamily="18" charset="0"/>
                          <a:cs typeface="Times New Roman" pitchFamily="18" charset="0"/>
                        </a:rPr>
                        <a:t>74,8</a:t>
                      </a:r>
                      <a:endParaRPr lang="ru-RU" sz="900" b="0" dirty="0">
                        <a:latin typeface="Times New Roman" pitchFamily="18" charset="0"/>
                        <a:cs typeface="Times New Roman" pitchFamily="18" charset="0"/>
                      </a:endParaRPr>
                    </a:p>
                  </a:txBody>
                  <a:tcPr/>
                </a:tc>
              </a:tr>
              <a:tr h="1080120">
                <a:tc>
                  <a:txBody>
                    <a:bodyPr/>
                    <a:lstStyle/>
                    <a:p>
                      <a:pPr algn="l"/>
                      <a:r>
                        <a:rPr lang="ru-RU" sz="900" dirty="0" smtClean="0">
                          <a:solidFill>
                            <a:schemeClr val="tx2">
                              <a:lumMod val="75000"/>
                            </a:schemeClr>
                          </a:solidFill>
                          <a:latin typeface="Times New Roman" pitchFamily="18" charset="0"/>
                          <a:cs typeface="Times New Roman" pitchFamily="18" charset="0"/>
                        </a:rPr>
                        <a:t>Закон Красноярского края от 21 декабря 2010 года № 11-5582 «О наделении органов местного самоуправления городских округов и муниципальных районов края отдельными государственными полномочиями по обеспечению переселения граждан из районов Крайнего Севера и приравненных к ним местностей Красноярского края»</a:t>
                      </a:r>
                      <a:endParaRPr lang="ru-RU" sz="900" b="0" dirty="0">
                        <a:solidFill>
                          <a:schemeClr val="tx2">
                            <a:lumMod val="75000"/>
                          </a:schemeClr>
                        </a:solidFill>
                        <a:latin typeface="Times New Roman" pitchFamily="18" charset="0"/>
                        <a:cs typeface="Times New Roman" pitchFamily="18" charset="0"/>
                      </a:endParaRPr>
                    </a:p>
                  </a:txBody>
                  <a:tcPr/>
                </a:tc>
                <a:tc>
                  <a:txBody>
                    <a:bodyPr/>
                    <a:lstStyle/>
                    <a:p>
                      <a:pPr algn="r"/>
                      <a:r>
                        <a:rPr lang="ru-RU" sz="900" dirty="0" smtClean="0">
                          <a:latin typeface="Times New Roman" pitchFamily="18" charset="0"/>
                          <a:cs typeface="Times New Roman" pitchFamily="18" charset="0"/>
                        </a:rPr>
                        <a:t>1</a:t>
                      </a:r>
                      <a:endParaRPr lang="ru-RU" sz="900" dirty="0">
                        <a:latin typeface="Times New Roman" pitchFamily="18" charset="0"/>
                        <a:cs typeface="Times New Roman" pitchFamily="18" charset="0"/>
                      </a:endParaRPr>
                    </a:p>
                  </a:txBody>
                  <a:tcPr/>
                </a:tc>
                <a:tc>
                  <a:txBody>
                    <a:bodyPr/>
                    <a:lstStyle/>
                    <a:p>
                      <a:pPr algn="r"/>
                      <a:r>
                        <a:rPr lang="ru-RU" sz="900" b="0" dirty="0" smtClean="0">
                          <a:latin typeface="Times New Roman" pitchFamily="18" charset="0"/>
                          <a:cs typeface="Times New Roman" pitchFamily="18" charset="0"/>
                        </a:rPr>
                        <a:t>227,3</a:t>
                      </a:r>
                      <a:endParaRPr lang="ru-RU" sz="900" b="0" dirty="0">
                        <a:latin typeface="Times New Roman" pitchFamily="18" charset="0"/>
                        <a:cs typeface="Times New Roman" pitchFamily="18" charset="0"/>
                      </a:endParaRPr>
                    </a:p>
                  </a:txBody>
                  <a:tcPr/>
                </a:tc>
              </a:tr>
              <a:tr h="1125458">
                <a:tc>
                  <a:txBody>
                    <a:bodyPr/>
                    <a:lstStyle/>
                    <a:p>
                      <a:pPr algn="l"/>
                      <a:r>
                        <a:rPr lang="ru-RU" sz="900" dirty="0" smtClean="0">
                          <a:solidFill>
                            <a:schemeClr val="tx2">
                              <a:lumMod val="75000"/>
                            </a:schemeClr>
                          </a:solidFill>
                          <a:latin typeface="Times New Roman" pitchFamily="18" charset="0"/>
                          <a:cs typeface="Times New Roman" pitchFamily="18" charset="0"/>
                        </a:rPr>
                        <a:t>Закон Красноярского края от 11 июля 2019 года № 7-2988 «О наделении органов местного самоуправления муниципальных районов и городских округов края государственными полномочиями по организации и осуществлению деятельности по опеке и попечительству в отношении совершеннолетних граждан, а также в сфере патронажа»</a:t>
                      </a:r>
                      <a:endParaRPr lang="ru-RU" sz="900" dirty="0">
                        <a:solidFill>
                          <a:schemeClr val="tx2">
                            <a:lumMod val="75000"/>
                          </a:schemeClr>
                        </a:solidFill>
                        <a:latin typeface="Times New Roman" pitchFamily="18" charset="0"/>
                        <a:cs typeface="Times New Roman" pitchFamily="18" charset="0"/>
                      </a:endParaRPr>
                    </a:p>
                  </a:txBody>
                  <a:tcPr/>
                </a:tc>
                <a:tc>
                  <a:txBody>
                    <a:bodyPr/>
                    <a:lstStyle/>
                    <a:p>
                      <a:pPr algn="r"/>
                      <a:r>
                        <a:rPr lang="ru-RU" sz="900" dirty="0" smtClean="0">
                          <a:latin typeface="Times New Roman" pitchFamily="18" charset="0"/>
                          <a:cs typeface="Times New Roman" pitchFamily="18" charset="0"/>
                        </a:rPr>
                        <a:t>1</a:t>
                      </a:r>
                      <a:endParaRPr lang="ru-RU" sz="900" dirty="0">
                        <a:latin typeface="Times New Roman" pitchFamily="18" charset="0"/>
                        <a:cs typeface="Times New Roman" pitchFamily="18" charset="0"/>
                      </a:endParaRPr>
                    </a:p>
                  </a:txBody>
                  <a:tcPr/>
                </a:tc>
                <a:tc>
                  <a:txBody>
                    <a:bodyPr/>
                    <a:lstStyle/>
                    <a:p>
                      <a:pPr algn="r"/>
                      <a:r>
                        <a:rPr lang="ru-RU" sz="900" dirty="0" smtClean="0">
                          <a:latin typeface="Times New Roman" pitchFamily="18" charset="0"/>
                          <a:cs typeface="Times New Roman" pitchFamily="18" charset="0"/>
                        </a:rPr>
                        <a:t>227,2</a:t>
                      </a:r>
                      <a:endParaRPr lang="ru-RU" sz="900" dirty="0">
                        <a:latin typeface="Times New Roman" pitchFamily="18" charset="0"/>
                        <a:cs typeface="Times New Roman" pitchFamily="18" charset="0"/>
                      </a:endParaRPr>
                    </a:p>
                  </a:txBody>
                  <a:tcPr/>
                </a:tc>
              </a:tr>
              <a:tr h="375952">
                <a:tc>
                  <a:txBody>
                    <a:bodyPr/>
                    <a:lstStyle/>
                    <a:p>
                      <a:pPr algn="l"/>
                      <a:r>
                        <a:rPr lang="ru-RU" sz="900" dirty="0" smtClean="0">
                          <a:solidFill>
                            <a:schemeClr val="tx2">
                              <a:lumMod val="75000"/>
                            </a:schemeClr>
                          </a:solidFill>
                          <a:latin typeface="Times New Roman" pitchFamily="18" charset="0"/>
                          <a:cs typeface="Times New Roman" pitchFamily="18" charset="0"/>
                        </a:rPr>
                        <a:t>Управление образование</a:t>
                      </a:r>
                      <a:r>
                        <a:rPr lang="ru-RU" sz="900" baseline="0" dirty="0" smtClean="0">
                          <a:solidFill>
                            <a:schemeClr val="tx2">
                              <a:lumMod val="75000"/>
                            </a:schemeClr>
                          </a:solidFill>
                          <a:latin typeface="Times New Roman" pitchFamily="18" charset="0"/>
                          <a:cs typeface="Times New Roman" pitchFamily="18" charset="0"/>
                        </a:rPr>
                        <a:t> администрации Северо-Енисейского района</a:t>
                      </a:r>
                      <a:endParaRPr lang="ru-RU" sz="900" b="1" dirty="0">
                        <a:solidFill>
                          <a:schemeClr val="tx2">
                            <a:lumMod val="75000"/>
                          </a:schemeClr>
                        </a:solidFill>
                        <a:latin typeface="Times New Roman" pitchFamily="18" charset="0"/>
                        <a:cs typeface="Times New Roman" pitchFamily="18" charset="0"/>
                      </a:endParaRPr>
                    </a:p>
                  </a:txBody>
                  <a:tcPr/>
                </a:tc>
                <a:tc>
                  <a:txBody>
                    <a:bodyPr/>
                    <a:lstStyle/>
                    <a:p>
                      <a:pPr algn="r"/>
                      <a:r>
                        <a:rPr lang="ru-RU" sz="900" dirty="0" smtClean="0">
                          <a:latin typeface="Times New Roman" pitchFamily="18" charset="0"/>
                          <a:cs typeface="Times New Roman" pitchFamily="18" charset="0"/>
                        </a:rPr>
                        <a:t>2</a:t>
                      </a:r>
                      <a:endParaRPr lang="ru-RU" sz="900" dirty="0">
                        <a:latin typeface="Times New Roman" pitchFamily="18" charset="0"/>
                        <a:cs typeface="Times New Roman" pitchFamily="18" charset="0"/>
                      </a:endParaRPr>
                    </a:p>
                  </a:txBody>
                  <a:tcPr/>
                </a:tc>
                <a:tc>
                  <a:txBody>
                    <a:bodyPr/>
                    <a:lstStyle/>
                    <a:p>
                      <a:pPr algn="r"/>
                      <a:r>
                        <a:rPr lang="ru-RU" sz="900" dirty="0" smtClean="0">
                          <a:latin typeface="Times New Roman" pitchFamily="18" charset="0"/>
                          <a:cs typeface="Times New Roman" pitchFamily="18" charset="0"/>
                        </a:rPr>
                        <a:t>100,5</a:t>
                      </a:r>
                      <a:endParaRPr lang="ru-RU" sz="900" dirty="0">
                        <a:latin typeface="Times New Roman" pitchFamily="18" charset="0"/>
                        <a:cs typeface="Times New Roman" pitchFamily="18" charset="0"/>
                      </a:endParaRPr>
                    </a:p>
                  </a:txBody>
                  <a:tcPr/>
                </a:tc>
              </a:tr>
              <a:tr h="1041866">
                <a:tc>
                  <a:txBody>
                    <a:bodyPr/>
                    <a:lstStyle/>
                    <a:p>
                      <a:pPr algn="l"/>
                      <a:r>
                        <a:rPr lang="ru-RU" sz="900" dirty="0" smtClean="0">
                          <a:solidFill>
                            <a:schemeClr val="tx2">
                              <a:lumMod val="75000"/>
                            </a:schemeClr>
                          </a:solidFill>
                          <a:latin typeface="Times New Roman" pitchFamily="18" charset="0"/>
                          <a:cs typeface="Times New Roman" pitchFamily="18" charset="0"/>
                        </a:rPr>
                        <a:t>Закон Красноярского края от 20 декабря 2007 года № 4-1089 «О наделении органов местного самоуправления муниципальных районов и городских округов края государственными полномочиями по организации и осуществлению деятельности по опеке и попечительству в отношении несовершеннолетних»</a:t>
                      </a:r>
                      <a:endParaRPr lang="ru-RU" sz="900" dirty="0">
                        <a:solidFill>
                          <a:schemeClr val="tx2">
                            <a:lumMod val="75000"/>
                          </a:schemeClr>
                        </a:solidFill>
                        <a:latin typeface="Times New Roman" pitchFamily="18" charset="0"/>
                        <a:cs typeface="Times New Roman" pitchFamily="18" charset="0"/>
                      </a:endParaRPr>
                    </a:p>
                  </a:txBody>
                  <a:tcPr/>
                </a:tc>
                <a:tc>
                  <a:txBody>
                    <a:bodyPr/>
                    <a:lstStyle/>
                    <a:p>
                      <a:pPr algn="r"/>
                      <a:r>
                        <a:rPr lang="ru-RU" sz="900" dirty="0" smtClean="0">
                          <a:latin typeface="Times New Roman" pitchFamily="18" charset="0"/>
                          <a:cs typeface="Times New Roman" pitchFamily="18" charset="0"/>
                        </a:rPr>
                        <a:t>2</a:t>
                      </a:r>
                      <a:endParaRPr lang="ru-RU" sz="900" dirty="0">
                        <a:latin typeface="Times New Roman" pitchFamily="18" charset="0"/>
                        <a:cs typeface="Times New Roman" pitchFamily="18" charset="0"/>
                      </a:endParaRPr>
                    </a:p>
                  </a:txBody>
                  <a:tcPr/>
                </a:tc>
                <a:tc>
                  <a:txBody>
                    <a:bodyPr/>
                    <a:lstStyle/>
                    <a:p>
                      <a:pPr algn="r"/>
                      <a:r>
                        <a:rPr lang="ru-RU" sz="900" dirty="0" smtClean="0">
                          <a:latin typeface="Times New Roman" pitchFamily="18" charset="0"/>
                          <a:cs typeface="Times New Roman" pitchFamily="18" charset="0"/>
                        </a:rPr>
                        <a:t>100,5</a:t>
                      </a:r>
                      <a:endParaRPr lang="ru-RU" sz="900" dirty="0">
                        <a:latin typeface="Times New Roman" pitchFamily="18" charset="0"/>
                        <a:cs typeface="Times New Roman" pitchFamily="18" charset="0"/>
                      </a:endParaRPr>
                    </a:p>
                  </a:txBody>
                  <a:tcPr/>
                </a:tc>
              </a:tr>
              <a:tr h="234970">
                <a:tc>
                  <a:txBody>
                    <a:bodyPr/>
                    <a:lstStyle/>
                    <a:p>
                      <a:pPr algn="l"/>
                      <a:r>
                        <a:rPr lang="ru-RU" sz="900" dirty="0" smtClean="0">
                          <a:latin typeface="Times New Roman" pitchFamily="18" charset="0"/>
                          <a:cs typeface="Times New Roman" pitchFamily="18" charset="0"/>
                        </a:rPr>
                        <a:t>ИТОГО:</a:t>
                      </a:r>
                      <a:endParaRPr lang="ru-RU" sz="900" b="1" dirty="0">
                        <a:latin typeface="Times New Roman" pitchFamily="18" charset="0"/>
                        <a:cs typeface="Times New Roman" pitchFamily="18"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ru-RU" sz="900" dirty="0" smtClean="0">
                          <a:latin typeface="Times New Roman" pitchFamily="18" charset="0"/>
                          <a:cs typeface="Times New Roman" pitchFamily="18" charset="0"/>
                        </a:rPr>
                        <a:t>6</a:t>
                      </a:r>
                    </a:p>
                  </a:txBody>
                  <a:tcPr/>
                </a:tc>
                <a:tc>
                  <a:txBody>
                    <a:bodyPr/>
                    <a:lstStyle/>
                    <a:p>
                      <a:pPr algn="r"/>
                      <a:r>
                        <a:rPr lang="ru-RU" sz="900" b="0" dirty="0" smtClean="0">
                          <a:latin typeface="Times New Roman" pitchFamily="18" charset="0"/>
                          <a:cs typeface="Times New Roman" pitchFamily="18" charset="0"/>
                        </a:rPr>
                        <a:t>1 314,3</a:t>
                      </a:r>
                      <a:endParaRPr lang="ru-RU" sz="900" b="0" dirty="0">
                        <a:latin typeface="Times New Roman" pitchFamily="18" charset="0"/>
                        <a:cs typeface="Times New Roman" pitchFamily="18" charset="0"/>
                      </a:endParaRPr>
                    </a:p>
                  </a:txBody>
                  <a:tcPr/>
                </a:tc>
              </a:tr>
            </a:tbl>
          </a:graphicData>
        </a:graphic>
      </p:graphicFrame>
      <p:sp>
        <p:nvSpPr>
          <p:cNvPr id="5" name="Прямоугольник 4"/>
          <p:cNvSpPr/>
          <p:nvPr/>
        </p:nvSpPr>
        <p:spPr>
          <a:xfrm>
            <a:off x="837477" y="188640"/>
            <a:ext cx="3806531" cy="1384995"/>
          </a:xfrm>
          <a:prstGeom prst="rect">
            <a:avLst/>
          </a:prstGeom>
        </p:spPr>
        <p:txBody>
          <a:bodyPr wrap="square">
            <a:spAutoFit/>
          </a:bodyPr>
          <a:lstStyle/>
          <a:p>
            <a:r>
              <a:rPr lang="ru-RU" sz="1400" b="1" dirty="0">
                <a:solidFill>
                  <a:schemeClr val="tx2">
                    <a:lumMod val="75000"/>
                  </a:schemeClr>
                </a:solidFill>
                <a:latin typeface="Times New Roman" pitchFamily="18" charset="0"/>
                <a:cs typeface="Times New Roman" pitchFamily="18" charset="0"/>
              </a:rPr>
              <a:t>Дополнительное финансовое обеспечение содержания работников, осуществляющих государственные полномочия, переданные Красноярским краем муниципальному образованию Северо-Енисейский </a:t>
            </a:r>
            <a:r>
              <a:rPr lang="ru-RU" sz="1400" b="1" dirty="0" smtClean="0">
                <a:solidFill>
                  <a:schemeClr val="tx2">
                    <a:lumMod val="75000"/>
                  </a:schemeClr>
                </a:solidFill>
                <a:latin typeface="Times New Roman" pitchFamily="18" charset="0"/>
                <a:cs typeface="Times New Roman" pitchFamily="18" charset="0"/>
              </a:rPr>
              <a:t>район, в 2021</a:t>
            </a:r>
            <a:endParaRPr lang="ru-RU" sz="1400" dirty="0">
              <a:solidFill>
                <a:schemeClr val="tx2">
                  <a:lumMod val="75000"/>
                </a:schemeClr>
              </a:solidFill>
              <a:latin typeface="Times New Roman" pitchFamily="18" charset="0"/>
              <a:cs typeface="Times New Roman" pitchFamily="18" charset="0"/>
            </a:endParaRPr>
          </a:p>
        </p:txBody>
      </p:sp>
      <p:graphicFrame>
        <p:nvGraphicFramePr>
          <p:cNvPr id="6" name="Объект 3"/>
          <p:cNvGraphicFramePr>
            <a:graphicFrameLocks/>
          </p:cNvGraphicFramePr>
          <p:nvPr>
            <p:extLst>
              <p:ext uri="{D42A27DB-BD31-4B8C-83A1-F6EECF244321}">
                <p14:modId xmlns:p14="http://schemas.microsoft.com/office/powerpoint/2010/main" val="1108410082"/>
              </p:ext>
            </p:extLst>
          </p:nvPr>
        </p:nvGraphicFramePr>
        <p:xfrm>
          <a:off x="226869" y="3140968"/>
          <a:ext cx="4417139" cy="3672408"/>
        </p:xfrm>
        <a:graphic>
          <a:graphicData uri="http://schemas.openxmlformats.org/drawingml/2006/table">
            <a:tbl>
              <a:tblPr firstRow="1" bandRow="1">
                <a:tableStyleId>{5DA37D80-6434-44D0-A028-1B22A696006F}</a:tableStyleId>
              </a:tblPr>
              <a:tblGrid>
                <a:gridCol w="4417139"/>
              </a:tblGrid>
              <a:tr h="3672408">
                <a:tc>
                  <a:txBody>
                    <a:bodyPr/>
                    <a:lstStyle/>
                    <a:p>
                      <a:pPr algn="just"/>
                      <a:r>
                        <a:rPr lang="ru-RU" sz="900" b="1" kern="1200" dirty="0" smtClean="0">
                          <a:solidFill>
                            <a:schemeClr val="tx1"/>
                          </a:solidFill>
                          <a:effectLst/>
                          <a:latin typeface="Times New Roman" pitchFamily="18" charset="0"/>
                          <a:ea typeface="+mn-ea"/>
                          <a:cs typeface="Times New Roman" pitchFamily="18" charset="0"/>
                        </a:rPr>
                        <a:t>         </a:t>
                      </a:r>
                      <a:r>
                        <a:rPr lang="ru-RU" sz="900" b="1" kern="1200" dirty="0" smtClean="0">
                          <a:solidFill>
                            <a:schemeClr val="tx2">
                              <a:lumMod val="50000"/>
                            </a:schemeClr>
                          </a:solidFill>
                          <a:effectLst/>
                          <a:latin typeface="Times New Roman" pitchFamily="18" charset="0"/>
                          <a:ea typeface="+mn-ea"/>
                          <a:cs typeface="Times New Roman" pitchFamily="18" charset="0"/>
                        </a:rPr>
                        <a:t> </a:t>
                      </a:r>
                      <a:r>
                        <a:rPr lang="ru-RU" sz="900" b="0" kern="1200" dirty="0" smtClean="0">
                          <a:solidFill>
                            <a:schemeClr val="tx2">
                              <a:lumMod val="50000"/>
                            </a:schemeClr>
                          </a:solidFill>
                          <a:effectLst/>
                          <a:latin typeface="Times New Roman" pitchFamily="18" charset="0"/>
                          <a:ea typeface="+mn-ea"/>
                          <a:cs typeface="Times New Roman" pitchFamily="18" charset="0"/>
                        </a:rPr>
                        <a:t> Для обеспечения оплаты труда и иных выплат в соответствии с решениями Северо-Енисейского районного Совета депутатов от 05.03.2010 № 697-60 «Об утверждении Положения об оплате труда муниципальных служащих Северо-Енисейского района, депутатов Северо-Енисейского районного Совета депутатов, осуществляющих свои полномочия на постоянной основе, должностных лиц Контрольно-счетной комиссии Северо-Енисейского района», от 25.05.2010  № 36-5 «Об утверждении Положения о премировании и выплате материальной помощи муниципальным служащим Северо-Енисейского района», от 10.02.2017 № 245-20 «О системах оплаты труда работников муниципальных учреждений района», постановлением администрации Северо-Енисейского района от 30.09.2013 № 469-п «Об утверждении Положения о новой системе оплаты труда работников органов местного самоуправления Северо-Енисейского района, замещающих должности, не относящиеся к должностям муниципальной службы», решением Северо-Енисейского районного Совета депутатов от 30.06.2010 № 51-7 «О гарантиях и компенсациях для лиц, работающих в Северо-Енисейском районе в организациях, финансируемых за счет средств бюджета района», постановлением администрации Северо-Енисейского района от 06.05.2011 № 217-п «Об определении порядка и размеров возмещения расходов, связанных со служебными командировками работникам администрации района, ее органов с правами юридического лица» предусмотрено дополнительное финансовое обеспечение лиц, осуществляющих переданные государственные полномочия за счет средств бюджета района в соответствии с решением Северо-Енисейского районного Совета депутатов от 02.11.2020 № 20-3 «О дополнительном финансовом обеспечении содержания работников, осуществляющих государственные полномочия, переданные Красноярским краем муниципальному образованию Северо-Енисейский</a:t>
                      </a:r>
                      <a:r>
                        <a:rPr lang="ru-RU" sz="900" b="0" kern="1200" baseline="0" dirty="0" smtClean="0">
                          <a:solidFill>
                            <a:schemeClr val="tx2">
                              <a:lumMod val="50000"/>
                            </a:schemeClr>
                          </a:solidFill>
                          <a:effectLst/>
                          <a:latin typeface="Times New Roman" pitchFamily="18" charset="0"/>
                          <a:ea typeface="+mn-ea"/>
                          <a:cs typeface="Times New Roman" pitchFamily="18" charset="0"/>
                        </a:rPr>
                        <a:t> район, в 2021 году</a:t>
                      </a:r>
                      <a:r>
                        <a:rPr lang="ru-RU" sz="900" b="0" kern="1200" dirty="0" smtClean="0">
                          <a:solidFill>
                            <a:schemeClr val="tx2">
                              <a:lumMod val="50000"/>
                            </a:schemeClr>
                          </a:solidFill>
                          <a:effectLst/>
                          <a:latin typeface="Times New Roman" pitchFamily="18" charset="0"/>
                          <a:ea typeface="+mn-ea"/>
                          <a:cs typeface="Times New Roman" pitchFamily="18" charset="0"/>
                        </a:rPr>
                        <a:t>».</a:t>
                      </a:r>
                      <a:endParaRPr lang="ru-RU" sz="900" b="0" dirty="0">
                        <a:solidFill>
                          <a:schemeClr val="tx2">
                            <a:lumMod val="50000"/>
                          </a:schemeClr>
                        </a:solidFill>
                        <a:latin typeface="Times New Roman" pitchFamily="18" charset="0"/>
                        <a:cs typeface="Times New Roman" pitchFamily="18" charset="0"/>
                      </a:endParaRPr>
                    </a:p>
                  </a:txBody>
                  <a:tcPr/>
                </a:tc>
              </a:tr>
            </a:tbl>
          </a:graphicData>
        </a:graphic>
      </p:graphicFrame>
      <p:pic>
        <p:nvPicPr>
          <p:cNvPr id="2" name="Рисунок 1"/>
          <p:cNvPicPr>
            <a:picLocks noChangeAspect="1"/>
          </p:cNvPicPr>
          <p:nvPr/>
        </p:nvPicPr>
        <p:blipFill>
          <a:blip r:embed="rId3" cstate="print">
            <a:duotone>
              <a:prstClr val="black"/>
              <a:schemeClr val="accent1">
                <a:tint val="45000"/>
                <a:satMod val="400000"/>
              </a:schemeClr>
            </a:duotone>
            <a:extLst>
              <a:ext uri="{BEBA8EAE-BF5A-486C-A8C5-ECC9F3942E4B}">
                <a14:imgProps xmlns:a14="http://schemas.microsoft.com/office/drawing/2010/main">
                  <a14:imgLayer r:embed="rId4">
                    <a14:imgEffect>
                      <a14:colorTemperature colorTemp="6400"/>
                    </a14:imgEffect>
                  </a14:imgLayer>
                </a14:imgProps>
              </a:ext>
              <a:ext uri="{28A0092B-C50C-407E-A947-70E740481C1C}">
                <a14:useLocalDpi xmlns:a14="http://schemas.microsoft.com/office/drawing/2010/main" val="0"/>
              </a:ext>
            </a:extLst>
          </a:blip>
          <a:stretch>
            <a:fillRect/>
          </a:stretch>
        </p:blipFill>
        <p:spPr>
          <a:xfrm>
            <a:off x="226871" y="260650"/>
            <a:ext cx="681884" cy="681884"/>
          </a:xfrm>
          <a:prstGeom prst="rect">
            <a:avLst/>
          </a:prstGeom>
        </p:spPr>
      </p:pic>
      <p:pic>
        <p:nvPicPr>
          <p:cNvPr id="7" name="Рисунок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36812" y="1775861"/>
            <a:ext cx="1807196" cy="1290021"/>
          </a:xfrm>
          <a:prstGeom prst="rect">
            <a:avLst/>
          </a:prstGeom>
        </p:spPr>
      </p:pic>
      <p:pic>
        <p:nvPicPr>
          <p:cNvPr id="8" name="Рисунок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601989" y="1772815"/>
            <a:ext cx="1583431" cy="1296115"/>
          </a:xfrm>
          <a:prstGeom prst="rect">
            <a:avLst/>
          </a:prstGeom>
        </p:spPr>
      </p:pic>
      <p:pic>
        <p:nvPicPr>
          <p:cNvPr id="9" name="Рисунок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26871" y="1772816"/>
            <a:ext cx="1730380" cy="1296115"/>
          </a:xfrm>
          <a:prstGeom prst="rect">
            <a:avLst/>
          </a:prstGeom>
        </p:spPr>
      </p:pic>
    </p:spTree>
    <p:extLst>
      <p:ext uri="{BB962C8B-B14F-4D97-AF65-F5344CB8AC3E}">
        <p14:creationId xmlns:p14="http://schemas.microsoft.com/office/powerpoint/2010/main" val="2394026677"/>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496" y="44624"/>
            <a:ext cx="9003970" cy="216024"/>
          </a:xfrm>
        </p:spPr>
        <p:txBody>
          <a:bodyPr>
            <a:noAutofit/>
          </a:bodyPr>
          <a:lstStyle/>
          <a:p>
            <a:r>
              <a:rPr lang="ru-RU" sz="1200" b="1" u="sng" dirty="0" smtClean="0">
                <a:latin typeface="Times New Roman" pitchFamily="18" charset="0"/>
                <a:cs typeface="Times New Roman" pitchFamily="18" charset="0"/>
              </a:rPr>
              <a:t>Расходы бюджета Северо-Енисейского района на реализацию национальных проектов, тыс. рублей</a:t>
            </a:r>
            <a:endParaRPr lang="ru-RU" sz="1200" b="1" u="sng" dirty="0">
              <a:latin typeface="Times New Roman" pitchFamily="18" charset="0"/>
              <a:cs typeface="Times New Roman" pitchFamily="18" charset="0"/>
            </a:endParaRPr>
          </a:p>
        </p:txBody>
      </p:sp>
      <p:graphicFrame>
        <p:nvGraphicFramePr>
          <p:cNvPr id="4" name="Объект 3"/>
          <p:cNvGraphicFramePr>
            <a:graphicFrameLocks noGrp="1"/>
          </p:cNvGraphicFramePr>
          <p:nvPr>
            <p:ph idx="4294967295"/>
            <p:extLst>
              <p:ext uri="{D42A27DB-BD31-4B8C-83A1-F6EECF244321}">
                <p14:modId xmlns:p14="http://schemas.microsoft.com/office/powerpoint/2010/main" val="1071606564"/>
              </p:ext>
            </p:extLst>
          </p:nvPr>
        </p:nvGraphicFramePr>
        <p:xfrm>
          <a:off x="0" y="274423"/>
          <a:ext cx="9152879" cy="6272642"/>
        </p:xfrm>
        <a:graphic>
          <a:graphicData uri="http://schemas.openxmlformats.org/drawingml/2006/table">
            <a:tbl>
              <a:tblPr firstRow="1" bandRow="1">
                <a:tableStyleId>{5C22544A-7EE6-4342-B048-85BDC9FD1C3A}</a:tableStyleId>
              </a:tblPr>
              <a:tblGrid>
                <a:gridCol w="603267"/>
                <a:gridCol w="1874026"/>
                <a:gridCol w="1545025"/>
                <a:gridCol w="1491134"/>
                <a:gridCol w="1657792"/>
                <a:gridCol w="1981635"/>
              </a:tblGrid>
              <a:tr h="296015">
                <a:tc>
                  <a:txBody>
                    <a:bodyPr/>
                    <a:lstStyle/>
                    <a:p>
                      <a:endParaRPr lang="ru-RU" sz="1400" dirty="0">
                        <a:latin typeface="Times New Roman" pitchFamily="18" charset="0"/>
                        <a:cs typeface="Times New Roman" pitchFamily="18" charset="0"/>
                      </a:endParaRPr>
                    </a:p>
                  </a:txBody>
                  <a:tcPr/>
                </a:tc>
                <a:tc gridSpan="5">
                  <a:txBody>
                    <a:bodyPr/>
                    <a:lstStyle/>
                    <a:p>
                      <a:pPr algn="ctr"/>
                      <a:r>
                        <a:rPr lang="ru-RU" sz="1400" dirty="0" smtClean="0">
                          <a:latin typeface="Times New Roman" pitchFamily="18" charset="0"/>
                          <a:cs typeface="Times New Roman" pitchFamily="18" charset="0"/>
                        </a:rPr>
                        <a:t>Наименование национального</a:t>
                      </a:r>
                      <a:r>
                        <a:rPr lang="ru-RU" sz="1400" baseline="0" dirty="0" smtClean="0">
                          <a:latin typeface="Times New Roman" pitchFamily="18" charset="0"/>
                          <a:cs typeface="Times New Roman" pitchFamily="18" charset="0"/>
                        </a:rPr>
                        <a:t> проекта</a:t>
                      </a:r>
                      <a:endParaRPr lang="ru-RU" sz="1400" dirty="0">
                        <a:latin typeface="Times New Roman" pitchFamily="18" charset="0"/>
                        <a:cs typeface="Times New Roman" pitchFamily="18" charset="0"/>
                      </a:endParaRPr>
                    </a:p>
                  </a:txBody>
                  <a:tcPr/>
                </a:tc>
                <a:tc hMerge="1">
                  <a:txBody>
                    <a:bodyPr/>
                    <a:lstStyle/>
                    <a:p>
                      <a:endParaRPr lang="ru-RU"/>
                    </a:p>
                  </a:txBody>
                  <a:tcPr/>
                </a:tc>
                <a:tc hMerge="1">
                  <a:txBody>
                    <a:bodyPr/>
                    <a:lstStyle/>
                    <a:p>
                      <a:endParaRPr lang="ru-RU" sz="1400" dirty="0">
                        <a:latin typeface="Times New Roman" pitchFamily="18" charset="0"/>
                        <a:cs typeface="Times New Roman" pitchFamily="18" charset="0"/>
                      </a:endParaRPr>
                    </a:p>
                  </a:txBody>
                  <a:tcPr/>
                </a:tc>
                <a:tc hMerge="1">
                  <a:txBody>
                    <a:bodyPr/>
                    <a:lstStyle/>
                    <a:p>
                      <a:endParaRPr lang="ru-RU" sz="1400" dirty="0">
                        <a:latin typeface="Times New Roman" pitchFamily="18" charset="0"/>
                        <a:cs typeface="Times New Roman" pitchFamily="18" charset="0"/>
                      </a:endParaRPr>
                    </a:p>
                  </a:txBody>
                  <a:tcPr/>
                </a:tc>
                <a:tc hMerge="1">
                  <a:txBody>
                    <a:bodyPr/>
                    <a:lstStyle/>
                    <a:p>
                      <a:endParaRPr lang="ru-RU" sz="1400" dirty="0">
                        <a:latin typeface="Times New Roman" pitchFamily="18" charset="0"/>
                        <a:cs typeface="Times New Roman" pitchFamily="18" charset="0"/>
                      </a:endParaRPr>
                    </a:p>
                  </a:txBody>
                  <a:tcPr/>
                </a:tc>
              </a:tr>
              <a:tr h="79924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200" dirty="0" smtClean="0">
                          <a:latin typeface="Times New Roman" pitchFamily="18" charset="0"/>
                          <a:cs typeface="Times New Roman" pitchFamily="18" charset="0"/>
                        </a:rPr>
                        <a:t>Годы</a:t>
                      </a:r>
                      <a:r>
                        <a:rPr lang="ru-RU" sz="1200" baseline="0" dirty="0" smtClean="0">
                          <a:latin typeface="Times New Roman" pitchFamily="18" charset="0"/>
                          <a:cs typeface="Times New Roman" pitchFamily="18" charset="0"/>
                        </a:rPr>
                        <a:t> реализации</a:t>
                      </a:r>
                      <a:endParaRPr lang="ru-RU" sz="1200" dirty="0" smtClean="0">
                        <a:latin typeface="Times New Roman" pitchFamily="18" charset="0"/>
                        <a:cs typeface="Times New Roman" pitchFamily="18" charset="0"/>
                      </a:endParaRPr>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200" dirty="0" smtClean="0">
                          <a:latin typeface="Times New Roman" pitchFamily="18" charset="0"/>
                          <a:cs typeface="Times New Roman" pitchFamily="18" charset="0"/>
                        </a:rPr>
                        <a:t>Образование</a:t>
                      </a:r>
                      <a:endParaRPr lang="ru-RU" sz="1200" dirty="0">
                        <a:latin typeface="Times New Roman" pitchFamily="18" charset="0"/>
                        <a:cs typeface="Times New Roman" pitchFamily="18" charset="0"/>
                      </a:endParaRPr>
                    </a:p>
                  </a:txBody>
                  <a:tcPr/>
                </a:tc>
                <a:tc hMerge="1">
                  <a:txBody>
                    <a:bodyPr/>
                    <a:lstStyle/>
                    <a:p>
                      <a:endParaRPr lang="ru-RU" sz="1400" dirty="0">
                        <a:latin typeface="Times New Roman" pitchFamily="18" charset="0"/>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dirty="0" smtClean="0">
                          <a:latin typeface="Times New Roman" pitchFamily="18" charset="0"/>
                          <a:cs typeface="Times New Roman" pitchFamily="18" charset="0"/>
                        </a:rPr>
                        <a:t>Безопасные</a:t>
                      </a:r>
                      <a:r>
                        <a:rPr lang="ru-RU" sz="1200" baseline="0" dirty="0" smtClean="0">
                          <a:latin typeface="Times New Roman" pitchFamily="18" charset="0"/>
                          <a:cs typeface="Times New Roman" pitchFamily="18" charset="0"/>
                        </a:rPr>
                        <a:t> и качественные автомобильные дороги</a:t>
                      </a:r>
                      <a:endParaRPr lang="ru-RU" sz="1200" dirty="0">
                        <a:latin typeface="Times New Roman" pitchFamily="18" charset="0"/>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dirty="0" smtClean="0">
                          <a:latin typeface="Times New Roman" pitchFamily="18" charset="0"/>
                          <a:cs typeface="Times New Roman" pitchFamily="18" charset="0"/>
                        </a:rPr>
                        <a:t>Культура</a:t>
                      </a:r>
                      <a:endParaRPr lang="ru-RU" sz="1200" dirty="0">
                        <a:latin typeface="Times New Roman" pitchFamily="18" charset="0"/>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dirty="0" smtClean="0">
                          <a:latin typeface="Times New Roman" pitchFamily="18" charset="0"/>
                          <a:cs typeface="Times New Roman" pitchFamily="18" charset="0"/>
                        </a:rPr>
                        <a:t>Жилье и городская среда</a:t>
                      </a:r>
                      <a:endParaRPr lang="ru-RU" sz="1200" dirty="0">
                        <a:latin typeface="Times New Roman" pitchFamily="18" charset="0"/>
                        <a:cs typeface="Times New Roman" pitchFamily="18" charset="0"/>
                      </a:endParaRPr>
                    </a:p>
                  </a:txBody>
                  <a:tcPr/>
                </a:tc>
              </a:tr>
              <a:tr h="1716889">
                <a:tc>
                  <a:txBody>
                    <a:bodyPr/>
                    <a:lstStyle/>
                    <a:p>
                      <a:pPr algn="ctr"/>
                      <a:endParaRPr lang="ru-RU" sz="1200" dirty="0">
                        <a:latin typeface="Times New Roman" pitchFamily="18" charset="0"/>
                        <a:cs typeface="Times New Roman" pitchFamily="18" charset="0"/>
                      </a:endParaRPr>
                    </a:p>
                  </a:txBody>
                  <a:tcPr/>
                </a:tc>
                <a:tc>
                  <a:txBody>
                    <a:bodyPr/>
                    <a:lstStyle/>
                    <a:p>
                      <a:r>
                        <a:rPr lang="ru-RU" sz="1000" dirty="0" smtClean="0">
                          <a:latin typeface="Times New Roman" pitchFamily="18" charset="0"/>
                          <a:cs typeface="Times New Roman" pitchFamily="18" charset="0"/>
                        </a:rPr>
                        <a:t>в рамках федерального проекта «Современная школа» для</a:t>
                      </a:r>
                      <a:r>
                        <a:rPr lang="ru-RU" sz="1000" baseline="0" dirty="0" smtClean="0">
                          <a:latin typeface="Times New Roman" pitchFamily="18" charset="0"/>
                          <a:cs typeface="Times New Roman" pitchFamily="18" charset="0"/>
                        </a:rPr>
                        <a:t> с</a:t>
                      </a:r>
                      <a:r>
                        <a:rPr lang="ru-RU" sz="1000" dirty="0" smtClean="0">
                          <a:latin typeface="Times New Roman" pitchFamily="18" charset="0"/>
                          <a:cs typeface="Times New Roman" pitchFamily="18" charset="0"/>
                        </a:rPr>
                        <a:t>оздания (обновления) материально-технической базы для реализации основных и дополнительных общеобразовательных программ цифрового и гуманитарного профилей</a:t>
                      </a:r>
                      <a:endParaRPr lang="ru-RU" sz="1000" dirty="0">
                        <a:latin typeface="Times New Roman" pitchFamily="18" charset="0"/>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latin typeface="Times New Roman" pitchFamily="18" charset="0"/>
                          <a:cs typeface="Times New Roman" pitchFamily="18" charset="0"/>
                        </a:rPr>
                        <a:t>в рамках федерального проекта «Цифровая образовательная среда» на внедрение целевой модели цифровой образовательной среды в общеобразовательных организациях и профессиональных образовательных организациях</a:t>
                      </a:r>
                      <a:endParaRPr lang="ru-RU" sz="1000" dirty="0">
                        <a:latin typeface="Times New Roman" pitchFamily="18" charset="0"/>
                        <a:cs typeface="Times New Roman" pitchFamily="18" charset="0"/>
                      </a:endParaRPr>
                    </a:p>
                  </a:txBody>
                  <a:tcPr/>
                </a:tc>
                <a:tc>
                  <a:txBody>
                    <a:bodyPr/>
                    <a:lstStyle/>
                    <a:p>
                      <a:r>
                        <a:rPr lang="ru-RU" sz="1000" dirty="0" smtClean="0">
                          <a:latin typeface="Times New Roman" pitchFamily="18" charset="0"/>
                          <a:cs typeface="Times New Roman" pitchFamily="18" charset="0"/>
                        </a:rPr>
                        <a:t>в рамках федерального проекта</a:t>
                      </a:r>
                      <a:r>
                        <a:rPr lang="ru-RU" sz="1000" baseline="0" dirty="0" smtClean="0">
                          <a:latin typeface="Times New Roman" pitchFamily="18" charset="0"/>
                          <a:cs typeface="Times New Roman" pitchFamily="18" charset="0"/>
                        </a:rPr>
                        <a:t> «Безопасность дорожного движения» на повышение безопасности дорожного движения</a:t>
                      </a:r>
                      <a:endParaRPr lang="ru-RU" sz="1000" dirty="0">
                        <a:latin typeface="Times New Roman" pitchFamily="18" charset="0"/>
                        <a:cs typeface="Times New Roman" pitchFamily="18" charset="0"/>
                      </a:endParaRPr>
                    </a:p>
                  </a:txBody>
                  <a:tcPr/>
                </a:tc>
                <a:tc>
                  <a:txBody>
                    <a:bodyPr/>
                    <a:lstStyle/>
                    <a:p>
                      <a:r>
                        <a:rPr lang="ru-RU" sz="1000" dirty="0" smtClean="0">
                          <a:latin typeface="Times New Roman" pitchFamily="18" charset="0"/>
                          <a:cs typeface="Times New Roman" pitchFamily="18" charset="0"/>
                        </a:rPr>
                        <a:t>в рамках федерального проекта «Культурная среда» на создание модельных муниципальных библиотек</a:t>
                      </a:r>
                      <a:endParaRPr lang="ru-RU" sz="1000" dirty="0">
                        <a:latin typeface="Times New Roman" pitchFamily="18" charset="0"/>
                        <a:cs typeface="Times New Roman" pitchFamily="18" charset="0"/>
                      </a:endParaRPr>
                    </a:p>
                  </a:txBody>
                  <a:tcPr/>
                </a:tc>
                <a:tc>
                  <a:txBody>
                    <a:bodyPr/>
                    <a:lstStyle/>
                    <a:p>
                      <a:r>
                        <a:rPr lang="ru-RU" sz="1000" dirty="0" smtClean="0">
                          <a:latin typeface="Times New Roman" pitchFamily="18" charset="0"/>
                          <a:cs typeface="Times New Roman" pitchFamily="18" charset="0"/>
                        </a:rPr>
                        <a:t>В рамках</a:t>
                      </a:r>
                      <a:r>
                        <a:rPr lang="ru-RU" sz="1000" baseline="0" dirty="0" smtClean="0">
                          <a:latin typeface="Times New Roman" pitchFamily="18" charset="0"/>
                          <a:cs typeface="Times New Roman" pitchFamily="18" charset="0"/>
                        </a:rPr>
                        <a:t> федерального проекта «Жилье» на благоустройство дворовых и общественных территорий муниципальных образований</a:t>
                      </a:r>
                      <a:endParaRPr lang="ru-RU" sz="1000" dirty="0">
                        <a:latin typeface="Times New Roman" pitchFamily="18" charset="0"/>
                        <a:cs typeface="Times New Roman" pitchFamily="18" charset="0"/>
                      </a:endParaRPr>
                    </a:p>
                  </a:txBody>
                  <a:tcPr/>
                </a:tc>
              </a:tr>
              <a:tr h="680835">
                <a:tc>
                  <a:txBody>
                    <a:bodyPr/>
                    <a:lstStyle/>
                    <a:p>
                      <a:pPr algn="ctr"/>
                      <a:r>
                        <a:rPr lang="ru-RU" sz="1000" dirty="0" smtClean="0">
                          <a:latin typeface="Times New Roman" pitchFamily="18" charset="0"/>
                          <a:cs typeface="Times New Roman" pitchFamily="18" charset="0"/>
                        </a:rPr>
                        <a:t>2019</a:t>
                      </a:r>
                      <a:r>
                        <a:rPr lang="ru-RU" sz="1000" baseline="0" dirty="0">
                          <a:latin typeface="Times New Roman" pitchFamily="18" charset="0"/>
                          <a:cs typeface="Times New Roman" pitchFamily="18" charset="0"/>
                        </a:rPr>
                        <a:t> </a:t>
                      </a:r>
                      <a:r>
                        <a:rPr lang="ru-RU" sz="1000" baseline="0" dirty="0" smtClean="0">
                          <a:latin typeface="Times New Roman" pitchFamily="18" charset="0"/>
                          <a:cs typeface="Times New Roman" pitchFamily="18" charset="0"/>
                        </a:rPr>
                        <a:t>(факт)</a:t>
                      </a:r>
                      <a:endParaRPr lang="ru-RU" sz="1000" dirty="0" smtClean="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Х</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Х</a:t>
                      </a:r>
                      <a:endParaRPr lang="ru-RU" sz="1000" dirty="0">
                        <a:latin typeface="Times New Roman" pitchFamily="18" charset="0"/>
                        <a:cs typeface="Times New Roman"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b="1" u="sng" dirty="0" smtClean="0">
                          <a:latin typeface="Times New Roman" pitchFamily="18" charset="0"/>
                          <a:cs typeface="Times New Roman" pitchFamily="18" charset="0"/>
                        </a:rPr>
                        <a:t>298,9 из них:</a:t>
                      </a:r>
                    </a:p>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latin typeface="Times New Roman" pitchFamily="18" charset="0"/>
                          <a:cs typeface="Times New Roman" pitchFamily="18" charset="0"/>
                        </a:rPr>
                        <a:t>229,9 – КБ</a:t>
                      </a:r>
                    </a:p>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latin typeface="Times New Roman" pitchFamily="18" charset="0"/>
                          <a:cs typeface="Times New Roman" pitchFamily="18" charset="0"/>
                        </a:rPr>
                        <a:t>69,0</a:t>
                      </a:r>
                      <a:r>
                        <a:rPr lang="ru-RU" sz="1000" baseline="0" dirty="0" smtClean="0">
                          <a:latin typeface="Times New Roman" pitchFamily="18" charset="0"/>
                          <a:cs typeface="Times New Roman" pitchFamily="18" charset="0"/>
                        </a:rPr>
                        <a:t> – МБ</a:t>
                      </a:r>
                      <a:endParaRPr lang="ru-RU" sz="1000" dirty="0">
                        <a:latin typeface="Times New Roman" pitchFamily="18" charset="0"/>
                        <a:cs typeface="Times New Roman" pitchFamily="18" charset="0"/>
                      </a:endParaRPr>
                    </a:p>
                  </a:txBody>
                  <a:tcPr/>
                </a:tc>
                <a:tc>
                  <a:txBody>
                    <a:bodyPr/>
                    <a:lstStyle/>
                    <a:p>
                      <a:pPr algn="ctr"/>
                      <a:r>
                        <a:rPr lang="ru-RU" sz="1000" b="1" u="sng" dirty="0" smtClean="0">
                          <a:latin typeface="Times New Roman" pitchFamily="18" charset="0"/>
                          <a:cs typeface="Times New Roman" pitchFamily="18" charset="0"/>
                        </a:rPr>
                        <a:t>5 000,0 из них:</a:t>
                      </a:r>
                    </a:p>
                    <a:p>
                      <a:pPr algn="ctr"/>
                      <a:r>
                        <a:rPr lang="ru-RU" sz="1000" dirty="0" smtClean="0">
                          <a:latin typeface="Times New Roman" pitchFamily="18" charset="0"/>
                          <a:cs typeface="Times New Roman" pitchFamily="18" charset="0"/>
                        </a:rPr>
                        <a:t>5</a:t>
                      </a:r>
                      <a:r>
                        <a:rPr lang="ru-RU" sz="1000" baseline="0" dirty="0" smtClean="0">
                          <a:latin typeface="Times New Roman" pitchFamily="18" charset="0"/>
                          <a:cs typeface="Times New Roman" pitchFamily="18" charset="0"/>
                        </a:rPr>
                        <a:t> 000,0 – ФБ</a:t>
                      </a:r>
                      <a:endParaRPr lang="ru-RU" sz="1000" dirty="0">
                        <a:latin typeface="Times New Roman" pitchFamily="18" charset="0"/>
                        <a:cs typeface="Times New Roman" pitchFamily="18" charset="0"/>
                      </a:endParaRPr>
                    </a:p>
                  </a:txBody>
                  <a:tcPr/>
                </a:tc>
                <a:tc>
                  <a:txBody>
                    <a:bodyPr/>
                    <a:lstStyle/>
                    <a:p>
                      <a:pPr algn="ctr"/>
                      <a:r>
                        <a:rPr lang="ru-RU" sz="1000" b="1" u="sng" dirty="0" smtClean="0">
                          <a:latin typeface="Times New Roman" pitchFamily="18" charset="0"/>
                          <a:cs typeface="Times New Roman" pitchFamily="18" charset="0"/>
                        </a:rPr>
                        <a:t>3 618,8 из них:</a:t>
                      </a:r>
                    </a:p>
                    <a:p>
                      <a:pPr algn="ctr"/>
                      <a:r>
                        <a:rPr lang="ru-RU" sz="1000" dirty="0" smtClean="0">
                          <a:latin typeface="Times New Roman" pitchFamily="18" charset="0"/>
                          <a:cs typeface="Times New Roman" pitchFamily="18" charset="0"/>
                        </a:rPr>
                        <a:t>2 993,1 – ФБ*</a:t>
                      </a:r>
                    </a:p>
                    <a:p>
                      <a:pPr algn="ctr"/>
                      <a:r>
                        <a:rPr lang="ru-RU" sz="1000" dirty="0" smtClean="0">
                          <a:latin typeface="Times New Roman" pitchFamily="18" charset="0"/>
                          <a:cs typeface="Times New Roman" pitchFamily="18" charset="0"/>
                        </a:rPr>
                        <a:t>157,5 – КБ*</a:t>
                      </a:r>
                    </a:p>
                    <a:p>
                      <a:pPr algn="ctr"/>
                      <a:r>
                        <a:rPr lang="ru-RU" sz="1000" dirty="0" smtClean="0">
                          <a:latin typeface="Times New Roman" pitchFamily="18" charset="0"/>
                          <a:cs typeface="Times New Roman" pitchFamily="18" charset="0"/>
                        </a:rPr>
                        <a:t>468,2 – </a:t>
                      </a:r>
                      <a:r>
                        <a:rPr lang="ru-RU" sz="1000" baseline="0" dirty="0" smtClean="0">
                          <a:latin typeface="Times New Roman" pitchFamily="18" charset="0"/>
                          <a:cs typeface="Times New Roman" pitchFamily="18" charset="0"/>
                        </a:rPr>
                        <a:t>МБ*</a:t>
                      </a:r>
                      <a:endParaRPr lang="ru-RU" sz="1000" dirty="0">
                        <a:latin typeface="Times New Roman" pitchFamily="18" charset="0"/>
                        <a:cs typeface="Times New Roman" pitchFamily="18" charset="0"/>
                      </a:endParaRPr>
                    </a:p>
                  </a:txBody>
                  <a:tcPr/>
                </a:tc>
              </a:tr>
              <a:tr h="725282">
                <a:tc>
                  <a:txBody>
                    <a:bodyPr/>
                    <a:lstStyle/>
                    <a:p>
                      <a:pPr algn="ctr"/>
                      <a:endParaRPr lang="ru-RU" sz="1000" dirty="0" smtClean="0">
                        <a:latin typeface="Times New Roman" pitchFamily="18" charset="0"/>
                        <a:cs typeface="Times New Roman" pitchFamily="18" charset="0"/>
                      </a:endParaRPr>
                    </a:p>
                    <a:p>
                      <a:pPr algn="ctr"/>
                      <a:r>
                        <a:rPr lang="ru-RU" sz="1000" dirty="0" smtClean="0">
                          <a:latin typeface="Times New Roman" pitchFamily="18" charset="0"/>
                          <a:cs typeface="Times New Roman" pitchFamily="18" charset="0"/>
                        </a:rPr>
                        <a:t>2020 (план)</a:t>
                      </a:r>
                      <a:endParaRPr lang="ru-RU" sz="1000" dirty="0">
                        <a:latin typeface="Times New Roman" pitchFamily="18" charset="0"/>
                        <a:cs typeface="Times New Roman" pitchFamily="18" charset="0"/>
                      </a:endParaRPr>
                    </a:p>
                  </a:txBody>
                  <a:tcPr/>
                </a:tc>
                <a:tc>
                  <a:txBody>
                    <a:bodyPr/>
                    <a:lstStyle/>
                    <a:p>
                      <a:pPr algn="ctr"/>
                      <a:r>
                        <a:rPr lang="ru-RU" sz="1000" b="1" u="sng" dirty="0" smtClean="0">
                          <a:latin typeface="Times New Roman" pitchFamily="18" charset="0"/>
                          <a:cs typeface="Times New Roman" pitchFamily="18" charset="0"/>
                        </a:rPr>
                        <a:t>1 737,8 </a:t>
                      </a:r>
                      <a:r>
                        <a:rPr lang="ru-RU" sz="1000" b="1" dirty="0" smtClean="0">
                          <a:latin typeface="Times New Roman" pitchFamily="18" charset="0"/>
                          <a:cs typeface="Times New Roman" pitchFamily="18" charset="0"/>
                        </a:rPr>
                        <a:t>из них</a:t>
                      </a:r>
                      <a:r>
                        <a:rPr lang="ru-RU" sz="1000" dirty="0" smtClean="0">
                          <a:latin typeface="Times New Roman" pitchFamily="18" charset="0"/>
                          <a:cs typeface="Times New Roman" pitchFamily="18" charset="0"/>
                        </a:rPr>
                        <a:t>:</a:t>
                      </a:r>
                    </a:p>
                    <a:p>
                      <a:pPr algn="ctr"/>
                      <a:r>
                        <a:rPr lang="ru-RU" sz="1000" dirty="0" smtClean="0">
                          <a:latin typeface="Times New Roman" pitchFamily="18" charset="0"/>
                          <a:cs typeface="Times New Roman" pitchFamily="18" charset="0"/>
                        </a:rPr>
                        <a:t>1 601,4 – ФБ</a:t>
                      </a:r>
                    </a:p>
                    <a:p>
                      <a:pPr algn="ctr"/>
                      <a:r>
                        <a:rPr lang="ru-RU" sz="1000" dirty="0" smtClean="0">
                          <a:latin typeface="Times New Roman" pitchFamily="18" charset="0"/>
                          <a:cs typeface="Times New Roman" pitchFamily="18" charset="0"/>
                        </a:rPr>
                        <a:t>84,3 – КБ</a:t>
                      </a:r>
                    </a:p>
                    <a:p>
                      <a:pPr algn="ctr"/>
                      <a:r>
                        <a:rPr lang="ru-RU" sz="1000" dirty="0" smtClean="0">
                          <a:latin typeface="Times New Roman" pitchFamily="18" charset="0"/>
                          <a:cs typeface="Times New Roman" pitchFamily="18" charset="0"/>
                        </a:rPr>
                        <a:t>52,2 – </a:t>
                      </a:r>
                      <a:r>
                        <a:rPr lang="ru-RU" sz="1000" baseline="0" dirty="0" smtClean="0">
                          <a:latin typeface="Times New Roman" pitchFamily="18" charset="0"/>
                          <a:cs typeface="Times New Roman" pitchFamily="18" charset="0"/>
                        </a:rPr>
                        <a:t>МБ</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Х</a:t>
                      </a:r>
                      <a:endParaRPr lang="ru-RU" sz="1000" dirty="0">
                        <a:latin typeface="Times New Roman" pitchFamily="18" charset="0"/>
                        <a:cs typeface="Times New Roman" pitchFamily="18" charset="0"/>
                      </a:endParaRPr>
                    </a:p>
                  </a:txBody>
                  <a:tcPr/>
                </a:tc>
                <a:tc>
                  <a:txBody>
                    <a:bodyPr/>
                    <a:lstStyle/>
                    <a:p>
                      <a:pPr marL="0" algn="ctr" defTabSz="914400" rtl="0" eaLnBrk="1" latinLnBrk="0" hangingPunct="1"/>
                      <a:r>
                        <a:rPr lang="ru-RU" sz="1000" b="1" u="sng" kern="1200" dirty="0" smtClean="0">
                          <a:solidFill>
                            <a:schemeClr val="dk1"/>
                          </a:solidFill>
                          <a:latin typeface="Times New Roman" pitchFamily="18" charset="0"/>
                          <a:ea typeface="+mn-ea"/>
                          <a:cs typeface="Times New Roman" pitchFamily="18" charset="0"/>
                        </a:rPr>
                        <a:t>904,3 из них:</a:t>
                      </a:r>
                    </a:p>
                    <a:p>
                      <a:pPr marL="0" algn="ctr" defTabSz="914400" rtl="0" eaLnBrk="1" latinLnBrk="0" hangingPunct="1"/>
                      <a:r>
                        <a:rPr lang="ru-RU" sz="1000" u="none" kern="1200" dirty="0" smtClean="0">
                          <a:solidFill>
                            <a:schemeClr val="dk1"/>
                          </a:solidFill>
                          <a:latin typeface="Times New Roman" pitchFamily="18" charset="0"/>
                          <a:ea typeface="+mn-ea"/>
                          <a:cs typeface="Times New Roman" pitchFamily="18" charset="0"/>
                        </a:rPr>
                        <a:t>379,5 – КБ</a:t>
                      </a:r>
                    </a:p>
                    <a:p>
                      <a:pPr marL="0" algn="ctr" defTabSz="914400" rtl="0" eaLnBrk="1" latinLnBrk="0" hangingPunct="1"/>
                      <a:r>
                        <a:rPr lang="ru-RU" sz="1000" u="none" kern="1200" dirty="0" smtClean="0">
                          <a:solidFill>
                            <a:schemeClr val="dk1"/>
                          </a:solidFill>
                          <a:latin typeface="Times New Roman" pitchFamily="18" charset="0"/>
                          <a:ea typeface="+mn-ea"/>
                          <a:cs typeface="Times New Roman" pitchFamily="18" charset="0"/>
                        </a:rPr>
                        <a:t>524,8 – </a:t>
                      </a:r>
                      <a:r>
                        <a:rPr lang="ru-RU" sz="1000" baseline="0" dirty="0" smtClean="0">
                          <a:latin typeface="Times New Roman" pitchFamily="18" charset="0"/>
                          <a:cs typeface="Times New Roman" pitchFamily="18" charset="0"/>
                        </a:rPr>
                        <a:t>МБ</a:t>
                      </a:r>
                      <a:endParaRPr lang="ru-RU" sz="1000" u="none" kern="1200" dirty="0">
                        <a:solidFill>
                          <a:schemeClr val="dk1"/>
                        </a:solidFill>
                        <a:latin typeface="Times New Roman" pitchFamily="18" charset="0"/>
                        <a:ea typeface="+mn-ea"/>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Х</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Х</a:t>
                      </a:r>
                      <a:endParaRPr lang="ru-RU" sz="1000" dirty="0">
                        <a:latin typeface="Times New Roman" pitchFamily="18" charset="0"/>
                        <a:cs typeface="Times New Roman" pitchFamily="18" charset="0"/>
                      </a:endParaRPr>
                    </a:p>
                  </a:txBody>
                  <a:tcPr/>
                </a:tc>
              </a:tr>
              <a:tr h="68083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latin typeface="Times New Roman" pitchFamily="18" charset="0"/>
                          <a:cs typeface="Times New Roman" pitchFamily="18" charset="0"/>
                        </a:rPr>
                        <a:t>2021 (план)</a:t>
                      </a:r>
                    </a:p>
                    <a:p>
                      <a:pPr algn="ctr"/>
                      <a:endParaRPr lang="ru-RU" sz="1000" dirty="0">
                        <a:latin typeface="Times New Roman" pitchFamily="18" charset="0"/>
                        <a:cs typeface="Times New Roman" pitchFamily="18" charset="0"/>
                      </a:endParaRPr>
                    </a:p>
                  </a:txBody>
                  <a:tcPr/>
                </a:tc>
                <a:tc>
                  <a:txBody>
                    <a:bodyPr/>
                    <a:lstStyle/>
                    <a:p>
                      <a:pPr algn="ctr"/>
                      <a:r>
                        <a:rPr lang="ru-RU" sz="1000" b="1" u="sng" dirty="0" smtClean="0">
                          <a:latin typeface="Times New Roman" pitchFamily="18" charset="0"/>
                          <a:cs typeface="Times New Roman" pitchFamily="18" charset="0"/>
                        </a:rPr>
                        <a:t>3 626,5 из них:</a:t>
                      </a:r>
                    </a:p>
                    <a:p>
                      <a:pPr algn="ctr"/>
                      <a:r>
                        <a:rPr lang="ru-RU" sz="1000" dirty="0" smtClean="0">
                          <a:latin typeface="Times New Roman" pitchFamily="18" charset="0"/>
                          <a:cs typeface="Times New Roman" pitchFamily="18" charset="0"/>
                        </a:rPr>
                        <a:t>3 341,8– ФБ      </a:t>
                      </a:r>
                    </a:p>
                    <a:p>
                      <a:pPr algn="ctr"/>
                      <a:r>
                        <a:rPr lang="ru-RU" sz="1000" dirty="0" smtClean="0">
                          <a:latin typeface="Times New Roman" pitchFamily="18" charset="0"/>
                          <a:cs typeface="Times New Roman" pitchFamily="18" charset="0"/>
                        </a:rPr>
                        <a:t>175,9 – КБ               </a:t>
                      </a:r>
                    </a:p>
                    <a:p>
                      <a:pPr algn="ctr"/>
                      <a:r>
                        <a:rPr lang="ru-RU" sz="1000" dirty="0" smtClean="0">
                          <a:latin typeface="Times New Roman" pitchFamily="18" charset="0"/>
                          <a:cs typeface="Times New Roman" pitchFamily="18" charset="0"/>
                        </a:rPr>
                        <a:t>108,8 – </a:t>
                      </a:r>
                      <a:r>
                        <a:rPr lang="ru-RU" sz="1000" baseline="0" dirty="0" smtClean="0">
                          <a:latin typeface="Times New Roman" pitchFamily="18" charset="0"/>
                          <a:cs typeface="Times New Roman" pitchFamily="18" charset="0"/>
                        </a:rPr>
                        <a:t>МБ</a:t>
                      </a:r>
                      <a:endParaRPr lang="ru-RU" sz="1000" dirty="0">
                        <a:latin typeface="Times New Roman" pitchFamily="18" charset="0"/>
                        <a:cs typeface="Times New Roman" pitchFamily="18" charset="0"/>
                      </a:endParaRPr>
                    </a:p>
                  </a:txBody>
                  <a:tcPr/>
                </a:tc>
                <a:tc>
                  <a:txBody>
                    <a:bodyPr/>
                    <a:lstStyle/>
                    <a:p>
                      <a:pPr algn="ctr"/>
                      <a:r>
                        <a:rPr lang="ru-RU" sz="1000" b="1" u="sng" dirty="0" smtClean="0">
                          <a:latin typeface="Times New Roman" pitchFamily="18" charset="0"/>
                          <a:cs typeface="Times New Roman" pitchFamily="18" charset="0"/>
                        </a:rPr>
                        <a:t>7 166,0 из них:</a:t>
                      </a:r>
                    </a:p>
                    <a:p>
                      <a:pPr algn="ctr"/>
                      <a:r>
                        <a:rPr lang="ru-RU" sz="1000" dirty="0" smtClean="0">
                          <a:latin typeface="Times New Roman" pitchFamily="18" charset="0"/>
                          <a:cs typeface="Times New Roman" pitchFamily="18" charset="0"/>
                        </a:rPr>
                        <a:t>6 603,5– ФБ</a:t>
                      </a:r>
                    </a:p>
                    <a:p>
                      <a:pPr algn="ctr"/>
                      <a:r>
                        <a:rPr lang="ru-RU" sz="1000" dirty="0" smtClean="0">
                          <a:latin typeface="Times New Roman" pitchFamily="18" charset="0"/>
                          <a:cs typeface="Times New Roman" pitchFamily="18" charset="0"/>
                        </a:rPr>
                        <a:t>347,5 – КБ</a:t>
                      </a:r>
                    </a:p>
                    <a:p>
                      <a:pPr algn="ctr"/>
                      <a:r>
                        <a:rPr lang="ru-RU" sz="1000" dirty="0" smtClean="0">
                          <a:latin typeface="Times New Roman" pitchFamily="18" charset="0"/>
                          <a:cs typeface="Times New Roman" pitchFamily="18" charset="0"/>
                        </a:rPr>
                        <a:t>215,0 – </a:t>
                      </a:r>
                      <a:r>
                        <a:rPr lang="ru-RU" sz="1000" baseline="0" dirty="0" smtClean="0">
                          <a:latin typeface="Times New Roman" pitchFamily="18" charset="0"/>
                          <a:cs typeface="Times New Roman" pitchFamily="18" charset="0"/>
                        </a:rPr>
                        <a:t>МБ</a:t>
                      </a:r>
                      <a:endParaRPr lang="ru-RU" sz="1000" dirty="0">
                        <a:latin typeface="Times New Roman" pitchFamily="18" charset="0"/>
                        <a:cs typeface="Times New Roman"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b="1" u="sng" dirty="0" smtClean="0">
                          <a:latin typeface="Times New Roman" pitchFamily="18" charset="0"/>
                          <a:cs typeface="Times New Roman" pitchFamily="18" charset="0"/>
                        </a:rPr>
                        <a:t>493,1 из них:</a:t>
                      </a:r>
                    </a:p>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latin typeface="Times New Roman" pitchFamily="18" charset="0"/>
                          <a:cs typeface="Times New Roman" pitchFamily="18" charset="0"/>
                        </a:rPr>
                        <a:t>379,2 – КБ</a:t>
                      </a:r>
                    </a:p>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latin typeface="Times New Roman" pitchFamily="18" charset="0"/>
                          <a:cs typeface="Times New Roman" pitchFamily="18" charset="0"/>
                        </a:rPr>
                        <a:t>113,9 – </a:t>
                      </a:r>
                      <a:r>
                        <a:rPr lang="ru-RU" sz="1000" baseline="0" dirty="0" smtClean="0">
                          <a:latin typeface="Times New Roman" pitchFamily="18" charset="0"/>
                          <a:cs typeface="Times New Roman" pitchFamily="18" charset="0"/>
                        </a:rPr>
                        <a:t>МБ</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 Х</a:t>
                      </a:r>
                      <a:endParaRPr lang="ru-RU" sz="1000" dirty="0">
                        <a:latin typeface="Times New Roman" pitchFamily="18" charset="0"/>
                        <a:cs typeface="Times New Roman"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latin typeface="Times New Roman" pitchFamily="18" charset="0"/>
                          <a:cs typeface="Times New Roman" pitchFamily="18" charset="0"/>
                        </a:rPr>
                        <a:t>Х</a:t>
                      </a:r>
                      <a:endParaRPr lang="ru-RU" sz="1000" dirty="0">
                        <a:latin typeface="Times New Roman" pitchFamily="18" charset="0"/>
                        <a:cs typeface="Times New Roman" pitchFamily="18" charset="0"/>
                      </a:endParaRPr>
                    </a:p>
                  </a:txBody>
                  <a:tcPr/>
                </a:tc>
              </a:tr>
              <a:tr h="68083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latin typeface="Times New Roman" pitchFamily="18" charset="0"/>
                          <a:cs typeface="Times New Roman" pitchFamily="18" charset="0"/>
                        </a:rPr>
                        <a:t>2022 (план)</a:t>
                      </a:r>
                    </a:p>
                    <a:p>
                      <a:pPr algn="ctr"/>
                      <a:endParaRPr lang="ru-RU" sz="1000" dirty="0">
                        <a:latin typeface="Times New Roman" pitchFamily="18" charset="0"/>
                        <a:cs typeface="Times New Roman"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b="1" u="sng" dirty="0" smtClean="0">
                          <a:latin typeface="Times New Roman" pitchFamily="18" charset="0"/>
                          <a:cs typeface="Times New Roman" pitchFamily="18" charset="0"/>
                        </a:rPr>
                        <a:t>1 888,9 из них:</a:t>
                      </a:r>
                    </a:p>
                    <a:p>
                      <a:pPr algn="ctr"/>
                      <a:r>
                        <a:rPr lang="ru-RU" sz="1000" dirty="0" smtClean="0">
                          <a:latin typeface="Times New Roman" pitchFamily="18" charset="0"/>
                          <a:cs typeface="Times New Roman" pitchFamily="18" charset="0"/>
                        </a:rPr>
                        <a:t>1 7460,6</a:t>
                      </a:r>
                      <a:r>
                        <a:rPr lang="ru-RU" sz="1000" baseline="0" dirty="0" smtClean="0">
                          <a:latin typeface="Times New Roman" pitchFamily="18" charset="0"/>
                          <a:cs typeface="Times New Roman" pitchFamily="18" charset="0"/>
                        </a:rPr>
                        <a:t> – ФБ</a:t>
                      </a:r>
                    </a:p>
                    <a:p>
                      <a:pPr algn="ctr"/>
                      <a:r>
                        <a:rPr lang="ru-RU" sz="1000" baseline="0" dirty="0" smtClean="0">
                          <a:latin typeface="Times New Roman" pitchFamily="18" charset="0"/>
                          <a:cs typeface="Times New Roman" pitchFamily="18" charset="0"/>
                        </a:rPr>
                        <a:t>91,6 - </a:t>
                      </a:r>
                      <a:r>
                        <a:rPr lang="ru-RU" sz="1000" dirty="0" smtClean="0">
                          <a:latin typeface="Times New Roman" pitchFamily="18" charset="0"/>
                          <a:cs typeface="Times New Roman" pitchFamily="18" charset="0"/>
                        </a:rPr>
                        <a:t>КБ</a:t>
                      </a:r>
                    </a:p>
                    <a:p>
                      <a:pPr algn="ctr"/>
                      <a:r>
                        <a:rPr lang="ru-RU" sz="1000" dirty="0" smtClean="0">
                          <a:latin typeface="Times New Roman" pitchFamily="18" charset="0"/>
                          <a:cs typeface="Times New Roman" pitchFamily="18" charset="0"/>
                        </a:rPr>
                        <a:t>56,7 – </a:t>
                      </a:r>
                      <a:r>
                        <a:rPr lang="ru-RU" sz="1000" baseline="0" dirty="0" smtClean="0">
                          <a:latin typeface="Times New Roman" pitchFamily="18" charset="0"/>
                          <a:cs typeface="Times New Roman" pitchFamily="18" charset="0"/>
                        </a:rPr>
                        <a:t>МБ</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Х</a:t>
                      </a:r>
                      <a:endParaRPr lang="ru-RU" sz="1000" dirty="0">
                        <a:latin typeface="Times New Roman" pitchFamily="18" charset="0"/>
                        <a:cs typeface="Times New Roman"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b="1" u="sng" dirty="0" smtClean="0">
                          <a:latin typeface="Times New Roman" pitchFamily="18" charset="0"/>
                          <a:cs typeface="Times New Roman" pitchFamily="18" charset="0"/>
                        </a:rPr>
                        <a:t>493,1 из них:</a:t>
                      </a:r>
                    </a:p>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latin typeface="Times New Roman" pitchFamily="18" charset="0"/>
                          <a:cs typeface="Times New Roman" pitchFamily="18" charset="0"/>
                        </a:rPr>
                        <a:t>379,2 – КБ</a:t>
                      </a:r>
                    </a:p>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latin typeface="Times New Roman" pitchFamily="18" charset="0"/>
                          <a:cs typeface="Times New Roman" pitchFamily="18" charset="0"/>
                        </a:rPr>
                        <a:t>113,9 – </a:t>
                      </a:r>
                      <a:r>
                        <a:rPr lang="ru-RU" sz="1000" baseline="0" dirty="0" smtClean="0">
                          <a:latin typeface="Times New Roman" pitchFamily="18" charset="0"/>
                          <a:cs typeface="Times New Roman" pitchFamily="18" charset="0"/>
                        </a:rPr>
                        <a:t>МБ</a:t>
                      </a:r>
                      <a:endParaRPr lang="ru-RU" sz="1000" dirty="0">
                        <a:latin typeface="Times New Roman" pitchFamily="18" charset="0"/>
                        <a:cs typeface="Times New Roman"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latin typeface="Times New Roman" pitchFamily="18" charset="0"/>
                          <a:cs typeface="Times New Roman" pitchFamily="18" charset="0"/>
                        </a:rPr>
                        <a:t> Х</a:t>
                      </a:r>
                      <a:endParaRPr lang="ru-RU" sz="1000" dirty="0">
                        <a:latin typeface="Times New Roman" pitchFamily="18" charset="0"/>
                        <a:cs typeface="Times New Roman"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latin typeface="Times New Roman" pitchFamily="18" charset="0"/>
                          <a:cs typeface="Times New Roman" pitchFamily="18" charset="0"/>
                        </a:rPr>
                        <a:t>Х</a:t>
                      </a:r>
                      <a:endParaRPr lang="ru-RU" sz="1000" dirty="0">
                        <a:latin typeface="Times New Roman" pitchFamily="18" charset="0"/>
                        <a:cs typeface="Times New Roman" pitchFamily="18" charset="0"/>
                      </a:endParaRPr>
                    </a:p>
                  </a:txBody>
                  <a:tcPr/>
                </a:tc>
              </a:tr>
              <a:tr h="52697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latin typeface="Times New Roman" pitchFamily="18" charset="0"/>
                          <a:cs typeface="Times New Roman" pitchFamily="18" charset="0"/>
                        </a:rPr>
                        <a:t>2023 (план)</a:t>
                      </a:r>
                    </a:p>
                    <a:p>
                      <a:pPr algn="ctr"/>
                      <a:endParaRPr lang="ru-RU" sz="1000" dirty="0">
                        <a:latin typeface="Times New Roman" pitchFamily="18" charset="0"/>
                        <a:cs typeface="Times New Roman"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b="1" u="sng" dirty="0" smtClean="0">
                          <a:latin typeface="Times New Roman" pitchFamily="18" charset="0"/>
                          <a:cs typeface="Times New Roman" pitchFamily="18" charset="0"/>
                        </a:rPr>
                        <a:t>91,6 из них:</a:t>
                      </a:r>
                    </a:p>
                    <a:p>
                      <a:pPr algn="ctr"/>
                      <a:r>
                        <a:rPr lang="ru-RU" sz="1000" dirty="0" smtClean="0">
                          <a:latin typeface="Times New Roman" pitchFamily="18" charset="0"/>
                          <a:cs typeface="Times New Roman" pitchFamily="18" charset="0"/>
                        </a:rPr>
                        <a:t>91,6 – КБ</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Х</a:t>
                      </a:r>
                      <a:endParaRPr lang="ru-RU" sz="1000" dirty="0">
                        <a:latin typeface="Times New Roman" pitchFamily="18" charset="0"/>
                        <a:cs typeface="Times New Roman"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b="1" u="sng" dirty="0" smtClean="0">
                          <a:latin typeface="Times New Roman" pitchFamily="18" charset="0"/>
                          <a:cs typeface="Times New Roman" pitchFamily="18" charset="0"/>
                        </a:rPr>
                        <a:t>379,2 из них:</a:t>
                      </a:r>
                    </a:p>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latin typeface="Times New Roman" pitchFamily="18" charset="0"/>
                          <a:cs typeface="Times New Roman" pitchFamily="18" charset="0"/>
                        </a:rPr>
                        <a:t>379,2 – КБ</a:t>
                      </a:r>
                      <a:endParaRPr lang="ru-RU" sz="1000" dirty="0"/>
                    </a:p>
                  </a:txBody>
                  <a:tcPr/>
                </a:tc>
                <a:tc>
                  <a:txBody>
                    <a:bodyPr/>
                    <a:lstStyle/>
                    <a:p>
                      <a:pPr algn="ctr"/>
                      <a:r>
                        <a:rPr lang="ru-RU" sz="1000" dirty="0" smtClean="0">
                          <a:latin typeface="Times New Roman" pitchFamily="18" charset="0"/>
                          <a:cs typeface="Times New Roman" pitchFamily="18" charset="0"/>
                        </a:rPr>
                        <a:t>Х</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Х</a:t>
                      </a:r>
                      <a:endParaRPr lang="ru-RU" sz="1000" dirty="0">
                        <a:latin typeface="Times New Roman" pitchFamily="18" charset="0"/>
                        <a:cs typeface="Times New Roman" pitchFamily="18" charset="0"/>
                      </a:endParaRPr>
                    </a:p>
                  </a:txBody>
                  <a:tcPr/>
                </a:tc>
              </a:tr>
            </a:tbl>
          </a:graphicData>
        </a:graphic>
      </p:graphicFrame>
      <p:sp>
        <p:nvSpPr>
          <p:cNvPr id="5" name="Прямоугольник 4"/>
          <p:cNvSpPr/>
          <p:nvPr/>
        </p:nvSpPr>
        <p:spPr>
          <a:xfrm>
            <a:off x="0" y="6525344"/>
            <a:ext cx="9144000" cy="286315"/>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r>
              <a:rPr lang="ru-RU" sz="800" dirty="0" smtClean="0">
                <a:solidFill>
                  <a:schemeClr val="tx1"/>
                </a:solidFill>
                <a:latin typeface="Times New Roman" pitchFamily="18" charset="0"/>
                <a:cs typeface="Times New Roman" pitchFamily="18" charset="0"/>
              </a:rPr>
              <a:t>ФБ* - Федеральный бюджет КБ*- краевой бюджет МБ* - местный бюджет</a:t>
            </a:r>
            <a:endParaRPr lang="ru-RU" sz="80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3892041326"/>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3467975022"/>
              </p:ext>
            </p:extLst>
          </p:nvPr>
        </p:nvGraphicFramePr>
        <p:xfrm>
          <a:off x="179512" y="908720"/>
          <a:ext cx="8928992" cy="5700145"/>
        </p:xfrm>
        <a:graphic>
          <a:graphicData uri="http://schemas.openxmlformats.org/drawingml/2006/table">
            <a:tbl>
              <a:tblPr firstRow="1" bandRow="1">
                <a:tableStyleId>{5C22544A-7EE6-4342-B048-85BDC9FD1C3A}</a:tableStyleId>
              </a:tblPr>
              <a:tblGrid>
                <a:gridCol w="1512168"/>
                <a:gridCol w="1368152"/>
                <a:gridCol w="1512168"/>
                <a:gridCol w="1512168"/>
                <a:gridCol w="1512168"/>
                <a:gridCol w="1512168"/>
              </a:tblGrid>
              <a:tr h="607436">
                <a:tc>
                  <a:txBody>
                    <a:bodyPr/>
                    <a:lstStyle/>
                    <a:p>
                      <a:pPr algn="l"/>
                      <a:r>
                        <a:rPr lang="ru-RU" sz="1200" dirty="0" smtClean="0">
                          <a:latin typeface="Times New Roman" pitchFamily="18" charset="0"/>
                          <a:cs typeface="Times New Roman" pitchFamily="18" charset="0"/>
                        </a:rPr>
                        <a:t>Наименование национального проекта</a:t>
                      </a:r>
                      <a:endParaRPr lang="ru-RU" sz="1200" dirty="0">
                        <a:latin typeface="Times New Roman" pitchFamily="18" charset="0"/>
                        <a:cs typeface="Times New Roman" pitchFamily="18" charset="0"/>
                      </a:endParaRPr>
                    </a:p>
                  </a:txBody>
                  <a:tcPr/>
                </a:tc>
                <a:tc>
                  <a:txBody>
                    <a:bodyPr/>
                    <a:lstStyle/>
                    <a:p>
                      <a:pPr algn="l"/>
                      <a:r>
                        <a:rPr lang="ru-RU" sz="1200" dirty="0" smtClean="0">
                          <a:latin typeface="Times New Roman" pitchFamily="18" charset="0"/>
                          <a:cs typeface="Times New Roman" pitchFamily="18" charset="0"/>
                        </a:rPr>
                        <a:t>Направление</a:t>
                      </a:r>
                      <a:endParaRPr lang="ru-RU" sz="1200" dirty="0">
                        <a:latin typeface="Times New Roman" pitchFamily="18" charset="0"/>
                        <a:cs typeface="Times New Roman" pitchFamily="18" charset="0"/>
                      </a:endParaRPr>
                    </a:p>
                  </a:txBody>
                  <a:tcPr/>
                </a:tc>
                <a:tc>
                  <a:txBody>
                    <a:bodyPr/>
                    <a:lstStyle/>
                    <a:p>
                      <a:pPr algn="l"/>
                      <a:r>
                        <a:rPr lang="ru-RU" sz="1200" dirty="0" smtClean="0">
                          <a:latin typeface="Times New Roman" pitchFamily="18" charset="0"/>
                          <a:cs typeface="Times New Roman" pitchFamily="18" charset="0"/>
                        </a:rPr>
                        <a:t>2020 год</a:t>
                      </a:r>
                      <a:endParaRPr lang="ru-RU" sz="1200" dirty="0">
                        <a:latin typeface="Times New Roman" pitchFamily="18" charset="0"/>
                        <a:cs typeface="Times New Roman" pitchFamily="18" charset="0"/>
                      </a:endParaRPr>
                    </a:p>
                  </a:txBody>
                  <a:tcPr/>
                </a:tc>
                <a:tc>
                  <a:txBody>
                    <a:bodyPr/>
                    <a:lstStyle/>
                    <a:p>
                      <a:pPr algn="l"/>
                      <a:r>
                        <a:rPr lang="ru-RU" sz="1200" dirty="0" smtClean="0">
                          <a:latin typeface="Times New Roman" pitchFamily="18" charset="0"/>
                          <a:cs typeface="Times New Roman" pitchFamily="18" charset="0"/>
                        </a:rPr>
                        <a:t>2021 год</a:t>
                      </a:r>
                      <a:endParaRPr lang="ru-RU" sz="1200" dirty="0">
                        <a:latin typeface="Times New Roman" pitchFamily="18" charset="0"/>
                        <a:cs typeface="Times New Roman" pitchFamily="18" charset="0"/>
                      </a:endParaRPr>
                    </a:p>
                  </a:txBody>
                  <a:tcPr/>
                </a:tc>
                <a:tc>
                  <a:txBody>
                    <a:bodyPr/>
                    <a:lstStyle/>
                    <a:p>
                      <a:pPr algn="l"/>
                      <a:r>
                        <a:rPr lang="ru-RU" sz="1200" dirty="0" smtClean="0">
                          <a:latin typeface="Times New Roman" pitchFamily="18" charset="0"/>
                          <a:cs typeface="Times New Roman" pitchFamily="18" charset="0"/>
                        </a:rPr>
                        <a:t>2022 год</a:t>
                      </a:r>
                      <a:endParaRPr lang="ru-RU" sz="1200" dirty="0">
                        <a:latin typeface="Times New Roman" pitchFamily="18" charset="0"/>
                        <a:cs typeface="Times New Roman" pitchFamily="18" charset="0"/>
                      </a:endParaRPr>
                    </a:p>
                  </a:txBody>
                  <a:tcPr/>
                </a:tc>
                <a:tc>
                  <a:txBody>
                    <a:bodyPr/>
                    <a:lstStyle/>
                    <a:p>
                      <a:pPr algn="l"/>
                      <a:r>
                        <a:rPr lang="ru-RU" sz="1200" dirty="0" smtClean="0">
                          <a:latin typeface="Times New Roman" pitchFamily="18" charset="0"/>
                          <a:cs typeface="Times New Roman" pitchFamily="18" charset="0"/>
                        </a:rPr>
                        <a:t>2023  год</a:t>
                      </a:r>
                      <a:endParaRPr lang="ru-RU" sz="1200" dirty="0">
                        <a:latin typeface="Times New Roman" pitchFamily="18" charset="0"/>
                        <a:cs typeface="Times New Roman" pitchFamily="18" charset="0"/>
                      </a:endParaRPr>
                    </a:p>
                  </a:txBody>
                  <a:tcPr/>
                </a:tc>
              </a:tr>
              <a:tr h="1648754">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ru-RU" sz="1200" dirty="0" smtClean="0">
                        <a:latin typeface="Times New Roman" pitchFamily="18" charset="0"/>
                        <a:cs typeface="Times New Roman"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ru-RU" sz="1200" dirty="0" smtClean="0">
                        <a:latin typeface="Times New Roman" pitchFamily="18" charset="0"/>
                        <a:cs typeface="Times New Roman"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ru-RU" sz="1200" dirty="0" smtClean="0">
                        <a:latin typeface="Times New Roman" pitchFamily="18" charset="0"/>
                        <a:cs typeface="Times New Roman"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ru-RU" sz="1200" dirty="0" smtClean="0">
                        <a:latin typeface="Times New Roman" pitchFamily="18" charset="0"/>
                        <a:cs typeface="Times New Roman"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ru-RU" sz="1200" dirty="0" smtClean="0">
                        <a:latin typeface="Times New Roman" pitchFamily="18" charset="0"/>
                        <a:cs typeface="Times New Roman"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ru-RU" sz="1200" dirty="0" smtClean="0">
                        <a:latin typeface="Times New Roman" pitchFamily="18" charset="0"/>
                        <a:cs typeface="Times New Roman"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ru-RU" sz="1200" dirty="0" smtClean="0">
                        <a:latin typeface="Times New Roman" pitchFamily="18" charset="0"/>
                        <a:cs typeface="Times New Roman"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ru-RU" sz="1200" dirty="0" smtClean="0">
                        <a:latin typeface="Times New Roman" pitchFamily="18" charset="0"/>
                        <a:cs typeface="Times New Roman"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ru-RU" sz="1200" dirty="0" smtClean="0">
                        <a:latin typeface="Times New Roman" pitchFamily="18" charset="0"/>
                        <a:cs typeface="Times New Roman"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ru-RU" sz="1200" dirty="0" smtClean="0">
                        <a:latin typeface="Times New Roman" pitchFamily="18" charset="0"/>
                        <a:cs typeface="Times New Roman"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ru-RU" sz="1200" dirty="0" smtClean="0">
                        <a:latin typeface="Times New Roman" pitchFamily="18" charset="0"/>
                        <a:cs typeface="Times New Roman"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ru-RU" sz="1200" dirty="0" smtClean="0">
                          <a:latin typeface="Times New Roman" pitchFamily="18" charset="0"/>
                          <a:cs typeface="Times New Roman" pitchFamily="18" charset="0"/>
                        </a:rPr>
                        <a:t>Образование  </a:t>
                      </a:r>
                      <a:endParaRPr lang="ru-RU" sz="1200" dirty="0">
                        <a:latin typeface="Times New Roman" pitchFamily="18" charset="0"/>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latin typeface="Times New Roman" pitchFamily="18" charset="0"/>
                          <a:cs typeface="Times New Roman" pitchFamily="18" charset="0"/>
                        </a:rPr>
                        <a:t>в рамках федерального проекта «Современная школа» для</a:t>
                      </a:r>
                      <a:r>
                        <a:rPr lang="ru-RU" sz="900" baseline="0" dirty="0" smtClean="0">
                          <a:latin typeface="Times New Roman" pitchFamily="18" charset="0"/>
                          <a:cs typeface="Times New Roman" pitchFamily="18" charset="0"/>
                        </a:rPr>
                        <a:t> с</a:t>
                      </a:r>
                      <a:r>
                        <a:rPr lang="ru-RU" sz="900" dirty="0" smtClean="0">
                          <a:latin typeface="Times New Roman" pitchFamily="18" charset="0"/>
                          <a:cs typeface="Times New Roman" pitchFamily="18" charset="0"/>
                        </a:rPr>
                        <a:t>оздания (обновления) материально-технической базы для реализации основных и дополнительных общеобразовательных программ цифрового и гуманитарного профилей</a:t>
                      </a:r>
                      <a:endParaRPr lang="ru-RU" dirty="0"/>
                    </a:p>
                  </a:txBody>
                  <a:tcPr/>
                </a:tc>
                <a:tc>
                  <a:txBody>
                    <a:bodyPr/>
                    <a:lstStyle/>
                    <a:p>
                      <a:pPr algn="ctr"/>
                      <a:endParaRPr lang="ru-RU" sz="1000" dirty="0" smtClean="0">
                        <a:latin typeface="Times New Roman" pitchFamily="18" charset="0"/>
                        <a:cs typeface="Times New Roman" pitchFamily="18" charset="0"/>
                      </a:endParaRPr>
                    </a:p>
                    <a:p>
                      <a:pPr algn="ctr"/>
                      <a:endParaRPr lang="ru-RU" sz="1000" dirty="0" smtClean="0">
                        <a:latin typeface="Times New Roman" pitchFamily="18" charset="0"/>
                        <a:cs typeface="Times New Roman" pitchFamily="18" charset="0"/>
                      </a:endParaRPr>
                    </a:p>
                    <a:p>
                      <a:pPr algn="ctr"/>
                      <a:endParaRPr lang="ru-RU" sz="1000" dirty="0" smtClean="0">
                        <a:latin typeface="Times New Roman" pitchFamily="18" charset="0"/>
                        <a:cs typeface="Times New Roman" pitchFamily="18" charset="0"/>
                      </a:endParaRPr>
                    </a:p>
                    <a:p>
                      <a:pPr algn="ctr"/>
                      <a:endParaRPr lang="ru-RU" sz="1000" dirty="0" smtClean="0">
                        <a:latin typeface="Times New Roman" pitchFamily="18" charset="0"/>
                        <a:cs typeface="Times New Roman" pitchFamily="18" charset="0"/>
                      </a:endParaRPr>
                    </a:p>
                    <a:p>
                      <a:pPr algn="ctr"/>
                      <a:r>
                        <a:rPr lang="ru-RU" sz="1000" dirty="0" smtClean="0">
                          <a:latin typeface="Times New Roman" pitchFamily="18" charset="0"/>
                          <a:cs typeface="Times New Roman" pitchFamily="18" charset="0"/>
                        </a:rPr>
                        <a:t>МБОУ «ССШ № 1»</a:t>
                      </a:r>
                    </a:p>
                    <a:p>
                      <a:pPr algn="ctr"/>
                      <a:r>
                        <a:rPr lang="ru-RU" sz="1000" b="1" dirty="0" smtClean="0">
                          <a:latin typeface="Times New Roman" pitchFamily="18" charset="0"/>
                          <a:cs typeface="Times New Roman" pitchFamily="18" charset="0"/>
                        </a:rPr>
                        <a:t>1 737,8</a:t>
                      </a:r>
                    </a:p>
                    <a:p>
                      <a:pPr algn="ctr"/>
                      <a:r>
                        <a:rPr lang="ru-RU" sz="1000" b="0" dirty="0" smtClean="0">
                          <a:latin typeface="Times New Roman" pitchFamily="18" charset="0"/>
                          <a:cs typeface="Times New Roman" pitchFamily="18" charset="0"/>
                        </a:rPr>
                        <a:t>(Ноутбуки и оргтехника,</a:t>
                      </a:r>
                      <a:r>
                        <a:rPr lang="ru-RU" sz="1000" b="0" baseline="0" dirty="0" smtClean="0">
                          <a:latin typeface="Times New Roman" pitchFamily="18" charset="0"/>
                          <a:cs typeface="Times New Roman" pitchFamily="18" charset="0"/>
                        </a:rPr>
                        <a:t> мебель, инструменты, тренажеры и пр.)</a:t>
                      </a:r>
                      <a:endParaRPr lang="ru-RU" sz="1000" b="0" dirty="0">
                        <a:latin typeface="Times New Roman" pitchFamily="18" charset="0"/>
                        <a:cs typeface="Times New Roman" pitchFamily="18" charset="0"/>
                      </a:endParaRPr>
                    </a:p>
                  </a:txBody>
                  <a:tcPr/>
                </a:tc>
                <a:tc>
                  <a:txBody>
                    <a:bodyPr/>
                    <a:lstStyle/>
                    <a:p>
                      <a:pPr algn="ctr"/>
                      <a:endParaRPr lang="ru-RU" sz="1200" dirty="0" smtClean="0">
                        <a:latin typeface="Times New Roman" pitchFamily="18" charset="0"/>
                        <a:cs typeface="Times New Roman" pitchFamily="18" charset="0"/>
                      </a:endParaRPr>
                    </a:p>
                    <a:p>
                      <a:pPr algn="ctr"/>
                      <a:endParaRPr lang="ru-RU" sz="1200" dirty="0" smtClean="0">
                        <a:latin typeface="Times New Roman" pitchFamily="18" charset="0"/>
                        <a:cs typeface="Times New Roman" pitchFamily="18" charset="0"/>
                      </a:endParaRPr>
                    </a:p>
                    <a:p>
                      <a:pPr algn="ctr"/>
                      <a:endParaRPr lang="ru-RU" sz="1200" dirty="0" smtClean="0">
                        <a:latin typeface="Times New Roman" pitchFamily="18" charset="0"/>
                        <a:cs typeface="Times New Roman" pitchFamily="18" charset="0"/>
                      </a:endParaRPr>
                    </a:p>
                    <a:p>
                      <a:pPr algn="ctr"/>
                      <a:r>
                        <a:rPr lang="ru-RU" sz="1000" dirty="0" smtClean="0">
                          <a:latin typeface="Times New Roman" pitchFamily="18" charset="0"/>
                          <a:cs typeface="Times New Roman" pitchFamily="18" charset="0"/>
                        </a:rPr>
                        <a:t>МБОУ «ССШ № 2»</a:t>
                      </a:r>
                    </a:p>
                    <a:p>
                      <a:pPr algn="ctr"/>
                      <a:r>
                        <a:rPr lang="ru-RU" sz="1000" b="1" dirty="0" smtClean="0">
                          <a:latin typeface="Times New Roman" pitchFamily="18" charset="0"/>
                          <a:cs typeface="Times New Roman" pitchFamily="18" charset="0"/>
                        </a:rPr>
                        <a:t>1 813,3</a:t>
                      </a:r>
                    </a:p>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latin typeface="Times New Roman" pitchFamily="18" charset="0"/>
                          <a:cs typeface="Times New Roman" pitchFamily="18" charset="0"/>
                        </a:rPr>
                        <a:t>МБОУ «ТСШ № 3»</a:t>
                      </a:r>
                    </a:p>
                    <a:p>
                      <a:pPr algn="ctr"/>
                      <a:r>
                        <a:rPr lang="ru-RU" sz="1000" b="1" dirty="0" smtClean="0">
                          <a:latin typeface="Times New Roman" pitchFamily="18" charset="0"/>
                          <a:cs typeface="Times New Roman" pitchFamily="18" charset="0"/>
                        </a:rPr>
                        <a:t>1 813,2</a:t>
                      </a:r>
                      <a:endParaRPr lang="ru-RU" sz="1000" b="1" dirty="0">
                        <a:latin typeface="Times New Roman" pitchFamily="18" charset="0"/>
                        <a:cs typeface="Times New Roman" pitchFamily="18" charset="0"/>
                      </a:endParaRPr>
                    </a:p>
                  </a:txBody>
                  <a:tcPr/>
                </a:tc>
                <a:tc>
                  <a:txBody>
                    <a:bodyPr/>
                    <a:lstStyle/>
                    <a:p>
                      <a:pPr algn="ctr"/>
                      <a:endParaRPr lang="ru-RU" sz="1200" dirty="0" smtClean="0">
                        <a:latin typeface="Times New Roman" pitchFamily="18" charset="0"/>
                        <a:cs typeface="Times New Roman" pitchFamily="18" charset="0"/>
                      </a:endParaRPr>
                    </a:p>
                    <a:p>
                      <a:pPr algn="ctr"/>
                      <a:endParaRPr lang="ru-RU" sz="1200" dirty="0" smtClean="0">
                        <a:latin typeface="Times New Roman" pitchFamily="18" charset="0"/>
                        <a:cs typeface="Times New Roman" pitchFamily="18" charset="0"/>
                      </a:endParaRPr>
                    </a:p>
                    <a:p>
                      <a:pPr algn="ctr"/>
                      <a:endParaRPr lang="ru-RU" sz="1200" dirty="0" smtClean="0">
                        <a:latin typeface="Times New Roman" pitchFamily="18" charset="0"/>
                        <a:cs typeface="Times New Roman" pitchFamily="18" charset="0"/>
                      </a:endParaRPr>
                    </a:p>
                    <a:p>
                      <a:pPr algn="ctr"/>
                      <a:r>
                        <a:rPr lang="ru-RU" sz="1000" dirty="0" smtClean="0">
                          <a:latin typeface="Times New Roman" pitchFamily="18" charset="0"/>
                          <a:cs typeface="Times New Roman" pitchFamily="18" charset="0"/>
                        </a:rPr>
                        <a:t>МБОУ «НСШ № 6»</a:t>
                      </a:r>
                    </a:p>
                    <a:p>
                      <a:pPr algn="ctr"/>
                      <a:r>
                        <a:rPr lang="ru-RU" sz="1000" b="1" dirty="0" smtClean="0">
                          <a:latin typeface="Times New Roman" pitchFamily="18" charset="0"/>
                          <a:cs typeface="Times New Roman" pitchFamily="18" charset="0"/>
                        </a:rPr>
                        <a:t>1 888,9</a:t>
                      </a:r>
                    </a:p>
                    <a:p>
                      <a:endParaRPr lang="ru-RU" sz="1200" dirty="0">
                        <a:latin typeface="Times New Roman" pitchFamily="18" charset="0"/>
                        <a:cs typeface="Times New Roman" pitchFamily="18" charset="0"/>
                      </a:endParaRPr>
                    </a:p>
                  </a:txBody>
                  <a:tcPr/>
                </a:tc>
                <a:tc>
                  <a:txBody>
                    <a:bodyPr/>
                    <a:lstStyle/>
                    <a:p>
                      <a:pPr algn="ctr"/>
                      <a:endParaRPr lang="ru-RU" sz="1200" dirty="0" smtClean="0">
                        <a:latin typeface="Times New Roman" pitchFamily="18" charset="0"/>
                        <a:cs typeface="Times New Roman" pitchFamily="18" charset="0"/>
                      </a:endParaRPr>
                    </a:p>
                    <a:p>
                      <a:pPr algn="ctr"/>
                      <a:endParaRPr lang="ru-RU" sz="1200" dirty="0" smtClean="0">
                        <a:latin typeface="Times New Roman" pitchFamily="18" charset="0"/>
                        <a:cs typeface="Times New Roman" pitchFamily="18" charset="0"/>
                      </a:endParaRPr>
                    </a:p>
                    <a:p>
                      <a:pPr algn="ctr"/>
                      <a:endParaRPr lang="ru-RU" sz="1200" dirty="0" smtClean="0">
                        <a:latin typeface="Times New Roman" pitchFamily="18" charset="0"/>
                        <a:cs typeface="Times New Roman" pitchFamily="18" charset="0"/>
                      </a:endParaRPr>
                    </a:p>
                    <a:p>
                      <a:pPr algn="ctr"/>
                      <a:r>
                        <a:rPr lang="ru-RU" sz="1000" dirty="0" smtClean="0">
                          <a:latin typeface="Times New Roman" pitchFamily="18" charset="0"/>
                          <a:cs typeface="Times New Roman" pitchFamily="18" charset="0"/>
                        </a:rPr>
                        <a:t>МБОУ «БСШ № 5»</a:t>
                      </a:r>
                    </a:p>
                    <a:p>
                      <a:pPr algn="ctr"/>
                      <a:r>
                        <a:rPr lang="ru-RU" sz="1000" b="1" dirty="0" smtClean="0">
                          <a:latin typeface="Times New Roman" pitchFamily="18" charset="0"/>
                          <a:cs typeface="Times New Roman" pitchFamily="18" charset="0"/>
                        </a:rPr>
                        <a:t>91,6</a:t>
                      </a:r>
                    </a:p>
                    <a:p>
                      <a:endParaRPr lang="ru-RU" sz="1200" dirty="0">
                        <a:latin typeface="Times New Roman" pitchFamily="18" charset="0"/>
                        <a:cs typeface="Times New Roman" pitchFamily="18" charset="0"/>
                      </a:endParaRPr>
                    </a:p>
                  </a:txBody>
                  <a:tcPr/>
                </a:tc>
              </a:tr>
              <a:tr h="1518590">
                <a:tc vMerge="1">
                  <a:txBody>
                    <a:bodyPr/>
                    <a:lstStyle/>
                    <a:p>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latin typeface="Times New Roman" pitchFamily="18" charset="0"/>
                          <a:cs typeface="Times New Roman" pitchFamily="18" charset="0"/>
                        </a:rPr>
                        <a:t>в рамках федерального проекта «Цифровая образовательная среда» на внедрение целевой модели цифровой образовательной среды в общеобразовательных организациях и профессиональных образовательных организациях</a:t>
                      </a:r>
                      <a:endParaRPr lang="ru-RU" dirty="0"/>
                    </a:p>
                  </a:txBody>
                  <a:tcPr/>
                </a:tc>
                <a:tc>
                  <a:txBody>
                    <a:bodyPr/>
                    <a:lstStyle/>
                    <a:p>
                      <a:endParaRPr lang="ru-RU" dirty="0"/>
                    </a:p>
                  </a:txBody>
                  <a:tcPr/>
                </a:tc>
                <a:tc>
                  <a:txBody>
                    <a:bodyPr/>
                    <a:lstStyle/>
                    <a:p>
                      <a:pPr algn="ctr"/>
                      <a:endParaRPr lang="ru-RU" sz="1200" dirty="0" smtClean="0">
                        <a:latin typeface="Times New Roman" pitchFamily="18" charset="0"/>
                        <a:cs typeface="Times New Roman" pitchFamily="18" charset="0"/>
                      </a:endParaRPr>
                    </a:p>
                    <a:p>
                      <a:pPr algn="ctr"/>
                      <a:endParaRPr lang="ru-RU" sz="1200" dirty="0" smtClean="0">
                        <a:latin typeface="Times New Roman" pitchFamily="18" charset="0"/>
                        <a:cs typeface="Times New Roman" pitchFamily="18" charset="0"/>
                      </a:endParaRPr>
                    </a:p>
                    <a:p>
                      <a:pPr algn="ctr"/>
                      <a:endParaRPr lang="ru-RU" sz="1200" dirty="0" smtClean="0">
                        <a:latin typeface="Times New Roman" pitchFamily="18" charset="0"/>
                        <a:cs typeface="Times New Roman" pitchFamily="18" charset="0"/>
                      </a:endParaRPr>
                    </a:p>
                    <a:p>
                      <a:pPr algn="ctr"/>
                      <a:r>
                        <a:rPr lang="ru-RU" sz="1000" dirty="0" smtClean="0">
                          <a:latin typeface="Times New Roman" pitchFamily="18" charset="0"/>
                          <a:cs typeface="Times New Roman" pitchFamily="18" charset="0"/>
                        </a:rPr>
                        <a:t>МБОУ «ССШ № 1»</a:t>
                      </a:r>
                    </a:p>
                    <a:p>
                      <a:pPr algn="ctr"/>
                      <a:r>
                        <a:rPr lang="ru-RU" sz="1000" b="1" dirty="0" smtClean="0">
                          <a:latin typeface="Times New Roman" pitchFamily="18" charset="0"/>
                          <a:cs typeface="Times New Roman" pitchFamily="18" charset="0"/>
                        </a:rPr>
                        <a:t>3 941,3</a:t>
                      </a:r>
                    </a:p>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latin typeface="Times New Roman" pitchFamily="18" charset="0"/>
                          <a:cs typeface="Times New Roman" pitchFamily="18" charset="0"/>
                        </a:rPr>
                        <a:t>МБОУ «ССШ № 2»</a:t>
                      </a:r>
                    </a:p>
                    <a:p>
                      <a:pPr algn="ctr"/>
                      <a:r>
                        <a:rPr lang="ru-RU" sz="1000" b="1" dirty="0" smtClean="0">
                          <a:latin typeface="Times New Roman" pitchFamily="18" charset="0"/>
                          <a:cs typeface="Times New Roman" pitchFamily="18" charset="0"/>
                        </a:rPr>
                        <a:t>3 224,7</a:t>
                      </a:r>
                      <a:endParaRPr lang="ru-RU" sz="1000" b="1" dirty="0">
                        <a:latin typeface="Times New Roman" pitchFamily="18" charset="0"/>
                        <a:cs typeface="Times New Roman" pitchFamily="18" charset="0"/>
                      </a:endParaRPr>
                    </a:p>
                  </a:txBody>
                  <a:tcPr/>
                </a:tc>
                <a:tc>
                  <a:txBody>
                    <a:bodyPr/>
                    <a:lstStyle/>
                    <a:p>
                      <a:endParaRPr lang="ru-RU" sz="1200" dirty="0">
                        <a:latin typeface="Times New Roman" pitchFamily="18" charset="0"/>
                        <a:cs typeface="Times New Roman" pitchFamily="18" charset="0"/>
                      </a:endParaRPr>
                    </a:p>
                  </a:txBody>
                  <a:tcPr/>
                </a:tc>
                <a:tc>
                  <a:txBody>
                    <a:bodyPr/>
                    <a:lstStyle/>
                    <a:p>
                      <a:endParaRPr lang="ru-RU" sz="1200" dirty="0">
                        <a:latin typeface="Times New Roman" pitchFamily="18" charset="0"/>
                        <a:cs typeface="Times New Roman" pitchFamily="18" charset="0"/>
                      </a:endParaRPr>
                    </a:p>
                  </a:txBody>
                  <a:tcPr/>
                </a:tc>
              </a:tr>
              <a:tr h="997930">
                <a:tc>
                  <a:txBody>
                    <a:bodyPr/>
                    <a:lstStyle/>
                    <a:p>
                      <a:pPr algn="l"/>
                      <a:r>
                        <a:rPr lang="ru-RU" sz="1200" dirty="0" smtClean="0">
                          <a:latin typeface="Times New Roman" pitchFamily="18" charset="0"/>
                          <a:cs typeface="Times New Roman" pitchFamily="18" charset="0"/>
                        </a:rPr>
                        <a:t>Безопасные</a:t>
                      </a:r>
                      <a:r>
                        <a:rPr lang="ru-RU" sz="1200" baseline="0" dirty="0" smtClean="0">
                          <a:latin typeface="Times New Roman" pitchFamily="18" charset="0"/>
                          <a:cs typeface="Times New Roman" pitchFamily="18" charset="0"/>
                        </a:rPr>
                        <a:t> и качественные автомобильные дороги</a:t>
                      </a:r>
                      <a:endParaRPr lang="ru-RU" sz="12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latin typeface="Times New Roman" pitchFamily="18" charset="0"/>
                          <a:cs typeface="Times New Roman" pitchFamily="18" charset="0"/>
                        </a:rPr>
                        <a:t>в рамках федерального проекта</a:t>
                      </a:r>
                      <a:r>
                        <a:rPr lang="ru-RU" sz="900" baseline="0" dirty="0" smtClean="0">
                          <a:latin typeface="Times New Roman" pitchFamily="18" charset="0"/>
                          <a:cs typeface="Times New Roman" pitchFamily="18" charset="0"/>
                        </a:rPr>
                        <a:t> «Безопасность дорожного движения» на повышение безопасности дорожного движения</a:t>
                      </a:r>
                      <a:endParaRPr lang="ru-RU" sz="900" dirty="0" smtClean="0">
                        <a:latin typeface="Times New Roman" pitchFamily="18" charset="0"/>
                        <a:cs typeface="Times New Roman" pitchFamily="18" charset="0"/>
                      </a:endParaRPr>
                    </a:p>
                    <a:p>
                      <a:endParaRPr lang="ru-RU" sz="900" dirty="0"/>
                    </a:p>
                  </a:txBody>
                  <a:tcPr/>
                </a:tc>
                <a:tc>
                  <a:txBody>
                    <a:bodyPr/>
                    <a:lstStyle/>
                    <a:p>
                      <a:pPr algn="ctr"/>
                      <a:r>
                        <a:rPr lang="ru-RU" sz="1000" dirty="0" smtClean="0">
                          <a:latin typeface="Times New Roman" pitchFamily="18" charset="0"/>
                          <a:cs typeface="Times New Roman" pitchFamily="18" charset="0"/>
                        </a:rPr>
                        <a:t>МКУ «Служба</a:t>
                      </a:r>
                      <a:r>
                        <a:rPr lang="ru-RU" sz="1000" baseline="0" dirty="0" smtClean="0">
                          <a:latin typeface="Times New Roman" pitchFamily="18" charset="0"/>
                          <a:cs typeface="Times New Roman" pitchFamily="18" charset="0"/>
                        </a:rPr>
                        <a:t> заказчика застройщика»</a:t>
                      </a:r>
                    </a:p>
                    <a:p>
                      <a:pPr marL="0" marR="0" indent="0" algn="ctr" defTabSz="914400" rtl="0" eaLnBrk="1" fontAlgn="auto" latinLnBrk="0" hangingPunct="1">
                        <a:lnSpc>
                          <a:spcPct val="100000"/>
                        </a:lnSpc>
                        <a:spcBef>
                          <a:spcPts val="0"/>
                        </a:spcBef>
                        <a:spcAft>
                          <a:spcPts val="0"/>
                        </a:spcAft>
                        <a:buClrTx/>
                        <a:buSzTx/>
                        <a:buFontTx/>
                        <a:buNone/>
                        <a:tabLst/>
                        <a:defRPr/>
                      </a:pPr>
                      <a:r>
                        <a:rPr lang="ru-RU" sz="1000" b="1" u="none" kern="1200" dirty="0" smtClean="0">
                          <a:solidFill>
                            <a:schemeClr val="dk1"/>
                          </a:solidFill>
                          <a:latin typeface="Times New Roman" pitchFamily="18" charset="0"/>
                          <a:ea typeface="+mn-ea"/>
                          <a:cs typeface="Times New Roman" pitchFamily="18" charset="0"/>
                        </a:rPr>
                        <a:t>904,3</a:t>
                      </a:r>
                    </a:p>
                    <a:p>
                      <a:pPr marL="0" marR="0" indent="0" algn="ctr" defTabSz="914400" rtl="0" eaLnBrk="1" fontAlgn="auto" latinLnBrk="0" hangingPunct="1">
                        <a:lnSpc>
                          <a:spcPct val="100000"/>
                        </a:lnSpc>
                        <a:spcBef>
                          <a:spcPts val="0"/>
                        </a:spcBef>
                        <a:spcAft>
                          <a:spcPts val="0"/>
                        </a:spcAft>
                        <a:buClrTx/>
                        <a:buSzTx/>
                        <a:buFontTx/>
                        <a:buNone/>
                        <a:tabLst/>
                        <a:defRPr/>
                      </a:pPr>
                      <a:r>
                        <a:rPr lang="ru-RU" sz="1000" b="0" u="none" kern="1200" dirty="0" smtClean="0">
                          <a:solidFill>
                            <a:schemeClr val="dk1"/>
                          </a:solidFill>
                          <a:latin typeface="Times New Roman" pitchFamily="18" charset="0"/>
                          <a:ea typeface="+mn-ea"/>
                          <a:cs typeface="Times New Roman" pitchFamily="18" charset="0"/>
                        </a:rPr>
                        <a:t>(Асфальтирование</a:t>
                      </a:r>
                      <a:r>
                        <a:rPr lang="ru-RU" sz="1000" b="0" u="none" kern="1200" baseline="0" dirty="0" smtClean="0">
                          <a:solidFill>
                            <a:schemeClr val="dk1"/>
                          </a:solidFill>
                          <a:latin typeface="Times New Roman" pitchFamily="18" charset="0"/>
                          <a:ea typeface="+mn-ea"/>
                          <a:cs typeface="Times New Roman" pitchFamily="18" charset="0"/>
                        </a:rPr>
                        <a:t> бетонного покрытия ул. Гоголя, ул. Карла-Маркса)</a:t>
                      </a:r>
                      <a:endParaRPr lang="ru-RU" sz="1000" b="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МКУ «Служба</a:t>
                      </a:r>
                      <a:r>
                        <a:rPr lang="ru-RU" sz="1000" baseline="0" dirty="0" smtClean="0">
                          <a:latin typeface="Times New Roman" pitchFamily="18" charset="0"/>
                          <a:cs typeface="Times New Roman" pitchFamily="18" charset="0"/>
                        </a:rPr>
                        <a:t> заказчика застройщика»</a:t>
                      </a:r>
                    </a:p>
                    <a:p>
                      <a:pPr marL="0" marR="0" indent="0" algn="ctr" defTabSz="914400" rtl="0" eaLnBrk="1" fontAlgn="auto" latinLnBrk="0" hangingPunct="1">
                        <a:lnSpc>
                          <a:spcPct val="100000"/>
                        </a:lnSpc>
                        <a:spcBef>
                          <a:spcPts val="0"/>
                        </a:spcBef>
                        <a:spcAft>
                          <a:spcPts val="0"/>
                        </a:spcAft>
                        <a:buClrTx/>
                        <a:buSzTx/>
                        <a:buFontTx/>
                        <a:buNone/>
                        <a:tabLst/>
                        <a:defRPr/>
                      </a:pPr>
                      <a:r>
                        <a:rPr lang="ru-RU" sz="1000" b="1" u="none" kern="1200" dirty="0" smtClean="0">
                          <a:solidFill>
                            <a:schemeClr val="dk1"/>
                          </a:solidFill>
                          <a:latin typeface="Times New Roman" pitchFamily="18" charset="0"/>
                          <a:ea typeface="+mn-ea"/>
                          <a:cs typeface="Times New Roman" pitchFamily="18" charset="0"/>
                        </a:rPr>
                        <a:t>493,1</a:t>
                      </a:r>
                    </a:p>
                    <a:p>
                      <a:pPr marL="0" marR="0" indent="0" algn="ctr" defTabSz="914400" rtl="0" eaLnBrk="1" fontAlgn="auto" latinLnBrk="0" hangingPunct="1">
                        <a:lnSpc>
                          <a:spcPct val="100000"/>
                        </a:lnSpc>
                        <a:spcBef>
                          <a:spcPts val="0"/>
                        </a:spcBef>
                        <a:spcAft>
                          <a:spcPts val="0"/>
                        </a:spcAft>
                        <a:buClrTx/>
                        <a:buSzTx/>
                        <a:buFontTx/>
                        <a:buNone/>
                        <a:tabLst/>
                        <a:defRPr/>
                      </a:pPr>
                      <a:r>
                        <a:rPr lang="ru-RU" sz="1000" b="0" u="none" kern="1200" dirty="0" smtClean="0">
                          <a:solidFill>
                            <a:schemeClr val="dk1"/>
                          </a:solidFill>
                          <a:latin typeface="Times New Roman" pitchFamily="18" charset="0"/>
                          <a:ea typeface="+mn-ea"/>
                          <a:cs typeface="Times New Roman" pitchFamily="18" charset="0"/>
                        </a:rPr>
                        <a:t>(Асфальтирование</a:t>
                      </a:r>
                      <a:r>
                        <a:rPr lang="ru-RU" sz="1000" b="0" u="none" kern="1200" baseline="0" dirty="0" smtClean="0">
                          <a:solidFill>
                            <a:schemeClr val="dk1"/>
                          </a:solidFill>
                          <a:latin typeface="Times New Roman" pitchFamily="18" charset="0"/>
                          <a:ea typeface="+mn-ea"/>
                          <a:cs typeface="Times New Roman" pitchFamily="18" charset="0"/>
                        </a:rPr>
                        <a:t> бетонного покрытия </a:t>
                      </a:r>
                    </a:p>
                    <a:p>
                      <a:pPr marL="0" marR="0" indent="0" algn="ctr" defTabSz="914400" rtl="0" eaLnBrk="1" fontAlgn="auto" latinLnBrk="0" hangingPunct="1">
                        <a:lnSpc>
                          <a:spcPct val="100000"/>
                        </a:lnSpc>
                        <a:spcBef>
                          <a:spcPts val="0"/>
                        </a:spcBef>
                        <a:spcAft>
                          <a:spcPts val="0"/>
                        </a:spcAft>
                        <a:buClrTx/>
                        <a:buSzTx/>
                        <a:buFontTx/>
                        <a:buNone/>
                        <a:tabLst/>
                        <a:defRPr/>
                      </a:pPr>
                      <a:r>
                        <a:rPr lang="ru-RU" sz="1000" b="0" u="none" kern="1200" baseline="0" dirty="0" smtClean="0">
                          <a:solidFill>
                            <a:schemeClr val="dk1"/>
                          </a:solidFill>
                          <a:latin typeface="Times New Roman" pitchFamily="18" charset="0"/>
                          <a:ea typeface="+mn-ea"/>
                          <a:cs typeface="Times New Roman" pitchFamily="18" charset="0"/>
                        </a:rPr>
                        <a:t>ул. Ленина)</a:t>
                      </a:r>
                      <a:endParaRPr lang="ru-RU" sz="1000" b="0" dirty="0" smtClean="0">
                        <a:latin typeface="Times New Roman" pitchFamily="18" charset="0"/>
                        <a:cs typeface="Times New Roman"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МКУ «Служба</a:t>
                      </a:r>
                      <a:r>
                        <a:rPr lang="ru-RU" sz="1000" baseline="0" dirty="0" smtClean="0">
                          <a:latin typeface="Times New Roman" pitchFamily="18" charset="0"/>
                          <a:cs typeface="Times New Roman" pitchFamily="18" charset="0"/>
                        </a:rPr>
                        <a:t> заказчика застройщика»</a:t>
                      </a:r>
                    </a:p>
                    <a:p>
                      <a:pPr marL="0" marR="0" indent="0" algn="ctr" defTabSz="914400" rtl="0" eaLnBrk="1" fontAlgn="auto" latinLnBrk="0" hangingPunct="1">
                        <a:lnSpc>
                          <a:spcPct val="100000"/>
                        </a:lnSpc>
                        <a:spcBef>
                          <a:spcPts val="0"/>
                        </a:spcBef>
                        <a:spcAft>
                          <a:spcPts val="0"/>
                        </a:spcAft>
                        <a:buClrTx/>
                        <a:buSzTx/>
                        <a:buFontTx/>
                        <a:buNone/>
                        <a:tabLst/>
                        <a:defRPr/>
                      </a:pPr>
                      <a:r>
                        <a:rPr lang="ru-RU" sz="1000" b="1" u="none" kern="1200" dirty="0" smtClean="0">
                          <a:solidFill>
                            <a:schemeClr val="dk1"/>
                          </a:solidFill>
                          <a:latin typeface="Times New Roman" pitchFamily="18" charset="0"/>
                          <a:ea typeface="+mn-ea"/>
                          <a:cs typeface="Times New Roman" pitchFamily="18" charset="0"/>
                        </a:rPr>
                        <a:t>493,1</a:t>
                      </a:r>
                      <a:endParaRPr lang="ru-RU" sz="1000" dirty="0" smtClean="0">
                        <a:latin typeface="Times New Roman" pitchFamily="18" charset="0"/>
                        <a:cs typeface="Times New Roman"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ru-RU" sz="1000" b="0" u="none" kern="1200" dirty="0" smtClean="0">
                          <a:solidFill>
                            <a:schemeClr val="dk1"/>
                          </a:solidFill>
                          <a:latin typeface="Times New Roman" pitchFamily="18" charset="0"/>
                          <a:ea typeface="+mn-ea"/>
                          <a:cs typeface="Times New Roman" pitchFamily="18" charset="0"/>
                        </a:rPr>
                        <a:t>(Асфальтирование</a:t>
                      </a:r>
                      <a:r>
                        <a:rPr lang="ru-RU" sz="1000" b="0" u="none" kern="1200" baseline="0" dirty="0" smtClean="0">
                          <a:solidFill>
                            <a:schemeClr val="dk1"/>
                          </a:solidFill>
                          <a:latin typeface="Times New Roman" pitchFamily="18" charset="0"/>
                          <a:ea typeface="+mn-ea"/>
                          <a:cs typeface="Times New Roman" pitchFamily="18" charset="0"/>
                        </a:rPr>
                        <a:t> бетонного покрытия ул. Гоголя, </a:t>
                      </a:r>
                    </a:p>
                    <a:p>
                      <a:pPr marL="0" marR="0" indent="0" algn="ctr" defTabSz="914400" rtl="0" eaLnBrk="1" fontAlgn="auto" latinLnBrk="0" hangingPunct="1">
                        <a:lnSpc>
                          <a:spcPct val="100000"/>
                        </a:lnSpc>
                        <a:spcBef>
                          <a:spcPts val="0"/>
                        </a:spcBef>
                        <a:spcAft>
                          <a:spcPts val="0"/>
                        </a:spcAft>
                        <a:buClrTx/>
                        <a:buSzTx/>
                        <a:buFontTx/>
                        <a:buNone/>
                        <a:tabLst/>
                        <a:defRPr/>
                      </a:pPr>
                      <a:r>
                        <a:rPr lang="ru-RU" sz="1000" b="0" u="none" kern="1200" baseline="0" dirty="0" smtClean="0">
                          <a:solidFill>
                            <a:schemeClr val="dk1"/>
                          </a:solidFill>
                          <a:latin typeface="Times New Roman" pitchFamily="18" charset="0"/>
                          <a:ea typeface="+mn-ea"/>
                          <a:cs typeface="Times New Roman" pitchFamily="18" charset="0"/>
                        </a:rPr>
                        <a:t>ул. Геологическая)</a:t>
                      </a:r>
                      <a:endParaRPr lang="ru-RU" sz="1000" b="0" dirty="0" smtClean="0">
                        <a:latin typeface="Times New Roman" pitchFamily="18" charset="0"/>
                        <a:cs typeface="Times New Roman" pitchFamily="18" charset="0"/>
                      </a:endParaRPr>
                    </a:p>
                    <a:p>
                      <a:pPr algn="ctr"/>
                      <a:endParaRPr lang="ru-RU" sz="1000" dirty="0"/>
                    </a:p>
                  </a:txBody>
                  <a:tcPr/>
                </a:tc>
                <a:tc>
                  <a:txBody>
                    <a:bodyPr/>
                    <a:lstStyle/>
                    <a:p>
                      <a:pPr algn="ctr"/>
                      <a:r>
                        <a:rPr lang="ru-RU" sz="1000" dirty="0" smtClean="0">
                          <a:latin typeface="Times New Roman" pitchFamily="18" charset="0"/>
                          <a:cs typeface="Times New Roman" pitchFamily="18" charset="0"/>
                        </a:rPr>
                        <a:t>МКУ «Служба</a:t>
                      </a:r>
                      <a:r>
                        <a:rPr lang="ru-RU" sz="1000" baseline="0" dirty="0" smtClean="0">
                          <a:latin typeface="Times New Roman" pitchFamily="18" charset="0"/>
                          <a:cs typeface="Times New Roman" pitchFamily="18" charset="0"/>
                        </a:rPr>
                        <a:t> заказчика застройщика»</a:t>
                      </a:r>
                    </a:p>
                    <a:p>
                      <a:pPr marL="0" marR="0" indent="0" algn="ctr" defTabSz="914400" rtl="0" eaLnBrk="1" fontAlgn="auto" latinLnBrk="0" hangingPunct="1">
                        <a:lnSpc>
                          <a:spcPct val="100000"/>
                        </a:lnSpc>
                        <a:spcBef>
                          <a:spcPts val="0"/>
                        </a:spcBef>
                        <a:spcAft>
                          <a:spcPts val="0"/>
                        </a:spcAft>
                        <a:buClrTx/>
                        <a:buSzTx/>
                        <a:buFontTx/>
                        <a:buNone/>
                        <a:tabLst/>
                        <a:defRPr/>
                      </a:pPr>
                      <a:r>
                        <a:rPr lang="ru-RU" sz="1000" b="1" u="none" kern="1200" dirty="0" smtClean="0">
                          <a:solidFill>
                            <a:schemeClr val="dk1"/>
                          </a:solidFill>
                          <a:latin typeface="Times New Roman" pitchFamily="18" charset="0"/>
                          <a:ea typeface="+mn-ea"/>
                          <a:cs typeface="Times New Roman" pitchFamily="18" charset="0"/>
                        </a:rPr>
                        <a:t>493,1</a:t>
                      </a:r>
                      <a:endParaRPr lang="ru-RU" sz="1000" dirty="0" smtClean="0">
                        <a:latin typeface="Times New Roman" pitchFamily="18" charset="0"/>
                        <a:cs typeface="Times New Roman" pitchFamily="18" charset="0"/>
                      </a:endParaRPr>
                    </a:p>
                    <a:p>
                      <a:endParaRPr lang="ru-RU" sz="1000" dirty="0"/>
                    </a:p>
                  </a:txBody>
                  <a:tcPr/>
                </a:tc>
              </a:tr>
              <a:tr h="411865">
                <a:tc>
                  <a:txBody>
                    <a:bodyPr/>
                    <a:lstStyle/>
                    <a:p>
                      <a:r>
                        <a:rPr lang="ru-RU" sz="1200" dirty="0" smtClean="0">
                          <a:latin typeface="Times New Roman" pitchFamily="18" charset="0"/>
                          <a:cs typeface="Times New Roman" pitchFamily="18" charset="0"/>
                        </a:rPr>
                        <a:t>Итого:</a:t>
                      </a:r>
                      <a:endParaRPr lang="ru-RU" sz="1200" dirty="0">
                        <a:latin typeface="Times New Roman" pitchFamily="18" charset="0"/>
                        <a:cs typeface="Times New Roman" pitchFamily="18" charset="0"/>
                      </a:endParaRPr>
                    </a:p>
                  </a:txBody>
                  <a:tcPr/>
                </a:tc>
                <a:tc>
                  <a:txBody>
                    <a:bodyPr/>
                    <a:lstStyle/>
                    <a:p>
                      <a:endParaRPr lang="ru-RU" dirty="0"/>
                    </a:p>
                  </a:txBody>
                  <a:tcPr/>
                </a:tc>
                <a:tc>
                  <a:txBody>
                    <a:bodyPr/>
                    <a:lstStyle/>
                    <a:p>
                      <a:pPr algn="ctr"/>
                      <a:r>
                        <a:rPr lang="ru-RU" sz="1200" b="1" dirty="0" smtClean="0">
                          <a:latin typeface="Times New Roman" pitchFamily="18" charset="0"/>
                          <a:cs typeface="Times New Roman" pitchFamily="18" charset="0"/>
                        </a:rPr>
                        <a:t>2 642,1</a:t>
                      </a:r>
                      <a:endParaRPr lang="ru-RU" sz="1200" b="1" dirty="0">
                        <a:latin typeface="Times New Roman" pitchFamily="18" charset="0"/>
                        <a:cs typeface="Times New Roman" pitchFamily="18" charset="0"/>
                      </a:endParaRPr>
                    </a:p>
                  </a:txBody>
                  <a:tcPr/>
                </a:tc>
                <a:tc>
                  <a:txBody>
                    <a:bodyPr/>
                    <a:lstStyle/>
                    <a:p>
                      <a:pPr algn="ctr"/>
                      <a:r>
                        <a:rPr lang="ru-RU" sz="1200" b="1" dirty="0" smtClean="0">
                          <a:latin typeface="Times New Roman" pitchFamily="18" charset="0"/>
                          <a:cs typeface="Times New Roman" pitchFamily="18" charset="0"/>
                        </a:rPr>
                        <a:t>11</a:t>
                      </a:r>
                      <a:r>
                        <a:rPr lang="ru-RU" sz="1200" b="1" baseline="0" dirty="0" smtClean="0">
                          <a:latin typeface="Times New Roman" pitchFamily="18" charset="0"/>
                          <a:cs typeface="Times New Roman" pitchFamily="18" charset="0"/>
                        </a:rPr>
                        <a:t> 285,6</a:t>
                      </a:r>
                      <a:endParaRPr lang="ru-RU" sz="1200" b="1" dirty="0">
                        <a:latin typeface="Times New Roman" pitchFamily="18" charset="0"/>
                        <a:cs typeface="Times New Roman" pitchFamily="18" charset="0"/>
                      </a:endParaRPr>
                    </a:p>
                  </a:txBody>
                  <a:tcPr/>
                </a:tc>
                <a:tc>
                  <a:txBody>
                    <a:bodyPr/>
                    <a:lstStyle/>
                    <a:p>
                      <a:pPr algn="ctr"/>
                      <a:r>
                        <a:rPr lang="ru-RU" sz="1200" b="1" dirty="0" smtClean="0">
                          <a:latin typeface="Times New Roman" pitchFamily="18" charset="0"/>
                          <a:cs typeface="Times New Roman" pitchFamily="18" charset="0"/>
                        </a:rPr>
                        <a:t>2 382,0</a:t>
                      </a:r>
                      <a:endParaRPr lang="ru-RU" sz="1200" b="1" dirty="0">
                        <a:latin typeface="Times New Roman" pitchFamily="18" charset="0"/>
                        <a:cs typeface="Times New Roman" pitchFamily="18" charset="0"/>
                      </a:endParaRPr>
                    </a:p>
                  </a:txBody>
                  <a:tcPr/>
                </a:tc>
                <a:tc>
                  <a:txBody>
                    <a:bodyPr/>
                    <a:lstStyle/>
                    <a:p>
                      <a:pPr algn="ctr"/>
                      <a:r>
                        <a:rPr lang="ru-RU" sz="1200" b="1" dirty="0" smtClean="0">
                          <a:latin typeface="Times New Roman" pitchFamily="18" charset="0"/>
                          <a:cs typeface="Times New Roman" pitchFamily="18" charset="0"/>
                        </a:rPr>
                        <a:t>584,7</a:t>
                      </a:r>
                      <a:endParaRPr lang="ru-RU" sz="1200" b="1" dirty="0">
                        <a:latin typeface="Times New Roman" pitchFamily="18" charset="0"/>
                        <a:cs typeface="Times New Roman" pitchFamily="18" charset="0"/>
                      </a:endParaRPr>
                    </a:p>
                  </a:txBody>
                  <a:tcPr/>
                </a:tc>
              </a:tr>
            </a:tbl>
          </a:graphicData>
        </a:graphic>
      </p:graphicFrame>
      <p:sp>
        <p:nvSpPr>
          <p:cNvPr id="3" name="Прямоугольник 2"/>
          <p:cNvSpPr/>
          <p:nvPr/>
        </p:nvSpPr>
        <p:spPr>
          <a:xfrm>
            <a:off x="179512" y="116632"/>
            <a:ext cx="8928992" cy="720080"/>
          </a:xfrm>
          <a:prstGeom prst="rect">
            <a:avLst/>
          </a:prstGeom>
          <a:solidFill>
            <a:schemeClr val="accent1">
              <a:lumMod val="60000"/>
              <a:lumOff val="4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dirty="0" smtClean="0">
                <a:solidFill>
                  <a:schemeClr val="tx2"/>
                </a:solidFill>
                <a:latin typeface="Times New Roman" pitchFamily="18" charset="0"/>
                <a:cs typeface="Times New Roman" pitchFamily="18" charset="0"/>
              </a:rPr>
              <a:t>Участие муниципальных учреждений Северо-Енисейского района в национальных проектах, тыс. рублей</a:t>
            </a:r>
            <a:endParaRPr lang="ru-RU" sz="1400" dirty="0">
              <a:solidFill>
                <a:schemeClr val="tx2"/>
              </a:solidFill>
              <a:latin typeface="Times New Roman" pitchFamily="18" charset="0"/>
              <a:cs typeface="Times New Roman" pitchFamily="18" charset="0"/>
            </a:endParaRPr>
          </a:p>
        </p:txBody>
      </p:sp>
    </p:spTree>
    <p:extLst>
      <p:ext uri="{BB962C8B-B14F-4D97-AF65-F5344CB8AC3E}">
        <p14:creationId xmlns:p14="http://schemas.microsoft.com/office/powerpoint/2010/main" val="119855057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62074"/>
          </a:xfrm>
        </p:spPr>
        <p:txBody>
          <a:bodyPr>
            <a:normAutofit fontScale="90000"/>
          </a:bodyPr>
          <a:lstStyle/>
          <a:p>
            <a:r>
              <a:rPr lang="ru-RU" sz="2400" smtClean="0">
                <a:latin typeface="Times New Roman" pitchFamily="18" charset="0"/>
                <a:cs typeface="Times New Roman" pitchFamily="18" charset="0"/>
              </a:rPr>
              <a:t>Основные статьи </a:t>
            </a:r>
            <a:r>
              <a:rPr lang="ru-RU" sz="2400" dirty="0" smtClean="0">
                <a:latin typeface="Times New Roman" pitchFamily="18" charset="0"/>
                <a:cs typeface="Times New Roman" pitchFamily="18" charset="0"/>
              </a:rPr>
              <a:t>расходов за счет средств бюджета</a:t>
            </a:r>
            <a:br>
              <a:rPr lang="ru-RU" sz="2400" dirty="0" smtClean="0">
                <a:latin typeface="Times New Roman" pitchFamily="18" charset="0"/>
                <a:cs typeface="Times New Roman" pitchFamily="18" charset="0"/>
              </a:rPr>
            </a:br>
            <a:r>
              <a:rPr lang="ru-RU" sz="2400" dirty="0" smtClean="0">
                <a:latin typeface="Times New Roman" pitchFamily="18" charset="0"/>
                <a:cs typeface="Times New Roman" pitchFamily="18" charset="0"/>
              </a:rPr>
              <a:t> Северо-Енисейского района</a:t>
            </a:r>
            <a:endParaRPr lang="ru-RU" sz="2400" dirty="0">
              <a:latin typeface="Times New Roman" pitchFamily="18" charset="0"/>
              <a:cs typeface="Times New Roman" pitchFamily="18" charset="0"/>
            </a:endParaRPr>
          </a:p>
        </p:txBody>
      </p:sp>
      <p:graphicFrame>
        <p:nvGraphicFramePr>
          <p:cNvPr id="4" name="Объект 3"/>
          <p:cNvGraphicFramePr>
            <a:graphicFrameLocks noGrp="1"/>
          </p:cNvGraphicFramePr>
          <p:nvPr>
            <p:ph idx="4294967295"/>
            <p:extLst>
              <p:ext uri="{D42A27DB-BD31-4B8C-83A1-F6EECF244321}">
                <p14:modId xmlns:p14="http://schemas.microsoft.com/office/powerpoint/2010/main" val="2558894280"/>
              </p:ext>
            </p:extLst>
          </p:nvPr>
        </p:nvGraphicFramePr>
        <p:xfrm>
          <a:off x="179512" y="965076"/>
          <a:ext cx="8784976" cy="5789996"/>
        </p:xfrm>
        <a:graphic>
          <a:graphicData uri="http://schemas.openxmlformats.org/drawingml/2006/table">
            <a:tbl>
              <a:tblPr firstRow="1" bandRow="1">
                <a:tableStyleId>{5C22544A-7EE6-4342-B048-85BDC9FD1C3A}</a:tableStyleId>
              </a:tblPr>
              <a:tblGrid>
                <a:gridCol w="3077581"/>
                <a:gridCol w="1530931"/>
                <a:gridCol w="1368152"/>
                <a:gridCol w="1368152"/>
                <a:gridCol w="1440160"/>
              </a:tblGrid>
              <a:tr h="364556">
                <a:tc>
                  <a:txBody>
                    <a:bodyPr/>
                    <a:lstStyle/>
                    <a:p>
                      <a:pPr algn="ctr"/>
                      <a:r>
                        <a:rPr lang="ru-RU" dirty="0" smtClean="0">
                          <a:solidFill>
                            <a:schemeClr val="tx1"/>
                          </a:solidFill>
                          <a:latin typeface="Times New Roman" pitchFamily="18" charset="0"/>
                          <a:cs typeface="Times New Roman" pitchFamily="18" charset="0"/>
                        </a:rPr>
                        <a:t>Направление расходов</a:t>
                      </a:r>
                      <a:endParaRPr lang="ru-RU"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dirty="0" smtClean="0">
                          <a:solidFill>
                            <a:schemeClr val="tx1"/>
                          </a:solidFill>
                          <a:latin typeface="Times New Roman" pitchFamily="18" charset="0"/>
                          <a:cs typeface="Times New Roman" pitchFamily="18" charset="0"/>
                        </a:rPr>
                        <a:t>2018</a:t>
                      </a:r>
                      <a:endParaRPr lang="ru-RU"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dirty="0" smtClean="0">
                          <a:solidFill>
                            <a:schemeClr val="tx1"/>
                          </a:solidFill>
                          <a:latin typeface="Times New Roman" pitchFamily="18" charset="0"/>
                          <a:cs typeface="Times New Roman" pitchFamily="18" charset="0"/>
                        </a:rPr>
                        <a:t>2019</a:t>
                      </a:r>
                      <a:endParaRPr lang="ru-RU"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dirty="0" smtClean="0">
                          <a:solidFill>
                            <a:schemeClr val="tx1"/>
                          </a:solidFill>
                          <a:latin typeface="Times New Roman" pitchFamily="18" charset="0"/>
                          <a:cs typeface="Times New Roman" pitchFamily="18" charset="0"/>
                        </a:rPr>
                        <a:t>2020</a:t>
                      </a:r>
                      <a:endParaRPr lang="ru-RU"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dirty="0" smtClean="0">
                          <a:solidFill>
                            <a:schemeClr val="tx1"/>
                          </a:solidFill>
                          <a:latin typeface="Times New Roman" pitchFamily="18" charset="0"/>
                          <a:cs typeface="Times New Roman" pitchFamily="18" charset="0"/>
                        </a:rPr>
                        <a:t>2021</a:t>
                      </a:r>
                      <a:endParaRPr lang="ru-RU"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54690">
                <a:tc>
                  <a:txBody>
                    <a:bodyPr/>
                    <a:lstStyle/>
                    <a:p>
                      <a:r>
                        <a:rPr lang="ru-RU" sz="1100" b="1" dirty="0" smtClean="0">
                          <a:latin typeface="Times New Roman" pitchFamily="18" charset="0"/>
                          <a:cs typeface="Times New Roman" pitchFamily="18" charset="0"/>
                        </a:rPr>
                        <a:t>Расходы, всего</a:t>
                      </a:r>
                      <a:endParaRPr lang="ru-RU" sz="1100" b="1"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a:r>
                        <a:rPr lang="ru-RU" sz="1100" b="1" dirty="0" smtClean="0">
                          <a:latin typeface="Times New Roman" pitchFamily="18" charset="0"/>
                          <a:cs typeface="Times New Roman" pitchFamily="18" charset="0"/>
                        </a:rPr>
                        <a:t>2 175 016,0</a:t>
                      </a:r>
                      <a:endParaRPr lang="ru-RU" sz="11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a:r>
                        <a:rPr lang="ru-RU" sz="1100" b="1" dirty="0" smtClean="0">
                          <a:latin typeface="Times New Roman" pitchFamily="18" charset="0"/>
                          <a:cs typeface="Times New Roman" pitchFamily="18" charset="0"/>
                        </a:rPr>
                        <a:t>2 000 938,0</a:t>
                      </a:r>
                      <a:endParaRPr lang="ru-RU" sz="11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a:r>
                        <a:rPr lang="ru-RU" sz="1100" b="1" dirty="0" smtClean="0">
                          <a:latin typeface="Times New Roman" pitchFamily="18" charset="0"/>
                          <a:cs typeface="Times New Roman" pitchFamily="18" charset="0"/>
                        </a:rPr>
                        <a:t>2 304 617,8</a:t>
                      </a:r>
                      <a:endParaRPr lang="ru-RU" sz="11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a:r>
                        <a:rPr lang="ru-RU" sz="1100" b="1" dirty="0" smtClean="0">
                          <a:latin typeface="Times New Roman" pitchFamily="18" charset="0"/>
                          <a:cs typeface="Times New Roman" pitchFamily="18" charset="0"/>
                        </a:rPr>
                        <a:t>2 514 083,6</a:t>
                      </a:r>
                      <a:endParaRPr lang="ru-RU" sz="11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r>
              <a:tr h="254690">
                <a:tc>
                  <a:txBody>
                    <a:bodyPr/>
                    <a:lstStyle/>
                    <a:p>
                      <a:r>
                        <a:rPr lang="ru-RU" sz="1100" dirty="0" smtClean="0">
                          <a:latin typeface="Times New Roman" pitchFamily="18" charset="0"/>
                          <a:cs typeface="Times New Roman" pitchFamily="18" charset="0"/>
                        </a:rPr>
                        <a:t>в</a:t>
                      </a:r>
                      <a:r>
                        <a:rPr lang="ru-RU" sz="1100" baseline="0" dirty="0" smtClean="0">
                          <a:latin typeface="Times New Roman" pitchFamily="18" charset="0"/>
                          <a:cs typeface="Times New Roman" pitchFamily="18" charset="0"/>
                        </a:rPr>
                        <a:t> том числе</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r>
              <a:tr h="254690">
                <a:tc>
                  <a:txBody>
                    <a:bodyPr/>
                    <a:lstStyle/>
                    <a:p>
                      <a:r>
                        <a:rPr lang="ru-RU" sz="1100" dirty="0" smtClean="0">
                          <a:latin typeface="Times New Roman" pitchFamily="18" charset="0"/>
                          <a:cs typeface="Times New Roman" pitchFamily="18" charset="0"/>
                        </a:rPr>
                        <a:t>За счет целевых средств, предоставляемых из краевого бюджета, прочих безвозмездных поступлений</a:t>
                      </a:r>
                      <a:endParaRPr lang="ru-RU" sz="11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ru-RU" sz="1100" dirty="0" smtClean="0">
                          <a:latin typeface="Times New Roman" pitchFamily="18" charset="0"/>
                          <a:cs typeface="Times New Roman" pitchFamily="18" charset="0"/>
                        </a:rPr>
                        <a:t>601 287,0</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ru-RU" sz="1100" dirty="0" smtClean="0">
                          <a:latin typeface="Times New Roman" pitchFamily="18" charset="0"/>
                          <a:cs typeface="Times New Roman" pitchFamily="18" charset="0"/>
                        </a:rPr>
                        <a:t>623 427,0</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ru-RU" sz="1100" dirty="0" smtClean="0">
                          <a:latin typeface="Times New Roman" pitchFamily="18" charset="0"/>
                          <a:cs typeface="Times New Roman" pitchFamily="18" charset="0"/>
                        </a:rPr>
                        <a:t>635 563,4</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ru-RU" sz="1100" dirty="0" smtClean="0">
                          <a:latin typeface="Times New Roman" pitchFamily="18" charset="0"/>
                          <a:cs typeface="Times New Roman" pitchFamily="18" charset="0"/>
                        </a:rPr>
                        <a:t>439 666,2</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r>
              <a:tr h="254690">
                <a:tc>
                  <a:txBody>
                    <a:bodyPr/>
                    <a:lstStyle/>
                    <a:p>
                      <a:r>
                        <a:rPr lang="ru-RU" sz="1100" dirty="0" smtClean="0">
                          <a:latin typeface="Times New Roman" pitchFamily="18" charset="0"/>
                          <a:cs typeface="Times New Roman" pitchFamily="18" charset="0"/>
                        </a:rPr>
                        <a:t>За счет собственных доходов, финансовой помощи</a:t>
                      </a:r>
                      <a:endParaRPr lang="ru-RU" sz="11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ru-RU" sz="1100" dirty="0" smtClean="0">
                          <a:latin typeface="Times New Roman" pitchFamily="18" charset="0"/>
                          <a:cs typeface="Times New Roman" pitchFamily="18" charset="0"/>
                        </a:rPr>
                        <a:t>1 573 729,0</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ru-RU" sz="1100" dirty="0" smtClean="0">
                          <a:latin typeface="Times New Roman" pitchFamily="18" charset="0"/>
                          <a:cs typeface="Times New Roman" pitchFamily="18" charset="0"/>
                        </a:rPr>
                        <a:t>1 377 511,0</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ru-RU" sz="1100" dirty="0" smtClean="0">
                          <a:latin typeface="Times New Roman" pitchFamily="18" charset="0"/>
                          <a:cs typeface="Times New Roman" pitchFamily="18" charset="0"/>
                        </a:rPr>
                        <a:t>1 669 054,4</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ru-RU" sz="1100" dirty="0" smtClean="0">
                          <a:latin typeface="Times New Roman" pitchFamily="18" charset="0"/>
                          <a:cs typeface="Times New Roman" pitchFamily="18" charset="0"/>
                        </a:rPr>
                        <a:t>2 074 417,4</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r>
              <a:tr h="254690">
                <a:tc>
                  <a:txBody>
                    <a:bodyPr/>
                    <a:lstStyle/>
                    <a:p>
                      <a:r>
                        <a:rPr lang="ru-RU" sz="1100" dirty="0" smtClean="0">
                          <a:latin typeface="Times New Roman" pitchFamily="18" charset="0"/>
                          <a:cs typeface="Times New Roman" pitchFamily="18" charset="0"/>
                        </a:rPr>
                        <a:t>из</a:t>
                      </a:r>
                      <a:r>
                        <a:rPr lang="ru-RU" sz="1100" baseline="0" dirty="0" smtClean="0">
                          <a:latin typeface="Times New Roman" pitchFamily="18" charset="0"/>
                          <a:cs typeface="Times New Roman" pitchFamily="18" charset="0"/>
                        </a:rPr>
                        <a:t> них:</a:t>
                      </a:r>
                      <a:endParaRPr lang="ru-RU" sz="11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r h="254690">
                <a:tc>
                  <a:txBody>
                    <a:bodyPr/>
                    <a:lstStyle/>
                    <a:p>
                      <a:r>
                        <a:rPr lang="ru-RU" sz="1100" dirty="0" smtClean="0">
                          <a:latin typeface="Times New Roman" pitchFamily="18" charset="0"/>
                          <a:cs typeface="Times New Roman" pitchFamily="18" charset="0"/>
                        </a:rPr>
                        <a:t>оплата труда и начисления на оплату труда</a:t>
                      </a:r>
                      <a:endParaRPr lang="ru-RU" sz="11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472 400,0</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566 317,0</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675 127,8</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smtClean="0">
                          <a:latin typeface="Times New Roman" pitchFamily="18" charset="0"/>
                          <a:cs typeface="Times New Roman" pitchFamily="18" charset="0"/>
                        </a:rPr>
                        <a:t>694 074,7</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r h="419489">
                <a:tc>
                  <a:txBody>
                    <a:bodyPr/>
                    <a:lstStyle/>
                    <a:p>
                      <a:r>
                        <a:rPr lang="ru-RU" sz="1100" dirty="0" smtClean="0">
                          <a:latin typeface="Times New Roman" pitchFamily="18" charset="0"/>
                          <a:cs typeface="Times New Roman" pitchFamily="18" charset="0"/>
                        </a:rPr>
                        <a:t>гарантии и компенсации для лиц работающих в Северо-Енисейском районе</a:t>
                      </a:r>
                      <a:endParaRPr lang="ru-RU" sz="11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19 850,0</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15 358,0</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11 039,6</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smtClean="0">
                          <a:latin typeface="Times New Roman" pitchFamily="18" charset="0"/>
                          <a:cs typeface="Times New Roman" pitchFamily="18" charset="0"/>
                        </a:rPr>
                        <a:t>14 734,3</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r h="254690">
                <a:tc>
                  <a:txBody>
                    <a:bodyPr/>
                    <a:lstStyle/>
                    <a:p>
                      <a:r>
                        <a:rPr lang="ru-RU" sz="1100" dirty="0" smtClean="0">
                          <a:latin typeface="Times New Roman" pitchFamily="18" charset="0"/>
                          <a:cs typeface="Times New Roman" pitchFamily="18" charset="0"/>
                        </a:rPr>
                        <a:t>расходы на служебные командировки</a:t>
                      </a:r>
                      <a:endParaRPr lang="ru-RU" sz="11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6 412,0</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7 618,4</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5 536,8</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smtClean="0">
                          <a:latin typeface="Times New Roman" pitchFamily="18" charset="0"/>
                          <a:cs typeface="Times New Roman" pitchFamily="18" charset="0"/>
                        </a:rPr>
                        <a:t>2 910,1</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r h="254690">
                <a:tc>
                  <a:txBody>
                    <a:bodyPr/>
                    <a:lstStyle/>
                    <a:p>
                      <a:r>
                        <a:rPr lang="ru-RU" sz="1100" dirty="0" smtClean="0">
                          <a:latin typeface="Times New Roman" pitchFamily="18" charset="0"/>
                          <a:cs typeface="Times New Roman" pitchFamily="18" charset="0"/>
                        </a:rPr>
                        <a:t>услуги связи</a:t>
                      </a:r>
                      <a:endParaRPr lang="ru-RU" sz="11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9 512,0</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8 527,0</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9 491,2</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smtClean="0">
                          <a:latin typeface="Times New Roman" pitchFamily="18" charset="0"/>
                          <a:cs typeface="Times New Roman" pitchFamily="18" charset="0"/>
                        </a:rPr>
                        <a:t>11 497,3</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r h="254690">
                <a:tc>
                  <a:txBody>
                    <a:bodyPr/>
                    <a:lstStyle/>
                    <a:p>
                      <a:r>
                        <a:rPr lang="ru-RU" sz="1100" dirty="0" smtClean="0">
                          <a:latin typeface="Times New Roman" pitchFamily="18" charset="0"/>
                          <a:cs typeface="Times New Roman" pitchFamily="18" charset="0"/>
                        </a:rPr>
                        <a:t>коммунальные услуги</a:t>
                      </a:r>
                      <a:endParaRPr lang="ru-RU" sz="11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54 816,0</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59 674,0</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63 214,0</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63 068,8</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r h="217120">
                <a:tc>
                  <a:txBody>
                    <a:bodyPr/>
                    <a:lstStyle/>
                    <a:p>
                      <a:r>
                        <a:rPr lang="ru-RU" sz="1100" dirty="0" smtClean="0">
                          <a:latin typeface="Times New Roman" pitchFamily="18" charset="0"/>
                          <a:cs typeface="Times New Roman" pitchFamily="18" charset="0"/>
                        </a:rPr>
                        <a:t>увеличение стоимости основных средств, </a:t>
                      </a:r>
                      <a:endParaRPr lang="ru-RU" sz="11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31 041,6</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50 793,0</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15 783,7</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smtClean="0">
                          <a:latin typeface="Times New Roman" pitchFamily="18" charset="0"/>
                          <a:cs typeface="Times New Roman" pitchFamily="18" charset="0"/>
                        </a:rPr>
                        <a:t>4 039,7</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r h="2460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smtClean="0">
                          <a:latin typeface="Times New Roman" pitchFamily="18" charset="0"/>
                          <a:cs typeface="Times New Roman" pitchFamily="18" charset="0"/>
                        </a:rPr>
                        <a:t>увеличение стоимости материальных запасов</a:t>
                      </a:r>
                      <a:endParaRPr lang="ru-RU" sz="11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50 279,0</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39 434,0</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37 619,3</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39 040,2</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r h="364556">
                <a:tc>
                  <a:txBody>
                    <a:bodyPr/>
                    <a:lstStyle/>
                    <a:p>
                      <a:r>
                        <a:rPr lang="ru-RU" sz="1100" dirty="0" smtClean="0">
                          <a:latin typeface="Times New Roman" pitchFamily="18" charset="0"/>
                          <a:cs typeface="Times New Roman" pitchFamily="18" charset="0"/>
                        </a:rPr>
                        <a:t>строительство объектов</a:t>
                      </a:r>
                      <a:endParaRPr lang="ru-RU" sz="11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314 022,5</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50 567,0</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184 359,3</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555 607,3</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r h="246532">
                <a:tc>
                  <a:txBody>
                    <a:bodyPr/>
                    <a:lstStyle/>
                    <a:p>
                      <a:r>
                        <a:rPr lang="ru-RU" sz="1100" dirty="0" smtClean="0">
                          <a:latin typeface="Times New Roman" pitchFamily="18" charset="0"/>
                          <a:cs typeface="Times New Roman" pitchFamily="18" charset="0"/>
                        </a:rPr>
                        <a:t>капитальные</a:t>
                      </a:r>
                      <a:r>
                        <a:rPr lang="ru-RU" sz="1100" baseline="0" dirty="0" smtClean="0">
                          <a:latin typeface="Times New Roman" pitchFamily="18" charset="0"/>
                          <a:cs typeface="Times New Roman" pitchFamily="18" charset="0"/>
                        </a:rPr>
                        <a:t> ремонты</a:t>
                      </a:r>
                      <a:endParaRPr lang="ru-RU" sz="11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50 111,6</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54 250,8</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88 862,2</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53 042,1</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r h="242016">
                <a:tc>
                  <a:txBody>
                    <a:bodyPr/>
                    <a:lstStyle/>
                    <a:p>
                      <a:r>
                        <a:rPr lang="ru-RU" sz="1100" dirty="0" smtClean="0">
                          <a:latin typeface="Times New Roman" pitchFamily="18" charset="0"/>
                          <a:cs typeface="Times New Roman" pitchFamily="18" charset="0"/>
                        </a:rPr>
                        <a:t>субсидии юридическим лицам, индивидуальным предпринимателям, физическим лицам – производителям товаров, работ,</a:t>
                      </a:r>
                      <a:r>
                        <a:rPr lang="ru-RU" sz="1100" baseline="0" dirty="0" smtClean="0">
                          <a:latin typeface="Times New Roman" pitchFamily="18" charset="0"/>
                          <a:cs typeface="Times New Roman" pitchFamily="18" charset="0"/>
                        </a:rPr>
                        <a:t> услуг</a:t>
                      </a:r>
                      <a:endParaRPr lang="ru-RU" sz="11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373 393,5</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348 502,7</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439 273,7</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407 448,4</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r h="160420">
                <a:tc>
                  <a:txBody>
                    <a:bodyPr/>
                    <a:lstStyle/>
                    <a:p>
                      <a:r>
                        <a:rPr lang="ru-RU" sz="1100" smtClean="0">
                          <a:latin typeface="Times New Roman" pitchFamily="18" charset="0"/>
                          <a:cs typeface="Times New Roman" pitchFamily="18" charset="0"/>
                        </a:rPr>
                        <a:t>прочие</a:t>
                      </a:r>
                      <a:r>
                        <a:rPr lang="ru-RU" sz="1100" baseline="0" smtClean="0">
                          <a:latin typeface="Times New Roman" pitchFamily="18" charset="0"/>
                          <a:cs typeface="Times New Roman" pitchFamily="18" charset="0"/>
                        </a:rPr>
                        <a:t> расходы, услуги</a:t>
                      </a:r>
                      <a:endParaRPr lang="ru-RU" sz="11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191 890,8</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176 469,1</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138 746,8</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228 954,5</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bl>
          </a:graphicData>
        </a:graphic>
      </p:graphicFrame>
      <p:sp>
        <p:nvSpPr>
          <p:cNvPr id="5" name="Прямоугольник 4"/>
          <p:cNvSpPr/>
          <p:nvPr/>
        </p:nvSpPr>
        <p:spPr>
          <a:xfrm>
            <a:off x="7380312" y="767308"/>
            <a:ext cx="1368152" cy="216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solidFill>
                <a:latin typeface="Times New Roman" pitchFamily="18" charset="0"/>
                <a:cs typeface="Times New Roman" pitchFamily="18" charset="0"/>
              </a:rPr>
              <a:t>Тыс. рублей</a:t>
            </a:r>
            <a:endParaRPr lang="ru-RU"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37182068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895" y="0"/>
            <a:ext cx="4087907" cy="2030505"/>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u="sng" dirty="0" smtClean="0">
                <a:solidFill>
                  <a:schemeClr val="tx1"/>
                </a:solidFill>
                <a:latin typeface="Times New Roman" pitchFamily="18" charset="0"/>
                <a:cs typeface="Times New Roman" pitchFamily="18" charset="0"/>
              </a:rPr>
              <a:t>ДОХОДЫ </a:t>
            </a:r>
          </a:p>
          <a:p>
            <a:r>
              <a:rPr lang="ru-RU" dirty="0" smtClean="0">
                <a:solidFill>
                  <a:schemeClr val="tx1"/>
                </a:solidFill>
                <a:latin typeface="Times New Roman" pitchFamily="18" charset="0"/>
                <a:cs typeface="Times New Roman" pitchFamily="18" charset="0"/>
              </a:rPr>
              <a:t>Поступающие в бюджет денежные средства (налоги юридических и физических лиц, штрафы, административные платежи и сборы, финансовая помощь)</a:t>
            </a:r>
            <a:endParaRPr lang="ru-RU" dirty="0">
              <a:solidFill>
                <a:schemeClr val="tx1"/>
              </a:solidFill>
            </a:endParaRPr>
          </a:p>
        </p:txBody>
      </p:sp>
      <p:sp>
        <p:nvSpPr>
          <p:cNvPr id="5" name="Прямоугольник 4"/>
          <p:cNvSpPr/>
          <p:nvPr/>
        </p:nvSpPr>
        <p:spPr>
          <a:xfrm>
            <a:off x="4061011" y="-1"/>
            <a:ext cx="5056453" cy="2030506"/>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u="sng" dirty="0" smtClean="0">
                <a:solidFill>
                  <a:schemeClr val="tx1"/>
                </a:solidFill>
                <a:latin typeface="Times New Roman" pitchFamily="18" charset="0"/>
                <a:cs typeface="Times New Roman" pitchFamily="18" charset="0"/>
              </a:rPr>
              <a:t>РАСХОДЫ</a:t>
            </a:r>
          </a:p>
          <a:p>
            <a:pPr algn="ctr"/>
            <a:r>
              <a:rPr lang="ru-RU" dirty="0" smtClean="0">
                <a:solidFill>
                  <a:schemeClr val="tx1"/>
                </a:solidFill>
                <a:latin typeface="Times New Roman" pitchFamily="18" charset="0"/>
                <a:cs typeface="Times New Roman" pitchFamily="18" charset="0"/>
              </a:rPr>
              <a:t>Выплачиваемые из бюджета денежные средства (социальные выплаты населению, содержание муниципальных учреждений (образование,</a:t>
            </a:r>
            <a:r>
              <a:rPr lang="en-US" dirty="0" smtClean="0">
                <a:solidFill>
                  <a:schemeClr val="tx1"/>
                </a:solidFill>
                <a:latin typeface="Times New Roman" pitchFamily="18" charset="0"/>
                <a:cs typeface="Times New Roman" pitchFamily="18" charset="0"/>
              </a:rPr>
              <a:t> </a:t>
            </a:r>
            <a:r>
              <a:rPr lang="ru-RU" dirty="0" smtClean="0">
                <a:solidFill>
                  <a:schemeClr val="tx1"/>
                </a:solidFill>
                <a:latin typeface="Times New Roman" pitchFamily="18" charset="0"/>
                <a:cs typeface="Times New Roman" pitchFamily="18" charset="0"/>
              </a:rPr>
              <a:t>культура, физическая культура, молодежная политика и другие), капитальное строительство и другие)</a:t>
            </a:r>
            <a:endParaRPr lang="ru-RU" dirty="0">
              <a:solidFill>
                <a:schemeClr val="tx1"/>
              </a:solidFill>
            </a:endParaRPr>
          </a:p>
        </p:txBody>
      </p:sp>
      <p:sp>
        <p:nvSpPr>
          <p:cNvPr id="10" name="Овальная выноска 9"/>
          <p:cNvSpPr/>
          <p:nvPr/>
        </p:nvSpPr>
        <p:spPr>
          <a:xfrm>
            <a:off x="5119742" y="2030505"/>
            <a:ext cx="4055992" cy="1563400"/>
          </a:xfrm>
          <a:prstGeom prst="wedgeEllipseCallout">
            <a:avLst>
              <a:gd name="adj1" fmla="val -31840"/>
              <a:gd name="adj2" fmla="val 81594"/>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ru-RU" dirty="0">
                <a:solidFill>
                  <a:schemeClr val="accent6">
                    <a:lumMod val="50000"/>
                  </a:schemeClr>
                </a:solidFill>
                <a:latin typeface="Times New Roman" pitchFamily="18" charset="0"/>
                <a:cs typeface="Times New Roman" pitchFamily="18" charset="0"/>
              </a:rPr>
              <a:t>Если расходная часть бюджета превышает доходную, то бюджет формируется с </a:t>
            </a:r>
            <a:r>
              <a:rPr lang="ru-RU" b="1" dirty="0">
                <a:solidFill>
                  <a:schemeClr val="accent6">
                    <a:lumMod val="50000"/>
                  </a:schemeClr>
                </a:solidFill>
                <a:latin typeface="Times New Roman" pitchFamily="18" charset="0"/>
                <a:cs typeface="Times New Roman" pitchFamily="18" charset="0"/>
              </a:rPr>
              <a:t>дефицитом (-</a:t>
            </a:r>
            <a:r>
              <a:rPr lang="ru-RU" dirty="0">
                <a:solidFill>
                  <a:schemeClr val="accent6">
                    <a:lumMod val="50000"/>
                  </a:schemeClr>
                </a:solidFill>
                <a:latin typeface="Times New Roman" pitchFamily="18" charset="0"/>
                <a:cs typeface="Times New Roman" pitchFamily="18" charset="0"/>
              </a:rPr>
              <a:t>)</a:t>
            </a:r>
          </a:p>
        </p:txBody>
      </p:sp>
      <p:sp>
        <p:nvSpPr>
          <p:cNvPr id="12" name="Овальная выноска 11"/>
          <p:cNvSpPr/>
          <p:nvPr/>
        </p:nvSpPr>
        <p:spPr>
          <a:xfrm>
            <a:off x="1" y="2030505"/>
            <a:ext cx="2697480" cy="2719911"/>
          </a:xfrm>
          <a:prstGeom prst="wedgeEllipseCallout">
            <a:avLst>
              <a:gd name="adj1" fmla="val 72799"/>
              <a:gd name="adj2" fmla="val 38086"/>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dirty="0">
                <a:solidFill>
                  <a:schemeClr val="accent6">
                    <a:lumMod val="50000"/>
                  </a:schemeClr>
                </a:solidFill>
                <a:latin typeface="Times New Roman" pitchFamily="18" charset="0"/>
                <a:cs typeface="Times New Roman" pitchFamily="18" charset="0"/>
              </a:rPr>
              <a:t>Превышение доходов над расходами  образует положительный остаток бюджета – </a:t>
            </a:r>
            <a:r>
              <a:rPr lang="ru-RU" b="1" dirty="0">
                <a:solidFill>
                  <a:schemeClr val="accent6">
                    <a:lumMod val="50000"/>
                  </a:schemeClr>
                </a:solidFill>
                <a:latin typeface="Times New Roman" pitchFamily="18" charset="0"/>
                <a:cs typeface="Times New Roman" pitchFamily="18" charset="0"/>
              </a:rPr>
              <a:t>профицит (+)</a:t>
            </a:r>
            <a:endParaRPr lang="ru-RU" b="1" dirty="0">
              <a:solidFill>
                <a:schemeClr val="accent6">
                  <a:lumMod val="50000"/>
                </a:schemeClr>
              </a:solidFill>
            </a:endParaRPr>
          </a:p>
        </p:txBody>
      </p:sp>
      <p:pic>
        <p:nvPicPr>
          <p:cNvPr id="11" name="Рисунок 10" descr="пппп.jpg"/>
          <p:cNvPicPr>
            <a:picLocks noChangeAspect="1"/>
          </p:cNvPicPr>
          <p:nvPr/>
        </p:nvPicPr>
        <p:blipFill>
          <a:blip r:embed="rId3" cstate="print"/>
          <a:stretch>
            <a:fillRect/>
          </a:stretch>
        </p:blipFill>
        <p:spPr>
          <a:xfrm>
            <a:off x="3471358" y="4370294"/>
            <a:ext cx="2488379" cy="2487706"/>
          </a:xfrm>
          <a:prstGeom prst="rect">
            <a:avLst/>
          </a:prstGeom>
        </p:spPr>
      </p:pic>
      <p:cxnSp>
        <p:nvCxnSpPr>
          <p:cNvPr id="3" name="Прямая соединительная линия 2"/>
          <p:cNvCxnSpPr/>
          <p:nvPr/>
        </p:nvCxnSpPr>
        <p:spPr>
          <a:xfrm>
            <a:off x="1711812" y="5730123"/>
            <a:ext cx="0" cy="1127876"/>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p:cNvCxnSpPr>
            <a:stCxn id="16" idx="0"/>
          </p:cNvCxnSpPr>
          <p:nvPr/>
        </p:nvCxnSpPr>
        <p:spPr>
          <a:xfrm flipV="1">
            <a:off x="636270" y="5336796"/>
            <a:ext cx="2389317" cy="734548"/>
          </a:xfrm>
          <a:prstGeom prst="line">
            <a:avLst/>
          </a:prstGeom>
        </p:spPr>
        <p:style>
          <a:lnRef idx="1">
            <a:schemeClr val="accent1"/>
          </a:lnRef>
          <a:fillRef idx="0">
            <a:schemeClr val="accent1"/>
          </a:fillRef>
          <a:effectRef idx="0">
            <a:schemeClr val="accent1"/>
          </a:effectRef>
          <a:fontRef idx="minor">
            <a:schemeClr val="tx1"/>
          </a:fontRef>
        </p:style>
      </p:cxnSp>
      <p:sp>
        <p:nvSpPr>
          <p:cNvPr id="15" name="Равнобедренный треугольник 14"/>
          <p:cNvSpPr/>
          <p:nvPr/>
        </p:nvSpPr>
        <p:spPr>
          <a:xfrm>
            <a:off x="2399291" y="5296452"/>
            <a:ext cx="1252593" cy="84716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800" dirty="0" smtClean="0">
                <a:solidFill>
                  <a:schemeClr val="tx1"/>
                </a:solidFill>
              </a:rPr>
              <a:t>Расходы</a:t>
            </a:r>
            <a:endParaRPr lang="ru-RU" sz="800" dirty="0">
              <a:solidFill>
                <a:schemeClr val="tx1"/>
              </a:solidFill>
            </a:endParaRPr>
          </a:p>
        </p:txBody>
      </p:sp>
      <p:sp>
        <p:nvSpPr>
          <p:cNvPr id="16" name="Равнобедренный треугольник 15"/>
          <p:cNvSpPr/>
          <p:nvPr/>
        </p:nvSpPr>
        <p:spPr>
          <a:xfrm>
            <a:off x="-26895" y="6071344"/>
            <a:ext cx="1326330" cy="78665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800" dirty="0" smtClean="0">
                <a:solidFill>
                  <a:schemeClr val="tx1"/>
                </a:solidFill>
              </a:rPr>
              <a:t>Доходы</a:t>
            </a:r>
            <a:endParaRPr lang="ru-RU" sz="800" dirty="0">
              <a:solidFill>
                <a:schemeClr val="tx1"/>
              </a:solidFill>
            </a:endParaRPr>
          </a:p>
        </p:txBody>
      </p:sp>
      <p:cxnSp>
        <p:nvCxnSpPr>
          <p:cNvPr id="20" name="Прямая соединительная линия 19"/>
          <p:cNvCxnSpPr>
            <a:stCxn id="21" idx="0"/>
            <a:endCxn id="22" idx="0"/>
          </p:cNvCxnSpPr>
          <p:nvPr/>
        </p:nvCxnSpPr>
        <p:spPr>
          <a:xfrm>
            <a:off x="6221282" y="5326706"/>
            <a:ext cx="2328156" cy="643786"/>
          </a:xfrm>
          <a:prstGeom prst="line">
            <a:avLst/>
          </a:prstGeom>
        </p:spPr>
        <p:style>
          <a:lnRef idx="1">
            <a:schemeClr val="accent1"/>
          </a:lnRef>
          <a:fillRef idx="0">
            <a:schemeClr val="accent1"/>
          </a:fillRef>
          <a:effectRef idx="0">
            <a:schemeClr val="accent1"/>
          </a:effectRef>
          <a:fontRef idx="minor">
            <a:schemeClr val="tx1"/>
          </a:fontRef>
        </p:style>
      </p:cxnSp>
      <p:sp>
        <p:nvSpPr>
          <p:cNvPr id="21" name="Равнобедренный треугольник 20"/>
          <p:cNvSpPr/>
          <p:nvPr/>
        </p:nvSpPr>
        <p:spPr>
          <a:xfrm>
            <a:off x="5558117" y="5326706"/>
            <a:ext cx="1326330" cy="786655"/>
          </a:xfrm>
          <a:prstGeom prst="triangle">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800" dirty="0" smtClean="0">
                <a:solidFill>
                  <a:schemeClr val="tx1"/>
                </a:solidFill>
              </a:rPr>
              <a:t>Доходы</a:t>
            </a:r>
            <a:endParaRPr lang="ru-RU" sz="800" dirty="0">
              <a:solidFill>
                <a:schemeClr val="tx1"/>
              </a:solidFill>
            </a:endParaRPr>
          </a:p>
        </p:txBody>
      </p:sp>
      <p:sp>
        <p:nvSpPr>
          <p:cNvPr id="22" name="Равнобедренный треугольник 21"/>
          <p:cNvSpPr/>
          <p:nvPr/>
        </p:nvSpPr>
        <p:spPr>
          <a:xfrm>
            <a:off x="7923141" y="5970492"/>
            <a:ext cx="1252593" cy="847165"/>
          </a:xfrm>
          <a:prstGeom prst="triangle">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800" dirty="0" smtClean="0">
                <a:solidFill>
                  <a:schemeClr val="tx1"/>
                </a:solidFill>
              </a:rPr>
              <a:t>Расходы</a:t>
            </a:r>
            <a:endParaRPr lang="ru-RU" sz="800" dirty="0">
              <a:solidFill>
                <a:schemeClr val="tx1"/>
              </a:solidFill>
            </a:endParaRPr>
          </a:p>
        </p:txBody>
      </p:sp>
      <p:cxnSp>
        <p:nvCxnSpPr>
          <p:cNvPr id="23" name="Прямая соединительная линия 22"/>
          <p:cNvCxnSpPr/>
          <p:nvPr/>
        </p:nvCxnSpPr>
        <p:spPr>
          <a:xfrm>
            <a:off x="7269930" y="5654484"/>
            <a:ext cx="0" cy="1163173"/>
          </a:xfrm>
          <a:prstGeom prst="line">
            <a:avLst/>
          </a:prstGeom>
        </p:spPr>
        <p:style>
          <a:lnRef idx="1">
            <a:schemeClr val="accent1"/>
          </a:lnRef>
          <a:fillRef idx="0">
            <a:schemeClr val="accent1"/>
          </a:fillRef>
          <a:effectRef idx="0">
            <a:schemeClr val="accent1"/>
          </a:effectRef>
          <a:fontRef idx="minor">
            <a:schemeClr val="tx1"/>
          </a:fontRef>
        </p:style>
      </p:cxnSp>
      <p:sp>
        <p:nvSpPr>
          <p:cNvPr id="34" name="Скругленный прямоугольник 33"/>
          <p:cNvSpPr/>
          <p:nvPr/>
        </p:nvSpPr>
        <p:spPr>
          <a:xfrm rot="976621">
            <a:off x="6221924" y="5074575"/>
            <a:ext cx="2969110" cy="443753"/>
          </a:xfrm>
          <a:prstGeom prst="round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solidFill>
                <a:latin typeface="Times New Roman" pitchFamily="18" charset="0"/>
                <a:cs typeface="Times New Roman" pitchFamily="18" charset="0"/>
              </a:rPr>
              <a:t>Дефицит</a:t>
            </a:r>
            <a:endParaRPr lang="ru-RU" dirty="0">
              <a:solidFill>
                <a:schemeClr val="tx1"/>
              </a:solidFill>
              <a:latin typeface="Times New Roman" pitchFamily="18" charset="0"/>
              <a:cs typeface="Times New Roman" pitchFamily="18" charset="0"/>
            </a:endParaRPr>
          </a:p>
        </p:txBody>
      </p:sp>
      <p:sp>
        <p:nvSpPr>
          <p:cNvPr id="38" name="Скругленный прямоугольник 37"/>
          <p:cNvSpPr/>
          <p:nvPr/>
        </p:nvSpPr>
        <p:spPr>
          <a:xfrm rot="20497622">
            <a:off x="346372" y="5062802"/>
            <a:ext cx="2969110" cy="443753"/>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solidFill>
                <a:latin typeface="Times New Roman" pitchFamily="18" charset="0"/>
                <a:cs typeface="Times New Roman" pitchFamily="18" charset="0"/>
              </a:rPr>
              <a:t>Профицит</a:t>
            </a:r>
            <a:endParaRPr lang="ru-RU"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375383844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p:cNvGraphicFramePr/>
          <p:nvPr>
            <p:extLst>
              <p:ext uri="{D42A27DB-BD31-4B8C-83A1-F6EECF244321}">
                <p14:modId xmlns:p14="http://schemas.microsoft.com/office/powerpoint/2010/main" val="1147086595"/>
              </p:ext>
            </p:extLst>
          </p:nvPr>
        </p:nvGraphicFramePr>
        <p:xfrm>
          <a:off x="188260" y="336176"/>
          <a:ext cx="8754035" cy="63201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Рисунок 6" descr="6+.jpeg"/>
          <p:cNvPicPr>
            <a:picLocks noChangeAspect="1"/>
          </p:cNvPicPr>
          <p:nvPr/>
        </p:nvPicPr>
        <p:blipFill>
          <a:blip r:embed="rId8" cstate="print"/>
          <a:stretch>
            <a:fillRect/>
          </a:stretch>
        </p:blipFill>
        <p:spPr>
          <a:xfrm>
            <a:off x="6944986" y="2662517"/>
            <a:ext cx="1996468" cy="1776019"/>
          </a:xfrm>
          <a:prstGeom prst="rect">
            <a:avLst/>
          </a:prstGeom>
        </p:spPr>
      </p:pic>
      <p:pic>
        <p:nvPicPr>
          <p:cNvPr id="9" name="Рисунок 8" descr="субсидия.jpeg"/>
          <p:cNvPicPr>
            <a:picLocks noChangeAspect="1"/>
          </p:cNvPicPr>
          <p:nvPr/>
        </p:nvPicPr>
        <p:blipFill>
          <a:blip r:embed="rId9" cstate="print"/>
          <a:stretch>
            <a:fillRect/>
          </a:stretch>
        </p:blipFill>
        <p:spPr>
          <a:xfrm>
            <a:off x="3039034" y="4829174"/>
            <a:ext cx="2796989" cy="1809750"/>
          </a:xfrm>
          <a:prstGeom prst="rect">
            <a:avLst/>
          </a:prstGeom>
        </p:spPr>
      </p:pic>
      <p:pic>
        <p:nvPicPr>
          <p:cNvPr id="10" name="Рисунок 9" descr="суб.jpeg"/>
          <p:cNvPicPr>
            <a:picLocks noChangeAspect="1"/>
          </p:cNvPicPr>
          <p:nvPr/>
        </p:nvPicPr>
        <p:blipFill>
          <a:blip r:embed="rId10" cstate="print"/>
          <a:stretch>
            <a:fillRect/>
          </a:stretch>
        </p:blipFill>
        <p:spPr>
          <a:xfrm>
            <a:off x="0" y="2662517"/>
            <a:ext cx="1627094" cy="1776019"/>
          </a:xfrm>
          <a:prstGeom prst="rect">
            <a:avLst/>
          </a:prstGeom>
        </p:spPr>
      </p:pic>
      <p:sp>
        <p:nvSpPr>
          <p:cNvPr id="3" name="Скругленный прямоугольник 2"/>
          <p:cNvSpPr/>
          <p:nvPr/>
        </p:nvSpPr>
        <p:spPr>
          <a:xfrm>
            <a:off x="5983941" y="1129553"/>
            <a:ext cx="9144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8" name="Группа 7"/>
          <p:cNvGrpSpPr/>
          <p:nvPr/>
        </p:nvGrpSpPr>
        <p:grpSpPr>
          <a:xfrm>
            <a:off x="2516922" y="274757"/>
            <a:ext cx="6424532" cy="4163780"/>
            <a:chOff x="62816" y="-2081890"/>
            <a:chExt cx="6424532" cy="4163780"/>
          </a:xfrm>
          <a:scene3d>
            <a:camera prst="orthographicFront">
              <a:rot lat="0" lon="0" rev="0"/>
            </a:camera>
            <a:lightRig rig="balanced" dir="t">
              <a:rot lat="0" lon="0" rev="8700000"/>
            </a:lightRig>
          </a:scene3d>
        </p:grpSpPr>
        <p:sp>
          <p:nvSpPr>
            <p:cNvPr id="11" name="Скругленный прямоугольник 10"/>
            <p:cNvSpPr/>
            <p:nvPr/>
          </p:nvSpPr>
          <p:spPr>
            <a:xfrm>
              <a:off x="2251561" y="-2081890"/>
              <a:ext cx="4235787" cy="2144706"/>
            </a:xfrm>
            <a:prstGeom prst="roundRect">
              <a:avLst>
                <a:gd name="adj" fmla="val 10000"/>
              </a:avLst>
            </a:prstGeom>
            <a:ln>
              <a:noFill/>
            </a:ln>
            <a:effectLst>
              <a:outerShdw blurRad="44450" dist="27940" dir="5400000" algn="ctr">
                <a:srgbClr val="000000">
                  <a:alpha val="32000"/>
                </a:srgbClr>
              </a:outerShdw>
            </a:effectLst>
            <a:sp3d>
              <a:bevelT w="190500" h="38100"/>
            </a:sp3d>
          </p:spPr>
          <p:style>
            <a:lnRef idx="1">
              <a:schemeClr val="accent2"/>
            </a:lnRef>
            <a:fillRef idx="2">
              <a:schemeClr val="accent2"/>
            </a:fillRef>
            <a:effectRef idx="1">
              <a:schemeClr val="accent2"/>
            </a:effectRef>
            <a:fontRef idx="minor">
              <a:schemeClr val="dk1"/>
            </a:fontRef>
          </p:style>
        </p:sp>
        <p:sp>
          <p:nvSpPr>
            <p:cNvPr id="12" name="Скругленный прямоугольник 4"/>
            <p:cNvSpPr/>
            <p:nvPr/>
          </p:nvSpPr>
          <p:spPr>
            <a:xfrm>
              <a:off x="62816" y="62816"/>
              <a:ext cx="4110155" cy="2019074"/>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45720" tIns="45720" rIns="45720" bIns="45720" numCol="1" spcCol="1270" anchor="ctr" anchorCtr="0">
              <a:noAutofit/>
            </a:bodyPr>
            <a:lstStyle/>
            <a:p>
              <a:pPr lvl="0" algn="ctr" defTabSz="1066800">
                <a:lnSpc>
                  <a:spcPct val="90000"/>
                </a:lnSpc>
                <a:spcBef>
                  <a:spcPct val="0"/>
                </a:spcBef>
                <a:spcAft>
                  <a:spcPct val="35000"/>
                </a:spcAft>
              </a:pPr>
              <a:endParaRPr lang="ru-RU" sz="2000" b="0" i="1" kern="1200" dirty="0" smtClean="0">
                <a:latin typeface="Times New Roman" pitchFamily="18" charset="0"/>
                <a:cs typeface="Times New Roman" pitchFamily="18" charset="0"/>
              </a:endParaRPr>
            </a:p>
          </p:txBody>
        </p:sp>
      </p:grpSp>
      <p:sp>
        <p:nvSpPr>
          <p:cNvPr id="5" name="Прямоугольник 4"/>
          <p:cNvSpPr/>
          <p:nvPr/>
        </p:nvSpPr>
        <p:spPr>
          <a:xfrm>
            <a:off x="4948518" y="359149"/>
            <a:ext cx="3992936" cy="2139047"/>
          </a:xfrm>
          <a:prstGeom prst="rect">
            <a:avLst/>
          </a:prstGeom>
        </p:spPr>
        <p:txBody>
          <a:bodyPr wrap="square">
            <a:spAutoFit/>
          </a:bodyPr>
          <a:lstStyle/>
          <a:p>
            <a:pPr lvl="0" algn="ctr" defTabSz="1066800">
              <a:lnSpc>
                <a:spcPct val="90000"/>
              </a:lnSpc>
              <a:spcAft>
                <a:spcPct val="35000"/>
              </a:spcAft>
            </a:pPr>
            <a:r>
              <a:rPr lang="ru-RU" sz="2000" b="1" dirty="0" smtClean="0">
                <a:latin typeface="Times New Roman" pitchFamily="18" charset="0"/>
                <a:cs typeface="Times New Roman" pitchFamily="18" charset="0"/>
              </a:rPr>
              <a:t>Иные межбюджетные трансферты</a:t>
            </a:r>
            <a:endParaRPr lang="ru-RU" sz="2000" b="1" dirty="0">
              <a:latin typeface="Times New Roman" pitchFamily="18" charset="0"/>
              <a:cs typeface="Times New Roman" pitchFamily="18" charset="0"/>
            </a:endParaRPr>
          </a:p>
          <a:p>
            <a:pPr lvl="0" algn="ctr" defTabSz="1066800">
              <a:lnSpc>
                <a:spcPct val="90000"/>
              </a:lnSpc>
              <a:spcAft>
                <a:spcPct val="35000"/>
              </a:spcAft>
            </a:pPr>
            <a:r>
              <a:rPr lang="ru-RU" sz="2000" i="1" dirty="0" smtClean="0">
                <a:latin typeface="Times New Roman" pitchFamily="18" charset="0"/>
                <a:ea typeface="Calibri" pitchFamily="34" charset="0"/>
                <a:cs typeface="Times New Roman" pitchFamily="18" charset="0"/>
              </a:rPr>
              <a:t>Предоставляются прочие </a:t>
            </a:r>
            <a:r>
              <a:rPr lang="ru-RU" sz="2000" i="1" dirty="0">
                <a:latin typeface="Times New Roman" pitchFamily="18" charset="0"/>
                <a:ea typeface="Calibri" pitchFamily="34" charset="0"/>
                <a:cs typeface="Times New Roman" pitchFamily="18" charset="0"/>
              </a:rPr>
              <a:t>безвозмездные поступления из бюджетов другого уровня бюджетной системы Российской </a:t>
            </a:r>
            <a:r>
              <a:rPr lang="ru-RU" sz="2000" i="1" dirty="0" smtClean="0">
                <a:latin typeface="Times New Roman" pitchFamily="18" charset="0"/>
                <a:ea typeface="Calibri" pitchFamily="34" charset="0"/>
                <a:cs typeface="Times New Roman" pitchFamily="18" charset="0"/>
              </a:rPr>
              <a:t>Федерации</a:t>
            </a:r>
            <a:endParaRPr lang="ru-RU" sz="2000" i="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Воздушный поток">
  <a:themeElements>
    <a:clrScheme name="Городская">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27463</TotalTime>
  <Words>13023</Words>
  <Application>Microsoft Office PowerPoint</Application>
  <PresentationFormat>Экран (4:3)</PresentationFormat>
  <Paragraphs>2849</Paragraphs>
  <Slides>76</Slides>
  <Notes>22</Notes>
  <HiddenSlides>1</HiddenSlides>
  <MMClips>0</MMClips>
  <ScaleCrop>false</ScaleCrop>
  <HeadingPairs>
    <vt:vector size="4" baseType="variant">
      <vt:variant>
        <vt:lpstr>Тема</vt:lpstr>
      </vt:variant>
      <vt:variant>
        <vt:i4>1</vt:i4>
      </vt:variant>
      <vt:variant>
        <vt:lpstr>Заголовки слайдов</vt:lpstr>
      </vt:variant>
      <vt:variant>
        <vt:i4>76</vt:i4>
      </vt:variant>
    </vt:vector>
  </HeadingPairs>
  <TitlesOfParts>
    <vt:vector size="77" baseType="lpstr">
      <vt:lpstr>Воздушный поток</vt:lpstr>
      <vt:lpstr>Презентация PowerPoint</vt:lpstr>
      <vt:lpstr>Презентация PowerPoint</vt:lpstr>
      <vt:lpstr>Глоссарий</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Глоссарий</vt:lpstr>
      <vt:lpstr>Презентация PowerPoint</vt:lpstr>
      <vt:lpstr>Стадии  бюджетного процесса  в  Северо-Енисейском районе</vt:lpstr>
      <vt:lpstr>Участники бюджетного процесса Северо-Енисейского района</vt:lpstr>
      <vt:lpstr>Главные распорядители бюджета Северо-Енисейского района и подведомственные им муниципальные учреждения</vt:lpstr>
      <vt:lpstr>Презентация PowerPoint</vt:lpstr>
      <vt:lpstr>Презентация PowerPoint</vt:lpstr>
      <vt:lpstr>Презентация PowerPoint</vt:lpstr>
      <vt:lpstr>Презентация PowerPoint</vt:lpstr>
      <vt:lpstr>Презентация PowerPoint</vt:lpstr>
      <vt:lpstr>Основные параметры  бюджета  Северо-Енисейского района на 2021 год</vt:lpstr>
      <vt:lpstr>Основные параметры бюджета Северо-Енисейского района  в 2021 - 2023 годах (с учетом средств из федерального и краевого бюджетов)</vt:lpstr>
      <vt:lpstr>Динамика параметров бюджета  Северо-Енисейского района, (тыс. рублей)</vt:lpstr>
      <vt:lpstr>Источники внутреннего финансирования дефицита бюджета Северо-Енисейского района                                                               (тыс. рублей)          </vt:lpstr>
      <vt:lpstr>Динамика дефицита (профицита) бюджета  Северо-Енисейского района, (тыс. рублей)</vt:lpstr>
      <vt:lpstr>Межбюджетные трансферты из краевого бюджета муниципальному образованию Северо-Енисейского района</vt:lpstr>
      <vt:lpstr>Отраслевая структура расходов МБТ в 2021 году (тыс. рублей)</vt:lpstr>
      <vt:lpstr>Динамика межбюджетных трансфертов, переданных муниципальному образованию (тыс. рублей)</vt:lpstr>
      <vt:lpstr>Структура и динамика доходов бюджета Северо-Енисейского района, (тыс. рублей)</vt:lpstr>
      <vt:lpstr>Структура доходов бюджета на 2021 год (тыс. рублей)</vt:lpstr>
      <vt:lpstr>Структура налоговых доходов бюджета Северо-Енисейского района в 2021 году                                                                                                                                        (тыс. рублей)</vt:lpstr>
      <vt:lpstr>Презентация PowerPoint</vt:lpstr>
      <vt:lpstr>Структура налога на доходы физических лиц бюджета Северо-Енисейского района в 2021 году,  ВСЕГО НДФЛ - 700 350,0 тыс.руб.</vt:lpstr>
      <vt:lpstr>Структура неналоговых доходов бюджета Северо-Енисейского района в 2021 году, (тыс. рублей)</vt:lpstr>
      <vt:lpstr>ДИНАМИКА ПОСТУПЛЕНИЙ ПО ДОХОДАМ ОТ ИСПОЛЬЗОВАНИЯ ИМУЩЕСТВА, НАХОДЯЩЕГОСЯ В МУНИЦИПАЛЬНОЙ СОБСТВЕННОСТИ (тыс. рублей)</vt:lpstr>
      <vt:lpstr>Динамика налоговых доходов бюджета Северо-Енисейского района, (тыс. рублей)</vt:lpstr>
      <vt:lpstr>Динамика неналоговых доходов бюджета Северо-Енисейского района, (тыс. рублей)</vt:lpstr>
      <vt:lpstr>Отраслевая структура расходов в 2021 году (тыс. рублей)</vt:lpstr>
      <vt:lpstr>Структура расходов бюджета района на 2019–2023 годы</vt:lpstr>
      <vt:lpstr>Презентация PowerPoint</vt:lpstr>
      <vt:lpstr>Дорожный фонд Северо-Енисейского района, (тыс. рублей)</vt:lpstr>
      <vt:lpstr>Муниципальный дорожный фонд Северо-Енисейского района на 2021 год, тыс. руб.  </vt:lpstr>
      <vt:lpstr>Перечень субсидий юридическим лицам, индивидуальным предпринимателям, физическим лицам - производителям товаров, работ, услуг, предоставляемых из бюджета Северо-Енисейского района на безвозмездной и безвозвратной основе в целях возмещения недополученных доходов и (или) финансового обеспечения (возмещения) затрат в связи с производством (реализацией) товаров), выполнением работ, оказанием услуг в 2021 - 2023 годах»  на 2021 год  407 448,4 ежегодно (тыс. рублей) </vt:lpstr>
      <vt:lpstr>Муниципальная программа «Управление муниципальными финансами» </vt:lpstr>
      <vt:lpstr>Муниципальная программа «Управление муниципальными финансами» (продолжение)</vt:lpstr>
      <vt:lpstr>Капитальный ремонт объектов недвижимого имущества Северо-Енисейского района на 2021 год  16 837,1(тыс. рублей) </vt:lpstr>
      <vt:lpstr>Строительство объектов недвижимого имущества Северо-Енисейского района на 2021 год  555 607,3 (тыс. рублей) </vt:lpstr>
      <vt:lpstr>Капитальный ремонт объектов жилищного хозяйства на 2021 год, (тыс. рублей)</vt:lpstr>
      <vt:lpstr>Муниципальная программа «Создание условий для обеспечения доступным и комфортным жильем граждан Северо-Енисейского района»</vt:lpstr>
      <vt:lpstr>Муниципальная программа  «Развитие образования»</vt:lpstr>
      <vt:lpstr>Основные результаты при реализации муниципальной программы «Развитие образования»</vt:lpstr>
      <vt:lpstr>Организация питания обучающихся в муниципальных общеобразовательных организациях Северо-Енисейского района в 2021 – 2023 годах</vt:lpstr>
      <vt:lpstr>Финансовое обеспечение организации отдыха и оздоровления детей  в 2021 – 2023 годах</vt:lpstr>
      <vt:lpstr>Финансовое обеспечение переданных Красноярским краем отдельных государственных полномочий и  финансовое обеспечение дополнительных мероприятий по охране и укреплению здоровья детей, проживающих в Северо-Енисейском районе</vt:lpstr>
      <vt:lpstr>Муниципальная программа «Реформирование и модернизация жилищно-коммунального хозяйства и повышение энергетической эффективности» </vt:lpstr>
      <vt:lpstr>Основные результаты при реализации муниципальной программы «Реформирование и модернизация жилищно-коммунального хозяйства и повышение энергетической эффективности»</vt:lpstr>
      <vt:lpstr>Муниципальная программа «Развитие культуры»</vt:lpstr>
      <vt:lpstr>Презентация PowerPoint</vt:lpstr>
      <vt:lpstr>Муниципальная программа «Развитие транспортной системы Северо-Енисейского района»</vt:lpstr>
      <vt:lpstr>           Основные направления расходов муниципальной программы «Развитие транспортной системы Северо-Енисейского района» (тыс. рублей)</vt:lpstr>
      <vt:lpstr>Содержание и ремонт улично-дорожной сети на 2021 год (тыс. руб.)</vt:lpstr>
      <vt:lpstr>Презентация PowerPoint</vt:lpstr>
      <vt:lpstr>Муниципальная программа «Содействие развитию гражданского общества» </vt:lpstr>
      <vt:lpstr>Муниципальная программа «Управление муниципальным имуществом»</vt:lpstr>
      <vt:lpstr>Муниципальная программа «Развитие физической культуры, спорта и молодежной политики»</vt:lpstr>
      <vt:lpstr>Основные результаты при реализации муниципальной программы «Развитие физической культуры, спорта и молодежной политики»</vt:lpstr>
      <vt:lpstr>Муниципальная программа «Развитие местного  самоуправления»</vt:lpstr>
      <vt:lpstr>Муниципальная программа «Благоустройство»</vt:lpstr>
      <vt:lpstr>Презентация PowerPoint</vt:lpstr>
      <vt:lpstr>Благоустройство территории населенных пунктов Северо-Енисейского района на 2021 год (тыс. руб.)</vt:lpstr>
      <vt:lpstr>Благоустройство территории населенных пунктов Северо-Енисейского района на 2021 год (тыс. руб.)</vt:lpstr>
      <vt:lpstr> Муниципальная программа «Развитие социальных отношений, рост благополучия и защищенности граждан в Северо-Енисейском районе»  </vt:lpstr>
      <vt:lpstr>Основные результаты при реализации муниципальной программы «Развитие социальных отношений, рост благополучия и защищенности граждан в Северо-Енисейском районе»</vt:lpstr>
      <vt:lpstr>Презентация PowerPoint</vt:lpstr>
      <vt:lpstr>Расходы бюджета Северо-Енисейского района на реализацию национальных проектов, тыс. рублей</vt:lpstr>
      <vt:lpstr>Презентация PowerPoint</vt:lpstr>
      <vt:lpstr>Основные статьи расходов за счет средств бюджета  Северо-Енисейского района</vt:lpstr>
    </vt:vector>
  </TitlesOfParts>
  <Company>MACROPROF</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Согласование консолидированного бюджета Красноярского края на 2011 год</dc:title>
  <dc:creator>ulanov</dc:creator>
  <cp:lastModifiedBy>User3</cp:lastModifiedBy>
  <cp:revision>1767</cp:revision>
  <cp:lastPrinted>2020-11-13T07:52:20Z</cp:lastPrinted>
  <dcterms:created xsi:type="dcterms:W3CDTF">2010-10-07T17:17:34Z</dcterms:created>
  <dcterms:modified xsi:type="dcterms:W3CDTF">2020-11-13T09:08:14Z</dcterms:modified>
</cp:coreProperties>
</file>