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1.xml" ContentType="application/vnd.openxmlformats-officedocument.presentationml.notesSlid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drawings/drawing1.xml" ContentType="application/vnd.openxmlformats-officedocument.drawingml.chartshapes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8.xml" ContentType="application/vnd.openxmlformats-officedocument.drawingml.chart+xml"/>
  <Override PartName="/ppt/drawings/drawing2.xml" ContentType="application/vnd.openxmlformats-officedocument.drawingml.chartshapes+xml"/>
  <Override PartName="/ppt/charts/chart1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5" r:id="rId3"/>
  </p:sldMasterIdLst>
  <p:notesMasterIdLst>
    <p:notesMasterId r:id="rId59"/>
  </p:notesMasterIdLst>
  <p:sldIdLst>
    <p:sldId id="324" r:id="rId4"/>
    <p:sldId id="325" r:id="rId5"/>
    <p:sldId id="326" r:id="rId6"/>
    <p:sldId id="327" r:id="rId7"/>
    <p:sldId id="328" r:id="rId8"/>
    <p:sldId id="329" r:id="rId9"/>
    <p:sldId id="330" r:id="rId10"/>
    <p:sldId id="400" r:id="rId11"/>
    <p:sldId id="439" r:id="rId12"/>
    <p:sldId id="440" r:id="rId13"/>
    <p:sldId id="441" r:id="rId14"/>
    <p:sldId id="406" r:id="rId15"/>
    <p:sldId id="407" r:id="rId16"/>
    <p:sldId id="442" r:id="rId17"/>
    <p:sldId id="443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68" r:id="rId29"/>
    <p:sldId id="397" r:id="rId30"/>
    <p:sldId id="389" r:id="rId31"/>
    <p:sldId id="390" r:id="rId32"/>
    <p:sldId id="394" r:id="rId33"/>
    <p:sldId id="434" r:id="rId34"/>
    <p:sldId id="435" r:id="rId35"/>
    <p:sldId id="445" r:id="rId36"/>
    <p:sldId id="446" r:id="rId37"/>
    <p:sldId id="447" r:id="rId38"/>
    <p:sldId id="448" r:id="rId39"/>
    <p:sldId id="413" r:id="rId40"/>
    <p:sldId id="429" r:id="rId41"/>
    <p:sldId id="430" r:id="rId42"/>
    <p:sldId id="449" r:id="rId43"/>
    <p:sldId id="432" r:id="rId44"/>
    <p:sldId id="431" r:id="rId45"/>
    <p:sldId id="433" r:id="rId46"/>
    <p:sldId id="419" r:id="rId47"/>
    <p:sldId id="420" r:id="rId48"/>
    <p:sldId id="452" r:id="rId49"/>
    <p:sldId id="436" r:id="rId50"/>
    <p:sldId id="451" r:id="rId51"/>
    <p:sldId id="424" r:id="rId52"/>
    <p:sldId id="425" r:id="rId53"/>
    <p:sldId id="444" r:id="rId54"/>
    <p:sldId id="438" r:id="rId55"/>
    <p:sldId id="364" r:id="rId56"/>
    <p:sldId id="365" r:id="rId57"/>
    <p:sldId id="404" r:id="rId5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88229" autoAdjust="0"/>
  </p:normalViewPr>
  <p:slideViewPr>
    <p:cSldViewPr>
      <p:cViewPr varScale="1">
        <p:scale>
          <a:sx n="103" d="100"/>
          <a:sy n="103" d="100"/>
        </p:scale>
        <p:origin x="-18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74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61" Type="http://schemas.openxmlformats.org/officeDocument/2006/relationships/viewProps" Target="viewProp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2.xlsx"/><Relationship Id="rId1" Type="http://schemas.openxmlformats.org/officeDocument/2006/relationships/image" Target="../media/image6.jpeg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395332767903864"/>
          <c:y val="4.5394998198853564E-2"/>
          <c:w val="0.59204408633910366"/>
          <c:h val="0.925243575629643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-2.8677933707456173E-2"/>
                  <c:y val="-1.6032309541364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 (-) Профицит (+)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3225369.4</c:v>
                </c:pt>
                <c:pt idx="1">
                  <c:v>2217864</c:v>
                </c:pt>
                <c:pt idx="2">
                  <c:v>1007505.3999999999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0074440689968703E-2"/>
                  <c:y val="0.112235004191453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111830392828991E-2"/>
                  <c:y val="0.101545956173220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1583003875811465E-2"/>
                  <c:y val="0.101547849902199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 (-) Профицит (+)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3226980.2</c:v>
                </c:pt>
                <c:pt idx="1">
                  <c:v>2113355.4</c:v>
                </c:pt>
                <c:pt idx="2">
                  <c:v>1113624.8000000003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 (-) Профицит (+)</c:v>
                </c:pt>
              </c:strCache>
            </c:strRef>
          </c:cat>
          <c:val>
            <c:numRef>
              <c:f>Лист1!$D$2:$D$4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8502400"/>
        <c:axId val="163119104"/>
      </c:barChart>
      <c:catAx>
        <c:axId val="1585024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63119104"/>
        <c:crosses val="autoZero"/>
        <c:auto val="1"/>
        <c:lblAlgn val="ctr"/>
        <c:lblOffset val="100"/>
        <c:noMultiLvlLbl val="0"/>
      </c:catAx>
      <c:valAx>
        <c:axId val="163119104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158502400"/>
        <c:crosses val="autoZero"/>
        <c:crossBetween val="between"/>
      </c:valAx>
      <c:spPr>
        <a:effectLst>
          <a:outerShdw blurRad="50800" dist="50800" dir="5400000" algn="ctr" rotWithShape="0">
            <a:srgbClr val="000000">
              <a:alpha val="79000"/>
            </a:srgbClr>
          </a:outerShdw>
        </a:effectLst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2018 факт</a:t>
            </a:r>
            <a:endParaRPr lang="ru-RU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explosion val="25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Субвенции</c:v>
                </c:pt>
                <c:pt idx="1">
                  <c:v>Субсидии  </c:v>
                </c:pt>
                <c:pt idx="2">
                  <c:v>Иные МБТ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362056.9</c:v>
                </c:pt>
                <c:pt idx="1">
                  <c:v>430270.5</c:v>
                </c:pt>
                <c:pt idx="2">
                  <c:v>1371.9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0.17460128093049174"/>
          <c:y val="0.79472244515408563"/>
          <c:w val="0.6507974381390198"/>
          <c:h val="0.20527755484591514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2020 факт</a:t>
            </a:r>
            <a:endParaRPr lang="ru-RU" dirty="0"/>
          </a:p>
        </c:rich>
      </c:tx>
      <c:layout>
        <c:manualLayout>
          <c:xMode val="edge"/>
          <c:yMode val="edge"/>
          <c:x val="0.20590167841762996"/>
          <c:y val="2.798782933447733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6561336180037973E-2"/>
          <c:y val="0.31025592335595381"/>
          <c:w val="0.48338077170169497"/>
          <c:h val="0.2940439181198055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explosion val="12"/>
          <c:dLbls>
            <c:dLbl>
              <c:idx val="0"/>
              <c:layout>
                <c:manualLayout>
                  <c:x val="-0.22700602710809906"/>
                  <c:y val="-7.4516677367175346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8.1166521621054449E-2"/>
                  <c:y val="-6.5525311722713334E-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1.839726141539829E-2"/>
                  <c:y val="4.743018836323353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Субвенции</c:v>
                </c:pt>
                <c:pt idx="1">
                  <c:v>Субсидии</c:v>
                </c:pt>
                <c:pt idx="2">
                  <c:v>Иные МБТ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351344.1</c:v>
                </c:pt>
                <c:pt idx="1">
                  <c:v>268634.7</c:v>
                </c:pt>
                <c:pt idx="2">
                  <c:v>5384.7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14142987589823205"/>
          <c:y val="0.78261206517858584"/>
          <c:w val="0.59525934316476914"/>
          <c:h val="0.2171378073702753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 algn="just"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rotY val="0"/>
      <c:depthPercent val="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446317607734931"/>
          <c:y val="4.0964474511108649E-2"/>
          <c:w val="0.71371985553087913"/>
          <c:h val="0.8417927248530553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налоги на имущество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2013
 827 008,5</c:v>
                </c:pt>
                <c:pt idx="1">
                  <c:v>2014
860 575,4</c:v>
                </c:pt>
                <c:pt idx="2">
                  <c:v>2015
1 252 161,4</c:v>
                </c:pt>
                <c:pt idx="3">
                  <c:v>2016
1 223 403,0</c:v>
                </c:pt>
                <c:pt idx="4">
                  <c:v>2017                                     1 098,2</c:v>
                </c:pt>
                <c:pt idx="5">
                  <c:v>2018                                                                             995 661,9</c:v>
                </c:pt>
                <c:pt idx="6">
                  <c:v>2019                                                                             1 033 466,0</c:v>
                </c:pt>
                <c:pt idx="7">
                  <c:v>2020                                                                             2 495271,2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1278</c:v>
                </c:pt>
                <c:pt idx="1">
                  <c:v>1230.5999999999999</c:v>
                </c:pt>
                <c:pt idx="2">
                  <c:v>1848</c:v>
                </c:pt>
                <c:pt idx="3">
                  <c:v>2356.6</c:v>
                </c:pt>
                <c:pt idx="4">
                  <c:v>653.20000000000005</c:v>
                </c:pt>
                <c:pt idx="5">
                  <c:v>741.8</c:v>
                </c:pt>
                <c:pt idx="6">
                  <c:v>2901.6</c:v>
                </c:pt>
                <c:pt idx="7">
                  <c:v>2808.3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акцизы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2013
 827 008,5</c:v>
                </c:pt>
                <c:pt idx="1">
                  <c:v>2014
860 575,4</c:v>
                </c:pt>
                <c:pt idx="2">
                  <c:v>2015
1 252 161,4</c:v>
                </c:pt>
                <c:pt idx="3">
                  <c:v>2016
1 223 403,0</c:v>
                </c:pt>
                <c:pt idx="4">
                  <c:v>2017                                     1 098,2</c:v>
                </c:pt>
                <c:pt idx="5">
                  <c:v>2018                                                                             995 661,9</c:v>
                </c:pt>
                <c:pt idx="6">
                  <c:v>2019                                                                             1 033 466,0</c:v>
                </c:pt>
                <c:pt idx="7">
                  <c:v>2020                                                                             2 495271,2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0</c:v>
                </c:pt>
                <c:pt idx="1">
                  <c:v>803.1</c:v>
                </c:pt>
                <c:pt idx="2">
                  <c:v>1615.7</c:v>
                </c:pt>
                <c:pt idx="3">
                  <c:v>1667.1</c:v>
                </c:pt>
                <c:pt idx="4">
                  <c:v>1193.5</c:v>
                </c:pt>
                <c:pt idx="5">
                  <c:v>1270.5999999999999</c:v>
                </c:pt>
                <c:pt idx="6">
                  <c:v>1467.3</c:v>
                </c:pt>
                <c:pt idx="7">
                  <c:v>1357.4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госпошлина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2013
 827 008,5</c:v>
                </c:pt>
                <c:pt idx="1">
                  <c:v>2014
860 575,4</c:v>
                </c:pt>
                <c:pt idx="2">
                  <c:v>2015
1 252 161,4</c:v>
                </c:pt>
                <c:pt idx="3">
                  <c:v>2016
1 223 403,0</c:v>
                </c:pt>
                <c:pt idx="4">
                  <c:v>2017                                     1 098,2</c:v>
                </c:pt>
                <c:pt idx="5">
                  <c:v>2018                                                                             995 661,9</c:v>
                </c:pt>
                <c:pt idx="6">
                  <c:v>2019                                                                             1 033 466,0</c:v>
                </c:pt>
                <c:pt idx="7">
                  <c:v>2020                                                                             2 495271,2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824</c:v>
                </c:pt>
                <c:pt idx="1">
                  <c:v>1607.8</c:v>
                </c:pt>
                <c:pt idx="2">
                  <c:v>1459.7</c:v>
                </c:pt>
                <c:pt idx="3">
                  <c:v>1667.8</c:v>
                </c:pt>
                <c:pt idx="4">
                  <c:v>1331.5</c:v>
                </c:pt>
                <c:pt idx="5">
                  <c:v>1665.4</c:v>
                </c:pt>
                <c:pt idx="6">
                  <c:v>1640.5</c:v>
                </c:pt>
                <c:pt idx="7">
                  <c:v>1642.6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налоги на совокупный доход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2013
 827 008,5</c:v>
                </c:pt>
                <c:pt idx="1">
                  <c:v>2014
860 575,4</c:v>
                </c:pt>
                <c:pt idx="2">
                  <c:v>2015
1 252 161,4</c:v>
                </c:pt>
                <c:pt idx="3">
                  <c:v>2016
1 223 403,0</c:v>
                </c:pt>
                <c:pt idx="4">
                  <c:v>2017                                     1 098,2</c:v>
                </c:pt>
                <c:pt idx="5">
                  <c:v>2018                                                                             995 661,9</c:v>
                </c:pt>
                <c:pt idx="6">
                  <c:v>2019                                                                             1 033 466,0</c:v>
                </c:pt>
                <c:pt idx="7">
                  <c:v>2020                                                                             2 495271,2</c:v>
                </c:pt>
              </c:strCache>
            </c:strRef>
          </c:cat>
          <c:val>
            <c:numRef>
              <c:f>Лист1!$E$2:$E$9</c:f>
              <c:numCache>
                <c:formatCode>General</c:formatCode>
                <c:ptCount val="8"/>
                <c:pt idx="0">
                  <c:v>9666.2000000000007</c:v>
                </c:pt>
                <c:pt idx="1">
                  <c:v>9240.7999999999993</c:v>
                </c:pt>
                <c:pt idx="2">
                  <c:v>10980.8</c:v>
                </c:pt>
                <c:pt idx="3">
                  <c:v>10873.5</c:v>
                </c:pt>
                <c:pt idx="4">
                  <c:v>11587.5</c:v>
                </c:pt>
                <c:pt idx="5">
                  <c:v>8155</c:v>
                </c:pt>
                <c:pt idx="6">
                  <c:v>9646.9</c:v>
                </c:pt>
                <c:pt idx="7">
                  <c:v>14656.2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НДФЛ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2013
 827 008,5</c:v>
                </c:pt>
                <c:pt idx="1">
                  <c:v>2014
860 575,4</c:v>
                </c:pt>
                <c:pt idx="2">
                  <c:v>2015
1 252 161,4</c:v>
                </c:pt>
                <c:pt idx="3">
                  <c:v>2016
1 223 403,0</c:v>
                </c:pt>
                <c:pt idx="4">
                  <c:v>2017                                     1 098,2</c:v>
                </c:pt>
                <c:pt idx="5">
                  <c:v>2018                                                                             995 661,9</c:v>
                </c:pt>
                <c:pt idx="6">
                  <c:v>2019                                                                             1 033 466,0</c:v>
                </c:pt>
                <c:pt idx="7">
                  <c:v>2020                                                                             2 495271,2</c:v>
                </c:pt>
              </c:strCache>
            </c:strRef>
          </c:cat>
          <c:val>
            <c:numRef>
              <c:f>Лист1!$F$2:$F$9</c:f>
              <c:numCache>
                <c:formatCode>General</c:formatCode>
                <c:ptCount val="8"/>
                <c:pt idx="0">
                  <c:v>400115.7</c:v>
                </c:pt>
                <c:pt idx="1">
                  <c:v>336391.3</c:v>
                </c:pt>
                <c:pt idx="2">
                  <c:v>390864</c:v>
                </c:pt>
                <c:pt idx="3">
                  <c:v>636727.19999999995</c:v>
                </c:pt>
                <c:pt idx="4">
                  <c:v>491779.8</c:v>
                </c:pt>
                <c:pt idx="5">
                  <c:v>531619.19999999995</c:v>
                </c:pt>
                <c:pt idx="6">
                  <c:v>554395.1</c:v>
                </c:pt>
                <c:pt idx="7">
                  <c:v>672150.1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налог на прибыль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2013
 827 008,5</c:v>
                </c:pt>
                <c:pt idx="1">
                  <c:v>2014
860 575,4</c:v>
                </c:pt>
                <c:pt idx="2">
                  <c:v>2015
1 252 161,4</c:v>
                </c:pt>
                <c:pt idx="3">
                  <c:v>2016
1 223 403,0</c:v>
                </c:pt>
                <c:pt idx="4">
                  <c:v>2017                                     1 098,2</c:v>
                </c:pt>
                <c:pt idx="5">
                  <c:v>2018                                                                             995 661,9</c:v>
                </c:pt>
                <c:pt idx="6">
                  <c:v>2019                                                                             1 033 466,0</c:v>
                </c:pt>
                <c:pt idx="7">
                  <c:v>2020                                                                             2 495271,2</c:v>
                </c:pt>
              </c:strCache>
            </c:strRef>
          </c:cat>
          <c:val>
            <c:numRef>
              <c:f>Лист1!$G$2:$G$9</c:f>
              <c:numCache>
                <c:formatCode>General</c:formatCode>
                <c:ptCount val="8"/>
                <c:pt idx="0">
                  <c:v>415124.6</c:v>
                </c:pt>
                <c:pt idx="1">
                  <c:v>511301.7</c:v>
                </c:pt>
                <c:pt idx="2">
                  <c:v>845393.2</c:v>
                </c:pt>
                <c:pt idx="3">
                  <c:v>570110.80000000005</c:v>
                </c:pt>
                <c:pt idx="4">
                  <c:v>591650.19999999995</c:v>
                </c:pt>
                <c:pt idx="5">
                  <c:v>450239.7</c:v>
                </c:pt>
                <c:pt idx="6">
                  <c:v>463414.6</c:v>
                </c:pt>
                <c:pt idx="7">
                  <c:v>1802656.6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3"/>
        <c:gapDepth val="225"/>
        <c:shape val="box"/>
        <c:axId val="293020672"/>
        <c:axId val="241267776"/>
        <c:axId val="297717760"/>
      </c:bar3DChart>
      <c:catAx>
        <c:axId val="293020672"/>
        <c:scaling>
          <c:orientation val="minMax"/>
        </c:scaling>
        <c:delete val="0"/>
        <c:axPos val="b"/>
        <c:majorGridlines/>
        <c:numFmt formatCode="General" sourceLinked="1"/>
        <c:majorTickMark val="in"/>
        <c:minorTickMark val="in"/>
        <c:tickLblPos val="low"/>
        <c:txPr>
          <a:bodyPr/>
          <a:lstStyle/>
          <a:p>
            <a:pPr>
              <a:defRPr sz="1100" b="1" i="0" u="none" kern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41267776"/>
        <c:crosses val="autoZero"/>
        <c:auto val="0"/>
        <c:lblAlgn val="ctr"/>
        <c:lblOffset val="80"/>
        <c:noMultiLvlLbl val="0"/>
      </c:catAx>
      <c:valAx>
        <c:axId val="2412677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5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93020672"/>
        <c:crosses val="autoZero"/>
        <c:crossBetween val="between"/>
      </c:valAx>
      <c:serAx>
        <c:axId val="297717760"/>
        <c:scaling>
          <c:orientation val="minMax"/>
        </c:scaling>
        <c:delete val="1"/>
        <c:axPos val="b"/>
        <c:majorTickMark val="out"/>
        <c:minorTickMark val="none"/>
        <c:tickLblPos val="none"/>
        <c:crossAx val="241267776"/>
        <c:crosses val="autoZero"/>
      </c:serAx>
      <c:spPr>
        <a:blipFill>
          <a:blip xmlns:r="http://schemas.openxmlformats.org/officeDocument/2006/relationships" r:embed="rId1"/>
          <a:tile tx="0" ty="0" sx="100000" sy="100000" flip="none" algn="tl"/>
        </a:blipFill>
      </c:spPr>
    </c:plotArea>
    <c:legend>
      <c:legendPos val="r"/>
      <c:layout>
        <c:manualLayout>
          <c:xMode val="edge"/>
          <c:yMode val="edge"/>
          <c:x val="0.82759532085031562"/>
          <c:y val="3.8862334109644771E-2"/>
          <c:w val="0.17240467914968449"/>
          <c:h val="0.91815884810173376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4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прочие 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2013 - 282 377,9</c:v>
                </c:pt>
                <c:pt idx="1">
                  <c:v>2014 - 119 363,5</c:v>
                </c:pt>
                <c:pt idx="2">
                  <c:v>2015 - 85 703,6</c:v>
                </c:pt>
                <c:pt idx="3">
                  <c:v>2016 - 93 947,2</c:v>
                </c:pt>
                <c:pt idx="4">
                  <c:v>2017-108 925,9</c:v>
                </c:pt>
                <c:pt idx="5">
                  <c:v>2018-94 647,3</c:v>
                </c:pt>
                <c:pt idx="6">
                  <c:v>2019-108 915,5</c:v>
                </c:pt>
                <c:pt idx="7">
                  <c:v>2020-105 789,1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170.1</c:v>
                </c:pt>
                <c:pt idx="3">
                  <c:v>223.4</c:v>
                </c:pt>
                <c:pt idx="7">
                  <c:v>1.1000000000000001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административные платежи, штрафы, прочие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2013 - 282 377,9</c:v>
                </c:pt>
                <c:pt idx="1">
                  <c:v>2014 - 119 363,5</c:v>
                </c:pt>
                <c:pt idx="2">
                  <c:v>2015 - 85 703,6</c:v>
                </c:pt>
                <c:pt idx="3">
                  <c:v>2016 - 93 947,2</c:v>
                </c:pt>
                <c:pt idx="4">
                  <c:v>2017-108 925,9</c:v>
                </c:pt>
                <c:pt idx="5">
                  <c:v>2018-94 647,3</c:v>
                </c:pt>
                <c:pt idx="6">
                  <c:v>2019-108 915,5</c:v>
                </c:pt>
                <c:pt idx="7">
                  <c:v>2020-105 789,1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2469.9</c:v>
                </c:pt>
                <c:pt idx="1">
                  <c:v>928.3</c:v>
                </c:pt>
                <c:pt idx="2">
                  <c:v>4509.5</c:v>
                </c:pt>
                <c:pt idx="3">
                  <c:v>3790.4</c:v>
                </c:pt>
                <c:pt idx="4">
                  <c:v>10668.9</c:v>
                </c:pt>
                <c:pt idx="5">
                  <c:v>4490.7</c:v>
                </c:pt>
                <c:pt idx="6">
                  <c:v>5369</c:v>
                </c:pt>
                <c:pt idx="7">
                  <c:v>1485.1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 от оказания платных услуг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2013 - 282 377,9</c:v>
                </c:pt>
                <c:pt idx="1">
                  <c:v>2014 - 119 363,5</c:v>
                </c:pt>
                <c:pt idx="2">
                  <c:v>2015 - 85 703,6</c:v>
                </c:pt>
                <c:pt idx="3">
                  <c:v>2016 - 93 947,2</c:v>
                </c:pt>
                <c:pt idx="4">
                  <c:v>2017-108 925,9</c:v>
                </c:pt>
                <c:pt idx="5">
                  <c:v>2018-94 647,3</c:v>
                </c:pt>
                <c:pt idx="6">
                  <c:v>2019-108 915,5</c:v>
                </c:pt>
                <c:pt idx="7">
                  <c:v>2020-105 789,1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9968.7000000000007</c:v>
                </c:pt>
                <c:pt idx="1">
                  <c:v>2486.3000000000002</c:v>
                </c:pt>
                <c:pt idx="2">
                  <c:v>2703</c:v>
                </c:pt>
                <c:pt idx="3">
                  <c:v>3144</c:v>
                </c:pt>
                <c:pt idx="4">
                  <c:v>5375.4</c:v>
                </c:pt>
                <c:pt idx="5">
                  <c:v>6804.1</c:v>
                </c:pt>
                <c:pt idx="6">
                  <c:v>6128.6</c:v>
                </c:pt>
                <c:pt idx="7">
                  <c:v>7710.6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доходы от продажи материальных и нематериальных активов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2013 - 282 377,9</c:v>
                </c:pt>
                <c:pt idx="1">
                  <c:v>2014 - 119 363,5</c:v>
                </c:pt>
                <c:pt idx="2">
                  <c:v>2015 - 85 703,6</c:v>
                </c:pt>
                <c:pt idx="3">
                  <c:v>2016 - 93 947,2</c:v>
                </c:pt>
                <c:pt idx="4">
                  <c:v>2017-108 925,9</c:v>
                </c:pt>
                <c:pt idx="5">
                  <c:v>2018-94 647,3</c:v>
                </c:pt>
                <c:pt idx="6">
                  <c:v>2019-108 915,5</c:v>
                </c:pt>
                <c:pt idx="7">
                  <c:v>2020-105 789,1</c:v>
                </c:pt>
              </c:strCache>
            </c:strRef>
          </c:cat>
          <c:val>
            <c:numRef>
              <c:f>Лист1!$E$2:$E$9</c:f>
              <c:numCache>
                <c:formatCode>General</c:formatCode>
                <c:ptCount val="8"/>
                <c:pt idx="0">
                  <c:v>18040</c:v>
                </c:pt>
                <c:pt idx="1">
                  <c:v>63230.8</c:v>
                </c:pt>
                <c:pt idx="2">
                  <c:v>11978</c:v>
                </c:pt>
                <c:pt idx="3">
                  <c:v>7390.2</c:v>
                </c:pt>
                <c:pt idx="4">
                  <c:v>16949.3</c:v>
                </c:pt>
                <c:pt idx="5">
                  <c:v>32806.300000000003</c:v>
                </c:pt>
                <c:pt idx="6">
                  <c:v>30974.7</c:v>
                </c:pt>
                <c:pt idx="7">
                  <c:v>30696.6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платежи при пользовании природными ресурсами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2013 - 282 377,9</c:v>
                </c:pt>
                <c:pt idx="1">
                  <c:v>2014 - 119 363,5</c:v>
                </c:pt>
                <c:pt idx="2">
                  <c:v>2015 - 85 703,6</c:v>
                </c:pt>
                <c:pt idx="3">
                  <c:v>2016 - 93 947,2</c:v>
                </c:pt>
                <c:pt idx="4">
                  <c:v>2017-108 925,9</c:v>
                </c:pt>
                <c:pt idx="5">
                  <c:v>2018-94 647,3</c:v>
                </c:pt>
                <c:pt idx="6">
                  <c:v>2019-108 915,5</c:v>
                </c:pt>
                <c:pt idx="7">
                  <c:v>2020-105 789,1</c:v>
                </c:pt>
              </c:strCache>
            </c:strRef>
          </c:cat>
          <c:val>
            <c:numRef>
              <c:f>Лист1!$F$2:$F$9</c:f>
              <c:numCache>
                <c:formatCode>General</c:formatCode>
                <c:ptCount val="8"/>
                <c:pt idx="0">
                  <c:v>6955.9</c:v>
                </c:pt>
                <c:pt idx="1">
                  <c:v>6774.9</c:v>
                </c:pt>
                <c:pt idx="2">
                  <c:v>15745.4</c:v>
                </c:pt>
                <c:pt idx="3">
                  <c:v>25004.7</c:v>
                </c:pt>
                <c:pt idx="4">
                  <c:v>17626.8</c:v>
                </c:pt>
                <c:pt idx="5">
                  <c:v>-6294.8</c:v>
                </c:pt>
                <c:pt idx="6">
                  <c:v>4839.3</c:v>
                </c:pt>
                <c:pt idx="7">
                  <c:v>6412.7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доходы от использования имущества государственной и муниципальной собственности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2013 - 282 377,9</c:v>
                </c:pt>
                <c:pt idx="1">
                  <c:v>2014 - 119 363,5</c:v>
                </c:pt>
                <c:pt idx="2">
                  <c:v>2015 - 85 703,6</c:v>
                </c:pt>
                <c:pt idx="3">
                  <c:v>2016 - 93 947,2</c:v>
                </c:pt>
                <c:pt idx="4">
                  <c:v>2017-108 925,9</c:v>
                </c:pt>
                <c:pt idx="5">
                  <c:v>2018-94 647,3</c:v>
                </c:pt>
                <c:pt idx="6">
                  <c:v>2019-108 915,5</c:v>
                </c:pt>
                <c:pt idx="7">
                  <c:v>2020-105 789,1</c:v>
                </c:pt>
              </c:strCache>
            </c:strRef>
          </c:cat>
          <c:val>
            <c:numRef>
              <c:f>Лист1!$G$2:$G$9</c:f>
              <c:numCache>
                <c:formatCode>General</c:formatCode>
                <c:ptCount val="8"/>
                <c:pt idx="0">
                  <c:v>244773.3</c:v>
                </c:pt>
                <c:pt idx="1">
                  <c:v>45943.199999999997</c:v>
                </c:pt>
                <c:pt idx="2">
                  <c:v>50767.7</c:v>
                </c:pt>
                <c:pt idx="3">
                  <c:v>54394.5</c:v>
                </c:pt>
                <c:pt idx="4">
                  <c:v>58305.5</c:v>
                </c:pt>
                <c:pt idx="5">
                  <c:v>56841</c:v>
                </c:pt>
                <c:pt idx="6">
                  <c:v>61603.9</c:v>
                </c:pt>
                <c:pt idx="7">
                  <c:v>59483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93244416"/>
        <c:axId val="297484288"/>
        <c:axId val="158265984"/>
      </c:bar3DChart>
      <c:catAx>
        <c:axId val="2932444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97484288"/>
        <c:crosses val="autoZero"/>
        <c:auto val="1"/>
        <c:lblAlgn val="ctr"/>
        <c:lblOffset val="100"/>
        <c:noMultiLvlLbl val="0"/>
      </c:catAx>
      <c:valAx>
        <c:axId val="297484288"/>
        <c:scaling>
          <c:orientation val="minMax"/>
        </c:scaling>
        <c:delete val="0"/>
        <c:axPos val="l"/>
        <c:majorGridlines/>
        <c:numFmt formatCode="General" sourceLinked="1"/>
        <c:majorTickMark val="cross"/>
        <c:minorTickMark val="cross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93244416"/>
        <c:crosses val="autoZero"/>
        <c:crossBetween val="between"/>
        <c:minorUnit val="10000"/>
      </c:valAx>
      <c:serAx>
        <c:axId val="158265984"/>
        <c:scaling>
          <c:orientation val="minMax"/>
        </c:scaling>
        <c:delete val="1"/>
        <c:axPos val="b"/>
        <c:majorTickMark val="out"/>
        <c:minorTickMark val="none"/>
        <c:tickLblPos val="none"/>
        <c:crossAx val="297484288"/>
        <c:crosses val="autoZero"/>
      </c:serAx>
    </c:plotArea>
    <c:legend>
      <c:legendPos val="r"/>
      <c:layout>
        <c:manualLayout>
          <c:xMode val="edge"/>
          <c:yMode val="edge"/>
          <c:x val="0.65132854045418231"/>
          <c:y val="0"/>
          <c:w val="0.33390893846602532"/>
          <c:h val="0.92237442922374424"/>
        </c:manualLayout>
      </c:layout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 b="0">
                <a:latin typeface="Times New Roman" pitchFamily="18" charset="0"/>
                <a:cs typeface="Times New Roman" pitchFamily="18" charset="0"/>
              </a:defRPr>
            </a:pPr>
            <a:r>
              <a:rPr lang="ru-RU" sz="2400" b="0" dirty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бюджета Северо-Енисейского района на 2020 </a:t>
            </a:r>
            <a:r>
              <a:rPr lang="ru-RU" sz="2400" b="0" dirty="0">
                <a:latin typeface="Times New Roman" pitchFamily="18" charset="0"/>
                <a:cs typeface="Times New Roman" pitchFamily="18" charset="0"/>
              </a:rPr>
              <a:t>год по </a:t>
            </a: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отраслям (тыс. рублей)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6.2325021872267029E-4"/>
          <c:y val="0.21880694079906879"/>
          <c:w val="0.58511592300962356"/>
          <c:h val="0.7801545640128315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на 2020 год по отраслям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2"/>
              <c:layout>
                <c:manualLayout>
                  <c:x val="5.0925337632080051E-17"/>
                  <c:y val="1.481481481481481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2.7777777777777809E-3"/>
                  <c:y val="3.703703703703704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Лист1!$A$2:$A$14</c:f>
              <c:strCache>
                <c:ptCount val="13"/>
                <c:pt idx="0">
                  <c:v>Общегосударственные вопросы - 313 375,7</c:v>
                </c:pt>
                <c:pt idx="1">
                  <c:v>Национальная оборона - 546,7</c:v>
                </c:pt>
                <c:pt idx="2">
                  <c:v>Национальная безопасность и правоохранительная деятельность - 37 794,7</c:v>
                </c:pt>
                <c:pt idx="3">
                  <c:v>Национальная экономика - 155 265,4</c:v>
                </c:pt>
                <c:pt idx="4">
                  <c:v>Жилищно-коммунальное хозяйство - 689 483,5</c:v>
                </c:pt>
                <c:pt idx="5">
                  <c:v>Охрана окружающей среды - 1 663,2</c:v>
                </c:pt>
                <c:pt idx="6">
                  <c:v>Образование - 619 198,6</c:v>
                </c:pt>
                <c:pt idx="7">
                  <c:v>Культура - 139 689,0</c:v>
                </c:pt>
                <c:pt idx="8">
                  <c:v>Здравоохранение - 9 484,9</c:v>
                </c:pt>
                <c:pt idx="9">
                  <c:v>Социальная политика - 40 767,3</c:v>
                </c:pt>
                <c:pt idx="10">
                  <c:v>Физическая культура и спорт - 77 984,6</c:v>
                </c:pt>
                <c:pt idx="11">
                  <c:v>Средства массовой информации - 24 263,9</c:v>
                </c:pt>
                <c:pt idx="12">
                  <c:v>Обслуживание государственного внутреннего и муниципального долна - 3 837,9</c:v>
                </c:pt>
              </c:strCache>
            </c:strRef>
          </c:cat>
          <c:val>
            <c:numRef>
              <c:f>Лист1!$B$2:$B$14</c:f>
              <c:numCache>
                <c:formatCode>#,##0.0</c:formatCode>
                <c:ptCount val="13"/>
                <c:pt idx="0">
                  <c:v>313375.7</c:v>
                </c:pt>
                <c:pt idx="1">
                  <c:v>546.70000000000005</c:v>
                </c:pt>
                <c:pt idx="2">
                  <c:v>37794.699999999997</c:v>
                </c:pt>
                <c:pt idx="3">
                  <c:v>155265.4</c:v>
                </c:pt>
                <c:pt idx="4">
                  <c:v>689483.5</c:v>
                </c:pt>
                <c:pt idx="5">
                  <c:v>1663.2</c:v>
                </c:pt>
                <c:pt idx="6">
                  <c:v>619198.6</c:v>
                </c:pt>
                <c:pt idx="7">
                  <c:v>139689</c:v>
                </c:pt>
                <c:pt idx="8">
                  <c:v>9484.9</c:v>
                </c:pt>
                <c:pt idx="9">
                  <c:v>40767.300000000003</c:v>
                </c:pt>
                <c:pt idx="10">
                  <c:v>77984.600000000006</c:v>
                </c:pt>
                <c:pt idx="11">
                  <c:v>24263.9</c:v>
                </c:pt>
                <c:pt idx="12">
                  <c:v>3837.9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0007764654419504"/>
          <c:y val="0.20894167395742463"/>
          <c:w val="0.39558202099738043"/>
          <c:h val="0.7634762321376497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view3D>
      <c:rotX val="90"/>
      <c:rotY val="7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1584426946631728E-2"/>
          <c:y val="4.4499619283243995E-2"/>
          <c:w val="0.59205796150481149"/>
          <c:h val="0.7424278215223096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Непрограммные расходы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2016 (факт)</c:v>
                </c:pt>
                <c:pt idx="1">
                  <c:v>2017 (факт)</c:v>
                </c:pt>
                <c:pt idx="2">
                  <c:v>2018 (факт)</c:v>
                </c:pt>
                <c:pt idx="3">
                  <c:v>2019 (факт)</c:v>
                </c:pt>
                <c:pt idx="4">
                  <c:v>2020 (факт)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0.0">
                  <c:v>7.2</c:v>
                </c:pt>
                <c:pt idx="1">
                  <c:v>7.9</c:v>
                </c:pt>
                <c:pt idx="2">
                  <c:v>7.9</c:v>
                </c:pt>
                <c:pt idx="3">
                  <c:v>9.5</c:v>
                </c:pt>
                <c:pt idx="4">
                  <c:v>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Программные расходы</c:v>
                </c:pt>
              </c:strCache>
            </c:strRef>
          </c:tx>
          <c:spPr>
            <a:solidFill>
              <a:srgbClr val="00B0F0"/>
            </a:solidFill>
          </c:spPr>
          <c:invertIfNegative val="1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2016 (факт)</c:v>
                </c:pt>
                <c:pt idx="1">
                  <c:v>2017 (факт)</c:v>
                </c:pt>
                <c:pt idx="2">
                  <c:v>2018 (факт)</c:v>
                </c:pt>
                <c:pt idx="3">
                  <c:v>2019 (факт)</c:v>
                </c:pt>
                <c:pt idx="4">
                  <c:v>2020 (факт)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 formatCode="0.0">
                  <c:v>92.8</c:v>
                </c:pt>
                <c:pt idx="1">
                  <c:v>92.1</c:v>
                </c:pt>
                <c:pt idx="2">
                  <c:v>92.1</c:v>
                </c:pt>
                <c:pt idx="3">
                  <c:v>90.5</c:v>
                </c:pt>
                <c:pt idx="4">
                  <c:v>88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80340480"/>
        <c:axId val="280561344"/>
        <c:axId val="0"/>
      </c:bar3DChart>
      <c:catAx>
        <c:axId val="280340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80561344"/>
        <c:crosses val="autoZero"/>
        <c:auto val="1"/>
        <c:lblAlgn val="ctr"/>
        <c:lblOffset val="100"/>
        <c:noMultiLvlLbl val="0"/>
      </c:catAx>
      <c:valAx>
        <c:axId val="28056134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803404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364238845144354"/>
          <c:y val="0.44411931728827381"/>
          <c:w val="0.26848326771653541"/>
          <c:h val="0.1033420467872042"/>
        </c:manualLayout>
      </c:layout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8060356517935406"/>
          <c:y val="9.8973103280667277E-3"/>
          <c:w val="0.56661865704286962"/>
          <c:h val="0.8878767747373430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FF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5"/>
              <c:layout>
                <c:manualLayout>
                  <c:x val="6.9444444444444458E-3"/>
                  <c:y val="9.00138174753675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aseline="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Лист1!$A$2:$A$16</c:f>
              <c:strCache>
                <c:ptCount val="15"/>
                <c:pt idx="0">
                  <c:v>Непрограммные расходы бюджета</c:v>
                </c:pt>
                <c:pt idx="1">
                  <c:v>МП "Развитие социальных отношений, рост благополучия и защищенности граждан в Северо-Енисейском районе"</c:v>
                </c:pt>
                <c:pt idx="2">
                  <c:v>МП "Формирование комфортной городской среды Северо-Енисейского района"</c:v>
                </c:pt>
                <c:pt idx="3">
                  <c:v>МП "Развитие местного самоуправления" </c:v>
                </c:pt>
                <c:pt idx="4">
                  <c:v>МП "Содействие развитию гражданского общества"</c:v>
                </c:pt>
                <c:pt idx="5">
                  <c:v>МП "Защита населения и территории Северо-Енисейского района от чрезвычайных ситуаций природного и техногенного характера" </c:v>
                </c:pt>
                <c:pt idx="6">
                  <c:v>МП "Управление муниципальными финансами"</c:v>
                </c:pt>
                <c:pt idx="7">
                  <c:v>МП  "Благоустройство территории" </c:v>
                </c:pt>
                <c:pt idx="8">
                  <c:v>МП "Развитие физической культуры, спорта и молодежной политики" </c:v>
                </c:pt>
                <c:pt idx="9">
                  <c:v>МП "Развитие транспортной системы Северо-Енисейского района"</c:v>
                </c:pt>
                <c:pt idx="10">
                  <c:v>МП "Управление муниципальным имуществом"</c:v>
                </c:pt>
                <c:pt idx="11">
                  <c:v>МП  "Развитие культуры" </c:v>
                </c:pt>
                <c:pt idx="12">
                  <c:v>МП "Создание условий для обеспечения доступным и комфортным жильем граждан Северо-Енисейского района"</c:v>
                </c:pt>
                <c:pt idx="13">
                  <c:v>МП "Развитие образования"</c:v>
                </c:pt>
                <c:pt idx="14">
                  <c:v>МП "Реформирование и модернизация жилищно-коммунального хозяйства и повышение энергетической эффективности"</c:v>
                </c:pt>
              </c:strCache>
            </c:strRef>
          </c:cat>
          <c:val>
            <c:numRef>
              <c:f>Лист1!$B$2:$B$16</c:f>
              <c:numCache>
                <c:formatCode>#,##0.0</c:formatCode>
                <c:ptCount val="15"/>
                <c:pt idx="0">
                  <c:v>261189.7</c:v>
                </c:pt>
                <c:pt idx="1">
                  <c:v>17683</c:v>
                </c:pt>
                <c:pt idx="2">
                  <c:v>7664.4</c:v>
                </c:pt>
                <c:pt idx="3">
                  <c:v>18295.7</c:v>
                </c:pt>
                <c:pt idx="4">
                  <c:v>24464.799999999999</c:v>
                </c:pt>
                <c:pt idx="5">
                  <c:v>37350.800000000003</c:v>
                </c:pt>
                <c:pt idx="6">
                  <c:v>36416.400000000001</c:v>
                </c:pt>
                <c:pt idx="7">
                  <c:v>55613.4</c:v>
                </c:pt>
                <c:pt idx="8">
                  <c:v>88947</c:v>
                </c:pt>
                <c:pt idx="9">
                  <c:v>98497.4</c:v>
                </c:pt>
                <c:pt idx="10">
                  <c:v>144057.4</c:v>
                </c:pt>
                <c:pt idx="11">
                  <c:v>154566.9</c:v>
                </c:pt>
                <c:pt idx="12">
                  <c:v>113383.9</c:v>
                </c:pt>
                <c:pt idx="13">
                  <c:v>640221.80000000005</c:v>
                </c:pt>
                <c:pt idx="14">
                  <c:v>519511.4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0070C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3"/>
              <c:layout>
                <c:manualLayout>
                  <c:x val="5.5555555555555558E-3"/>
                  <c:y val="-6.75103631065248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1.3888888888889403E-3"/>
                  <c:y val="-1.3502072621305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5.5555555555555558E-3"/>
                  <c:y val="-9.00138174753675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1.3888888888888894E-3"/>
                  <c:y val="-4.50069087376837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1.3888888888888894E-3"/>
                  <c:y val="-1.3502072621305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aseline="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Лист1!$A$2:$A$16</c:f>
              <c:strCache>
                <c:ptCount val="15"/>
                <c:pt idx="0">
                  <c:v>Непрограммные расходы бюджета</c:v>
                </c:pt>
                <c:pt idx="1">
                  <c:v>МП "Развитие социальных отношений, рост благополучия и защищенности граждан в Северо-Енисейском районе"</c:v>
                </c:pt>
                <c:pt idx="2">
                  <c:v>МП "Формирование комфортной городской среды Северо-Енисейского района"</c:v>
                </c:pt>
                <c:pt idx="3">
                  <c:v>МП "Развитие местного самоуправления" </c:v>
                </c:pt>
                <c:pt idx="4">
                  <c:v>МП "Содействие развитию гражданского общества"</c:v>
                </c:pt>
                <c:pt idx="5">
                  <c:v>МП "Защита населения и территории Северо-Енисейского района от чрезвычайных ситуаций природного и техногенного характера" </c:v>
                </c:pt>
                <c:pt idx="6">
                  <c:v>МП "Управление муниципальными финансами"</c:v>
                </c:pt>
                <c:pt idx="7">
                  <c:v>МП  "Благоустройство территории" </c:v>
                </c:pt>
                <c:pt idx="8">
                  <c:v>МП "Развитие физической культуры, спорта и молодежной политики" </c:v>
                </c:pt>
                <c:pt idx="9">
                  <c:v>МП "Развитие транспортной системы Северо-Енисейского района"</c:v>
                </c:pt>
                <c:pt idx="10">
                  <c:v>МП "Управление муниципальным имуществом"</c:v>
                </c:pt>
                <c:pt idx="11">
                  <c:v>МП  "Развитие культуры" </c:v>
                </c:pt>
                <c:pt idx="12">
                  <c:v>МП "Создание условий для обеспечения доступным и комфортным жильем граждан Северо-Енисейского района"</c:v>
                </c:pt>
                <c:pt idx="13">
                  <c:v>МП "Развитие образования"</c:v>
                </c:pt>
                <c:pt idx="14">
                  <c:v>МП "Реформирование и модернизация жилищно-коммунального хозяйства и повышение энергетической эффективности"</c:v>
                </c:pt>
              </c:strCache>
            </c:strRef>
          </c:cat>
          <c:val>
            <c:numRef>
              <c:f>Лист1!$C$2:$C$16</c:f>
              <c:numCache>
                <c:formatCode>#,##0.0</c:formatCode>
                <c:ptCount val="15"/>
                <c:pt idx="0">
                  <c:v>253305.5</c:v>
                </c:pt>
                <c:pt idx="1">
                  <c:v>17382.5</c:v>
                </c:pt>
                <c:pt idx="2">
                  <c:v>7664.4</c:v>
                </c:pt>
                <c:pt idx="3">
                  <c:v>18295.7</c:v>
                </c:pt>
                <c:pt idx="4">
                  <c:v>24263.8</c:v>
                </c:pt>
                <c:pt idx="5">
                  <c:v>36290.199999999997</c:v>
                </c:pt>
                <c:pt idx="6">
                  <c:v>36393.599999999999</c:v>
                </c:pt>
                <c:pt idx="7">
                  <c:v>53732</c:v>
                </c:pt>
                <c:pt idx="8">
                  <c:v>88078.5</c:v>
                </c:pt>
                <c:pt idx="9">
                  <c:v>98485.5</c:v>
                </c:pt>
                <c:pt idx="10">
                  <c:v>119140.5</c:v>
                </c:pt>
                <c:pt idx="11">
                  <c:v>150617.60000000001</c:v>
                </c:pt>
                <c:pt idx="12">
                  <c:v>101991.1</c:v>
                </c:pt>
                <c:pt idx="13">
                  <c:v>618512.5</c:v>
                </c:pt>
                <c:pt idx="14">
                  <c:v>489202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0443904"/>
        <c:axId val="280563648"/>
      </c:barChart>
      <c:catAx>
        <c:axId val="28044390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95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80563648"/>
        <c:crosses val="autoZero"/>
        <c:auto val="1"/>
        <c:lblAlgn val="ctr"/>
        <c:lblOffset val="100"/>
        <c:noMultiLvlLbl val="0"/>
      </c:catAx>
      <c:valAx>
        <c:axId val="280563648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804439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4700415684643675"/>
          <c:y val="0.5688333714331878"/>
          <c:w val="8.8259076990376203E-2"/>
          <c:h val="0.11582793752474051"/>
        </c:manualLayout>
      </c:layout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391983836087063"/>
          <c:y val="9.6931330253931983E-2"/>
          <c:w val="0.5675780287263168"/>
          <c:h val="0.8276570003287255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/>
          </c:spPr>
          <c:explosion val="146"/>
          <c:dLbls>
            <c:dLbl>
              <c:idx val="4"/>
              <c:layout>
                <c:manualLayout>
                  <c:x val="-7.0835054941230324E-2"/>
                  <c:y val="9.6838473764652849E-2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2.9750723075316739E-2"/>
                  <c:y val="0.11620616851758343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8.9252169225950209E-2"/>
                  <c:y val="0.10329437201562972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6.1711611416067486E-2"/>
                  <c:y val="0.10114240593197076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0.10102283588309784"/>
                  <c:y val="6.8862914677086481E-2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16203323603088096"/>
                  <c:y val="1.5063762585612666E-2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0.17537666401025914"/>
                  <c:y val="-2.7975559087566382E-2"/>
                </c:manualLayout>
              </c:layout>
              <c:spPr/>
              <c:txPr>
                <a:bodyPr/>
                <a:lstStyle/>
                <a:p>
                  <a:pPr>
                    <a:defRPr sz="800"/>
                  </a:pPr>
                  <a:endParaRPr lang="ru-RU"/>
                </a:p>
              </c:txPr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9.9169076917722462E-2"/>
                  <c:y val="-2.3671626920248476E-2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5.9029702747100598E-3"/>
                  <c:y val="-3.2279491254884288E-2"/>
                </c:manualLayout>
              </c:layout>
              <c:tx>
                <c:rich>
                  <a:bodyPr/>
                  <a:lstStyle/>
                  <a:p>
                    <a:r>
                      <a:rPr lang="ru-RU" sz="800" dirty="0"/>
                      <a:t>Комфортная городская среда
1%</a:t>
                    </a:r>
                  </a:p>
                </c:rich>
              </c:tx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dLbl>
              <c:idx val="13"/>
              <c:layout>
                <c:manualLayout>
                  <c:x val="0.21250692988956216"/>
                  <c:y val="2.3671626920248476E-2"/>
                </c:manualLayout>
              </c:layout>
              <c:tx>
                <c:rich>
                  <a:bodyPr/>
                  <a:lstStyle/>
                  <a:p>
                    <a:r>
                      <a:rPr lang="ru-RU" sz="800" dirty="0"/>
                      <a:t>Развитие социальных отношений, рост благополучия и защищенности граждан в Северо-Енисейском районе
1%</a:t>
                    </a:r>
                  </a:p>
                </c:rich>
              </c:tx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LegendKey val="1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Лист1!$A$2:$A$15</c:f>
              <c:strCache>
                <c:ptCount val="14"/>
                <c:pt idx="0">
                  <c:v>Развитие образования</c:v>
                </c:pt>
                <c:pt idx="1">
                  <c:v>Реформирование и модернизация жилищно-коммунального хозяйства и повышение энергетической эффективности</c:v>
                </c:pt>
                <c:pt idx="2">
                  <c:v>Защита населения от чрезвычайных ситуаций природного и техногенного характера</c:v>
                </c:pt>
                <c:pt idx="3">
                  <c:v>Развитие культуры</c:v>
                </c:pt>
                <c:pt idx="4">
                  <c:v>Развитие физической культуры, спорта и молодежной политики</c:v>
                </c:pt>
                <c:pt idx="5">
                  <c:v>Развитие транспортной системы Северо-Енисейского района</c:v>
                </c:pt>
                <c:pt idx="6">
                  <c:v>Развитие местного самоуправления</c:v>
                </c:pt>
                <c:pt idx="7">
                  <c:v>Создание условий для обеспечения доступным и комфортным жильем граждан Северо-Енисейского района</c:v>
                </c:pt>
                <c:pt idx="8">
                  <c:v>Управление муниципальными финансами</c:v>
                </c:pt>
                <c:pt idx="9">
                  <c:v>Содействие развитию гражданского общества</c:v>
                </c:pt>
                <c:pt idx="10">
                  <c:v>Управление муниципальным имуществом</c:v>
                </c:pt>
                <c:pt idx="11">
                  <c:v>Благоустройство территории</c:v>
                </c:pt>
                <c:pt idx="12">
                  <c:v>Комфортная городская среда</c:v>
                </c:pt>
                <c:pt idx="13">
                  <c:v>Развитие социальных отношений, рост благополучия и защищенности граждан в Северо-Енисейском районе</c:v>
                </c:pt>
              </c:strCache>
            </c:strRef>
          </c:cat>
          <c:val>
            <c:numRef>
              <c:f>Лист1!$B$2:$B$15</c:f>
              <c:numCache>
                <c:formatCode>#,##0.0</c:formatCode>
                <c:ptCount val="14"/>
                <c:pt idx="0">
                  <c:v>618512.5</c:v>
                </c:pt>
                <c:pt idx="1">
                  <c:v>489202</c:v>
                </c:pt>
                <c:pt idx="2">
                  <c:v>36290.199999999997</c:v>
                </c:pt>
                <c:pt idx="3">
                  <c:v>150617.60000000001</c:v>
                </c:pt>
                <c:pt idx="4">
                  <c:v>88078.5</c:v>
                </c:pt>
                <c:pt idx="5">
                  <c:v>98485.5</c:v>
                </c:pt>
                <c:pt idx="6">
                  <c:v>18295.7</c:v>
                </c:pt>
                <c:pt idx="7">
                  <c:v>101991.1</c:v>
                </c:pt>
                <c:pt idx="8">
                  <c:v>36393.599999999999</c:v>
                </c:pt>
                <c:pt idx="9">
                  <c:v>24263.8</c:v>
                </c:pt>
                <c:pt idx="10">
                  <c:v>119140.5</c:v>
                </c:pt>
                <c:pt idx="11">
                  <c:v>53732</c:v>
                </c:pt>
                <c:pt idx="12">
                  <c:v>7664.4</c:v>
                </c:pt>
                <c:pt idx="13">
                  <c:v>17382.5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9.3092626242233245E-2"/>
          <c:y val="2.7768858438149791E-2"/>
          <c:w val="0.59746423884513522"/>
          <c:h val="0.725653980752405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муниципальный долг</c:v>
                </c:pt>
              </c:strCache>
            </c:strRef>
          </c:tx>
          <c:spPr>
            <a:solidFill>
              <a:srgbClr val="9933FF"/>
            </a:solidFill>
          </c:spPr>
          <c:invertIfNegative val="0"/>
          <c:dLbls>
            <c:dLbl>
              <c:idx val="0"/>
              <c:layout>
                <c:manualLayout>
                  <c:x val="-4.1668853893263354E-3"/>
                  <c:y val="-0.176492746756480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6624492451264096E-3"/>
                  <c:y val="-0.254303922626110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1303474886152052E-2"/>
                  <c:y val="-0.24987991227124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9443350831147766E-3"/>
                  <c:y val="-0.344933863196094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1666666666666692E-3"/>
                  <c:y val="-2.77777777777787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2.56410256410262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9850371267694112E-2"/>
                  <c:y val="-0.263279221946571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9.9715099715099748E-3"/>
                  <c:y val="-0.346715384891957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Лист1!$A$2:$A$10</c:f>
              <c:strCache>
                <c:ptCount val="9"/>
                <c:pt idx="0">
                  <c:v>на 01.01.2013</c:v>
                </c:pt>
                <c:pt idx="1">
                  <c:v>на 01.01.2014</c:v>
                </c:pt>
                <c:pt idx="2">
                  <c:v>на 01.01.2015</c:v>
                </c:pt>
                <c:pt idx="3">
                  <c:v>на 01.01.2016</c:v>
                </c:pt>
                <c:pt idx="4">
                  <c:v>на 01.01.2017</c:v>
                </c:pt>
                <c:pt idx="5">
                  <c:v>на 01.01.2018</c:v>
                </c:pt>
                <c:pt idx="6">
                  <c:v>на 01.01.2019</c:v>
                </c:pt>
                <c:pt idx="7">
                  <c:v>на 01.01.2020</c:v>
                </c:pt>
                <c:pt idx="8">
                  <c:v>на 01.01.2021</c:v>
                </c:pt>
              </c:strCache>
            </c:strRef>
          </c:cat>
          <c:val>
            <c:numRef>
              <c:f>Лист1!$B$2:$B$10</c:f>
              <c:numCache>
                <c:formatCode>#,##0.0</c:formatCode>
                <c:ptCount val="9"/>
                <c:pt idx="0">
                  <c:v>155</c:v>
                </c:pt>
                <c:pt idx="1">
                  <c:v>280</c:v>
                </c:pt>
                <c:pt idx="2">
                  <c:v>256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285</c:v>
                </c:pt>
                <c:pt idx="7">
                  <c:v>390</c:v>
                </c:pt>
                <c:pt idx="8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serLines/>
        <c:axId val="348829184"/>
        <c:axId val="334878912"/>
      </c:barChart>
      <c:catAx>
        <c:axId val="348829184"/>
        <c:scaling>
          <c:orientation val="minMax"/>
        </c:scaling>
        <c:delete val="0"/>
        <c:axPos val="b"/>
        <c:numFmt formatCode="dd/mm/yy;@" sourceLinked="1"/>
        <c:majorTickMark val="out"/>
        <c:minorTickMark val="none"/>
        <c:tickLblPos val="nextTo"/>
        <c:txPr>
          <a:bodyPr/>
          <a:lstStyle/>
          <a:p>
            <a:pPr>
              <a:defRPr sz="1700"/>
            </a:pPr>
            <a:endParaRPr lang="ru-RU"/>
          </a:p>
        </c:txPr>
        <c:crossAx val="334878912"/>
        <c:crosses val="autoZero"/>
        <c:auto val="1"/>
        <c:lblAlgn val="ctr"/>
        <c:lblOffset val="100"/>
        <c:noMultiLvlLbl val="0"/>
      </c:catAx>
      <c:valAx>
        <c:axId val="33487891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3488291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88429571303589"/>
          <c:y val="3.0831228624714799E-2"/>
          <c:w val="0.85422681539807699"/>
          <c:h val="0.9383375427505705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0.101926067178443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1728395061728392E-3"/>
                  <c:y val="-0.118092149021499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1728395061728392E-3"/>
                  <c:y val="-6.45385302531196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08641975308642E-3"/>
                  <c:y val="-0.436707828149905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5432098765432102E-3"/>
                  <c:y val="-0.20477843215505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0.113261652395612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6.1728395061728392E-3"/>
                  <c:y val="-0.16436163633497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9.2592592592593767E-3"/>
                  <c:y val="-0.11586148135088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-141208.5</c:v>
                </c:pt>
                <c:pt idx="1">
                  <c:v>-114031</c:v>
                </c:pt>
                <c:pt idx="2">
                  <c:v>53676.800000000003</c:v>
                </c:pt>
                <c:pt idx="3">
                  <c:v>-704713.5</c:v>
                </c:pt>
                <c:pt idx="4">
                  <c:v>-356007.3</c:v>
                </c:pt>
                <c:pt idx="5">
                  <c:v>-123456.1</c:v>
                </c:pt>
                <c:pt idx="6">
                  <c:v>-256522.9</c:v>
                </c:pt>
                <c:pt idx="7">
                  <c:v>-57371.1</c:v>
                </c:pt>
                <c:pt idx="8">
                  <c:v>1113624.8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50433280"/>
        <c:axId val="346077952"/>
      </c:barChart>
      <c:catAx>
        <c:axId val="350433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46077952"/>
        <c:crosses val="autoZero"/>
        <c:auto val="1"/>
        <c:lblAlgn val="ctr"/>
        <c:lblOffset val="100"/>
        <c:noMultiLvlLbl val="0"/>
      </c:catAx>
      <c:valAx>
        <c:axId val="346077952"/>
        <c:scaling>
          <c:orientation val="minMax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crossAx val="3504332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616615417855666"/>
          <c:y val="0.34632623124179623"/>
          <c:w val="0.84965094158162524"/>
          <c:h val="0.633801684673143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изменение остатков</c:v>
                </c:pt>
              </c:strCache>
            </c:strRef>
          </c:tx>
          <c:spPr>
            <a:solidFill>
              <a:schemeClr val="accent1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4.1829042398180858E-3"/>
                  <c:y val="5.03769471430472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9715070663634833E-3"/>
                  <c:y val="4.35479734076187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3703124025635819E-2"/>
                  <c:y val="5.44353096569517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254871271945426E-2"/>
                  <c:y val="6.09675056680944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2013
114 031,0</c:v>
                </c:pt>
                <c:pt idx="1">
                  <c:v>2014
-53 676,8</c:v>
                </c:pt>
                <c:pt idx="2">
                  <c:v>2015
704 713,5</c:v>
                </c:pt>
                <c:pt idx="3">
                  <c:v>2016
356 007,3</c:v>
                </c:pt>
                <c:pt idx="4">
                  <c:v>2017                       20 954,5</c:v>
                </c:pt>
                <c:pt idx="5">
                  <c:v>2018                                                                                   256522,9</c:v>
                </c:pt>
                <c:pt idx="6">
                  <c:v>2019                         57 371,1</c:v>
                </c:pt>
                <c:pt idx="7">
                  <c:v>2020                               -1 113 624,8</c:v>
                </c:pt>
              </c:strCache>
            </c:strRef>
          </c:cat>
          <c:val>
            <c:numRef>
              <c:f>Лист1!$B$2:$B$9</c:f>
              <c:numCache>
                <c:formatCode>#,##0.0</c:formatCode>
                <c:ptCount val="8"/>
                <c:pt idx="0">
                  <c:v>-10969</c:v>
                </c:pt>
                <c:pt idx="1">
                  <c:v>29676.799999999999</c:v>
                </c:pt>
                <c:pt idx="2">
                  <c:v>-408232.1</c:v>
                </c:pt>
                <c:pt idx="3">
                  <c:v>356007.3</c:v>
                </c:pt>
                <c:pt idx="4">
                  <c:v>20954.5</c:v>
                </c:pt>
                <c:pt idx="5">
                  <c:v>-28477.1</c:v>
                </c:pt>
                <c:pt idx="6">
                  <c:v>-47628.9</c:v>
                </c:pt>
                <c:pt idx="7">
                  <c:v>-723624.8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кредиты полученные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6.9715070663634833E-3"/>
                  <c:y val="4.65116279069771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3463233918544694E-2"/>
                  <c:y val="-4.3547973407617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731616959272347E-2"/>
                  <c:y val="-6.53219601114279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7886028265453919E-3"/>
                  <c:y val="-2.17739867038093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2013
114 031,0</c:v>
                </c:pt>
                <c:pt idx="1">
                  <c:v>2014
-53 676,8</c:v>
                </c:pt>
                <c:pt idx="2">
                  <c:v>2015
704 713,5</c:v>
                </c:pt>
                <c:pt idx="3">
                  <c:v>2016
356 007,3</c:v>
                </c:pt>
                <c:pt idx="4">
                  <c:v>2017                       20 954,5</c:v>
                </c:pt>
                <c:pt idx="5">
                  <c:v>2018                                                                                   256522,9</c:v>
                </c:pt>
                <c:pt idx="6">
                  <c:v>2019                         57 371,1</c:v>
                </c:pt>
                <c:pt idx="7">
                  <c:v>2020                               -1 113 624,8</c:v>
                </c:pt>
              </c:strCache>
            </c:strRef>
          </c:cat>
          <c:val>
            <c:numRef>
              <c:f>Лист1!$C$2:$C$9</c:f>
              <c:numCache>
                <c:formatCode>#,##0.0</c:formatCode>
                <c:ptCount val="8"/>
                <c:pt idx="0">
                  <c:v>380000</c:v>
                </c:pt>
                <c:pt idx="1">
                  <c:v>467000</c:v>
                </c:pt>
                <c:pt idx="2">
                  <c:v>30000</c:v>
                </c:pt>
                <c:pt idx="3">
                  <c:v>0</c:v>
                </c:pt>
                <c:pt idx="5">
                  <c:v>380000</c:v>
                </c:pt>
                <c:pt idx="6">
                  <c:v>390000</c:v>
                </c:pt>
                <c:pt idx="7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кредиты погашенные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5337315545999619E-2"/>
                  <c:y val="9.3023255813953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520219785817888E-2"/>
                  <c:y val="9.3023255813953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308822612363225E-2"/>
                  <c:y val="5.19849646335592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5772056530907829E-3"/>
                  <c:y val="-2.17739867038093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6731616959272447E-2"/>
                  <c:y val="-1.306439202228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8125918372545041E-2"/>
                  <c:y val="2.17739867038093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2013
114 031,0</c:v>
                </c:pt>
                <c:pt idx="1">
                  <c:v>2014
-53 676,8</c:v>
                </c:pt>
                <c:pt idx="2">
                  <c:v>2015
704 713,5</c:v>
                </c:pt>
                <c:pt idx="3">
                  <c:v>2016
356 007,3</c:v>
                </c:pt>
                <c:pt idx="4">
                  <c:v>2017                       20 954,5</c:v>
                </c:pt>
                <c:pt idx="5">
                  <c:v>2018                                                                                   256522,9</c:v>
                </c:pt>
                <c:pt idx="6">
                  <c:v>2019                         57 371,1</c:v>
                </c:pt>
                <c:pt idx="7">
                  <c:v>2020                               -1 113 624,8</c:v>
                </c:pt>
              </c:strCache>
            </c:strRef>
          </c:cat>
          <c:val>
            <c:numRef>
              <c:f>Лист1!$D$2:$D$9</c:f>
              <c:numCache>
                <c:formatCode>#,##0.0</c:formatCode>
                <c:ptCount val="8"/>
                <c:pt idx="0">
                  <c:v>255000</c:v>
                </c:pt>
                <c:pt idx="1">
                  <c:v>491000</c:v>
                </c:pt>
                <c:pt idx="2">
                  <c:v>286000</c:v>
                </c:pt>
                <c:pt idx="3">
                  <c:v>0</c:v>
                </c:pt>
                <c:pt idx="5">
                  <c:v>95000</c:v>
                </c:pt>
                <c:pt idx="6">
                  <c:v>285000</c:v>
                </c:pt>
                <c:pt idx="7">
                  <c:v>390000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средства от продажи акций и иных форм участия в капитале, находящихся в муниципальной собственности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9.760109892908874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943014132726956E-2"/>
                  <c:y val="-2.17739867038093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2013
114 031,0</c:v>
                </c:pt>
                <c:pt idx="1">
                  <c:v>2014
-53 676,8</c:v>
                </c:pt>
                <c:pt idx="2">
                  <c:v>2015
704 713,5</c:v>
                </c:pt>
                <c:pt idx="3">
                  <c:v>2016
356 007,3</c:v>
                </c:pt>
                <c:pt idx="4">
                  <c:v>2017                       20 954,5</c:v>
                </c:pt>
                <c:pt idx="5">
                  <c:v>2018                                                                                   256522,9</c:v>
                </c:pt>
                <c:pt idx="6">
                  <c:v>2019                         57 371,1</c:v>
                </c:pt>
                <c:pt idx="7">
                  <c:v>2020                               -1 113 624,8</c:v>
                </c:pt>
              </c:strCache>
            </c:strRef>
          </c:cat>
          <c:val>
            <c:numRef>
              <c:f>Лист1!$E$2:$E$9</c:f>
              <c:numCache>
                <c:formatCode>#,##0.0</c:formatCode>
                <c:ptCount val="8"/>
                <c:pt idx="0">
                  <c:v>0</c:v>
                </c:pt>
                <c:pt idx="1">
                  <c:v>0</c:v>
                </c:pt>
                <c:pt idx="2">
                  <c:v>1368945.6</c:v>
                </c:pt>
                <c:pt idx="3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4442112"/>
        <c:axId val="163123136"/>
      </c:barChart>
      <c:catAx>
        <c:axId val="164442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 i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3123136"/>
        <c:crosses val="autoZero"/>
        <c:auto val="1"/>
        <c:lblAlgn val="ctr"/>
        <c:lblOffset val="100"/>
        <c:noMultiLvlLbl val="0"/>
      </c:catAx>
      <c:valAx>
        <c:axId val="163123136"/>
        <c:scaling>
          <c:orientation val="minMax"/>
        </c:scaling>
        <c:delete val="0"/>
        <c:axPos val="l"/>
        <c:majorGridlines/>
        <c:numFmt formatCode="#,##0.0" sourceLinked="1"/>
        <c:majorTickMark val="none"/>
        <c:minorTickMark val="none"/>
        <c:tickLblPos val="nextTo"/>
        <c:txPr>
          <a:bodyPr/>
          <a:lstStyle/>
          <a:p>
            <a:pPr>
              <a:defRPr sz="1400" baseline="0"/>
            </a:pPr>
            <a:endParaRPr lang="ru-RU"/>
          </a:p>
        </c:txPr>
        <c:crossAx val="16444211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3.0949319449165569E-2"/>
          <c:y val="1.3953488372093023E-2"/>
          <c:w val="0.94925566262034144"/>
          <c:h val="0.31844845266434901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199837089329352"/>
          <c:y val="3.1256175698625932E-2"/>
          <c:w val="0.74428036473889025"/>
          <c:h val="0.87774316813339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dLbls>
            <c:dLbl>
              <c:idx val="0"/>
              <c:layout>
                <c:manualLayout>
                  <c:x val="-5.1724137931034489E-2"/>
                  <c:y val="-8.3333333333333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017241379310345E-2"/>
                  <c:y val="3.92156862745098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5919540229885055E-2"/>
                  <c:y val="5.8823529411764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3045977011494761E-2"/>
                  <c:y val="5.8823529411764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8850574712643695E-2"/>
                  <c:y val="-3.43137254901960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4540229885057472E-2"/>
                  <c:y val="3.1862745098039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0229885057471368E-2"/>
                  <c:y val="3.6764705882352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4482758620689655E-2"/>
                  <c:y val="2.94117647058823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Лист1!$B$2:$B$10</c:f>
              <c:numCache>
                <c:formatCode>#,##0.0</c:formatCode>
                <c:ptCount val="9"/>
                <c:pt idx="0">
                  <c:v>1454272.7</c:v>
                </c:pt>
                <c:pt idx="1">
                  <c:v>1685202.9</c:v>
                </c:pt>
                <c:pt idx="2">
                  <c:v>1620503.9</c:v>
                </c:pt>
                <c:pt idx="3">
                  <c:v>1856622.9</c:v>
                </c:pt>
                <c:pt idx="4">
                  <c:v>2096537.8</c:v>
                </c:pt>
                <c:pt idx="5">
                  <c:v>1904231.6</c:v>
                </c:pt>
                <c:pt idx="6">
                  <c:v>1918492.9</c:v>
                </c:pt>
                <c:pt idx="7">
                  <c:v>1943567</c:v>
                </c:pt>
                <c:pt idx="8">
                  <c:v>3226980.2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dLbls>
            <c:dLbl>
              <c:idx val="0"/>
              <c:layout>
                <c:manualLayout>
                  <c:x val="-5.1724137931034489E-2"/>
                  <c:y val="6.86274509803921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8793103448275891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0287356321839075E-2"/>
                  <c:y val="-5.14707812258761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7471264367816112E-2"/>
                  <c:y val="-5.39217616180330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2988505747126492E-2"/>
                  <c:y val="-3.67647058823532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0172413793103512E-2"/>
                  <c:y val="-3.43137254901961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873563218390805E-3"/>
                  <c:y val="-3.43137254901960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Лист1!$C$2:$C$10</c:f>
              <c:numCache>
                <c:formatCode>#,##0.0</c:formatCode>
                <c:ptCount val="9"/>
                <c:pt idx="0">
                  <c:v>1595481.2</c:v>
                </c:pt>
                <c:pt idx="1">
                  <c:v>1799233.9</c:v>
                </c:pt>
                <c:pt idx="2">
                  <c:v>1566827.1</c:v>
                </c:pt>
                <c:pt idx="3">
                  <c:v>2561336.4</c:v>
                </c:pt>
                <c:pt idx="4">
                  <c:v>2452545.1</c:v>
                </c:pt>
                <c:pt idx="5">
                  <c:v>2027687.7</c:v>
                </c:pt>
                <c:pt idx="6">
                  <c:v>2175015.7999999998</c:v>
                </c:pt>
                <c:pt idx="7">
                  <c:v>2000938.1</c:v>
                </c:pt>
                <c:pt idx="8">
                  <c:v>2113355.4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8498816"/>
        <c:axId val="163123712"/>
      </c:lineChart>
      <c:catAx>
        <c:axId val="158498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3123712"/>
        <c:crosses val="autoZero"/>
        <c:auto val="1"/>
        <c:lblAlgn val="ctr"/>
        <c:lblOffset val="100"/>
        <c:noMultiLvlLbl val="0"/>
      </c:catAx>
      <c:valAx>
        <c:axId val="163123712"/>
        <c:scaling>
          <c:orientation val="minMax"/>
        </c:scaling>
        <c:delete val="0"/>
        <c:axPos val="l"/>
        <c:majorGridlines/>
        <c:numFmt formatCode="#,##0.0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8498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208333333333322"/>
          <c:y val="0"/>
          <c:w val="0.11073275862068974"/>
          <c:h val="0.13605488652153774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797953005221643"/>
          <c:y val="2.6187217936745812E-2"/>
          <c:w val="0.62260859904455146"/>
          <c:h val="0.7622931160801971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утвержденный первоначальный план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3516021367996142E-2"/>
                  <c:y val="-1.19168440743821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6167185127578421E-2"/>
                  <c:y val="-9.53347525950568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9106673332592677E-2"/>
                  <c:y val="-9.53347525950570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697441025071285E-3"/>
                  <c:y val="-9.53347525950570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безвозмездные                                                                 поступления</c:v>
                </c:pt>
                <c:pt idx="3">
                  <c:v>налоговые и  неналоговые расходы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2255307.9</c:v>
                </c:pt>
                <c:pt idx="1">
                  <c:v>1998685.8</c:v>
                </c:pt>
                <c:pt idx="2">
                  <c:v>601303.19999999995</c:v>
                </c:pt>
                <c:pt idx="3">
                  <c:v>1654004.7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9394882050142578E-3"/>
                  <c:y val="-3.8133901038022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152834870199551E-2"/>
                  <c:y val="-2.14503193338878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3487205125356463E-3"/>
                  <c:y val="-2.38336881487642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4668740510313696E-2"/>
                  <c:y val="-7.15010644462927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безвозмездные                                                                 поступления</c:v>
                </c:pt>
                <c:pt idx="3">
                  <c:v>налоговые и  неналоговые расходы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3226980.2</c:v>
                </c:pt>
                <c:pt idx="1">
                  <c:v>2113355.4</c:v>
                </c:pt>
                <c:pt idx="2">
                  <c:v>625919.9</c:v>
                </c:pt>
                <c:pt idx="3">
                  <c:v>2601060.2999999998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64443648"/>
        <c:axId val="172655744"/>
        <c:axId val="0"/>
      </c:bar3DChart>
      <c:catAx>
        <c:axId val="1644436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72655744"/>
        <c:crosses val="autoZero"/>
        <c:auto val="1"/>
        <c:lblAlgn val="ctr"/>
        <c:lblOffset val="100"/>
        <c:noMultiLvlLbl val="0"/>
      </c:catAx>
      <c:valAx>
        <c:axId val="172655744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44436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410403473688139"/>
          <c:y val="0.26939668114954218"/>
          <c:w val="0.22589596526311886"/>
          <c:h val="0.4206893678480168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972469066649332"/>
          <c:y val="3.5836764086227851E-2"/>
          <c:w val="0.61596066227943025"/>
          <c:h val="0.8520957154364620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 на прибыль организаций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chemeClr val="accent3">
                  <a:lumMod val="60000"/>
                  <a:lumOff val="40000"/>
                </a:schemeClr>
              </a:solidFill>
            </c:spPr>
          </c:marker>
          <c:cat>
            <c:numRef>
              <c:f>Лист1!$A$2:$A$11</c:f>
              <c:numCache>
                <c:formatCode>General</c:formatCode>
                <c:ptCount val="10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900704</c:v>
                </c:pt>
                <c:pt idx="1">
                  <c:v>411922</c:v>
                </c:pt>
                <c:pt idx="2">
                  <c:v>415124.6</c:v>
                </c:pt>
                <c:pt idx="3">
                  <c:v>511301.8</c:v>
                </c:pt>
                <c:pt idx="4">
                  <c:v>845393.2</c:v>
                </c:pt>
                <c:pt idx="5">
                  <c:v>570110.80000000005</c:v>
                </c:pt>
                <c:pt idx="6">
                  <c:v>591650.19999999995</c:v>
                </c:pt>
                <c:pt idx="7">
                  <c:v>450239.7</c:v>
                </c:pt>
                <c:pt idx="8">
                  <c:v>463414.6</c:v>
                </c:pt>
                <c:pt idx="9">
                  <c:v>1802656.5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НДФЛ</c:v>
                </c:pt>
              </c:strCache>
            </c:strRef>
          </c:tx>
          <c:spPr>
            <a:ln>
              <a:solidFill>
                <a:schemeClr val="tx2">
                  <a:lumMod val="75000"/>
                </a:schemeClr>
              </a:solidFill>
            </a:ln>
          </c:spPr>
          <c:cat>
            <c:numRef>
              <c:f>Лист1!$A$2:$A$11</c:f>
              <c:numCache>
                <c:formatCode>General</c:formatCode>
                <c:ptCount val="10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</c:numCache>
            </c:num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474919</c:v>
                </c:pt>
                <c:pt idx="1">
                  <c:v>318237</c:v>
                </c:pt>
                <c:pt idx="2">
                  <c:v>400115.7</c:v>
                </c:pt>
                <c:pt idx="3">
                  <c:v>336391.3</c:v>
                </c:pt>
                <c:pt idx="4">
                  <c:v>390863.9</c:v>
                </c:pt>
                <c:pt idx="5">
                  <c:v>636727.19999999995</c:v>
                </c:pt>
                <c:pt idx="6">
                  <c:v>491779.8</c:v>
                </c:pt>
                <c:pt idx="7">
                  <c:v>531619.19999999995</c:v>
                </c:pt>
                <c:pt idx="8">
                  <c:v>554395.1</c:v>
                </c:pt>
                <c:pt idx="9">
                  <c:v>672150.1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 от использования имущества, находящегося в государственной и муниципальной собственности</c:v>
                </c:pt>
              </c:strCache>
            </c:strRef>
          </c:tx>
          <c:spPr>
            <a:ln>
              <a:solidFill>
                <a:srgbClr val="00FF00"/>
              </a:solidFill>
            </a:ln>
          </c:spPr>
          <c:cat>
            <c:numRef>
              <c:f>Лист1!$A$2:$A$11</c:f>
              <c:numCache>
                <c:formatCode>General</c:formatCode>
                <c:ptCount val="10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</c:numCache>
            </c:numRef>
          </c:cat>
          <c:val>
            <c:numRef>
              <c:f>Лист1!$D$2:$D$11</c:f>
              <c:numCache>
                <c:formatCode>General</c:formatCode>
                <c:ptCount val="10"/>
                <c:pt idx="0">
                  <c:v>234297</c:v>
                </c:pt>
                <c:pt idx="1">
                  <c:v>51787</c:v>
                </c:pt>
                <c:pt idx="2">
                  <c:v>244773.4</c:v>
                </c:pt>
                <c:pt idx="3">
                  <c:v>45943.199999999997</c:v>
                </c:pt>
                <c:pt idx="4">
                  <c:v>50767.7</c:v>
                </c:pt>
                <c:pt idx="5">
                  <c:v>48987.9</c:v>
                </c:pt>
                <c:pt idx="6">
                  <c:v>58305.5</c:v>
                </c:pt>
                <c:pt idx="7">
                  <c:v>56841</c:v>
                </c:pt>
                <c:pt idx="8">
                  <c:v>61603.9</c:v>
                </c:pt>
                <c:pt idx="9" formatCode="0.0">
                  <c:v>59483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Доходы от продажи материальных и нематериальных активов</c:v>
                </c:pt>
              </c:strCache>
            </c:strRef>
          </c:tx>
          <c:spPr>
            <a:ln>
              <a:solidFill>
                <a:srgbClr val="FF9900"/>
              </a:solidFill>
            </a:ln>
          </c:spPr>
          <c:cat>
            <c:numRef>
              <c:f>Лист1!$A$2:$A$11</c:f>
              <c:numCache>
                <c:formatCode>General</c:formatCode>
                <c:ptCount val="10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</c:numCache>
            </c:numRef>
          </c:cat>
          <c:val>
            <c:numRef>
              <c:f>Лист1!$E$2:$E$11</c:f>
              <c:numCache>
                <c:formatCode>General</c:formatCode>
                <c:ptCount val="10"/>
                <c:pt idx="0">
                  <c:v>9516</c:v>
                </c:pt>
                <c:pt idx="1">
                  <c:v>8255</c:v>
                </c:pt>
                <c:pt idx="2">
                  <c:v>18040</c:v>
                </c:pt>
                <c:pt idx="3">
                  <c:v>53230.8</c:v>
                </c:pt>
                <c:pt idx="4">
                  <c:v>11978.3</c:v>
                </c:pt>
                <c:pt idx="5">
                  <c:v>7388.5</c:v>
                </c:pt>
                <c:pt idx="6">
                  <c:v>16949.3</c:v>
                </c:pt>
                <c:pt idx="7">
                  <c:v>32806.300000000003</c:v>
                </c:pt>
                <c:pt idx="8">
                  <c:v>30974.7</c:v>
                </c:pt>
                <c:pt idx="9">
                  <c:v>30696.6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Прочие собственные доходы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cat>
            <c:numRef>
              <c:f>Лист1!$A$2:$A$11</c:f>
              <c:numCache>
                <c:formatCode>General</c:formatCode>
                <c:ptCount val="10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</c:numCache>
            </c:numRef>
          </c:cat>
          <c:val>
            <c:numRef>
              <c:f>Лист1!$F$2:$F$11</c:f>
              <c:numCache>
                <c:formatCode>General</c:formatCode>
                <c:ptCount val="10"/>
                <c:pt idx="0">
                  <c:v>46382</c:v>
                </c:pt>
                <c:pt idx="1">
                  <c:v>26707</c:v>
                </c:pt>
                <c:pt idx="2">
                  <c:v>31332.7</c:v>
                </c:pt>
                <c:pt idx="3">
                  <c:v>23071.8</c:v>
                </c:pt>
                <c:pt idx="4">
                  <c:v>38858.6</c:v>
                </c:pt>
                <c:pt idx="5">
                  <c:v>48114.2</c:v>
                </c:pt>
                <c:pt idx="6">
                  <c:v>48436.800000000003</c:v>
                </c:pt>
                <c:pt idx="7">
                  <c:v>18803</c:v>
                </c:pt>
                <c:pt idx="8">
                  <c:v>31993.200000000001</c:v>
                </c:pt>
                <c:pt idx="9" formatCode="#,##0.00">
                  <c:v>36074.1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ln>
              <a:solidFill>
                <a:schemeClr val="bg1">
                  <a:lumMod val="60000"/>
                  <a:lumOff val="40000"/>
                </a:schemeClr>
              </a:solidFill>
            </a:ln>
          </c:spPr>
          <c:cat>
            <c:numRef>
              <c:f>Лист1!$A$2:$A$11</c:f>
              <c:numCache>
                <c:formatCode>General</c:formatCode>
                <c:ptCount val="10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</c:numCache>
            </c:numRef>
          </c:cat>
          <c:val>
            <c:numRef>
              <c:f>Лист1!$G$2:$G$11</c:f>
              <c:numCache>
                <c:formatCode>General</c:formatCode>
                <c:ptCount val="10"/>
                <c:pt idx="0">
                  <c:v>291902</c:v>
                </c:pt>
                <c:pt idx="1">
                  <c:v>637365</c:v>
                </c:pt>
                <c:pt idx="2">
                  <c:v>575816.5</c:v>
                </c:pt>
                <c:pt idx="3">
                  <c:v>640565</c:v>
                </c:pt>
                <c:pt idx="4">
                  <c:v>518761.2</c:v>
                </c:pt>
                <c:pt idx="5">
                  <c:v>785209.2</c:v>
                </c:pt>
                <c:pt idx="6">
                  <c:v>697110</c:v>
                </c:pt>
                <c:pt idx="7">
                  <c:v>828183.7</c:v>
                </c:pt>
                <c:pt idx="8">
                  <c:v>801185.5</c:v>
                </c:pt>
                <c:pt idx="9">
                  <c:v>625919.9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8377472"/>
        <c:axId val="215983808"/>
      </c:lineChart>
      <c:catAx>
        <c:axId val="238377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5983808"/>
        <c:crosses val="autoZero"/>
        <c:auto val="1"/>
        <c:lblAlgn val="ctr"/>
        <c:lblOffset val="100"/>
        <c:noMultiLvlLbl val="0"/>
      </c:catAx>
      <c:valAx>
        <c:axId val="2159838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8377472"/>
        <c:crosses val="autoZero"/>
        <c:crossBetween val="between"/>
      </c:valAx>
      <c:spPr>
        <a:noFill/>
        <a:ln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a:ln>
      </c:spPr>
    </c:plotArea>
    <c:legend>
      <c:legendPos val="r"/>
      <c:layout>
        <c:manualLayout>
          <c:xMode val="edge"/>
          <c:yMode val="edge"/>
          <c:x val="0.75831496062992121"/>
          <c:y val="1.0278833980188898E-2"/>
          <c:w val="0.23354276027996501"/>
          <c:h val="0.98972116601981108"/>
        </c:manualLayout>
      </c:layout>
      <c:overlay val="0"/>
      <c:txPr>
        <a:bodyPr/>
        <a:lstStyle/>
        <a:p>
          <a:pPr>
            <a:defRPr sz="1074">
              <a:solidFill>
                <a:srgbClr val="000000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6">
        <a:lumMod val="60000"/>
        <a:lumOff val="40000"/>
      </a:schemeClr>
    </a:solidFill>
  </c:spPr>
  <c:txPr>
    <a:bodyPr/>
    <a:lstStyle/>
    <a:p>
      <a:pPr>
        <a:defRPr sz="1755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629799747253843"/>
          <c:y val="3.9249326607398251E-2"/>
          <c:w val="0.69873675512783129"/>
          <c:h val="0.781510807755166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invertIfNegative val="0"/>
          <c:dLbls>
            <c:dLbl>
              <c:idx val="6"/>
              <c:layout>
                <c:manualLayout>
                  <c:x val="7.7160493827160568E-3"/>
                  <c:y val="2.806032660894488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861 064,9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2345679012345678E-2"/>
                  <c:y val="-1.40303842519260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5.7098765432098762E-2"/>
                  <c:y val="3.36721709832802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Лист1!$A$2:$A$10</c:f>
              <c:strCache>
                <c:ptCount val="9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  <c:pt idx="5">
                  <c:v>2017 год</c:v>
                </c:pt>
                <c:pt idx="6">
                  <c:v>2018 год</c:v>
                </c:pt>
                <c:pt idx="7">
                  <c:v>2019 год</c:v>
                </c:pt>
                <c:pt idx="8">
                  <c:v>2020 год</c:v>
                </c:pt>
              </c:strCache>
            </c:strRef>
          </c:cat>
          <c:val>
            <c:numRef>
              <c:f>Лист1!$B$2:$B$10</c:f>
              <c:numCache>
                <c:formatCode>#,##0.0</c:formatCode>
                <c:ptCount val="9"/>
                <c:pt idx="0">
                  <c:v>651960.5</c:v>
                </c:pt>
                <c:pt idx="1">
                  <c:v>585473.19999999995</c:v>
                </c:pt>
                <c:pt idx="2">
                  <c:v>644650.9</c:v>
                </c:pt>
                <c:pt idx="3">
                  <c:v>520341.8</c:v>
                </c:pt>
                <c:pt idx="4">
                  <c:v>787003.4</c:v>
                </c:pt>
                <c:pt idx="5">
                  <c:v>709485.4</c:v>
                </c:pt>
                <c:pt idx="6">
                  <c:v>831179</c:v>
                </c:pt>
                <c:pt idx="7">
                  <c:v>847599.7</c:v>
                </c:pt>
                <c:pt idx="8">
                  <c:v>845146.6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6234567901234605E-2"/>
                  <c:y val="0.145913698366513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0.193616253601719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4753086419753133E-2"/>
                  <c:y val="0.196422286262614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9382716049382831E-2"/>
                  <c:y val="0.185198155619036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7037037037037056E-2"/>
                  <c:y val="0.145913698366513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3.0864197530864231E-2"/>
                  <c:y val="0.16555592699277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5432098765432098E-3"/>
                  <c:y val="3.647842459162834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828 183,7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6.7901234567901231E-2"/>
                  <c:y val="8.69870124877291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Лист1!$A$2:$A$10</c:f>
              <c:strCache>
                <c:ptCount val="9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  <c:pt idx="5">
                  <c:v>2017 год</c:v>
                </c:pt>
                <c:pt idx="6">
                  <c:v>2018 год</c:v>
                </c:pt>
                <c:pt idx="7">
                  <c:v>2019 год</c:v>
                </c:pt>
                <c:pt idx="8">
                  <c:v>2020 год</c:v>
                </c:pt>
              </c:strCache>
            </c:strRef>
          </c:cat>
          <c:val>
            <c:numRef>
              <c:f>Лист1!$C$2:$C$10</c:f>
              <c:numCache>
                <c:formatCode>#,##0.0</c:formatCode>
                <c:ptCount val="9"/>
                <c:pt idx="0">
                  <c:v>637365.19999999995</c:v>
                </c:pt>
                <c:pt idx="1">
                  <c:v>575816.5</c:v>
                </c:pt>
                <c:pt idx="2">
                  <c:v>640565</c:v>
                </c:pt>
                <c:pt idx="3">
                  <c:v>518761.2</c:v>
                </c:pt>
                <c:pt idx="4">
                  <c:v>785209.2</c:v>
                </c:pt>
                <c:pt idx="5">
                  <c:v>697110</c:v>
                </c:pt>
                <c:pt idx="6">
                  <c:v>793699.3</c:v>
                </c:pt>
                <c:pt idx="7">
                  <c:v>801185.5</c:v>
                </c:pt>
                <c:pt idx="8">
                  <c:v>625919.9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8378496"/>
        <c:axId val="215986112"/>
      </c:barChart>
      <c:catAx>
        <c:axId val="238378496"/>
        <c:scaling>
          <c:orientation val="minMax"/>
        </c:scaling>
        <c:delete val="0"/>
        <c:axPos val="b"/>
        <c:majorTickMark val="out"/>
        <c:minorTickMark val="none"/>
        <c:tickLblPos val="nextTo"/>
        <c:crossAx val="215986112"/>
        <c:crosses val="autoZero"/>
        <c:auto val="1"/>
        <c:lblAlgn val="ctr"/>
        <c:lblOffset val="100"/>
        <c:noMultiLvlLbl val="0"/>
      </c:catAx>
      <c:valAx>
        <c:axId val="21598611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23837849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8985507246376812E-3"/>
          <c:y val="4.6844310787663955E-2"/>
          <c:w val="0.58404918406938267"/>
          <c:h val="0.8703897747470170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0.10310734463276836"/>
                  <c:y val="-2.582249848056098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3.3317985675519371E-2"/>
                  <c:y val="-0.1365362998882477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2445727123092664E-2"/>
                  <c:y val="0.23628134455648708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6345166599937719"/>
                  <c:y val="3.123815491089225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7.0621468926553152E-3"/>
                  <c:y val="-2.582249848056098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9.4787468303750136E-2"/>
                  <c:y val="-1.396474738100995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pattFill prst="dotDmnd">
                <a:fgClr>
                  <a:schemeClr val="accent1"/>
                </a:fgClr>
                <a:bgClr>
                  <a:schemeClr val="bg1"/>
                </a:bgClr>
              </a:pattFill>
            </c:sp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ГРБС - Финансовое управление администрации Северо-Енисейского района - 105,5</c:v>
                </c:pt>
                <c:pt idx="1">
                  <c:v>ГРБС - Администрация Северо-Енисейского района 159 580,2</c:v>
                </c:pt>
                <c:pt idx="2">
                  <c:v>ГРБС -Управление образования администрации Северо-Енисейского района - 261 784,5</c:v>
                </c:pt>
                <c:pt idx="3">
                  <c:v>ГРБС - Отдел культуры администрации Северо-Енисейского района- 2 895,4</c:v>
                </c:pt>
                <c:pt idx="4">
                  <c:v>ГРБС - Отдел физической культуры, спорта и молодежной политики администрации Северо-Енисейского района - 999,2</c:v>
                </c:pt>
                <c:pt idx="5">
                  <c:v>Дотация - 199 999,0 
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105.2</c:v>
                </c:pt>
                <c:pt idx="1">
                  <c:v>159580.20000000001</c:v>
                </c:pt>
                <c:pt idx="2">
                  <c:v>261784.5</c:v>
                </c:pt>
                <c:pt idx="3">
                  <c:v>2895.4</c:v>
                </c:pt>
                <c:pt idx="4">
                  <c:v>999.2</c:v>
                </c:pt>
                <c:pt idx="5">
                  <c:v>199999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7100570580851318"/>
          <c:y val="0"/>
          <c:w val="0.40870443911902321"/>
          <c:h val="0.96227110144617556"/>
        </c:manualLayout>
      </c:layout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2019 факт</a:t>
            </a:r>
            <a:endParaRPr lang="ru-RU" dirty="0"/>
          </a:p>
        </c:rich>
      </c:tx>
      <c:layout>
        <c:manualLayout>
          <c:xMode val="edge"/>
          <c:yMode val="edge"/>
          <c:x val="0.24478381370323932"/>
          <c:y val="1.4458171485298203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explosion val="12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Субвенции</c:v>
                </c:pt>
                <c:pt idx="1">
                  <c:v>Субсидии  </c:v>
                </c:pt>
                <c:pt idx="2">
                  <c:v>Иные МБТ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393937.9</c:v>
                </c:pt>
                <c:pt idx="1">
                  <c:v>398879.1</c:v>
                </c:pt>
                <c:pt idx="2">
                  <c:v>11289.7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0.17460128093049163"/>
          <c:y val="0.79442958638790839"/>
          <c:w val="0.65079743813901925"/>
          <c:h val="0.2055704136120918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2017 факт</a:t>
            </a:r>
            <a:endParaRPr lang="ru-RU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Субвенции</c:v>
                </c:pt>
                <c:pt idx="1">
                  <c:v>Субсидии</c:v>
                </c:pt>
                <c:pt idx="2">
                  <c:v>Иные МБТ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349191.7</c:v>
                </c:pt>
                <c:pt idx="1">
                  <c:v>325269.8</c:v>
                </c:pt>
                <c:pt idx="2">
                  <c:v>5921.7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0.17472892479170671"/>
          <c:y val="0.77691510543940723"/>
          <c:w val="0.65054190300053938"/>
          <c:h val="0.22308489456059374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0.21875</cdr:x>
      <cdr:y>0.14578</cdr:y>
    </cdr:from>
    <cdr:to>
      <cdr:x>0.78125</cdr:x>
      <cdr:y>0.19786</cdr:y>
    </cdr:to>
    <cdr:sp macro="" textlink="">
      <cdr:nvSpPr>
        <cdr:cNvPr id="2" name="Блок-схема: процесс 1"/>
        <cdr:cNvSpPr/>
      </cdr:nvSpPr>
      <cdr:spPr>
        <a:xfrm xmlns:a="http://schemas.openxmlformats.org/drawingml/2006/main">
          <a:off x="2000250" y="999767"/>
          <a:ext cx="5143500" cy="357190"/>
        </a:xfrm>
        <a:prstGeom xmlns:a="http://schemas.openxmlformats.org/drawingml/2006/main" prst="flowChartProcess">
          <a:avLst/>
        </a:prstGeom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ПЛАН – 2 217 864,0		      ФАКТ – 2 113 355,4</a:t>
          </a:r>
          <a:endParaRPr lang="ru-RU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0.13298</cdr:x>
      <cdr:y>0.05551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0" y="0"/>
          <a:ext cx="1215957" cy="35019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rnd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914400" rtl="0" latinLnBrk="0">
            <a:defRPr sz="1800" kern="1200">
              <a:solidFill>
                <a:sysClr val="window" lastClr="FFFFFF"/>
              </a:solidFill>
              <a:latin typeface="Calibri"/>
            </a:defRPr>
          </a:lvl1pPr>
          <a:lvl2pPr marL="457200" algn="l" defTabSz="914400" rtl="0" latinLnBrk="0">
            <a:defRPr sz="1800" kern="1200">
              <a:solidFill>
                <a:sysClr val="window" lastClr="FFFFFF"/>
              </a:solidFill>
              <a:latin typeface="Calibri"/>
            </a:defRPr>
          </a:lvl2pPr>
          <a:lvl3pPr marL="914400" algn="l" defTabSz="914400" rtl="0" latinLnBrk="0">
            <a:defRPr sz="1800" kern="1200">
              <a:solidFill>
                <a:sysClr val="window" lastClr="FFFFFF"/>
              </a:solidFill>
              <a:latin typeface="Calibri"/>
            </a:defRPr>
          </a:lvl3pPr>
          <a:lvl4pPr marL="1371600" algn="l" defTabSz="914400" rtl="0" latinLnBrk="0">
            <a:defRPr sz="1800" kern="1200">
              <a:solidFill>
                <a:sysClr val="window" lastClr="FFFFFF"/>
              </a:solidFill>
              <a:latin typeface="Calibri"/>
            </a:defRPr>
          </a:lvl4pPr>
          <a:lvl5pPr marL="1828800" algn="l" defTabSz="914400" rtl="0" latinLnBrk="0">
            <a:defRPr sz="1800"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latinLnBrk="0">
            <a:defRPr sz="1800"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latinLnBrk="0">
            <a:defRPr sz="1800"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latinLnBrk="0">
            <a:defRPr sz="1800"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latinLnBrk="0">
            <a:defRPr sz="1800"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endParaRPr lang="ru-RU" dirty="0">
            <a:solidFill>
              <a:sysClr val="windowText" lastClr="00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EBFF50EF-8F90-43FE-BC96-03925E4ABBF6}" type="datetimeFigureOut">
              <a:rPr lang="ru-RU" smtClean="0"/>
              <a:pPr/>
              <a:t>29.04.2021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26" tIns="45713" rIns="91426" bIns="4571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2AB99E33-D248-4A11-B666-3DC17938C53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2695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CA474A-3DFA-4D0E-9200-0C35E85765DC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7F9E7-4C61-4096-BA41-710B73081515}" type="slidenum">
              <a:rPr lang="ru-RU" smtClean="0">
                <a:solidFill>
                  <a:prstClr val="black"/>
                </a:solidFill>
              </a:rPr>
              <a:pPr/>
              <a:t>44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7F9E7-4C61-4096-BA41-710B73081515}" type="slidenum">
              <a:rPr lang="ru-RU" smtClean="0">
                <a:solidFill>
                  <a:prstClr val="black"/>
                </a:solidFill>
              </a:rPr>
              <a:pPr/>
              <a:t>45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6ADA6-E146-4AFC-BE9D-7BAE16015B0B}" type="slidenum">
              <a:rPr lang="ru-RU" smtClean="0">
                <a:solidFill>
                  <a:prstClr val="black"/>
                </a:solidFill>
              </a:rPr>
              <a:pPr/>
              <a:t>49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8851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6ADA6-E146-4AFC-BE9D-7BAE16015B0B}" type="slidenum">
              <a:rPr lang="ru-RU" smtClean="0">
                <a:solidFill>
                  <a:prstClr val="black"/>
                </a:solidFill>
              </a:rPr>
              <a:pPr/>
              <a:t>50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276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7F9E7-4C61-4096-BA41-710B73081515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6ADA6-E146-4AFC-BE9D-7BAE16015B0B}" type="slidenum">
              <a:rPr lang="ru-RU" smtClean="0"/>
              <a:pPr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8817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7F9E7-4C61-4096-BA41-710B73081515}" type="slidenum">
              <a:rPr lang="ru-RU" smtClean="0"/>
              <a:pPr/>
              <a:t>31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7F9E7-4C61-4096-BA41-710B73081515}" type="slidenum">
              <a:rPr lang="ru-RU" smtClean="0"/>
              <a:pPr/>
              <a:t>32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7F9E7-4C61-4096-BA41-710B73081515}" type="slidenum">
              <a:rPr lang="ru-RU" smtClean="0">
                <a:solidFill>
                  <a:prstClr val="black"/>
                </a:solidFill>
              </a:rPr>
              <a:pPr/>
              <a:t>33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3DCB-FA09-4432-A4AA-F87F7D7C846B}" type="slidenum">
              <a:rPr lang="ru-RU" smtClean="0">
                <a:solidFill>
                  <a:prstClr val="black"/>
                </a:solidFill>
              </a:rPr>
              <a:pPr/>
              <a:t>34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8730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6ADA6-E146-4AFC-BE9D-7BAE16015B0B}" type="slidenum">
              <a:rPr lang="ru-RU" smtClean="0">
                <a:solidFill>
                  <a:prstClr val="black"/>
                </a:solidFill>
              </a:rPr>
              <a:pPr/>
              <a:t>41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6538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7F9E7-4C61-4096-BA41-710B73081515}" type="slidenum">
              <a:rPr lang="ru-RU" smtClean="0">
                <a:solidFill>
                  <a:prstClr val="black"/>
                </a:solidFill>
              </a:rPr>
              <a:pPr/>
              <a:t>43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991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538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0010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500188" y="228600"/>
            <a:ext cx="74914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00188" y="1524000"/>
            <a:ext cx="3668712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321300" y="1524000"/>
            <a:ext cx="3670300" cy="2281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1500188" y="3957638"/>
            <a:ext cx="3668712" cy="22812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21300" y="3957638"/>
            <a:ext cx="3670300" cy="22812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08329-32E9-4BFC-9F63-F9F240862FB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452515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3620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7123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3709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3545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077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8580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518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5624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9766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620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9314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523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66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2701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1026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50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3431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591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0867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4927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1083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3311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9417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254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42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339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607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721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982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719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023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817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29.04.2021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932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8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53.png"/><Relationship Id="rId4" Type="http://schemas.openxmlformats.org/officeDocument/2006/relationships/image" Target="../media/image52.jp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4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7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      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СЕВЕРО-ЕНИСЕЙСКИЙ</a:t>
            </a:r>
            <a:b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РАЙОН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1033599" cy="1116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0" name="Прямая соединительная линия 9"/>
          <p:cNvCxnSpPr/>
          <p:nvPr/>
        </p:nvCxnSpPr>
        <p:spPr>
          <a:xfrm rot="5400000">
            <a:off x="857224" y="857232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390920" y="2708920"/>
            <a:ext cx="6061399" cy="107613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 ОТЧЕТУ ОБ ИСПОЛНЕНИИ БЮДЖЕТА СЕВЕРО-ЕНИСЕЙСКОГО РАЙОНА ЗА 2020 ГОД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5214950"/>
            <a:ext cx="8501122" cy="64294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(разработан на основании проекта решения Северо-Енисейского районного Совета депутатов «Об исполнении бюджета Северо-Енисейского района за 2018 год)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00430" y="6215082"/>
            <a:ext cx="2214578" cy="50004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гп Северо-Енисейский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2020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3" cstate="print"/>
          <a:srcRect l="22336" t="52355" r="22529" b="31167"/>
          <a:stretch/>
        </p:blipFill>
        <p:spPr bwMode="auto">
          <a:xfrm>
            <a:off x="214282" y="5013176"/>
            <a:ext cx="8678198" cy="9805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90920" y="2132856"/>
            <a:ext cx="5917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3600" dirty="0">
              <a:solidFill>
                <a:srgbClr val="9900CC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5013176"/>
            <a:ext cx="648072" cy="201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5013176"/>
            <a:ext cx="720080" cy="201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56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2492470"/>
              </p:ext>
            </p:extLst>
          </p:nvPr>
        </p:nvGraphicFramePr>
        <p:xfrm>
          <a:off x="0" y="1071546"/>
          <a:ext cx="9144000" cy="5786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14285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Динамика исполнения по доходам бюджета </a:t>
            </a:r>
            <a:b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Северо-Енисейского района (тыс. рублей)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Динамика безвозмездных поступлений в бюджет Северо-Енисейского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199861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911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507288" cy="1044352"/>
          </a:xfr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Доля исполнения межбюджетных трансфертов по ГРБС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625 363,5 тыс. рублей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5863316"/>
              </p:ext>
            </p:extLst>
          </p:nvPr>
        </p:nvGraphicFramePr>
        <p:xfrm>
          <a:off x="152400" y="1916832"/>
          <a:ext cx="8991600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179512" y="1412776"/>
            <a:ext cx="8784976" cy="3600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Субсидии – 268 634,7 </a:t>
            </a:r>
            <a:r>
              <a:rPr lang="ru-RU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том числе субсидия на выравнивание</a:t>
            </a:r>
            <a:r>
              <a:rPr lang="ru-RU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Субвенции – 351 344,1       Иные МБТ – 5 384,7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19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межбюджетных трансфертов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 2018-2020 годы (%)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9164520"/>
              </p:ext>
            </p:extLst>
          </p:nvPr>
        </p:nvGraphicFramePr>
        <p:xfrm>
          <a:off x="3995936" y="1484784"/>
          <a:ext cx="2016224" cy="5270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652424459"/>
              </p:ext>
            </p:extLst>
          </p:nvPr>
        </p:nvGraphicFramePr>
        <p:xfrm>
          <a:off x="0" y="1447800"/>
          <a:ext cx="205172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Содержимое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7051051"/>
              </p:ext>
            </p:extLst>
          </p:nvPr>
        </p:nvGraphicFramePr>
        <p:xfrm>
          <a:off x="1979712" y="1450168"/>
          <a:ext cx="2016224" cy="5373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095949319"/>
              </p:ext>
            </p:extLst>
          </p:nvPr>
        </p:nvGraphicFramePr>
        <p:xfrm>
          <a:off x="6084168" y="1391695"/>
          <a:ext cx="3312368" cy="5445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08488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Динамика налоговых доходов бюджета Северо-Енисейского района (тыс. рублей)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0835102"/>
              </p:ext>
            </p:extLst>
          </p:nvPr>
        </p:nvGraphicFramePr>
        <p:xfrm>
          <a:off x="35496" y="1295400"/>
          <a:ext cx="8879904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3019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Динамика неналоговых доходов бюджета Северо-Енисейского района (тыс. рублей)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2840345"/>
              </p:ext>
            </p:extLst>
          </p:nvPr>
        </p:nvGraphicFramePr>
        <p:xfrm>
          <a:off x="152400" y="1295400"/>
          <a:ext cx="8812088" cy="5445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2134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226024687"/>
              </p:ext>
            </p:extLst>
          </p:nvPr>
        </p:nvGraphicFramePr>
        <p:xfrm>
          <a:off x="-9954" y="341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7154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856984" cy="1026922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Динамика расходов бюджета Северо-Енисейского района по разделам и подразделам классификации расходов бюджетов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93662"/>
              </p:ext>
            </p:extLst>
          </p:nvPr>
        </p:nvGraphicFramePr>
        <p:xfrm>
          <a:off x="1" y="1124745"/>
          <a:ext cx="9252520" cy="56166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5042"/>
                <a:gridCol w="2425743"/>
                <a:gridCol w="1196401"/>
                <a:gridCol w="1196401"/>
                <a:gridCol w="1058439"/>
                <a:gridCol w="1134043"/>
                <a:gridCol w="1436451"/>
              </a:tblGrid>
              <a:tr h="74146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КФСР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КФСР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года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1626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latin typeface="Times New Roman"/>
                        </a:rPr>
                        <a:t>0100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 dirty="0">
                          <a:latin typeface="Times New Roman"/>
                        </a:rPr>
                        <a:t>ОБЩЕГОСУДАРСТВЕННЫЕ ВОПРОСЫ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latin typeface="Times New Roman"/>
                        </a:rPr>
                        <a:t>218 625,8</a:t>
                      </a:r>
                      <a:endParaRPr lang="ru-RU" sz="1100" b="1" i="0" u="none" strike="noStrike" baseline="0" dirty="0" smtClean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baseline="0" dirty="0" smtClean="0">
                          <a:latin typeface="Times New Roman"/>
                        </a:rPr>
                        <a:t>235 997,6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baseline="0" dirty="0" smtClean="0">
                          <a:latin typeface="Times New Roman"/>
                        </a:rPr>
                        <a:t>321 570,8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baseline="0" dirty="0" smtClean="0">
                          <a:latin typeface="Times New Roman"/>
                        </a:rPr>
                        <a:t>313 375,7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latin typeface="Times New Roman"/>
                        </a:rPr>
                        <a:t>97,5</a:t>
                      </a:r>
                      <a:endParaRPr lang="ru-RU" sz="110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71149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latin typeface="Times New Roman"/>
                        </a:rPr>
                        <a:t>0102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latin typeface="Times New Roman"/>
                        </a:rPr>
                        <a:t>Функционирование </a:t>
                      </a:r>
                      <a:r>
                        <a:rPr lang="ru-RU" sz="1050" b="0" i="0" u="none" strike="noStrike" dirty="0">
                          <a:latin typeface="Times New Roman"/>
                        </a:rPr>
                        <a:t>высшего должностного лица субъекта Российской Федерации и муниципального образования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7 827,0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11 771,4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13 019,6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12 096,8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92,9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99109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latin typeface="Times New Roman"/>
                        </a:rPr>
                        <a:t>0103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latin typeface="Times New Roman"/>
                        </a:rPr>
                        <a:t>Функционирование </a:t>
                      </a:r>
                      <a:r>
                        <a:rPr lang="ru-RU" sz="1050" b="0" i="0" u="none" strike="noStrike" dirty="0">
                          <a:latin typeface="Times New Roman"/>
                        </a:rPr>
                        <a:t>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4</a:t>
                      </a:r>
                      <a:r>
                        <a:rPr lang="ru-RU" sz="1050" b="0" i="0" u="none" strike="noStrike" baseline="0" dirty="0" smtClean="0">
                          <a:latin typeface="Times New Roman"/>
                        </a:rPr>
                        <a:t> 756,4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5</a:t>
                      </a:r>
                      <a:r>
                        <a:rPr lang="ru-RU" sz="1050" b="0" i="0" u="none" strike="noStrike" baseline="0" dirty="0" smtClean="0">
                          <a:latin typeface="Times New Roman"/>
                        </a:rPr>
                        <a:t> 187,8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6 753,5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6 717,4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99,5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10267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latin typeface="Times New Roman"/>
                        </a:rPr>
                        <a:t>0104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latin typeface="Times New Roman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174 290,4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173 952,0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230 086,6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223 924,2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97,3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22849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latin typeface="Times New Roman"/>
                        </a:rPr>
                        <a:t>0105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latin typeface="Times New Roman"/>
                        </a:rPr>
                        <a:t>Судебная система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7,4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8,6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9,0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9,0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7668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latin typeface="Times New Roman"/>
                        </a:rPr>
                        <a:t>0106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latin typeface="Times New Roman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27 554,6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30 639,0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35 150,2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35 042,1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99,7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44981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0107 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latin typeface="Times New Roman"/>
                        </a:rPr>
                        <a:t>Обеспечение проведения выборов и референдумов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770,8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2 400,0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2 400,0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2843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0111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latin typeface="Times New Roman"/>
                        </a:rPr>
                        <a:t>Резервные фонды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821,7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3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917661"/>
              </p:ext>
            </p:extLst>
          </p:nvPr>
        </p:nvGraphicFramePr>
        <p:xfrm>
          <a:off x="-1" y="-1"/>
          <a:ext cx="9144002" cy="712122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61136"/>
                <a:gridCol w="2412859"/>
                <a:gridCol w="1208256"/>
                <a:gridCol w="1208256"/>
                <a:gridCol w="1167406"/>
                <a:gridCol w="1043915"/>
                <a:gridCol w="1342174"/>
              </a:tblGrid>
              <a:tr h="86481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КФСР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КФСР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1039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0113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4 190,0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13 668,0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33 327,2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33 186,2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4345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0200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479,4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500,8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578,0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546,7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94,6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37247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0203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479,4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500,8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578,0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546,7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94,6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6862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0300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26 068,5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29 239,3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47 421,3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37 794,7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79,7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6783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0309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25 063,7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27 473,0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44 806,9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35 545,2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79,3</a:t>
                      </a:r>
                    </a:p>
                  </a:txBody>
                  <a:tcPr marL="7620" marR="7620" marT="7620" marB="0" anchor="ctr"/>
                </a:tc>
              </a:tr>
              <a:tr h="3677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0310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Обеспечение пожарной безопасности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1 004,8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1 174,0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1 645,3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1 280,4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77,8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3677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0314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592,3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969,1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969,1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3677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0400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135 716,8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169 820,8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164 313,4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155 265,4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94,5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3677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0405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714,9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900,0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642,4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642,4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3677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0408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Транспорт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22 860,2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23 613,7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18 767,3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18 755,4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34458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0409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66 717,8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71 963,8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85 831,2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85 831,2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3677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0412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экономики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45 423,9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73 343,3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59 072,5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50 036,4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84,7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3677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0500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946 602,6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627 585,2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733 638,0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689 483,5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3677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0501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132 570,2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48 559,0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80 391,8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69 011,6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85,8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3677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0502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718 835,7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516 888,0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560 871,2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530 561,9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94,6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731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691624"/>
              </p:ext>
            </p:extLst>
          </p:nvPr>
        </p:nvGraphicFramePr>
        <p:xfrm>
          <a:off x="1" y="44623"/>
          <a:ext cx="9143999" cy="653515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66460"/>
                <a:gridCol w="2429735"/>
                <a:gridCol w="1192490"/>
                <a:gridCol w="1192490"/>
                <a:gridCol w="1302101"/>
                <a:gridCol w="1047859"/>
                <a:gridCol w="1212864"/>
              </a:tblGrid>
              <a:tr h="78118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КФСР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КФСР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</a:p>
                  </a:txBody>
                  <a:tcPr anchor="ctr"/>
                </a:tc>
              </a:tr>
              <a:tr h="37094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0503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73 889,5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39 118,2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55 475,1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53 632,1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0505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25 487,3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23 020,0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36 899,9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36 277,9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98,3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0600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050" b="1" i="0" u="none" strike="noStrik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  <a:endParaRPr lang="ru-RU" sz="1050" b="1" i="0" u="none" strike="noStrik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455,3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1 701,6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1 663,2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97,7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0605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охраны окружающей среды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455,3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1 701,6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1 663,2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97,7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5410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0700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529 293,2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595 381,4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638 925,0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619 198,6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96,9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46378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0701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115 769,2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156 208,0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168 509,1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161 163,8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95,6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58910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0702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238 293,5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264 755,3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293 082,6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283 024,3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96,6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3502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0703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101 888,1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99 171,8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105 072,0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104 342,6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57036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0707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17 374,2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17 628,9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10 996,9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10 899,3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3962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0709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образования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55 968,2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57 617,4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61 264,4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59 768,6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97,6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5301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0800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122 913,5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147 424,0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143 096,0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139 689,0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97,6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2597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0801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90 394,8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99 690,3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89 717,3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87 826,3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97,9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5301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0804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культуры, кинематографии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32 518,7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47 733,7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53 378,7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51 862,7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97,2</a:t>
                      </a:r>
                      <a:endParaRPr lang="ru-RU" sz="105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731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-180975" y="109537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 altLang="ru-RU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179388" y="228600"/>
            <a:ext cx="8812212" cy="974725"/>
          </a:xfrm>
          <a:noFill/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/>
            <a:r>
              <a:rPr lang="ru-RU" alt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Основные параметры  исполнения бюджета Северо-Енисейского района за 2020 год (тыс.рублей)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1000125" y="1196752"/>
            <a:ext cx="3455988" cy="1296144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 altLang="ru-RU" dirty="0"/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4932040" y="1340768"/>
            <a:ext cx="3567113" cy="108011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 altLang="ru-RU" dirty="0"/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2208249" y="2780928"/>
            <a:ext cx="4643472" cy="1368152"/>
          </a:xfrm>
          <a:prstGeom prst="flowChartTerminator">
            <a:avLst/>
          </a:prstGeom>
          <a:noFill/>
          <a:ln w="38100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 altLang="ru-RU" dirty="0"/>
          </a:p>
        </p:txBody>
      </p:sp>
      <p:sp>
        <p:nvSpPr>
          <p:cNvPr id="15368" name="WordArt 8"/>
          <p:cNvSpPr>
            <a:spLocks noChangeArrowheads="1" noChangeShapeType="1" noTextEdit="1"/>
          </p:cNvSpPr>
          <p:nvPr/>
        </p:nvSpPr>
        <p:spPr bwMode="auto">
          <a:xfrm>
            <a:off x="1547664" y="1280319"/>
            <a:ext cx="2304554" cy="42048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422"/>
              </a:avLst>
            </a:prstTxWarp>
          </a:bodyPr>
          <a:lstStyle/>
          <a:p>
            <a:pPr algn="ctr">
              <a:defRPr/>
            </a:pPr>
            <a:r>
              <a:rPr lang="ru-RU" sz="2000" kern="10" dirty="0">
                <a:ln w="38100">
                  <a:solidFill>
                    <a:srgbClr val="993300"/>
                  </a:solidFill>
                  <a:miter lim="800000"/>
                  <a:headEnd/>
                  <a:tailEnd/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Доходы</a:t>
            </a:r>
            <a:r>
              <a:rPr lang="ru-RU" sz="2000" b="1" kern="10" dirty="0">
                <a:ln w="38100">
                  <a:solidFill>
                    <a:srgbClr val="993300"/>
                  </a:solidFill>
                  <a:miter lim="800000"/>
                  <a:headEnd/>
                  <a:tailEnd/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8201" name="WordArt 9"/>
          <p:cNvSpPr>
            <a:spLocks noChangeArrowheads="1" noChangeShapeType="1" noTextEdit="1"/>
          </p:cNvSpPr>
          <p:nvPr/>
        </p:nvSpPr>
        <p:spPr bwMode="auto">
          <a:xfrm>
            <a:off x="2771800" y="2924944"/>
            <a:ext cx="3528392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 smtClean="0">
                <a:ln w="38100">
                  <a:solidFill>
                    <a:srgbClr val="993300"/>
                  </a:solidFill>
                  <a:miter lim="800000"/>
                  <a:headEnd/>
                  <a:tailEnd/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Arial"/>
                <a:cs typeface="Arial"/>
              </a:rPr>
              <a:t>Профицит</a:t>
            </a:r>
            <a:endParaRPr lang="ru-RU" sz="2000" kern="10" dirty="0">
              <a:ln w="38100">
                <a:solidFill>
                  <a:srgbClr val="993300"/>
                </a:solidFill>
                <a:miter lim="800000"/>
                <a:headEnd/>
                <a:tailEnd/>
              </a:ln>
              <a:solidFill>
                <a:schemeClr val="accent4">
                  <a:lumMod val="40000"/>
                  <a:lumOff val="6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8202" name="WordArt 10"/>
          <p:cNvSpPr>
            <a:spLocks noChangeArrowheads="1" noChangeShapeType="1" noTextEdit="1"/>
          </p:cNvSpPr>
          <p:nvPr/>
        </p:nvSpPr>
        <p:spPr bwMode="auto">
          <a:xfrm>
            <a:off x="5364088" y="1340768"/>
            <a:ext cx="2808312" cy="454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74"/>
              </a:avLst>
            </a:prstTxWarp>
          </a:bodyPr>
          <a:lstStyle/>
          <a:p>
            <a:pPr algn="ctr"/>
            <a:r>
              <a:rPr lang="ru-RU" sz="2000" kern="10" dirty="0">
                <a:ln w="38100">
                  <a:solidFill>
                    <a:srgbClr val="993300"/>
                  </a:solidFill>
                  <a:miter lim="800000"/>
                  <a:headEnd/>
                  <a:tailEnd/>
                </a:ln>
                <a:solidFill>
                  <a:srgbClr val="CC6600"/>
                </a:solidFill>
                <a:latin typeface="Arial"/>
                <a:cs typeface="Arial"/>
              </a:rPr>
              <a:t> </a:t>
            </a:r>
            <a:r>
              <a:rPr lang="ru-RU" sz="2000" kern="10" dirty="0">
                <a:ln w="38100">
                  <a:solidFill>
                    <a:srgbClr val="993300"/>
                  </a:solidFill>
                  <a:miter lim="800000"/>
                  <a:headEnd/>
                  <a:tailEnd/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Arial"/>
                <a:cs typeface="Arial"/>
              </a:rPr>
              <a:t>Расходы</a:t>
            </a:r>
          </a:p>
        </p:txBody>
      </p:sp>
      <p:sp>
        <p:nvSpPr>
          <p:cNvPr id="8203" name="WordArt 11"/>
          <p:cNvSpPr>
            <a:spLocks noChangeArrowheads="1" noChangeShapeType="1" noTextEdit="1"/>
          </p:cNvSpPr>
          <p:nvPr/>
        </p:nvSpPr>
        <p:spPr bwMode="auto">
          <a:xfrm>
            <a:off x="1331640" y="1794906"/>
            <a:ext cx="2736304" cy="4819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 dirty="0" smtClean="0"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chemeClr val="folHlink"/>
                </a:solidFill>
                <a:latin typeface="Times New Roman"/>
                <a:cs typeface="Times New Roman"/>
              </a:rPr>
              <a:t>3 226 980,2</a:t>
            </a:r>
            <a:endParaRPr lang="ru-RU" sz="4000" b="1" kern="10" dirty="0">
              <a:ln w="3175">
                <a:solidFill>
                  <a:srgbClr val="000000"/>
                </a:solidFill>
                <a:miter lim="800000"/>
                <a:headEnd/>
                <a:tailEnd/>
              </a:ln>
              <a:solidFill>
                <a:schemeClr val="folHlink"/>
              </a:solidFill>
              <a:latin typeface="Times New Roman"/>
              <a:cs typeface="Times New Roman"/>
            </a:endParaRPr>
          </a:p>
        </p:txBody>
      </p:sp>
      <p:sp>
        <p:nvSpPr>
          <p:cNvPr id="8204" name="WordArt 12"/>
          <p:cNvSpPr>
            <a:spLocks noChangeArrowheads="1" noChangeShapeType="1" noTextEdit="1"/>
          </p:cNvSpPr>
          <p:nvPr/>
        </p:nvSpPr>
        <p:spPr bwMode="auto">
          <a:xfrm>
            <a:off x="3095836" y="3573016"/>
            <a:ext cx="2880319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130"/>
              </a:avLst>
            </a:prstTxWarp>
          </a:bodyPr>
          <a:lstStyle/>
          <a:p>
            <a:pPr algn="ctr"/>
            <a:r>
              <a:rPr lang="ru-RU" sz="4000" b="1" kern="10" dirty="0" smtClean="0"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chemeClr val="folHlink"/>
                </a:solidFill>
                <a:latin typeface="Times New Roman"/>
                <a:cs typeface="Times New Roman"/>
              </a:rPr>
              <a:t>1 113 624,8</a:t>
            </a:r>
            <a:endParaRPr lang="ru-RU" sz="4000" b="1" kern="10" dirty="0">
              <a:ln w="3175">
                <a:solidFill>
                  <a:srgbClr val="000000"/>
                </a:solidFill>
                <a:miter lim="800000"/>
                <a:headEnd/>
                <a:tailEnd/>
              </a:ln>
              <a:solidFill>
                <a:schemeClr val="folHlink"/>
              </a:solidFill>
              <a:latin typeface="Times New Roman"/>
              <a:cs typeface="Times New Roman"/>
            </a:endParaRPr>
          </a:p>
        </p:txBody>
      </p:sp>
      <p:sp>
        <p:nvSpPr>
          <p:cNvPr id="8205" name="WordArt 13"/>
          <p:cNvSpPr>
            <a:spLocks noChangeArrowheads="1" noChangeShapeType="1" noTextEdit="1"/>
          </p:cNvSpPr>
          <p:nvPr/>
        </p:nvSpPr>
        <p:spPr bwMode="auto">
          <a:xfrm>
            <a:off x="5303549" y="1844824"/>
            <a:ext cx="3096344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16"/>
              </a:avLst>
            </a:prstTxWarp>
          </a:bodyPr>
          <a:lstStyle/>
          <a:p>
            <a:pPr algn="ctr"/>
            <a:r>
              <a:rPr lang="ru-RU" sz="4000" b="1" kern="10" dirty="0" smtClean="0"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chemeClr val="folHlink"/>
                </a:solidFill>
                <a:latin typeface="Times New Roman"/>
                <a:cs typeface="Times New Roman"/>
              </a:rPr>
              <a:t>2 113 355,4</a:t>
            </a:r>
            <a:endParaRPr lang="ru-RU" sz="4000" b="1" kern="10" dirty="0">
              <a:ln w="3175">
                <a:solidFill>
                  <a:srgbClr val="000000"/>
                </a:solidFill>
                <a:miter lim="800000"/>
                <a:headEnd/>
                <a:tailEnd/>
              </a:ln>
              <a:solidFill>
                <a:schemeClr val="folHlink"/>
              </a:solidFill>
              <a:latin typeface="Times New Roman"/>
              <a:cs typeface="Times New Roman"/>
            </a:endParaRPr>
          </a:p>
        </p:txBody>
      </p:sp>
      <p:pic>
        <p:nvPicPr>
          <p:cNvPr id="1026" name="Picture 2" descr="C:\Users\user\Documents\unnam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365104"/>
            <a:ext cx="669674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89014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105885"/>
              </p:ext>
            </p:extLst>
          </p:nvPr>
        </p:nvGraphicFramePr>
        <p:xfrm>
          <a:off x="0" y="1"/>
          <a:ext cx="9143999" cy="6543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5157"/>
                <a:gridCol w="2405007"/>
                <a:gridCol w="1236915"/>
                <a:gridCol w="1236915"/>
                <a:gridCol w="1122902"/>
                <a:gridCol w="1011225"/>
                <a:gridCol w="1335878"/>
              </a:tblGrid>
              <a:tr h="87802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КФСР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КФСР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 год 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год 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 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исполнения</a:t>
                      </a:r>
                    </a:p>
                    <a:p>
                      <a:pPr algn="ctr"/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001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0900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 dirty="0" smtClean="0">
                          <a:latin typeface="Times New Roman"/>
                        </a:rPr>
                        <a:t>ЗДРАВООХРАНЕНИЕ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0,0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0,0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15 875,8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9 484,9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59,7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001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0901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latin typeface="Times New Roman"/>
                        </a:rPr>
                        <a:t>Стационарная медицинская помощь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15 875,8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9 484,9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59,7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001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latin typeface="Times New Roman"/>
                        </a:rPr>
                        <a:t>1000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 dirty="0"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80 693,6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87 152,0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43 685,7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40 767,3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93,3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3306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latin typeface="Times New Roman"/>
                        </a:rPr>
                        <a:t>1001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latin typeface="Times New Roman"/>
                        </a:rPr>
                        <a:t>Пенсионное обеспечение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1 342,2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1 407,6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2 008,7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2 008,4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776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latin typeface="Times New Roman"/>
                        </a:rPr>
                        <a:t>1002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latin typeface="Times New Roman"/>
                        </a:rPr>
                        <a:t>Социальное обслуживание населения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32 269,4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35 646,1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91,4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2772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latin typeface="Times New Roman"/>
                        </a:rPr>
                        <a:t>1003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latin typeface="Times New Roman"/>
                        </a:rPr>
                        <a:t>Социальное обеспечение населения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22 353,2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26 468,3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27 140,9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24 820,2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91,4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654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latin typeface="Times New Roman"/>
                        </a:rPr>
                        <a:t>1004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latin typeface="Times New Roman"/>
                        </a:rPr>
                        <a:t>Охрана семьи и детства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5 628,6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4 394,1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974,6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672,6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69,0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502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latin typeface="Times New Roman"/>
                        </a:rPr>
                        <a:t>1006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latin typeface="Times New Roman"/>
                        </a:rPr>
                        <a:t>Другие вопросы в области социальной политики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19 100,2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19 235,9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13 561,5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13 266,1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97,8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3417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latin typeface="Times New Roman"/>
                        </a:rPr>
                        <a:t>1100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 dirty="0"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70 613,4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72 429,3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78 755,7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77 984,6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99,0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2405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latin typeface="Times New Roman"/>
                        </a:rPr>
                        <a:t>1102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latin typeface="Times New Roman"/>
                        </a:rPr>
                        <a:t>Массовый спорт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55 443,1</a:t>
                      </a:r>
                      <a:endParaRPr lang="ru-RU" sz="1050" b="0" i="0" u="none" strike="noStrike" baseline="0" dirty="0" smtClean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baseline="0" dirty="0" smtClean="0">
                          <a:latin typeface="Times New Roman"/>
                        </a:rPr>
                        <a:t>56 442,7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baseline="0" dirty="0" smtClean="0">
                          <a:latin typeface="Times New Roman"/>
                        </a:rPr>
                        <a:t>61 414,1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baseline="0" dirty="0" smtClean="0">
                          <a:latin typeface="Times New Roman"/>
                        </a:rPr>
                        <a:t>60 696,8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98,8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5428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1103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latin typeface="Times New Roman"/>
                        </a:rPr>
                        <a:t>Спорт высших достижений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469,1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284,7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284,7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100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5428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1105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latin typeface="Times New Roman"/>
                        </a:rPr>
                        <a:t>Другие вопросы в области физической культуры и спорта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15 170,3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15 517,5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17 056,9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17 003,1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99,7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5428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latin typeface="Times New Roman"/>
                        </a:rPr>
                        <a:t>1200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 dirty="0"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21 312,3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22 090,0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24 464,8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24 263,9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99,2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214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latin typeface="Times New Roman"/>
                        </a:rPr>
                        <a:t>1202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latin typeface="Times New Roman"/>
                        </a:rPr>
                        <a:t>Периодическая печать и издательства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21 312,3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22 090,0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24 464,8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24 263,9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99,2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52730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latin typeface="Times New Roman"/>
                        </a:rPr>
                        <a:t>1300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 dirty="0">
                          <a:latin typeface="Times New Roman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5 655,3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12 862,4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3 837,9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3 837,9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35428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latin typeface="Times New Roman"/>
                        </a:rPr>
                        <a:t>1301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>
                          <a:latin typeface="Times New Roman"/>
                        </a:rPr>
                        <a:t>Обслуживание государственного внутреннего и муниципального долга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5 655,3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12 862,4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3 837,9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3 837,9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050" b="0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  <a:tr h="22087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latin typeface="Times New Roman"/>
                        </a:rPr>
                        <a:t>Итого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2 175 015,8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2 000 938,1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2 217 864,0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2 113 355,4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 smtClean="0">
                          <a:latin typeface="Times New Roman"/>
                        </a:rPr>
                        <a:t>95,3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950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Сведения о расходах бюджета Северо-Енисейского района в разрезе видов расходов (тыс.рублей)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Рисунок1.em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7211" y="1600200"/>
            <a:ext cx="8169578" cy="4525963"/>
          </a:xfr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827688"/>
              </p:ext>
            </p:extLst>
          </p:nvPr>
        </p:nvGraphicFramePr>
        <p:xfrm>
          <a:off x="0" y="1000108"/>
          <a:ext cx="9144000" cy="551689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64783"/>
                <a:gridCol w="2326738"/>
                <a:gridCol w="1166617"/>
                <a:gridCol w="1166617"/>
                <a:gridCol w="1080927"/>
                <a:gridCol w="1297113"/>
                <a:gridCol w="1441205"/>
              </a:tblGrid>
              <a:tr h="83515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КВР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КВР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   план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2020 года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8227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выплаты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336 113,9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390 586,9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441 470,2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435 458,3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677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Закупка товаров, работ и услуг для государственных (муниципальных) нужд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299 074,8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265 944,8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351 846,3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319 982,8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90,9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703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Социальное обеспечение и иные выплаты населению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39 267,0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25 435,6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53 430,6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53 268,9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1143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Капитальные вложения в объекты недвижимого имущества государственной (муниципальной) собственности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318 465,3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53 573,8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116 688,3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78 957,4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1143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субсидий бюджетным, автономным учреждениям и иным некоммерческим организациям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606 180,6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705 559,1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703 673,2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680 648,2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211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(муниципального) долга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5 655,3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12 862,4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3 838,0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3 838,0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931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Иные бюджетные ассигнования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570 258,9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546 975,5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546 917,4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541 201,8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1364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2 175 015,8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2 000 938,1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217 864,0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2 113 355,4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95,3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748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Доля программных и непрограммных расходов в структуре бюджета Северо-Енисейского района (%)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0587677"/>
              </p:ext>
            </p:extLst>
          </p:nvPr>
        </p:nvGraphicFramePr>
        <p:xfrm>
          <a:off x="0" y="1071546"/>
          <a:ext cx="9144000" cy="5786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374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571175460"/>
              </p:ext>
            </p:extLst>
          </p:nvPr>
        </p:nvGraphicFramePr>
        <p:xfrm>
          <a:off x="0" y="1214422"/>
          <a:ext cx="9144000" cy="5643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07504" y="1"/>
            <a:ext cx="8928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реализацию муниципальных программ и непрограммных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расходов бюджета Северо-Енисейского района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 году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(тыс. рублей)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0154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71438"/>
            <a:ext cx="8229600" cy="714375"/>
          </a:xfr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Доля муниципальных программ бюджета Северо-Енисейского района в 2020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778035317"/>
              </p:ext>
            </p:extLst>
          </p:nvPr>
        </p:nvGraphicFramePr>
        <p:xfrm>
          <a:off x="179388" y="836613"/>
          <a:ext cx="8964612" cy="5902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Овал 6"/>
          <p:cNvSpPr/>
          <p:nvPr/>
        </p:nvSpPr>
        <p:spPr>
          <a:xfrm>
            <a:off x="3419872" y="2780928"/>
            <a:ext cx="2664296" cy="1855678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2060"/>
                </a:solidFill>
              </a:rPr>
              <a:t>Программные расходы</a:t>
            </a:r>
          </a:p>
          <a:p>
            <a:pPr algn="ctr"/>
            <a:r>
              <a:rPr lang="ru-RU" sz="1200" dirty="0" smtClean="0">
                <a:solidFill>
                  <a:srgbClr val="002060"/>
                </a:solidFill>
              </a:rPr>
              <a:t>1 860 049,9 тыс. рублей</a:t>
            </a:r>
          </a:p>
          <a:p>
            <a:pPr algn="ctr"/>
            <a:endParaRPr lang="ru-RU" sz="1200" dirty="0" smtClean="0">
              <a:solidFill>
                <a:srgbClr val="002060"/>
              </a:solidFill>
            </a:endParaRPr>
          </a:p>
          <a:p>
            <a:pPr algn="ctr"/>
            <a:r>
              <a:rPr lang="ru-RU" sz="1200" dirty="0" smtClean="0">
                <a:solidFill>
                  <a:srgbClr val="002060"/>
                </a:solidFill>
              </a:rPr>
              <a:t>Непрограммные расходы 253 305,5 тыс. рублей</a:t>
            </a:r>
            <a:endParaRPr lang="ru-RU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9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"/>
            <a:ext cx="7272808" cy="91440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«Развитие образования» (тыс. рублей)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1844824"/>
            <a:ext cx="8610600" cy="4860776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2020 году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6746" y="764704"/>
            <a:ext cx="8884096" cy="504056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муниципальной программы – обеспечение высокого качества образования на территории района, соответствующего потребностям граждан и перспективным задачам развития экономики, организация отдыха и оздоровления детей.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rabota\Мои документы\картинки к бюд\2016-17\щожл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-1"/>
            <a:ext cx="1600200" cy="914401"/>
          </a:xfrm>
          <a:prstGeom prst="rect">
            <a:avLst/>
          </a:prstGeom>
          <a:noFill/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247337"/>
              </p:ext>
            </p:extLst>
          </p:nvPr>
        </p:nvGraphicFramePr>
        <p:xfrm>
          <a:off x="-73206" y="1182380"/>
          <a:ext cx="914400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7226"/>
                <a:gridCol w="2064774"/>
                <a:gridCol w="2286000"/>
                <a:gridCol w="2286000"/>
              </a:tblGrid>
              <a:tr h="313203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Общий объем расходов по программе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Бюджетная роспись с учетом изменений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879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640 221,8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618 512,5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96,6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Блок-схема: память с посл. доступом 10"/>
          <p:cNvSpPr/>
          <p:nvPr/>
        </p:nvSpPr>
        <p:spPr>
          <a:xfrm>
            <a:off x="0" y="4005064"/>
            <a:ext cx="1403648" cy="490736"/>
          </a:xfrm>
          <a:prstGeom prst="flowChartMagnetic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25 152,0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Блок-схема: память с посл. доступом 11"/>
          <p:cNvSpPr/>
          <p:nvPr/>
        </p:nvSpPr>
        <p:spPr>
          <a:xfrm>
            <a:off x="0" y="2348880"/>
            <a:ext cx="1619672" cy="1080120"/>
          </a:xfrm>
          <a:prstGeom prst="flowChartMagnetic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520 189,1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Блок-схема: память с посл. доступом 12"/>
          <p:cNvSpPr/>
          <p:nvPr/>
        </p:nvSpPr>
        <p:spPr>
          <a:xfrm>
            <a:off x="0" y="6096000"/>
            <a:ext cx="1475656" cy="501352"/>
          </a:xfrm>
          <a:prstGeom prst="flowChartMagnetic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59 368,6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лок-схема: память с посл. доступом 13"/>
          <p:cNvSpPr/>
          <p:nvPr/>
        </p:nvSpPr>
        <p:spPr>
          <a:xfrm>
            <a:off x="0" y="5517232"/>
            <a:ext cx="1475656" cy="432048"/>
          </a:xfrm>
          <a:prstGeom prst="flowChartMagnetic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464,8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Блок-схема: память с посл. доступом 14"/>
          <p:cNvSpPr/>
          <p:nvPr/>
        </p:nvSpPr>
        <p:spPr>
          <a:xfrm>
            <a:off x="0" y="4941168"/>
            <a:ext cx="1475656" cy="456214"/>
          </a:xfrm>
          <a:prstGeom prst="flowChartMagneticTap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18 797,6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Горизонтальный свиток 16"/>
          <p:cNvSpPr/>
          <p:nvPr/>
        </p:nvSpPr>
        <p:spPr>
          <a:xfrm>
            <a:off x="1461628" y="3212977"/>
            <a:ext cx="7529972" cy="2016224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жизнедеятельности образовательных учреждений </a:t>
            </a:r>
          </a:p>
          <a:p>
            <a:r>
              <a:rPr lang="ru-RU" sz="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апитальные ремонты: спортивного зала  МБОУ «Новокаламинская средняя школа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6», ул. Юбилейная, 25, п. Новая Калами -1 820,2 тыс. руб., школьных мастерских МБОУ «Тейская средняя школа № 3», ул. Октябрьская, 8Б, п. Тея -2 369,8 тыс. руб. Устройство 2-х прогулочных веранд на территории МБДОУ «Северо-Енисейский детский сад № 1», ул. Карла Маркса, 24, гп Северо-Енисейский -499,0 тыс. руб. Благоустройство территории детского сада, ул. Нагорная, 9, п. Новая Калами -4 890,1 тыс. руб. Приобретение комплектов  мед. и технологического оборудования -735,8 тыс.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Установка камер видеонаблюдения – 200,0 тыс. руб. Текущие ремонты – 12 930,6тыс. руб. Приобретена мебель -606,5 тыс. руб. Для инвалидов установлены подъемник для бассейна, пандусы, опоры для стояния, </a:t>
            </a:r>
            <a:r>
              <a:rPr lang="ru-RU" sz="1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тактильные плитки, поручни, система вызова персонала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приобретены кресло-коляски, тактильные плитки на сумму 1 100,0 тыс. руб.</a:t>
            </a:r>
          </a:p>
          <a:p>
            <a:endPara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Горизонтальный свиток 17"/>
          <p:cNvSpPr/>
          <p:nvPr/>
        </p:nvSpPr>
        <p:spPr>
          <a:xfrm>
            <a:off x="1475656" y="2060848"/>
            <a:ext cx="7515944" cy="1512168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дошкольного, общего и дополнительного образования </a:t>
            </a:r>
          </a:p>
          <a:p>
            <a:pPr>
              <a:spcAft>
                <a:spcPts val="0"/>
              </a:spcAft>
            </a:pPr>
            <a:r>
              <a:rPr lang="ru-RU" sz="1050" dirty="0">
                <a:solidFill>
                  <a:srgbClr val="000000"/>
                </a:solidFill>
                <a:latin typeface="Times New Roman"/>
              </a:rPr>
              <a:t>Численность обучающихся общеобразовательных школ  составляет  1315 чел., из них по очно-заочной форме обучается 5 чел.,  28,00 % обучается в пяти  сельских образовательных учреждениях; по семейной форме получают образование 7 чел; воспитанников дошкольных образовательных учреждений 585 чел.; охват детей услугами дополнительного образования 1646 чел. в том числе: Северо-Енисейский детско-юношеский центр – 854 чел. и Северо-Енисейскую детско-юношескую спортивную школу – 792 чел.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19" name="Горизонтальный свиток 18"/>
          <p:cNvSpPr/>
          <p:nvPr/>
        </p:nvSpPr>
        <p:spPr>
          <a:xfrm>
            <a:off x="1475656" y="4869160"/>
            <a:ext cx="7515944" cy="72008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Сохранение и укрепление здоровья детей </a:t>
            </a:r>
          </a:p>
          <a:p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Питанием обеспечены 1291 учащийся. Обеспечены молоком 667 учащихся с 1 по 5 классы.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Горизонтальный свиток 19"/>
          <p:cNvSpPr/>
          <p:nvPr/>
        </p:nvSpPr>
        <p:spPr>
          <a:xfrm>
            <a:off x="1461628" y="5397382"/>
            <a:ext cx="7529972" cy="767922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Поддержка одаренных детей </a:t>
            </a:r>
          </a:p>
          <a:p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Участие 611 одаренных детей в олимпиадах и конкурсах различного уровня, обеспечение необходимым материально-техническим оборудованием.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Горизонтальный свиток 20"/>
          <p:cNvSpPr/>
          <p:nvPr/>
        </p:nvSpPr>
        <p:spPr>
          <a:xfrm>
            <a:off x="1475656" y="6096000"/>
            <a:ext cx="7515944" cy="645368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16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реализации муниципальной программы</a:t>
            </a:r>
          </a:p>
          <a:p>
            <a:pPr>
              <a:lnSpc>
                <a:spcPts val="2160"/>
              </a:lnSpc>
            </a:pPr>
            <a:r>
              <a:rPr lang="ru-RU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Управления образования администрации Северо-Енисейского района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59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52400"/>
            <a:ext cx="7144072" cy="91440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Основные результаты при реализации муниципальной программы Северо-Енисейского района «Развитие образования»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850676"/>
              </p:ext>
            </p:extLst>
          </p:nvPr>
        </p:nvGraphicFramePr>
        <p:xfrm>
          <a:off x="0" y="1207452"/>
          <a:ext cx="9144000" cy="5619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48600"/>
                <a:gridCol w="609600"/>
                <a:gridCol w="685800"/>
              </a:tblGrid>
              <a:tr h="43267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результаты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41485">
                <a:tc>
                  <a:txBody>
                    <a:bodyPr/>
                    <a:lstStyle/>
                    <a:p>
                      <a:pPr algn="l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Удельный вес численности обучающихся по программам общего образования, участвующих в олимпиадах и конкурсах различного уровня в общей численности обучающихся по программам общего образования, %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67,5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48231">
                <a:tc>
                  <a:txBody>
                    <a:bodyPr/>
                    <a:lstStyle/>
                    <a:p>
                      <a:pPr algn="l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оздоровленных детей школьного возраста, %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45896">
                <a:tc>
                  <a:txBody>
                    <a:bodyPr/>
                    <a:lstStyle/>
                    <a:p>
                      <a:pPr algn="l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учащихся муниципальных общеобразовательных учреждений, получающих горячее питание, %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48231">
                <a:tc>
                  <a:txBody>
                    <a:bodyPr/>
                    <a:lstStyle/>
                    <a:p>
                      <a:pPr algn="l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Охват детей, занимающихся в системе дополнительного образования,</a:t>
                      </a:r>
                      <a:r>
                        <a:rPr lang="ru-RU" sz="105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%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780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детей в возрасте от 1,5 до 3 лет, которым предоставлена возможность получать услуги дошкольного образования, в общей численности детей в возрасте от 1,5 до 3 лет (с учетом групп кратковременного пребывания), %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96,2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96,2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19203">
                <a:tc>
                  <a:txBody>
                    <a:bodyPr/>
                    <a:lstStyle/>
                    <a:p>
                      <a:pPr algn="l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детей в возрасте от 3 до 7 лет, которым предоставлена возможность получать услуги дошкольного образования, в общей численности детей в возрасте от 3 до 7 лет (с учетом групп кратковременного пребывания), %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97,1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97,1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56181">
                <a:tc>
                  <a:txBody>
                    <a:bodyPr/>
                    <a:lstStyle/>
                    <a:p>
                      <a:pPr algn="l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Уровень удовлетворенности жителей района качеством предоставления муниципальных  услуг по отрасли образования, %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85,3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85,3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3377"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Доля выпускников, сдавших ЕГЭ по русскому языку и математике, в общей численности выпускников, участвовавших в ЕГЭ по данным предметам, %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94,9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97,4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3377"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Доля выпускников, набравших более 50 баллов по результатам ЕГЭ (в расчете на 1 предмет) в общей численности выпускников, сдавших ЕГЭ, %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79,4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3377"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Доля муниципальных общеобразовательных учреждений, соответствующих современным требованиям обучения в общем количестве муниципальных общеобразовательных учреждений, %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48231"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Доля общеобразовательных учреждений (с числом обучающихся более 50), в которых действуют управляющие советы, %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58855"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Доля детей с ограниченными возможностями здоровья, обучающихся в общеобразовательных учреждениях, имеющих лицензию и аккредитованных по программам специальных (коррекционных) образовательных учреждений, от количества детей данной категории, обучающихся в общеобразовательных учреждениях, %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68463"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Доля педагогических работников, прошедших добровольную независимую оценку</a:t>
                      </a:r>
                      <a:r>
                        <a:rPr lang="ru-RU" sz="105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квалификации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%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2376"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муниципальных мероприятий, проводимых с целью обеспечения непрерывности профессионального мастерства педагогических работников, шт.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2051" name="Picture 3" descr="C:\Documents and Settings\rabota\Мои документы\картинки к бюд\2016-17\7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0"/>
            <a:ext cx="1828800" cy="1071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629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401263"/>
              </p:ext>
            </p:extLst>
          </p:nvPr>
        </p:nvGraphicFramePr>
        <p:xfrm>
          <a:off x="35495" y="1241850"/>
          <a:ext cx="9108505" cy="7315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6116"/>
                <a:gridCol w="2835128"/>
                <a:gridCol w="1583613"/>
                <a:gridCol w="1403648"/>
              </a:tblGrid>
              <a:tr h="244160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Общий объем расходов по программе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Бюджетная роспись с учетом изменений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432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519 511,4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489 202,0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94,2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1703702"/>
            <a:ext cx="73746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2020 году: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privetsochi.ru/uploads/images/00/39/40/2011/07/16/3a57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9" y="202671"/>
            <a:ext cx="1187624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13883" y="388696"/>
            <a:ext cx="7930115" cy="93871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 муниципальной программы – обеспечение населения района качественными жилищно-коммунальными услугами в условиях развития рыночных отношений в отрасли и ограниченного роста оплаты жилищно-коммунальных услуг; формирование целостности и эффективной системы управления энергосбережением и повышением энергетической эффективности; обеспечение населения и организаций района топливом для нужд отопления и лесоматериалом для проведения ремонтно-строительных работ.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32655"/>
          </a:xfrm>
          <a:noFill/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 Северо-Енисейского района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«Реформирование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модернизация жилищно-коммунального хозяйства и повышение энергетической эффективности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(тыс. рублей)</a:t>
            </a:r>
            <a:endParaRPr lang="ru-RU" sz="1400" dirty="0">
              <a:solidFill>
                <a:schemeClr val="tx1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6541"/>
              </p:ext>
            </p:extLst>
          </p:nvPr>
        </p:nvGraphicFramePr>
        <p:xfrm>
          <a:off x="0" y="2042256"/>
          <a:ext cx="9170413" cy="5217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568"/>
                <a:gridCol w="8486845"/>
              </a:tblGrid>
              <a:tr h="264998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655,0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1. «Модернизация,</a:t>
                      </a:r>
                      <a:r>
                        <a:rPr lang="ru-RU" sz="9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реконструкция, капитальный ремонт объектов коммунальной инфраструктуры и обновление материально-технической базы предприятий жилищно-коммунального хозяйства Северо-Енисейского района»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08735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16 244,3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Капитальный ремонт объектов коммунальной инфраструктуры, источников тепловой энергии и тепловых сетей в Северо-Енисейском районе, регулировка и настройка сетей теплоснабжения п. Тея</a:t>
                      </a:r>
                    </a:p>
                  </a:txBody>
                  <a:tcPr/>
                </a:tc>
              </a:tr>
              <a:tr h="268167">
                <a:tc>
                  <a:txBody>
                    <a:bodyPr/>
                    <a:lstStyle/>
                    <a:p>
                      <a:pPr algn="l"/>
                      <a:r>
                        <a:rPr lang="ru-RU" sz="9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2 921,9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Расходы капитального характера  (ПСД  на строительство: участка системы водоотведения ул. Суворова, 4, гп Северо-Енисейский, тепловой сети от ТК-131 до ТПС № 3, ул. Донского, гп Северо-Енисейский,</a:t>
                      </a:r>
                    </a:p>
                  </a:txBody>
                  <a:tcPr/>
                </a:tc>
              </a:tr>
              <a:tr h="190439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3 911,9</a:t>
                      </a:r>
                      <a:endParaRPr lang="ru-RU" sz="9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Приобретены  водогрейный котел для котельной п. Новая Калами, технологическое оборудование для котельной</a:t>
                      </a:r>
                      <a:r>
                        <a:rPr lang="ru-RU" sz="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№ 1 гп Северо-Енисейский, погружные насосы и насосные агрегаты на рамах с электродвигателями , горелка РГМГ 1М</a:t>
                      </a:r>
                      <a:endParaRPr lang="ru-RU" sz="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9 613,2</a:t>
                      </a:r>
                      <a:endParaRPr lang="ru-RU" sz="9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Подготовка проектной документации и оборудование многоквартирных домов индивидуальными тепловыми пунктами, расходы на проведение измерения и анализа параметров электрооборудования жилищного фонда Северо-Енисейского района</a:t>
                      </a:r>
                      <a:endParaRPr lang="ru-RU" sz="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6 963,7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dirty="0" smtClean="0">
                          <a:latin typeface="Times New Roman" pitchFamily="18" charset="0"/>
                          <a:cs typeface="Times New Roman" pitchFamily="18" charset="0"/>
                        </a:rPr>
                        <a:t>Внесение изменений в проектную документацию по объекту капитального строительства «Расходный склад нефтепродуктов в пос. Енашимо» и визуальное</a:t>
                      </a:r>
                      <a:r>
                        <a:rPr lang="ru-RU" sz="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детально-инструментальное обследование технического состояния строительных конструкций</a:t>
                      </a:r>
                      <a:endParaRPr lang="ru-RU" sz="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52711">
                <a:tc>
                  <a:txBody>
                    <a:bodyPr/>
                    <a:lstStyle/>
                    <a:p>
                      <a:pPr algn="l"/>
                      <a:r>
                        <a:rPr lang="ru-RU" sz="9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66 718,1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2.</a:t>
                      </a:r>
                      <a:r>
                        <a:rPr lang="ru-RU" sz="9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«Чистая вода Северо-Енисейского района»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40135">
                <a:tc>
                  <a:txBody>
                    <a:bodyPr/>
                    <a:lstStyle/>
                    <a:p>
                      <a:pPr algn="l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66 718,1</a:t>
                      </a:r>
                      <a:endParaRPr lang="ru-RU" sz="9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Строительство водозабора, гп</a:t>
                      </a:r>
                      <a:r>
                        <a:rPr lang="ru-RU" sz="8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Северо-Енисейский, расходы по бурению двух водозаборных скважин на территории  Северо-Енисейского района</a:t>
                      </a:r>
                      <a:endParaRPr lang="ru-RU" sz="8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127559">
                <a:tc>
                  <a:txBody>
                    <a:bodyPr/>
                    <a:lstStyle/>
                    <a:p>
                      <a:pPr algn="l"/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377 036,8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3. «Доступность коммунально-бытовых услуг для населения Северо-Енисейского района» 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900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358 694,8</a:t>
                      </a:r>
                      <a:endParaRPr lang="ru-RU" sz="900" b="1" u="non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организацию теплоснабжения населения</a:t>
                      </a:r>
                      <a:endParaRPr lang="ru-RU" sz="800" u="non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74415">
                <a:tc>
                  <a:txBody>
                    <a:bodyPr/>
                    <a:lstStyle/>
                    <a:p>
                      <a:pPr algn="l"/>
                      <a:r>
                        <a:rPr lang="ru-RU" sz="900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5 100,2</a:t>
                      </a:r>
                      <a:endParaRPr lang="ru-RU" sz="900" b="1" u="non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u="none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Возмещение недополученных доходов, связанных с услугами муниципальной бани в п. Тея, п. Вангаш, п. Новая Калами, п. Енашимо, возмещение затрат, связанных с услугами муниципальной бани в гп Северо-Енисейский</a:t>
                      </a:r>
                      <a:endParaRPr lang="ru-RU" sz="800" u="non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900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5 342,0</a:t>
                      </a:r>
                      <a:endParaRPr lang="ru-RU" sz="900" b="1" u="non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Финансовое обеспечение затрат, связанных с оказанием населению услуг водоснабжения в части возмещения затрат по доставке воды автомобильным транспортом от центральной водокачки к водоразборным колонкам и на содержание водоразборных колонок в гп Северо-Енисейский</a:t>
                      </a:r>
                      <a:endParaRPr lang="ru-RU" sz="800" u="non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33882">
                <a:tc>
                  <a:txBody>
                    <a:bodyPr/>
                    <a:lstStyle/>
                    <a:p>
                      <a:pPr algn="l"/>
                      <a:r>
                        <a:rPr lang="ru-RU" sz="900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7 899,8</a:t>
                      </a:r>
                      <a:endParaRPr lang="ru-RU" sz="900" b="1" u="non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Возмещение затрат теплоснабжающих организаций, осуществляющих производство и (или) реализацию топлива твердого (швырок всех групп пород)</a:t>
                      </a:r>
                      <a:endParaRPr lang="ru-RU" sz="800" u="non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84710">
                <a:tc>
                  <a:txBody>
                    <a:bodyPr/>
                    <a:lstStyle/>
                    <a:p>
                      <a:pPr algn="l"/>
                      <a:r>
                        <a:rPr lang="ru-RU" sz="900" b="1" u="non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5 438,8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u="non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4. «Энергосбережение и повышение энергетической эффективности в Северо-Енисейском районе»</a:t>
                      </a:r>
                      <a:endParaRPr lang="ru-RU" sz="900" b="1" u="non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21478">
                <a:tc>
                  <a:txBody>
                    <a:bodyPr/>
                    <a:lstStyle/>
                    <a:p>
                      <a:pPr algn="l"/>
                      <a:r>
                        <a:rPr lang="ru-RU" sz="900" u="non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5 438,8</a:t>
                      </a:r>
                      <a:endParaRPr lang="ru-RU" sz="900" b="1" u="none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Компенсация выпадающих доходов энергоснабжающих организаций, связанных с применением государственных регулируемых цен (тарифов) на электрическую энергию, вырабатываемую дизельными электростанциями</a:t>
                      </a:r>
                      <a:endParaRPr lang="ru-RU" sz="800" u="non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51421">
                <a:tc>
                  <a:txBody>
                    <a:bodyPr/>
                    <a:lstStyle/>
                    <a:p>
                      <a:pPr algn="l"/>
                      <a:r>
                        <a:rPr lang="ru-RU" sz="900" b="1" u="non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u="non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5. «Участие в организации деятельности по обращению с твердыми коммунальными отходами на территории Северо-Енисейского района»</a:t>
                      </a:r>
                      <a:endParaRPr lang="ru-RU" sz="900" b="1" u="non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38845">
                <a:tc>
                  <a:txBody>
                    <a:bodyPr/>
                    <a:lstStyle/>
                    <a:p>
                      <a:pPr algn="l"/>
                      <a:r>
                        <a:rPr lang="ru-RU" sz="900" b="0" u="non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b="0" u="non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технико-экономического обоснования схемы</a:t>
                      </a:r>
                      <a:r>
                        <a:rPr lang="ru-RU" sz="800" b="0" u="non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обращения с отходами на территории гп Северо-Енисейский , у</a:t>
                      </a:r>
                      <a:r>
                        <a:rPr lang="ru-RU" sz="800" b="0" u="non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стройство площадки под контейнеры ТКО, ул. Ленина, 48, гп Северо-Енисейский</a:t>
                      </a:r>
                      <a:endParaRPr lang="ru-RU" sz="800" b="0" u="non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6269">
                <a:tc>
                  <a:txBody>
                    <a:bodyPr/>
                    <a:lstStyle/>
                    <a:p>
                      <a:pPr algn="l"/>
                      <a:r>
                        <a:rPr lang="ru-RU" sz="900" b="0" u="non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455,3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" b="0" u="non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(строительство) мест (площадок) накопления отходов потребления и приобретение контейнерного оборудования </a:t>
                      </a:r>
                      <a:endParaRPr lang="ru-RU" sz="800" b="0" u="non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260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42852"/>
            <a:ext cx="7956376" cy="98189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Капитальный ремонт объектов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коммунального хозяйства Северо-Енисейского района  на 2020 год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11 977,0 тыс. рублей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322269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Расходы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 подготовке проектов капитальных ремонтов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объектов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муниципальной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собственности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Северо-Енисейского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района – 400,0тыс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рублей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Расходы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проверку достоверности определения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сметной</a:t>
            </a:r>
          </a:p>
          <a:p>
            <a:pPr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стоимости капитального ремонта объектов муниципальной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собственности Северо-Енисейского района – 344,2 тыс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рублей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гп Северо-Енисейский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участок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холодного водоснабжения от ТПС-2 до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ТК-133А– 1 295,1 тыс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рублей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ТПС № 3, ул. Карла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Маркса– 1 110,3 тыс. рублей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сеть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тепловодоснабжения, от ТК-147А до ТК-154, ул. Капитана Тибекина,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3А– 1 099,2 тыс. рублей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сеть теплоснабжения от ТК-109 до ТПС-3, ул. Карла Маркса – 3 115,5 тыс. рублей </a:t>
            </a:r>
          </a:p>
          <a:p>
            <a:pPr lvl="0">
              <a:buNone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сеть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теплоснабжения от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ТК-109А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здания гаража,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ул. Карла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Маркса 26А – 827,9 тыс. рублей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сеть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теплоснабжения от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ТК-109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 №2,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ул. Карла Маркса 26А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1 287,2 тыс. рублей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кровля ЦПК № 1 по ул. </a:t>
            </a: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Набережная- 2 497,5 тыс. рублей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AutoShape 2" descr="Картинки по запросу картинки ремонт с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52" name="AutoShape 4" descr="Картинки по запросу картинки ремонт с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54" name="AutoShape 6" descr="Картинки по запросу картинки ремонт с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56" name="AutoShape 8" descr="Картинки по запросу картинки ремонт с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58" name="AutoShape 10" descr="Картинки по запросу картинки ремонт с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60" name="AutoShape 12" descr="Картинки по запросу картинки ремонт с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28731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062" name="Picture 14" descr="Картинки по запросу картинки ремонт сет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494417"/>
            <a:ext cx="2774682" cy="2363583"/>
          </a:xfrm>
          <a:prstGeom prst="rect">
            <a:avLst/>
          </a:prstGeom>
          <a:noFill/>
        </p:spPr>
      </p:pic>
      <p:pic>
        <p:nvPicPr>
          <p:cNvPr id="12" name="Picture 2" descr="http://www.privetsochi.ru/uploads/images/00/39/40/2011/07/16/3a57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7624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go3.imgsmail.ru/imgpreview?key=1ee83cad080d5cb&amp;mb=imgdb_preview_183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581128"/>
            <a:ext cx="3246854" cy="193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43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26094"/>
            <a:ext cx="7440488" cy="130264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Основные результаты при реализации муниципальной программы Северо-Енисейского района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«Реформирование и модернизация жилищно-коммунального хозяйства и повышение энергетической эффективности»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0411866"/>
              </p:ext>
            </p:extLst>
          </p:nvPr>
        </p:nvGraphicFramePr>
        <p:xfrm>
          <a:off x="0" y="1447798"/>
          <a:ext cx="9144000" cy="28452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09928"/>
                <a:gridCol w="1404156"/>
                <a:gridCol w="1529916"/>
              </a:tblGrid>
              <a:tr h="45690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результаты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23695">
                <a:tc>
                  <a:txBody>
                    <a:bodyPr/>
                    <a:lstStyle/>
                    <a:p>
                      <a:pPr marL="9334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Объем котельно-печного топлива, необходимый для теплоснабжения района, тн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15 100,0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15 100,0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23695">
                <a:tc>
                  <a:txBody>
                    <a:bodyPr/>
                    <a:lstStyle/>
                    <a:p>
                      <a:pPr marL="9334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оля 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населения, пользующегося водой из водокачек и водоразборных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колонок, %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22349">
                <a:tc>
                  <a:txBody>
                    <a:bodyPr/>
                    <a:lstStyle/>
                    <a:p>
                      <a:pPr marL="9334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оличество 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посещений муниципальных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бань, чел.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6 558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6 558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18651">
                <a:tc>
                  <a:txBody>
                    <a:bodyPr/>
                    <a:lstStyle/>
                    <a:p>
                      <a:pPr marL="9334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бъем 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топлива твердого (швырок всех групп пород), необходимый для теплоснабжения населения, проживающего в неблагоустроенном секторе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района, куб.м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47625" marB="476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6 815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6 815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http://ptm.tomsk.ru/userfiles/kotelnoye_oborud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7781"/>
            <a:ext cx="2225551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go2.imgsmail.ru/imgpreview?key=7b6fcf61cf967c62&amp;mb=imgdb_preview_18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351" y="4941168"/>
            <a:ext cx="2422649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kz.all.biz/img/kz/catalog/middle/397034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339" y="4941168"/>
            <a:ext cx="2286000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go2.imgsmail.ru/imgpreview?key=1dfce7fbdca77710&amp;mb=imgdb_preview_19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551" y="4941168"/>
            <a:ext cx="2209800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privetsochi.ru/uploads/images/00/39/40/2011/07/16/3a578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31640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247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295400"/>
          </a:xfrm>
          <a:noFill/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Основные параметры бюджета Северо-Енисейского района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2020 год (тыс. рублей)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762000" y="2362200"/>
            <a:ext cx="1752600" cy="1143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Доходы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762000" y="5029200"/>
            <a:ext cx="1752600" cy="1143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Профицит</a:t>
            </a:r>
            <a:endParaRPr lang="ru-RU" sz="1600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762000" y="3733800"/>
            <a:ext cx="1752600" cy="1143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Расходы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00400" y="1371600"/>
            <a:ext cx="1143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План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34000" y="1371600"/>
            <a:ext cx="1143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Факт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391400" y="1371600"/>
            <a:ext cx="12192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%</a:t>
            </a:r>
          </a:p>
          <a:p>
            <a:pPr algn="ct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исполнения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Волна 9"/>
          <p:cNvSpPr/>
          <p:nvPr/>
        </p:nvSpPr>
        <p:spPr>
          <a:xfrm>
            <a:off x="2895600" y="2499062"/>
            <a:ext cx="1676400" cy="9144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3 225 369,4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Волна 10"/>
          <p:cNvSpPr/>
          <p:nvPr/>
        </p:nvSpPr>
        <p:spPr>
          <a:xfrm>
            <a:off x="7162800" y="2590800"/>
            <a:ext cx="1676400" cy="9144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100,0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Волна 11"/>
          <p:cNvSpPr/>
          <p:nvPr/>
        </p:nvSpPr>
        <p:spPr>
          <a:xfrm>
            <a:off x="5105400" y="2590800"/>
            <a:ext cx="1676400" cy="9144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3 226 980,2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Волна 12"/>
          <p:cNvSpPr/>
          <p:nvPr/>
        </p:nvSpPr>
        <p:spPr>
          <a:xfrm>
            <a:off x="2895600" y="3962400"/>
            <a:ext cx="1676400" cy="9144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2 217 864,0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Волна 13"/>
          <p:cNvSpPr/>
          <p:nvPr/>
        </p:nvSpPr>
        <p:spPr>
          <a:xfrm>
            <a:off x="5105400" y="3962400"/>
            <a:ext cx="1676400" cy="9144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2 113 355,4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Волна 14"/>
          <p:cNvSpPr/>
          <p:nvPr/>
        </p:nvSpPr>
        <p:spPr>
          <a:xfrm>
            <a:off x="7162800" y="3962400"/>
            <a:ext cx="1676400" cy="9144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95,3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Волна 15"/>
          <p:cNvSpPr/>
          <p:nvPr/>
        </p:nvSpPr>
        <p:spPr>
          <a:xfrm>
            <a:off x="2971800" y="5181600"/>
            <a:ext cx="1676400" cy="9144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1 007 505,4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Волна 16"/>
          <p:cNvSpPr/>
          <p:nvPr/>
        </p:nvSpPr>
        <p:spPr>
          <a:xfrm>
            <a:off x="5181600" y="5181600"/>
            <a:ext cx="1676400" cy="9144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1 113 624,8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Волна 17"/>
          <p:cNvSpPr/>
          <p:nvPr/>
        </p:nvSpPr>
        <p:spPr>
          <a:xfrm>
            <a:off x="7162800" y="5181600"/>
            <a:ext cx="1676400" cy="9144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110,5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3" name="Рисунок 22" descr="00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2495550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Муниципальная программа «Защита населения и территории Северо-Енисейского района от чрезвычайных ситуаций природного и техногенного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характера и обеспечение профилактики правонарушений»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000108"/>
            <a:ext cx="9108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Цель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муниципальной программы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повышение эффективности защиты территории и </a:t>
            </a:r>
          </a:p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населения Северо-Енисейского района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233926"/>
              </p:ext>
            </p:extLst>
          </p:nvPr>
        </p:nvGraphicFramePr>
        <p:xfrm>
          <a:off x="-1" y="1571611"/>
          <a:ext cx="914400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2222"/>
                <a:gridCol w="2144889"/>
                <a:gridCol w="2032000"/>
                <a:gridCol w="2144889"/>
              </a:tblGrid>
              <a:tr h="401839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Общий объем расходов по программе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Бюджетная роспись с учетом изменений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411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37 35 0,8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36 290,2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97,1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835696" y="2285992"/>
            <a:ext cx="48234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направления расходов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2020 году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673604"/>
              </p:ext>
            </p:extLst>
          </p:nvPr>
        </p:nvGraphicFramePr>
        <p:xfrm>
          <a:off x="0" y="2629028"/>
          <a:ext cx="9144000" cy="844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00"/>
                <a:gridCol w="8143900"/>
              </a:tblGrid>
              <a:tr h="295916"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34 040,7</a:t>
                      </a:r>
                      <a:endParaRPr lang="ru-RU" sz="12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печение предупреждения возникновения и развития чрезвычайных ситуаций природного и техногенного характера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8728"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1 280,4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первичных мер пожарной безопасности в населенных пунктах района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88728">
                <a:tc>
                  <a:txBody>
                    <a:bodyPr/>
                    <a:lstStyle/>
                    <a:p>
                      <a:pPr algn="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969,1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Профилактика правонарушений в районе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0" y="1000108"/>
            <a:ext cx="9108504" cy="57150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19672" y="2204864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654275"/>
              </p:ext>
            </p:extLst>
          </p:nvPr>
        </p:nvGraphicFramePr>
        <p:xfrm>
          <a:off x="0" y="3532537"/>
          <a:ext cx="9036496" cy="19752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53065"/>
                <a:gridCol w="1012961"/>
                <a:gridCol w="1270470"/>
              </a:tblGrid>
              <a:tr h="247406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результаты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76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Предотвращение гибели людей при пожарах и ЧС природного и техногенного характера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29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Снижение числа пострадавших в районе при пожарах и ЧС природного и техногенного характера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45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Охват подготовкой населения к действиям при возникновении ЧС природного и техногенного характера от численности населения района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87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Охват подготовкой должностных лиц и специалистов ГО и районного звена ТП РСЧС организаций, в том числе образовательных учреждений, от подлежащих подготовке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92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Охват населения района, оповещаемого с помощью электросирен С-40 и средствами громкоговорящей связи от числа населения района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027" name="Picture 3" descr="\\KORNILOVA\Users\i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553234"/>
            <a:ext cx="2520280" cy="126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KORNILOVA\Users\20130830-kotelnay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553233"/>
            <a:ext cx="2809962" cy="126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\\KORNILOVA\Users\5f2e55abbcd9ac15e3a29587dcfe98f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517232"/>
            <a:ext cx="2287141" cy="1304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1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"/>
            <a:ext cx="8624918" cy="64291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культуры», (тыс. рублей)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6" y="404664"/>
            <a:ext cx="8208912" cy="585936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муниципальной программы – создание и сохранение благоприятных условий для устойчивого развития сферы культуры, создание единого культурного пространства и сохранения культурного наследия, развитие культурного и духовного потенциала населения Северо-енисейского района 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46365"/>
              </p:ext>
            </p:extLst>
          </p:nvPr>
        </p:nvGraphicFramePr>
        <p:xfrm>
          <a:off x="1" y="1066800"/>
          <a:ext cx="9144000" cy="74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2222"/>
                <a:gridCol w="2144889"/>
                <a:gridCol w="2032000"/>
                <a:gridCol w="2144889"/>
              </a:tblGrid>
              <a:tr h="216000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Общий объем расходов по программе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Бюджетная роспись с учетом изменений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200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154 566,9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150 617,6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97,4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643042" y="2143117"/>
            <a:ext cx="52863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432084"/>
              </p:ext>
            </p:extLst>
          </p:nvPr>
        </p:nvGraphicFramePr>
        <p:xfrm>
          <a:off x="0" y="2286000"/>
          <a:ext cx="9144000" cy="466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8477"/>
                <a:gridCol w="8065523"/>
              </a:tblGrid>
              <a:tr h="440531"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24 565,7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Финансовое обеспечение деятельности 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бюджетного учреждения «ЦБС», в том числе: проведение циклов мероприятий культурно-досугового характера, комплектование библиотечного фонда, создание информационных центров в библиотеках района, модернизация библиотек района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143000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56 906,0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Финансовое обеспечение деятельности 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бюджетного учреждения «ЦКС», в том числе: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Гастрольная деятельность творческих коллективов района, гастрольная деятельность народного театра» Самородок», кукольных театров «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Чударики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», «Зазеркалье», развитие народных художественных промыслов и ремёсел, проведение районного фестиваля «Театральная весна», проведение районного народного гуляния «Масленица», проведение районной акции «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Североенисейцы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-Защитникам Отечества» в рамках празднования Дня Победы, проведение мероприятий, посвященных празднованию Дня Победы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82352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6 354,6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Финансовое обеспечение деятельности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муниципального бюджетного учреждения «Муниципальный музей», в том числе: создание временных экспозиций и выставок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цикл просветительских программ для детей дошкольного и младшего школьного возраста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16744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10 928,6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Финансовое обеспечение деятельности 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бюджетного учреждения дополнительного образования «ДШИ», в том числе мероприятие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 созданию музыкального произведения с текстом (песни о Северо-Енисейском районе), музыкальная гостиная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0531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19 064,0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Обеспечение условий реализации муниципальной программы Отдела культуры администрации Северо-Енисейского района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23448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32 548,3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Обеспечение содержания (эксплуатации) имущества муниципальных учреждений Северо-Енисейского района</a:t>
                      </a:r>
                    </a:p>
                  </a:txBody>
                  <a:tcPr/>
                </a:tc>
              </a:tr>
              <a:tr h="440531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муниципального имущества в части замены светильников в помещениях офисного здания, ул. Фабричная, 3, гп Северо – Енисейский, содержание муниципального имущества в части установки запорной арматуры на радиаторы в помещениях офисного здания, ул. Фабричная, 3, гп. Северо – Енисейский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133600" y="1905000"/>
            <a:ext cx="4953000" cy="304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2020 году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46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205426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767025"/>
              </p:ext>
            </p:extLst>
          </p:nvPr>
        </p:nvGraphicFramePr>
        <p:xfrm>
          <a:off x="0" y="285728"/>
          <a:ext cx="9144001" cy="4849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48400"/>
                <a:gridCol w="1399303"/>
                <a:gridCol w="748149"/>
                <a:gridCol w="748149"/>
              </a:tblGrid>
              <a:tr h="398601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результаты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Единица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измерения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6271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Процент представленных (во всех формах) музейных предметов от общего количества предметов основного фонда музея 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39,1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41,4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0716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Число посетителей (индивидуальные посещения, экскурсионные посещения, мероприятия музея)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8 500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3 363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3871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Число книговыдач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225 500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105 807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99591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посещений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65 550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42 337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4531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Увеличение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доли 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библиотек, подключенных к сети интернет в общем количестве библиотек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483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Число зарегистрированных пользователей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870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6 656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435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Увеличение объема электронного каталога библиотек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387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поступлений новой литературы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2 500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2 819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99591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книжного фонда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экз.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105 005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107 000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151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эксплуатационно-технического обслуживания объектов и помещений,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 так же содержание указанных объектов, помещений и прилегающей территории в надлежаще состоянии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кв. м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22 646,3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22 646,3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99591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концертов, концертных программ, выставок</a:t>
                      </a:r>
                      <a:r>
                        <a:rPr lang="ru-RU" sz="11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 иных зрелищных мероприятий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780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702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911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Соблюдение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сроков предоставления отчетности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483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новых постановок народного театра «Самородок»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1933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систематически обучающихся учащихся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1933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Исполнение</a:t>
                      </a:r>
                      <a:r>
                        <a:rPr lang="ru-RU" sz="11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сроков предоставления форм бюджетной отчетности по всем обслуживаемым учреждениям в вышестоящие организации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0" y="0"/>
            <a:ext cx="9144000" cy="285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продолжение к муниципальной программе «Развитие культуры»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5157192"/>
            <a:ext cx="3059832" cy="17008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809" y="5157192"/>
            <a:ext cx="2592288" cy="17008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7192"/>
            <a:ext cx="3475809" cy="170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82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"/>
            <a:ext cx="8244408" cy="857231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Северо-Енисейского района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«Развитие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физической культуры, спорта и молодежной политики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(тыс. рублей)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205426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 в 2017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2778" y="764704"/>
            <a:ext cx="8928992" cy="648072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 муниципальной программы – создание условий, обеспечивающих возможность граждан систематически заниматься физической культурой и спортом, повышение конкурентоспособности спорта Северо-Енисейского района на спортивной арене края;   создание условий для развития потенциала молодежи и его реализации в интересах развития Северо-Енисейского  района; создание благоприятных условий для оздоровления населения Северо-Енисейского района. </a:t>
            </a:r>
            <a:endParaRPr lang="ru-RU" sz="1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556569"/>
              </p:ext>
            </p:extLst>
          </p:nvPr>
        </p:nvGraphicFramePr>
        <p:xfrm>
          <a:off x="112777" y="1484784"/>
          <a:ext cx="8928993" cy="576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7653"/>
                <a:gridCol w="2871770"/>
                <a:gridCol w="1440160"/>
                <a:gridCol w="1229410"/>
              </a:tblGrid>
              <a:tr h="2790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Общий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объем расходов по программе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Бюджетная роспись с учетом изменений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702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88 947,0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88 078,5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835696" y="2060848"/>
            <a:ext cx="5287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2020 году: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805153"/>
              </p:ext>
            </p:extLst>
          </p:nvPr>
        </p:nvGraphicFramePr>
        <p:xfrm>
          <a:off x="5274" y="2430804"/>
          <a:ext cx="9144000" cy="2952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7961"/>
                <a:gridCol w="8186039"/>
              </a:tblGrid>
              <a:tr h="278344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9 195,5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Укладка травмобезопасного спортивного покрытия футбольного поля и строительство уличного туалета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ул. Фабричная, гп Северо-Енисейский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1916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540,7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Восстановление целостности лакокрасочного слоя паркетного покрытия спортивного зала с нанесением разметки в здании физкультурно-спортивного центра, ул. Фабричная, 1А, гп Северо-Енисейский 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1604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1 362,7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Монтаж ограждения, ул. Октябрьская, з/у 10В, п. Тея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1 627,0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и проведение всероссийских, районных спортивных мероприятий, акций, участие в официальных физкультурных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спортивных мероприятиях Красноярского края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11439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25 703,6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Финансовое обеспечение деятельности муниципального казенного учреждения «Спортивный  комплекс Северо-Енисейского района «Нерика»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49856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22 267,3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Финансовое обеспечение выполнения муниципального задания и субсидии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цели, не связанные с выполнением муниципального задания в отношении муниципального бюджетного физкультурно-оздоровительного учреждения «Бассейн «Аяхта»  Северо-Енисейского района»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82057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10 378,6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Финансовое обеспечение выполнения муниципального задания и субсидии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цели, не связанные с выполнением муниципального задания в отношении муниципального бюджетного учреждения «Молодежный центр «АУРУМ» Северо-Енисейского района»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49856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17 003,1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Финансовое обеспечение деятельности Отдела физической культуры,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спорта и молодежной политики администрации Северо-Енисейского района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C:\Users\User4\Documents\Картинки\iнре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61248"/>
            <a:ext cx="1691680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4\Documents\Картинки\prev01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661248"/>
            <a:ext cx="1835696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4\Documents\Картинки\трнн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661248"/>
            <a:ext cx="2232248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677475"/>
            <a:ext cx="1728192" cy="1196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661248"/>
            <a:ext cx="1800200" cy="1212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45840" cy="764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63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8143900" cy="1142984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Основные результаты при реализации муниципальной программы Северо-Енисейского района «Развитие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физической культуры, спорта и молодежной политики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8315018"/>
              </p:ext>
            </p:extLst>
          </p:nvPr>
        </p:nvGraphicFramePr>
        <p:xfrm>
          <a:off x="35495" y="1556792"/>
          <a:ext cx="6696745" cy="5113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6593"/>
                <a:gridCol w="1055078"/>
                <a:gridCol w="1205074"/>
              </a:tblGrid>
              <a:tr h="45593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результаты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План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24137"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граждан Северо-Енисейского района, систематически занимающегося физической культурой и спортом от общей численности населения района, %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503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участников официальных физкультурных мероприятий и спортивных соревнований, проводимых на территории Северо-Енисейского района, согласно календарному плану физкультурно-спортивных мероприятий Северо-Енисейского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района, чел.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2 500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2 780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503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участников официальных физкультурных мероприятий и спортивных соревнований, проводимых Красноярского края, согласно календарному плану физкультурно-спортивных мероприятий Красноярского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края, чел.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627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молодежи и взрослого населения района систематически занимающегося физической культурой и спортом в спортивных клубах по месту жительства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граждан, чел.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610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проведенных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молодежным центром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мероприятий /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их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участников, </a:t>
                      </a:r>
                      <a:r>
                        <a:rPr lang="ru-RU" sz="14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шт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/чел.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 / 2 956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 / 2 973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2052" name="Picture 4" descr="C:\Users\User4\Documents\Картинки\201213vs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977" y="4804961"/>
            <a:ext cx="2270795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43608" cy="90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978" y="2957736"/>
            <a:ext cx="2262884" cy="1825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592" y="1268760"/>
            <a:ext cx="2257425" cy="1724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628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rabota\Рабочий стол\картинки\i56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40" y="5767212"/>
            <a:ext cx="3388893" cy="1090788"/>
          </a:xfrm>
          <a:prstGeom prst="rect">
            <a:avLst/>
          </a:prstGeom>
          <a:noFill/>
        </p:spPr>
      </p:pic>
      <p:pic>
        <p:nvPicPr>
          <p:cNvPr id="1027" name="Picture 3" descr="C:\Documents and Settings\rabota\Рабочий стол\картинки\i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1848" y="5767212"/>
            <a:ext cx="2712726" cy="1079024"/>
          </a:xfrm>
          <a:prstGeom prst="rect">
            <a:avLst/>
          </a:prstGeom>
          <a:noFill/>
        </p:spPr>
      </p:pic>
      <p:pic>
        <p:nvPicPr>
          <p:cNvPr id="1028" name="Picture 4" descr="C:\Documents and Settings\rabota\Рабочий стол\картинки\i7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60353" y="5767212"/>
            <a:ext cx="3061495" cy="1090788"/>
          </a:xfrm>
          <a:prstGeom prst="rect">
            <a:avLst/>
          </a:prstGeom>
          <a:noFill/>
        </p:spPr>
      </p:pic>
      <p:pic>
        <p:nvPicPr>
          <p:cNvPr id="10" name="Picture 2" descr="C:\Documents and Settings\rabota\Рабочий стол\картинки\i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547664" cy="154765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547665" y="12224"/>
            <a:ext cx="758691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транспортной системы Северо-Енисейского района», (тыс. рублей)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245065"/>
              </p:ext>
            </p:extLst>
          </p:nvPr>
        </p:nvGraphicFramePr>
        <p:xfrm>
          <a:off x="1547665" y="720110"/>
          <a:ext cx="7547440" cy="710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7710"/>
                <a:gridCol w="1826376"/>
                <a:gridCol w="1616921"/>
                <a:gridCol w="1396433"/>
              </a:tblGrid>
              <a:tr h="444349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Общий объем расходов по программе, 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Бюджетная роспись с учетом изменений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66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98 497,4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98 485,5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2600841" y="1430440"/>
            <a:ext cx="4649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Основные направления расходов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2020 году: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22485" y="1799772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26 130,1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- содержание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автомобильных дорог общего пользования местного значения 203,83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км;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000" b="1" dirty="0">
                <a:latin typeface="Times New Roman" pitchFamily="18" charset="0"/>
                <a:cs typeface="Times New Roman" pitchFamily="18" charset="0"/>
              </a:rPr>
              <a:t>524,0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- выполнение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работ по ремонту улично-дорожной сети, строительству и реконструкции автомобильных дорог Северо-Енисейского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района,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в том числе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- ремонт участка автомобильной дороги, ул. Гоголя, гп Северо-Енисейский в сумме 4 487,2 тыс. рублей;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- ремонт транспортной развязки участка автомобильной дороги, ул. Карла Маркса, гп Северо-Енисейский в сумме 1 954,5 тыс. рублей;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- ремонт участка автомобильной дороги, ул. Карла Маркса, гп Северо-Енисейский в сумме 3 285,7 тыс. рублей;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- ликвидация колей и других неровностей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участка автомобильной дороги ул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. Ленина, ул. Карла Маркса, ул. Донского, ул. Шевченко, ул. Кутузова, гп Северо-Енисейский в сумме 1 504,2 тыс. рублей;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- ликвидация колей и других неровностей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участка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автомобильной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дороги ул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. Шевченко, гп Северо-Енисейский в сумме 8 541,0 тыс. рублей;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- ликвидация колей и других неровностей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участка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автомобильной дороги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. Юбилейная, 5 до ул. Нагорная, 2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п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. Новая Калами в сумме 2 090,3 тыс. рублей;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- восстановление профиля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дорог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с добавлением щебеночных или гравийных материалов ул. Шевченко, гп Северо-Енисейский в сумме 909,1 тыс. рублей;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- отсыпка участка автомобильной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дороги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ул. Энергетиков, 1А до ул. Энергетиков, 1В, п. Енашимо в сумме 600,0 тыс. рублей;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- ликвидация колей и других неровностей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участка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автомобильной дороги, ул. Геологическая, п. Тея в сумме 2 152,0 тыс. рублей;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63,0 -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проведение лабораторных исследований и независимой экспертизы качества асфальтобетонной смеси применяемой при ремонте улично-дорожной сети населенных пунктов Северо-Енисейского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района;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0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509,4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предоставление субсидии на возмещение фактически понесенных затрат, связанных с организацией в границах района теплоснабжения населения в части выполнения работ по устройству и содержанию участка автозимника, связанного с доставкой в район котельно-печного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топлива;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000" b="1" dirty="0">
                <a:latin typeface="Times New Roman" pitchFamily="18" charset="0"/>
                <a:cs typeface="Times New Roman" pitchFamily="18" charset="0"/>
              </a:rPr>
              <a:t> 018,6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предоставление субсидии на возмещение фактически понесенных затрат, связанных с организацией в границах района теплоснабжения населения в части выполнения работ по строительству, эксплуатации линейных объектов (строительство и эксплуатация автозимника «27 км Автомобильной дороги «Епишино – Северо-Енисейский» до Юрубчено-Тохомского месторождения нефти» (в части территории Эвенкийского муниципального района, протяженностью 120 км), связанного с доставкой в район котельно-печного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топлива;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1 485,0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– комплекс работ по безопасности дорожного движения (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приобретение, доставка и установка дорожных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знаков,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нанесение дорожной разметки улично-дорожной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сети,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восстановление пешеходного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ограждения);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000" b="1" dirty="0">
                <a:latin typeface="Times New Roman" pitchFamily="18" charset="0"/>
                <a:cs typeface="Times New Roman" pitchFamily="18" charset="0"/>
              </a:rPr>
              <a:t>18 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755,4 </a:t>
            </a:r>
            <a:r>
              <a:rPr lang="ru-RU" sz="1000" dirty="0" smtClean="0"/>
              <a:t>-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субсидии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юридическим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лицам,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осуществляющим регулярные перевозки пассажиров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автомобильным транспортом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по муниципальным маршрутам</a:t>
            </a:r>
          </a:p>
          <a:p>
            <a:pPr marL="171450" indent="-171450">
              <a:buFont typeface="Arial" pitchFamily="34" charset="0"/>
              <a:buChar char="•"/>
            </a:pP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53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383"/>
            <a:ext cx="9144000" cy="720080"/>
          </a:xfrm>
          <a:noFill/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результаты муниципальной программы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транспортной системы Северо-Енисейского района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за 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 год</a:t>
            </a: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845625"/>
              </p:ext>
            </p:extLst>
          </p:nvPr>
        </p:nvGraphicFramePr>
        <p:xfrm>
          <a:off x="0" y="764705"/>
          <a:ext cx="9144000" cy="44729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7984"/>
                <a:gridCol w="1072710"/>
                <a:gridCol w="1735602"/>
                <a:gridCol w="1907704"/>
              </a:tblGrid>
              <a:tr h="49787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результаты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измерения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61959">
                <a:tc rowSpan="2">
                  <a:txBody>
                    <a:bodyPr/>
                    <a:lstStyle/>
                    <a:p>
                      <a:r>
                        <a:rPr lang="ru-RU" sz="115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Протяженность автомобильных дорог общего пользования местного значения, работы по содержанию которых выполняются в объеме действующих нормативов (допустимый уровень) и их удельный вес в общей протяженности автомобильных дорог, на которых производится комплекс работ по содержанию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</a:t>
                      </a:r>
                      <a:endParaRPr lang="ru-RU" sz="11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203,8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203,8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889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88955">
                <a:tc rowSpan="2"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Протяженность автомобильных дорог общего пользования местного значения, на которых проведены работы по ремонту и капитальному ремонту в общей протяженности автомобильных дорог и их удельный вес в общей протяженности автомобильных дорог общего пользования местного значения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</a:t>
                      </a:r>
                      <a:endParaRPr lang="ru-RU" sz="11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88955">
                <a:tc vMerge="1">
                  <a:txBody>
                    <a:bodyPr/>
                    <a:lstStyle/>
                    <a:p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1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</a:t>
                      </a:r>
                      <a:endParaRPr lang="ru-RU" sz="115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86242">
                <a:tc>
                  <a:txBody>
                    <a:bodyPr/>
                    <a:lstStyle/>
                    <a:p>
                      <a:r>
                        <a:rPr lang="ru-RU" sz="115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Снижение количества дорожно-транспортных происшествий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85265">
                <a:tc>
                  <a:txBody>
                    <a:bodyPr/>
                    <a:lstStyle/>
                    <a:p>
                      <a:r>
                        <a:rPr lang="ru-RU" sz="115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перевезенных пассажиров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чел.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39303">
                <a:tc>
                  <a:txBody>
                    <a:bodyPr/>
                    <a:lstStyle/>
                    <a:p>
                      <a:r>
                        <a:rPr lang="ru-RU" sz="1150" dirty="0" smtClean="0">
                          <a:effectLst/>
                          <a:latin typeface="Times New Roman"/>
                          <a:ea typeface="Calibri"/>
                        </a:rPr>
                        <a:t>Количество муниципальных маршрутов регулярных перевозок городского сообщения (в одном направлении)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  <a:endParaRPr lang="ru-RU" sz="11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18 807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18 807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15024">
                <a:tc>
                  <a:txBody>
                    <a:bodyPr/>
                    <a:lstStyle/>
                    <a:p>
                      <a:pPr algn="l"/>
                      <a:r>
                        <a:rPr lang="ru-RU" sz="1150" dirty="0" smtClean="0">
                          <a:effectLst/>
                          <a:latin typeface="Times New Roman"/>
                          <a:ea typeface="Calibri"/>
                        </a:rPr>
                        <a:t>Количество муниципальных маршрутов регулярных перевозок пригородного и междугородного сообщения (в одном направлении)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  <a:endParaRPr lang="ru-RU" sz="11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3 177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3 177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2987">
                <a:tc>
                  <a:txBody>
                    <a:bodyPr/>
                    <a:lstStyle/>
                    <a:p>
                      <a:pPr algn="l"/>
                      <a:r>
                        <a:rPr lang="ru-RU" sz="1100" dirty="0" smtClean="0">
                          <a:effectLst/>
                          <a:latin typeface="Times New Roman"/>
                          <a:ea typeface="Calibri"/>
                        </a:rPr>
                        <a:t>Транспортная подвижность населения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effectLst/>
                          <a:latin typeface="Times New Roman"/>
                          <a:ea typeface="Calibri"/>
                        </a:rPr>
                        <a:t>поездок/ человек</a:t>
                      </a:r>
                      <a:endParaRPr lang="ru-RU" sz="11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Picture 4" descr="C:\Users\User4\Documents\Картинки\iан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69160"/>
            <a:ext cx="3059831" cy="198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User4\Documents\dorog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5" y="4869160"/>
            <a:ext cx="2761362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Users\User4\Documents\imag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187" y="4869160"/>
            <a:ext cx="3394813" cy="198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67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0"/>
            <a:ext cx="7962900" cy="1052736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Муниципальная программа Северо-Енисейского района «Развитие местного самоуправления» (тыс. рублей)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2133600"/>
            <a:ext cx="8610600" cy="457200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2020 году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38200" y="914400"/>
            <a:ext cx="57912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Цель муниципальной программы - содействие повышению комфортности условий жизнедеятельности населения в Северо-Енисейском районе.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191902"/>
              </p:ext>
            </p:extLst>
          </p:nvPr>
        </p:nvGraphicFramePr>
        <p:xfrm>
          <a:off x="0" y="1524000"/>
          <a:ext cx="9144000" cy="6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7226"/>
                <a:gridCol w="2064774"/>
                <a:gridCol w="2286000"/>
                <a:gridCol w="2286000"/>
              </a:tblGrid>
              <a:tr h="382161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Общий объем расходов по программе, тыс. рублей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Бюджетная роспись с учетом изменений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645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18 295,7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18 295,7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" name="Скругленный прямоугольник 21"/>
          <p:cNvSpPr/>
          <p:nvPr/>
        </p:nvSpPr>
        <p:spPr>
          <a:xfrm>
            <a:off x="2057400" y="2514600"/>
            <a:ext cx="6781800" cy="5543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Возмещены затраты по доставке в Северо-Енисейский район продуктов питания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057400" y="3789040"/>
            <a:ext cx="6781800" cy="432048"/>
          </a:xfrm>
          <a:prstGeom prst="roundRect">
            <a:avLst>
              <a:gd name="adj" fmla="val 3632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Возмещение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ООО «Охотничье промысловое хозяйство Север» фактически понесенных затрат на выдачу разрешений на добычу объектов животного мира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251520" y="2508827"/>
            <a:ext cx="1447800" cy="560133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22 259,4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246127" y="3789040"/>
            <a:ext cx="1447800" cy="469776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832,3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877269"/>
              </p:ext>
            </p:extLst>
          </p:nvPr>
        </p:nvGraphicFramePr>
        <p:xfrm>
          <a:off x="2971800" y="4267200"/>
          <a:ext cx="6172200" cy="2079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29150"/>
                <a:gridCol w="771525"/>
                <a:gridCol w="771525"/>
              </a:tblGrid>
              <a:tr h="45794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результаты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078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Завезено продуктов питания, тонн 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947,1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947,1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078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Производство скота и птицы на убой, тонн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078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Производство молока, тонн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258,3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258,3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457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Производство яиц, тыс.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шт.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457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Выдано разрешений на добычу, голов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4 847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4 847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C:\Documents and Settings\rabota\Мои документы\картинки\сх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67200"/>
            <a:ext cx="2971800" cy="2590800"/>
          </a:xfrm>
          <a:prstGeom prst="rect">
            <a:avLst/>
          </a:prstGeom>
          <a:noFill/>
        </p:spPr>
      </p:pic>
      <p:pic>
        <p:nvPicPr>
          <p:cNvPr id="1027" name="Picture 3" descr="C:\Documents and Settings\rabota\Мои документы\картинки к бюд\сх.jpeg"/>
          <p:cNvPicPr>
            <a:picLocks noChangeAspect="1" noChangeArrowheads="1"/>
          </p:cNvPicPr>
          <p:nvPr/>
        </p:nvPicPr>
        <p:blipFill rotWithShape="1">
          <a:blip r:embed="rId3" cstate="print"/>
          <a:srcRect l="34157"/>
          <a:stretch/>
        </p:blipFill>
        <p:spPr bwMode="auto">
          <a:xfrm>
            <a:off x="7588665" y="0"/>
            <a:ext cx="1555334" cy="1447800"/>
          </a:xfrm>
          <a:prstGeom prst="rect">
            <a:avLst/>
          </a:prstGeom>
          <a:noFill/>
        </p:spPr>
      </p:pic>
      <p:sp>
        <p:nvSpPr>
          <p:cNvPr id="13" name="Стрелка вправо 12"/>
          <p:cNvSpPr/>
          <p:nvPr/>
        </p:nvSpPr>
        <p:spPr>
          <a:xfrm>
            <a:off x="251520" y="3194627"/>
            <a:ext cx="1447800" cy="504056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900,0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057400" y="3194627"/>
            <a:ext cx="6781800" cy="450397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Возмещение части затрат гражданам, ведущим подсобное хозяйство на территории Северо-Енисейского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271942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7315176" cy="1000108"/>
          </a:xfr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«Создание условий для обеспечения доступным и комфортным жильем граждан Северо-Енисейского района» (тыс. рублей)</a:t>
            </a:r>
            <a:endParaRPr lang="ru-RU" sz="21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2209800"/>
            <a:ext cx="8915400" cy="4267200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990600"/>
            <a:ext cx="7696200" cy="4572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 муниципальной программы – повышение доступности жилья и улучшение жилищных условий граждан, проживающих на территории Северо-Енисейского района.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261704"/>
              </p:ext>
            </p:extLst>
          </p:nvPr>
        </p:nvGraphicFramePr>
        <p:xfrm>
          <a:off x="68308" y="2492896"/>
          <a:ext cx="9001000" cy="2134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7705600"/>
              </a:tblGrid>
              <a:tr h="335518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3 500,0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Подготовка проектной документации с получением положительного заключения государственной экспертизы и проведением проверки достоверности определения сметной стоимости на строительство объекта коммунальной и транспортной инфраструктуры объекта микрорайон «Сосновый бор», гп Северо-Енисейский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</a:tr>
              <a:tr h="315456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54 206,0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Капитальный ремонт муниципальных жилых помещений и общего имущества в многоквартирных домах, расположенных на территории Северо-Енисейского района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</a:tr>
              <a:tr h="260274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2 928,3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Реализация мероприятий в области градостроительной деятельности на территории Северо-Енисейского района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</a:tr>
              <a:tr h="292968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5 156,4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Предоставление социальных выплат молодым семьям на приобретение (строительство) жилья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</a:tr>
              <a:tr h="287698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4 662,2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Развитие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среднеэтажного и малоэтажного строительства в Северо-Енисейском районе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</a:tr>
              <a:tr h="334204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31 538,2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условий реализации муниципальной программы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622893"/>
              </p:ext>
            </p:extLst>
          </p:nvPr>
        </p:nvGraphicFramePr>
        <p:xfrm>
          <a:off x="2413741" y="4688552"/>
          <a:ext cx="6624735" cy="2066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9947"/>
                <a:gridCol w="582394"/>
                <a:gridCol w="582394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результаты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ветхого и аварийного жилья в районе по общей площади жилья, %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24232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Площадь построенных среднеэтажных и малоэтажных жилых домов в населенных пунктах района, кв. м.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251832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молодых семей, получивших социальную выплату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540648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молодых семей, получивших свидетельства о выделении социальных выплат на приобретение или строительство жилья и реализовавших свое право, привлекших дополнительные денежные средства, к общему количеству молодых семей, получивших свидетельства и реализовавших свое право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59,82</a:t>
                      </a:r>
                    </a:p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многоквартирных жилых домов, расположенных на территории Северо-Енисейского района,  в которых выполнен капитальный ремонт общего имущества, объект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10" name="Нашивка 9"/>
          <p:cNvSpPr/>
          <p:nvPr/>
        </p:nvSpPr>
        <p:spPr>
          <a:xfrm>
            <a:off x="1952608" y="5214950"/>
            <a:ext cx="381000" cy="3810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6" name="Picture 2" descr="C:\Documents and Settings\rabota\Мои документы\картинки к бюд\i545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1905000" cy="2226878"/>
          </a:xfrm>
          <a:prstGeom prst="rect">
            <a:avLst/>
          </a:prstGeom>
          <a:noFill/>
        </p:spPr>
      </p:pic>
      <p:pic>
        <p:nvPicPr>
          <p:cNvPr id="1028" name="Picture 4" descr="C:\Documents and Settings\rabota\Мои документы\картинки к бюд\2016-17\32d4-1392822241-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0"/>
            <a:ext cx="1828800" cy="990600"/>
          </a:xfrm>
          <a:prstGeom prst="rect">
            <a:avLst/>
          </a:prstGeom>
          <a:noFill/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561941"/>
              </p:ext>
            </p:extLst>
          </p:nvPr>
        </p:nvGraphicFramePr>
        <p:xfrm>
          <a:off x="0" y="1500174"/>
          <a:ext cx="9144000" cy="6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12"/>
                <a:gridCol w="2286016"/>
                <a:gridCol w="2143140"/>
                <a:gridCol w="2000232"/>
              </a:tblGrid>
              <a:tr h="344650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Общий объем расходов по программе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Бюджетная роспись с учетом изменений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743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113  383,9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101 991,1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55400" y="2135684"/>
            <a:ext cx="9001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2020 году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59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28694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Капитальный ремонт объектов жилищного хозяйства Северо-Енисейского района 54 206,0 тыс. рублей в 2020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2286000"/>
            <a:ext cx="9067800" cy="452737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гп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Северо-Енисейский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п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. Брянка </a:t>
            </a:r>
            <a:endParaRPr 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 квартирный дом, ул.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60 лет ВЛКСМ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9, кв. 1 – 596,5                                                               2 квартирный дом,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ул. Новая, 26, кв. 2 –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230,2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 квартирный дом, ул. Капитана Тибекина, 14А, 2 –  471,3                                                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квартирный дом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ул. Лесная,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кв.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– 1 121,6</a:t>
            </a:r>
          </a:p>
          <a:p>
            <a:pPr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 квартирный дом,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Капитана Тибекина, 3А – 4 084,4                                                                           </a:t>
            </a:r>
            <a:endParaRPr 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 квартирный дом, ул. 40 лет Победы, 1Б – 42 734,3  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п.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Енашимо</a:t>
            </a:r>
          </a:p>
          <a:p>
            <a:pPr marL="0" indent="0">
              <a:buNone/>
            </a:pP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квартирный дом, ул.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Энергетиков, 10, кв. 2 – 626,2</a:t>
            </a:r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п. Тея</a:t>
            </a:r>
          </a:p>
          <a:p>
            <a:pPr>
              <a:buNone/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квартирный дом,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60 лет ВЛКСМ, 5, кв. 1 – 1 139,0 </a:t>
            </a:r>
          </a:p>
          <a:p>
            <a:pPr>
              <a:buNone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	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квартирный дом,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ул.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Северная, 5, кв.3 – 2 080,2</a:t>
            </a:r>
          </a:p>
          <a:p>
            <a:pPr marL="536575" indent="0">
              <a:buNone/>
            </a:pPr>
            <a:endParaRPr 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36575" indent="0">
              <a:buNone/>
            </a:pP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marL="536575" indent="0"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 подготовке проектов капитальных ремонтов объектов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536575" indent="0"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муниципальной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собственности Северо-Енисейского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района – 450,0</a:t>
            </a:r>
          </a:p>
          <a:p>
            <a:pPr marL="536575" indent="0">
              <a:buNone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Расходы на проверку достоверности определения сметной стоимости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536575" indent="0"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капитального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ремонта объектов муниципальной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собственности</a:t>
            </a:r>
          </a:p>
          <a:p>
            <a:pPr marL="536575" indent="0"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Северо-Енисейского района – 672,3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marL="536575" indent="0"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		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Картинки по запросу картинки капремонт жилых дом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28" name="AutoShape 4" descr="Картинки по запросу картинки капремонт жилых дом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30" name="AutoShape 6" descr="Картинки по запросу картинки капремонт жилых дом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9" name="Рисунок 8" descr="d3a6ffb9fa95acd07ae12a9b3648acf3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9000" y="1066800"/>
            <a:ext cx="1905000" cy="1219200"/>
          </a:xfrm>
          <a:prstGeom prst="rect">
            <a:avLst/>
          </a:prstGeom>
        </p:spPr>
      </p:pic>
      <p:pic>
        <p:nvPicPr>
          <p:cNvPr id="10" name="Рисунок 9" descr="i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5400" y="1066800"/>
            <a:ext cx="2133600" cy="1219200"/>
          </a:xfrm>
          <a:prstGeom prst="rect">
            <a:avLst/>
          </a:prstGeom>
        </p:spPr>
      </p:pic>
      <p:pic>
        <p:nvPicPr>
          <p:cNvPr id="11" name="Рисунок 10" descr="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71800" y="1066800"/>
            <a:ext cx="2133600" cy="1219200"/>
          </a:xfrm>
          <a:prstGeom prst="rect">
            <a:avLst/>
          </a:prstGeom>
        </p:spPr>
      </p:pic>
      <p:pic>
        <p:nvPicPr>
          <p:cNvPr id="12" name="Рисунок 11" descr="8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066800"/>
            <a:ext cx="2971800" cy="1219200"/>
          </a:xfrm>
          <a:prstGeom prst="rect">
            <a:avLst/>
          </a:prstGeom>
        </p:spPr>
      </p:pic>
      <p:pic>
        <p:nvPicPr>
          <p:cNvPr id="13" name="Рисунок 12" descr="depositphotos_8730947-Workers-team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84168" y="4293096"/>
            <a:ext cx="3059832" cy="249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29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бюджета Северо-Енисейского района за 2020 год (тыс. рублей)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229777729"/>
              </p:ext>
            </p:extLst>
          </p:nvPr>
        </p:nvGraphicFramePr>
        <p:xfrm>
          <a:off x="179512" y="1988840"/>
          <a:ext cx="8856984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480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7358082" cy="648072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Муниципальная программа «Управление муниципальными финансами» (тыс. рублей)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5659906"/>
              </p:ext>
            </p:extLst>
          </p:nvPr>
        </p:nvGraphicFramePr>
        <p:xfrm>
          <a:off x="40502" y="3140969"/>
          <a:ext cx="8995994" cy="36089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23786"/>
                <a:gridCol w="936104"/>
                <a:gridCol w="936104"/>
              </a:tblGrid>
              <a:tr h="2160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результаты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510358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расходов на обслуживание муниципального долга Северо-Енисейского района в объеме расходов</a:t>
                      </a:r>
                      <a:b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бюджета района, за исключением объема расходов, которые осуществляются за счет субвенций, предоставляемых из бюджетов бюджетной системы Российской Федерации, %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более 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93766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Отношение муниципального долга Северо-Енисейского района к доходам бюджета района  за исключением безвозмездных поступлений, %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более 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323447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Отношение годовой суммы платежей на погашение и обслуживание муниципального  долга Северо-Енисейского района  к доходам бюджета района, %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менее 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249358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Просроченная задолженность по долговым обязательствам Северо-Енисейского района, рублей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</a:tr>
              <a:tr h="245530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исполнения собственных доходов к плановым назначениям бюджета Северо-Енисейского района, %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не менее 90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100,8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</a:tr>
              <a:tr h="245530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расходов бюджета района, формируемых в рамках муниципальных программ Северо-Енисейского района, %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не менее 88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</a:tr>
              <a:tr h="245530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Размещение на официальном сайте муниципального образования Северо-Енисейский район информационного ресурса «Бюджет для граждан», единиц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</a:tr>
              <a:tr h="245530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Соотношение количества фактически проведенных проверочных мероприятий к количеству запланированных в соответствии с планом работы Финансового управления администрации Северо-Енисейского района, %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</a:tr>
              <a:tr h="245530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Отсутствие просроченной кредиторской задолженности в расходах бюджета района, рублей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</a:tr>
              <a:tr h="245530"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исполнения расходных обязательств района (за исключением безвозмездных поступлений)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не менее 95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95,2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40502" y="739910"/>
            <a:ext cx="7317579" cy="66327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муниципальной программы –  обеспечение долгосрочной сбалансированности и устойчивости бюджетного процесса Северо-Енисейского района, повышение качества и прозрачности управления муниципальными финансами.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596997"/>
              </p:ext>
            </p:extLst>
          </p:nvPr>
        </p:nvGraphicFramePr>
        <p:xfrm>
          <a:off x="40502" y="1413043"/>
          <a:ext cx="9143998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2222"/>
                <a:gridCol w="2144888"/>
                <a:gridCol w="2032000"/>
                <a:gridCol w="2144888"/>
              </a:tblGrid>
              <a:tr h="382667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Общий объем расходов по программе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Бюджетная роспись с учетом изменений 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6027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36 416,4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36 393,6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677450"/>
              </p:ext>
            </p:extLst>
          </p:nvPr>
        </p:nvGraphicFramePr>
        <p:xfrm>
          <a:off x="755576" y="2471410"/>
          <a:ext cx="8295456" cy="559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310"/>
                <a:gridCol w="6819146"/>
              </a:tblGrid>
              <a:tr h="262411">
                <a:tc>
                  <a:txBody>
                    <a:bodyPr/>
                    <a:lstStyle/>
                    <a:p>
                      <a:pPr algn="r"/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3 837,9</a:t>
                      </a:r>
                      <a:endParaRPr lang="ru-RU" sz="1100" b="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Исполнение долговых обязательств по выплате процентных платежей по муниципальному долгу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285182">
                <a:tc>
                  <a:txBody>
                    <a:bodyPr/>
                    <a:lstStyle/>
                    <a:p>
                      <a:pPr algn="r"/>
                      <a:r>
                        <a:rPr lang="ru-RU" sz="11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32 450,5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Обеспечение реализации муниципальной программы и прочие мероприятия</a:t>
                      </a:r>
                      <a:endParaRPr lang="ru-RU" sz="11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12" name="Нашивка 11"/>
          <p:cNvSpPr/>
          <p:nvPr/>
        </p:nvSpPr>
        <p:spPr>
          <a:xfrm>
            <a:off x="159505" y="2564904"/>
            <a:ext cx="484632" cy="4084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6" name="Picture 4" descr="C:\Documents and Settings\rabota\Мои документы\картинки к бюд\2016-17\жлто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1"/>
            <a:ext cx="1785918" cy="107154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979712" y="2132856"/>
            <a:ext cx="41032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2020 году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52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4"/>
            <a:ext cx="7715271" cy="812036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Муниципальная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Северо-Енисейского района «Содействие развитию 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гражданского общества» (тыс. рублей)</a:t>
            </a:r>
            <a:endParaRPr lang="ru-RU" sz="2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926975"/>
            <a:ext cx="7021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муниципальной программы - создание условий для дальнейшего развития гражданского общества, повышения социальной активности населения, повышения прозрачности деятельности органов законодательной и исполнительной власти в Северо-Енисейском районе.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8301" y="934086"/>
            <a:ext cx="7310151" cy="63921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80881"/>
              </p:ext>
            </p:extLst>
          </p:nvPr>
        </p:nvGraphicFramePr>
        <p:xfrm>
          <a:off x="-2" y="1556791"/>
          <a:ext cx="9144002" cy="737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2222"/>
                <a:gridCol w="2144889"/>
                <a:gridCol w="2032002"/>
                <a:gridCol w="2144889"/>
              </a:tblGrid>
              <a:tr h="368548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Общий объем расходов по программе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Бюджетная роспись с учетом изменений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4166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24 464,8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24 263,8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074" name="Picture 2" descr="\\KORNILOVA\Users\9874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878" y="0"/>
            <a:ext cx="1425122" cy="109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09501" y="2267000"/>
            <a:ext cx="3816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2020 года 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379470"/>
              </p:ext>
            </p:extLst>
          </p:nvPr>
        </p:nvGraphicFramePr>
        <p:xfrm>
          <a:off x="3491880" y="3356992"/>
          <a:ext cx="5616624" cy="2254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  <a:gridCol w="792088"/>
                <a:gridCol w="864096"/>
              </a:tblGrid>
              <a:tr h="3592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результаты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487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выходов газеты «Северо-Енисейский ВЕСТНИК» с социально-значимыми материалами, экз.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115 050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115 050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347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выходов социально-значимых материалов в программах «СЕМИС» - ТВ, шт.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5922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социально-значимых материалов, размещенных на сайте газеты «Северо-Енисейский ВЕСТНИК», просмотр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28 500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9633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размещения материалов о деятельности и решениях органов местного самоуправления, иной официальной и социально значимой информации в газете и ее приложениях, страниц</a:t>
                      </a:r>
                      <a:endParaRPr lang="ru-RU" sz="1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1 734 954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5 885 628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196549"/>
              </p:ext>
            </p:extLst>
          </p:nvPr>
        </p:nvGraphicFramePr>
        <p:xfrm>
          <a:off x="123132" y="2574777"/>
          <a:ext cx="8568951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7493"/>
                <a:gridCol w="7441458"/>
              </a:tblGrid>
              <a:tr h="484310">
                <a:tc>
                  <a:txBody>
                    <a:bodyPr/>
                    <a:lstStyle/>
                    <a:p>
                      <a:pPr algn="ctr" fontAlgn="t"/>
                      <a:endParaRPr lang="ru-RU" sz="1200" b="1" i="1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t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24 464,8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Открытость власти и информирование населения Северо-Енисейского района о деятельности и решениях органов местного самоуправления Северо-Енисейского района и информационно-разъяснительная работа по актуальным социально значимым вопросам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3419872" cy="314096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1910">
            <a:off x="3990410" y="5600415"/>
            <a:ext cx="4113499" cy="141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3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rabota\Мои документы\картинки к бюд\лп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0"/>
            <a:ext cx="1763688" cy="122561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3012" y="-243408"/>
            <a:ext cx="7429520" cy="1000109"/>
          </a:xfrm>
        </p:spPr>
        <p:txBody>
          <a:bodyPr>
            <a:no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Муниципальная программа «Управление муниципальным имуществом» (тыс. рублей)</a:t>
            </a: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6" y="1844824"/>
            <a:ext cx="8915400" cy="4932784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2020 году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-13012" y="689834"/>
            <a:ext cx="7753364" cy="535785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 муниципальной программы – эффективное управление и использование муниципального имущества, повышение уровня материально-технической базы административно-социальной сферы Северо-Енисейского района.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594686"/>
              </p:ext>
            </p:extLst>
          </p:nvPr>
        </p:nvGraphicFramePr>
        <p:xfrm>
          <a:off x="-32870" y="1236759"/>
          <a:ext cx="9144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7226"/>
                <a:gridCol w="2457684"/>
                <a:gridCol w="1728192"/>
                <a:gridCol w="2450898"/>
              </a:tblGrid>
              <a:tr h="320033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Общий объем расходов по программе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Бюджетная роспись с учетом изменений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890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144 057,4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119 140,5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" name="Таблица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721593"/>
              </p:ext>
            </p:extLst>
          </p:nvPr>
        </p:nvGraphicFramePr>
        <p:xfrm>
          <a:off x="0" y="2206105"/>
          <a:ext cx="9144000" cy="46172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6580"/>
                <a:gridCol w="8447420"/>
              </a:tblGrid>
              <a:tr h="2781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6 643,4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бюджета Северо-Енисейского района для уплаты обязательных взносов на капитальный ремонт общего имущества многоквартирных домов в муниципальной собственности</a:t>
                      </a:r>
                      <a:r>
                        <a:rPr lang="ru-RU" sz="9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95489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2 453,9</a:t>
                      </a:r>
                      <a:endParaRPr lang="ru-RU" sz="900" b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Оформление технической и кадастровой документации на объекты недвижимости муниципальной собственности (жилищный фонд, нежилые помещения, здания, строения, сооружения, объекты внешнего благоустройства, объекты инженерной инфраструктуры), бесхозяйные объекты и объекты, принимаемые в муниципальную собственность, определение рыночной стоимости объектов муниципальной собственности,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поверки индивидуальных (квартирных) приборов учета горячей и холодной воды, установленных в жилых помещениях, принадлежащих муниципальному образованию Северо-Енисейский район на праве собственности, оплата расходов управляющей организации по содержанию и текущему ремонту общего имущества многоквартирных домов, отоплению, в которых расположены пустующие жилые муниципальные помещения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58196">
                <a:tc>
                  <a:txBody>
                    <a:bodyPr/>
                    <a:lstStyle/>
                    <a:p>
                      <a:pPr algn="ctr"/>
                      <a:r>
                        <a:rPr lang="ru-RU" sz="9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63 056,8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на возмещение фактически понесенных затрат, на финансовое обеспечение затрат муниципальному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унитарному предприятию «Управление коммуникационным комплексом Северо-Енисейского района, обществу с ограниченной ответственностью «Управление торговли Северо-Енисейского района»,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16370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63,5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мероприятий в области земельных отношений и природопользования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83369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4 462,2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Закупка кислородного концентратора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AS074 (Centrox) – MZ-30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22376">
                <a:tc>
                  <a:txBody>
                    <a:bodyPr/>
                    <a:lstStyle/>
                    <a:p>
                      <a:pPr algn="ctr"/>
                      <a:r>
                        <a:rPr lang="ru-RU" sz="9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11 188,0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Финансовое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обеспечение деятельности Комитета по управлению муниципальным имуществом администрации Северо-Енисейского района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61383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27 588,6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Приобретение монтаж модульного</a:t>
                      </a:r>
                      <a:r>
                        <a:rPr lang="ru-RU" sz="9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здания</a:t>
                      </a:r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гп Северо-Енисейский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72922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1 049,5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Капитальный ремонт пожарно-охранной сигнализации в здании администрации Северо-Енисейского района, ул. Ленина, 48, гп Северо-Енисейский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23872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406,3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Приобретение хлебопекарного оборудования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комплектующих для выпечки хлеба и кондитерских изделий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23872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576,8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Капитальный ремонт здания гаража администрации Северо-Енисейского района, ул. Маяковского, 8А, гп Северо-Енисейский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6406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239,0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Капитальный ремонт пожарно-охранной сигнализации в здании администрации п. Новая Калами и п. Енашимо по ул. Юбилейная, 23, п. Новая Калами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2058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582,2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по подготовке проектов капитальных ремонтов объектов муниципальной собственности Северо-Енисейского района, на проверку достоверности определения сметной стоимости капитального ремонта объектов муниципальной собственности Северо-Енисейского района</a:t>
                      </a:r>
                      <a:endParaRPr lang="ru-RU" sz="9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2058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389,7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Монтаж и подключение наружного септика для хлебопекарни п. Вангаш</a:t>
                      </a:r>
                    </a:p>
                  </a:txBody>
                  <a:tcPr/>
                </a:tc>
              </a:tr>
              <a:tr h="242058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203,6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бетонной лестницы, ул. Ленина, 48, гп Северо-Енисейский</a:t>
                      </a:r>
                    </a:p>
                  </a:txBody>
                  <a:tcPr/>
                </a:tc>
              </a:tr>
              <a:tr h="242058">
                <a:tc>
                  <a:txBody>
                    <a:bodyPr/>
                    <a:lstStyle/>
                    <a:p>
                      <a:pPr algn="ctr"/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237,0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Закупка мебели, бытовой техники, бактерицидных облучателей для укомплектования ПЦР лаборатории»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04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7358082" cy="1142984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Основные результаты при реализации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муниципальной программы «Управление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муниципальным имуществом»</a:t>
            </a: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99578"/>
              </p:ext>
            </p:extLst>
          </p:nvPr>
        </p:nvGraphicFramePr>
        <p:xfrm>
          <a:off x="0" y="1122899"/>
          <a:ext cx="9144002" cy="3607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0152"/>
                <a:gridCol w="648072"/>
                <a:gridCol w="1584176"/>
                <a:gridCol w="971602"/>
              </a:tblGrid>
              <a:tr h="43389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результаты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 измерения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План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91826">
                <a:tc>
                  <a:txBody>
                    <a:bodyPr/>
                    <a:lstStyle/>
                    <a:p>
                      <a:pPr algn="l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полученных технических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кадастровых паспортов на объекты недвижимого имущества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95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полученных результатов оценки объектов муниципальной собственности</a:t>
                      </a:r>
                      <a:endParaRPr lang="ru-RU" sz="12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918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Увеличение доходной части бюджета Северо-Енисейского района за счет повышения эффективности использования муниципального имущества, земельных участков</a:t>
                      </a:r>
                      <a:endParaRPr lang="ru-RU" sz="12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934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построенных объектов административно</a:t>
                      </a:r>
                      <a:r>
                        <a:rPr lang="ru-RU" sz="1200" b="0" baseline="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социальной сферы района</a:t>
                      </a:r>
                      <a:endParaRPr lang="ru-RU" sz="12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934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капитально отремонтированных объектов административно-социальной сферы района</a:t>
                      </a:r>
                      <a:endParaRPr lang="ru-RU" sz="12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511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приобретенного оборудования для технического оснащения муниципальных объектов административно-социальной сферы Северо-Енисейского района</a:t>
                      </a:r>
                      <a:endParaRPr lang="ru-RU" sz="12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511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Times New Roman"/>
                          <a:ea typeface="Arial"/>
                        </a:rPr>
                        <a:t>Количество приобретенных жилых помещений для обеспечения детей-сирот</a:t>
                      </a:r>
                      <a:endParaRPr lang="ru-RU" sz="12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075" name="Picture 3" descr="C:\Users\User4\Documents\Картинки\до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119" y="0"/>
            <a:ext cx="1815881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rabota\Мои документы\картинки к бюд\ваир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648200"/>
            <a:ext cx="2895600" cy="2209800"/>
          </a:xfrm>
          <a:prstGeom prst="rect">
            <a:avLst/>
          </a:prstGeom>
          <a:noFill/>
        </p:spPr>
      </p:pic>
      <p:pic>
        <p:nvPicPr>
          <p:cNvPr id="1027" name="Picture 3" descr="C:\Documents and Settings\rabota\Мои документы\картинки к бюд\им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1" y="4648199"/>
            <a:ext cx="3352800" cy="2209801"/>
          </a:xfrm>
          <a:prstGeom prst="rect">
            <a:avLst/>
          </a:prstGeom>
          <a:noFill/>
        </p:spPr>
      </p:pic>
      <p:pic>
        <p:nvPicPr>
          <p:cNvPr id="1028" name="Picture 4" descr="C:\Documents and Settings\rabota\Мои документы\картинки к бюд\лп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4648200"/>
            <a:ext cx="2895599" cy="22097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503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0"/>
            <a:ext cx="8028384" cy="838199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Северо-Енисейского района «Благоустройство территории» (тыс. рублей)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205426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 в 2017 году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37096" y="836712"/>
            <a:ext cx="85344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 муниципальной программы – создание максимально благоприятных, комфортных и безопасных условий для проживания и отдыха жителей Северо-Енисейского района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143425"/>
              </p:ext>
            </p:extLst>
          </p:nvPr>
        </p:nvGraphicFramePr>
        <p:xfrm>
          <a:off x="0" y="1355264"/>
          <a:ext cx="9144000" cy="705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2040"/>
                <a:gridCol w="1512168"/>
                <a:gridCol w="1440160"/>
                <a:gridCol w="1259632"/>
              </a:tblGrid>
              <a:tr h="431264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Общий объем расходов по программе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Бюджетная роспись с учетом изменений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680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55 613,4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53 732,0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96,6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403648" y="2003601"/>
            <a:ext cx="52863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2020году: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1433959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537022"/>
              </p:ext>
            </p:extLst>
          </p:nvPr>
        </p:nvGraphicFramePr>
        <p:xfrm>
          <a:off x="0" y="2348880"/>
          <a:ext cx="9144000" cy="52592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4768"/>
                <a:gridCol w="8189232"/>
              </a:tblGrid>
              <a:tr h="272129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5 564,6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Работы по благоустройству и озеленению силами трудовых отрядов</a:t>
                      </a:r>
                      <a:endParaRPr lang="ru-RU" sz="12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01744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3 218,8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Устройство в парке «Радуга» дорожек из брусчатки, гп Северо-Енисейский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047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2 758,9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Содержание кладбищ в населенных пунктах района</a:t>
                      </a:r>
                    </a:p>
                  </a:txBody>
                  <a:tcPr/>
                </a:tc>
              </a:tr>
              <a:tr h="272129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13 998,0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Содержание территорий общего пользования (скверов, парков, зеленых зон, иных мест общего пользования)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2281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6 033,3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Снос аварийного жилья, нежилых зданий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1449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938,8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Расходы, связанные с подготовкой и проведением празднованием 75-й годовщины Победы в Великой Отечественной войне 1941-1945 годов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2129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1 134,1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Устройство и демонтаж зимних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городков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3548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339,4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работы по благоустройству (текущий ремонт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штакетных заборов, мостиков, тротуаров, памятных знаков, покос травы, установка и демонтаж баннеров, аншлагов, гирлянд и прочее)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3548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11 968,8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Субсидия на возмещение фактически понесенных затрат, связанных с организацией благоустройства территории района в части освещения улиц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3548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335,2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Возмещение затрат, связанных с оказанием услуг по поднятию и доставке криминальных и бесхозных трупов с мест происшествий и обнаружения в морг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44249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1 663,2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Отлов и содержание безнадзорных животных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069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1 872,1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Субсидия на финансовое обеспечение мероприятий, связанных с предотвращением влияния ухудшения экономической ситуации на развитие отраслей экономики, с профилактикой и устранением последствий распространения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коронавирусной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инфекции на территории Северо-Енисейского района в части финансового обеспечения выполненных работ, связанных со сбором и утилизацией промышленных, коммунальных отходов в части сбора отходов от населения Северо-Енисейского района без взимания платы в период с 01.06.2020 по 31.08.2020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0693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2 906,8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Поддержка проектов и мероприятий по благоустройству территории района, Содействие развитию территориального общественного самоуправления на территории Северо-Енисейского района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695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205426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314500"/>
              </p:ext>
            </p:extLst>
          </p:nvPr>
        </p:nvGraphicFramePr>
        <p:xfrm>
          <a:off x="0" y="1340769"/>
          <a:ext cx="9144000" cy="4562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4208"/>
                <a:gridCol w="1296144"/>
                <a:gridCol w="1403648"/>
              </a:tblGrid>
              <a:tr h="28803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результаты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7126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снесенных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аварийных домов и нежилых зданий в населенных пунктах района, шт.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7844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Площадь снесенного аварийного жилья и нежилых зданий в населенных пунктах района, кв.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2 268,3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2 268,3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9241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Длина уложенной брусчатки в гп Северо-Енисейский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252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реализованных проектов по благоустройству территории ТОС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00615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убранных несанкционированных свалок в населенных пунктах района,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шт.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2547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светильников для уличного освещения, шт.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1 277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1 277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610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граждан, на которых рассчитаны проекты благоустройства, финансируемых за счет средств присужденных грантов  после их реализации, от общего количества граждан, проживающих в населенных пунктах на территории которых реализуются указанные проекты благоустройства, чел/%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2 672/100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2 672/100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610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граждан, которых планируется привлечь в рамках реализации проектов благоустройства,  финансируемых за счет средств присужденных грантов  после их реализации, от общего количества граждан, проживающих в населенных пунктах на территории которых реализуются указанные проекты благоустройства, чел/%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272/10,1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272/10,1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610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граждан, признанных в установленном порядке безработными, которых планируется трудоустроить на общественные работы в рамках реализации проектов благоустройства, финансируемых за счет средств присужденных грантов, чел.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610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отловленных безнадзорных животных, ед.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455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1331640" y="0"/>
            <a:ext cx="7812360" cy="14127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Основные результаты по муниципальной программе  </a:t>
            </a:r>
          </a:p>
          <a:p>
            <a:pPr algn="ctr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Северо-Енисейского района «Благоустройство территории» 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Рисунок 22" descr="маф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935588"/>
            <a:ext cx="2285984" cy="922412"/>
          </a:xfrm>
          <a:prstGeom prst="rect">
            <a:avLst/>
          </a:prstGeom>
        </p:spPr>
      </p:pic>
      <p:pic>
        <p:nvPicPr>
          <p:cNvPr id="25" name="Рисунок 24" descr="отдлов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5984" y="5935588"/>
            <a:ext cx="2090738" cy="922412"/>
          </a:xfrm>
          <a:prstGeom prst="rect">
            <a:avLst/>
          </a:prstGeom>
        </p:spPr>
      </p:pic>
      <p:pic>
        <p:nvPicPr>
          <p:cNvPr id="26" name="Рисунок 25" descr="освещ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7686" y="5935588"/>
            <a:ext cx="2214577" cy="922412"/>
          </a:xfrm>
          <a:prstGeom prst="rect">
            <a:avLst/>
          </a:prstGeom>
        </p:spPr>
      </p:pic>
      <p:pic>
        <p:nvPicPr>
          <p:cNvPr id="27" name="Рисунок 26" descr="снос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72264" y="5932187"/>
            <a:ext cx="2571736" cy="92241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979711" cy="1196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450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территориальных общественных самоуправлений на территории Северо-Енисейского района в 2020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(тыс. рублей)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5256584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23528" y="1124744"/>
            <a:ext cx="2975339" cy="93610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«Наш двор – наша забота» </a:t>
            </a:r>
          </a:p>
          <a:p>
            <a:pPr algn="ctr"/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гп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Северо-Енисейский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ТОС «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Сорокпяточка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85,3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248709" y="1109364"/>
            <a:ext cx="2554057" cy="95148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«ТОС информирует»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гп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Северо-Енисейский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ТОС «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Взлётка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24,6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42489" y="3137590"/>
            <a:ext cx="2992696" cy="92506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«В ногу с реформой ТКО»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п. Брянка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ТОС «Лесной»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51,0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418736" y="980728"/>
            <a:ext cx="2520281" cy="103530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«Цветущий дворик»</a:t>
            </a:r>
          </a:p>
          <a:p>
            <a:pPr algn="ctr"/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гп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Северо-Енисейский ТОС «Бархатцы» 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90,7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655834" y="2275623"/>
            <a:ext cx="1115966" cy="7092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Средства граждан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9,0</a:t>
            </a:r>
            <a:endParaRPr lang="ru-RU" sz="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42489" y="2270507"/>
            <a:ext cx="1405174" cy="7092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Средства бюджета Северо-Енисейского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975340" y="2284624"/>
            <a:ext cx="1452644" cy="69517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Средства бюджета Северо-Енисейского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81,6</a:t>
            </a:r>
            <a:endParaRPr lang="ru-RU" sz="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572000" y="2294556"/>
            <a:ext cx="1224136" cy="68524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Средства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 9,1 </a:t>
            </a:r>
            <a:endParaRPr lang="ru-RU" sz="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746345" y="4133214"/>
            <a:ext cx="1097464" cy="526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Средства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</a:p>
          <a:p>
            <a:pPr algn="ctr"/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8,0</a:t>
            </a:r>
            <a:endParaRPr lang="ru-RU" sz="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31393" y="4133215"/>
            <a:ext cx="1500169" cy="526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Средства бюджета Северо-Енисейского района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43,0</a:t>
            </a:r>
            <a:endParaRPr lang="ru-RU" sz="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525737" y="2290989"/>
            <a:ext cx="1150719" cy="6939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Средства граждан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3,0 </a:t>
            </a:r>
            <a:endParaRPr lang="ru-RU" sz="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012161" y="2286886"/>
            <a:ext cx="1368152" cy="6980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Средства бюджета Северо-Енисейского района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21,6</a:t>
            </a:r>
            <a:endParaRPr lang="ru-RU" sz="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 flipH="1">
            <a:off x="1115616" y="2016036"/>
            <a:ext cx="181858" cy="2544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endCxn id="21" idx="0"/>
          </p:cNvCxnSpPr>
          <p:nvPr/>
        </p:nvCxnSpPr>
        <p:spPr>
          <a:xfrm>
            <a:off x="2061878" y="2052235"/>
            <a:ext cx="151939" cy="2233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>
            <a:off x="4065301" y="2007339"/>
            <a:ext cx="261040" cy="2563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4756291" y="2007339"/>
            <a:ext cx="319765" cy="2795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endCxn id="29" idx="0"/>
          </p:cNvCxnSpPr>
          <p:nvPr/>
        </p:nvCxnSpPr>
        <p:spPr>
          <a:xfrm flipH="1">
            <a:off x="881478" y="3884550"/>
            <a:ext cx="214536" cy="2486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endCxn id="28" idx="0"/>
          </p:cNvCxnSpPr>
          <p:nvPr/>
        </p:nvCxnSpPr>
        <p:spPr>
          <a:xfrm>
            <a:off x="2202028" y="3922404"/>
            <a:ext cx="93049" cy="2108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H="1">
            <a:off x="7038296" y="1970865"/>
            <a:ext cx="342018" cy="2996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>
            <a:off x="7656330" y="1987476"/>
            <a:ext cx="286622" cy="3134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Овал 76"/>
          <p:cNvSpPr/>
          <p:nvPr/>
        </p:nvSpPr>
        <p:spPr>
          <a:xfrm>
            <a:off x="5580112" y="3068960"/>
            <a:ext cx="2971963" cy="106049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«Информационный уголок Октябрьский» 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ТОС «Октябрьский»</a:t>
            </a:r>
          </a:p>
          <a:p>
            <a:pPr algn="ctr"/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гп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Северо-Енисейский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79,8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Овал 78"/>
          <p:cNvSpPr/>
          <p:nvPr/>
        </p:nvSpPr>
        <p:spPr>
          <a:xfrm>
            <a:off x="59993" y="4694547"/>
            <a:ext cx="2975339" cy="92384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«Ты и Я – это улица моя»</a:t>
            </a:r>
          </a:p>
          <a:p>
            <a:pPr algn="ctr"/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гп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Северо-Енисейский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ТОС «Северное сияние»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100,0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7799641" y="5776112"/>
            <a:ext cx="1164807" cy="7092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Средства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3,5</a:t>
            </a:r>
            <a:endParaRPr lang="ru-RU" sz="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705838" y="5778795"/>
            <a:ext cx="1065961" cy="7092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Средства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10,0</a:t>
            </a:r>
            <a:endParaRPr lang="ru-RU" sz="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6168661" y="5783835"/>
            <a:ext cx="1357076" cy="7092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Средства бюджета Северо-Енисейского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31,2</a:t>
            </a:r>
            <a:endParaRPr lang="ru-RU" sz="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142488" y="5776112"/>
            <a:ext cx="1405175" cy="7092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Средства бюджета Северо-Енисейского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90,0</a:t>
            </a:r>
            <a:endParaRPr lang="ru-RU" sz="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8" name="Прямая со стрелкой 87"/>
          <p:cNvCxnSpPr>
            <a:endCxn id="82" idx="0"/>
          </p:cNvCxnSpPr>
          <p:nvPr/>
        </p:nvCxnSpPr>
        <p:spPr>
          <a:xfrm>
            <a:off x="1979712" y="5545771"/>
            <a:ext cx="259107" cy="233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 стрелкой 88"/>
          <p:cNvCxnSpPr/>
          <p:nvPr/>
        </p:nvCxnSpPr>
        <p:spPr>
          <a:xfrm flipH="1">
            <a:off x="6845095" y="5452947"/>
            <a:ext cx="219311" cy="3308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 стрелкой 94"/>
          <p:cNvCxnSpPr>
            <a:endCxn id="85" idx="0"/>
          </p:cNvCxnSpPr>
          <p:nvPr/>
        </p:nvCxnSpPr>
        <p:spPr>
          <a:xfrm flipH="1">
            <a:off x="845076" y="5545771"/>
            <a:ext cx="126530" cy="2303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 стрелкой 96"/>
          <p:cNvCxnSpPr/>
          <p:nvPr/>
        </p:nvCxnSpPr>
        <p:spPr>
          <a:xfrm>
            <a:off x="8316416" y="5445224"/>
            <a:ext cx="303204" cy="3335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\\MALININA\Documents\z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340" y="3961007"/>
            <a:ext cx="3036821" cy="2410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Овал 34"/>
          <p:cNvSpPr/>
          <p:nvPr/>
        </p:nvSpPr>
        <p:spPr>
          <a:xfrm>
            <a:off x="6321061" y="4738260"/>
            <a:ext cx="2822939" cy="93137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«Чистота на нашей улице»</a:t>
            </a:r>
          </a:p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Новая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Калами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ТОС «Лесная сказка» 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34,7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969158" y="4195940"/>
            <a:ext cx="1340956" cy="51717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Средства бюджета Северо-Енисейского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района 69,8 </a:t>
            </a:r>
            <a:endParaRPr lang="ru-RU" sz="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525737" y="4133214"/>
            <a:ext cx="1277922" cy="526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Средства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 10,0 </a:t>
            </a:r>
            <a:endParaRPr lang="ru-RU" sz="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flipH="1">
            <a:off x="6275362" y="4054823"/>
            <a:ext cx="232491" cy="1411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8039424" y="3961007"/>
            <a:ext cx="213841" cy="2032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846292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19" y="-40034"/>
            <a:ext cx="9001000" cy="1020762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/>
                <a:ea typeface="Calibri"/>
              </a:rPr>
              <a:t>Муниципальная программа </a:t>
            </a:r>
            <a:r>
              <a:rPr lang="ru-RU" sz="2400" dirty="0">
                <a:latin typeface="Times New Roman"/>
                <a:ea typeface="Calibri"/>
              </a:rPr>
              <a:t>«Формирование комфортной городской (сельской) среды Северо-Енисейского </a:t>
            </a:r>
            <a:r>
              <a:rPr lang="ru-RU" sz="2400" dirty="0" smtClean="0">
                <a:latin typeface="Times New Roman"/>
                <a:ea typeface="Calibri"/>
              </a:rPr>
              <a:t>района»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5508587"/>
              </p:ext>
            </p:extLst>
          </p:nvPr>
        </p:nvGraphicFramePr>
        <p:xfrm>
          <a:off x="140534" y="5661248"/>
          <a:ext cx="8970436" cy="819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9642"/>
                <a:gridCol w="1525397"/>
                <a:gridCol w="1525397"/>
              </a:tblGrid>
              <a:tr h="32956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результаты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(план)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(отчет)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62523">
                <a:tc>
                  <a:txBody>
                    <a:bodyPr/>
                    <a:lstStyle/>
                    <a:p>
                      <a:pPr algn="l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Благоустройство дворовых территорий многоквартирных домов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5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Нашивка 3"/>
          <p:cNvSpPr/>
          <p:nvPr/>
        </p:nvSpPr>
        <p:spPr>
          <a:xfrm>
            <a:off x="91379" y="1979123"/>
            <a:ext cx="457200" cy="42752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07504" y="803485"/>
            <a:ext cx="1008112" cy="3544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prstClr val="black">
                  <a:lumMod val="65000"/>
                  <a:lumOff val="3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7569" y="809992"/>
            <a:ext cx="81089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Times New Roman"/>
                <a:ea typeface="Calibri"/>
              </a:rPr>
              <a:t>Создание 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Calibri"/>
              </a:rPr>
              <a:t>наиболее благоприятных и </a:t>
            </a:r>
            <a:r>
              <a:rPr lang="ru-RU" sz="1400" dirty="0" smtClean="0">
                <a:solidFill>
                  <a:prstClr val="black"/>
                </a:solidFill>
                <a:latin typeface="Times New Roman"/>
                <a:ea typeface="Calibri"/>
              </a:rPr>
              <a:t> комфортных 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Calibri"/>
              </a:rPr>
              <a:t>условий жизнедеятельности населения Северо-Енисейского района 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38591" y="348351"/>
            <a:ext cx="8640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48344" y="2043528"/>
            <a:ext cx="5889848" cy="258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по видам работ в 2020 году: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7504" y="2302240"/>
            <a:ext cx="9036496" cy="3214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ул. Суворова, д.2 - заасфальтирована дворовая территория – 932,0 м² и дворового проезда – 101,0 м², установлены скамейки – 4 шт., урны – 4 шт., светильники на фасаде дома– 4 шт.;</a:t>
            </a:r>
          </a:p>
          <a:p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ул. Портовая, д. 5 – заасфальтирована дворовая территория – 505,0 м² и дворовый проезд – 103,0 м²,  установлены скамейки – 2 шт., урны – 2 шт.; </a:t>
            </a:r>
          </a:p>
          <a:p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ул. Ленина, д. 64 - заасфальтирована дворовая территория – 1 014,0 м² и дворовый проезд – 338,0 м²,  установлены скамейки – 3 шт., урны – 3 шт., светильники на фасаде дома – 4 шт.;</a:t>
            </a:r>
          </a:p>
          <a:p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ул. </a:t>
            </a:r>
            <a:r>
              <a:rPr lang="ru-RU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Гореликова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д. 3 - заасфальтирована дворовая территория – 525,0 м² и дворовый проезд – 348,0 м²,  установлены скамейки – 3 шт., урны – 3 шт., светильники на фасаде дома – 3 шт.</a:t>
            </a:r>
          </a:p>
          <a:p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минимальному и дополнительному перечням благоустроены 3 дворовые территории многоквартирных домов в гп Северо-Енисейский по ул. Ленина, д. 4, и ул. Ленина, д. 8, а именно:</a:t>
            </a:r>
          </a:p>
          <a:p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ул. Ленина, д. 4 -  заасфальтирована дворовая территория – 256,0 м² и дворовый проезд – 21,0 м², установлены скамейки – 2 шт., урны – 2 шт., светильники на фасаде дома – 2 шт.;</a:t>
            </a:r>
          </a:p>
          <a:p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ул. Ленина, д. 8 – заасфальтирована дворовая территория – 151,0 м², установлены скамейки – 2 шт., урны – 2 шт.;</a:t>
            </a:r>
          </a:p>
          <a:p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установлена детская игровая площадка (игровой комплекс – 1 шт.; спортивный комплекс – 1 шт.; песочница  - 1 шт.; карусель – 1 шт.; отсыпка песком; тротуар из брусчатки; ограждение.);</a:t>
            </a:r>
          </a:p>
          <a:p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ул. Ленина, д. 25 - заасфальтирована дворовая территория – 402,0 м²,  установлены скамейки – 2 шт., урны – 2 шт., светильники на фасаде дома – 2 шт., произведена укладка тротуара из брусчатки 55,0 м².</a:t>
            </a:r>
          </a:p>
          <a:p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081802"/>
              </p:ext>
            </p:extLst>
          </p:nvPr>
        </p:nvGraphicFramePr>
        <p:xfrm>
          <a:off x="0" y="1321880"/>
          <a:ext cx="9144000" cy="675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2040"/>
                <a:gridCol w="1512168"/>
                <a:gridCol w="1440160"/>
                <a:gridCol w="1259632"/>
              </a:tblGrid>
              <a:tr h="262074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Общий объем расходов по программе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Бюджетная роспись с учетом изменений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896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7 664,4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7 664,4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325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Долевое участие граждан в целях софинансирования мероприятий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благоустройству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территории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населенных пунктов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(тыс. рублей)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5256584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858579" y="980728"/>
            <a:ext cx="5812850" cy="115212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Участие инициативных граждан в реализации 15 проектов по благоустройству в сумме 256,3 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5536" y="2924944"/>
            <a:ext cx="1944216" cy="367240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благоустройство 7 дворовых территорий многоквартирных домов 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ул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Times New Roman"/>
              </a:rPr>
              <a:t>. Суворова д.2 -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24,1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ул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Times New Roman"/>
              </a:rPr>
              <a:t>. Портовая д. 5 -9,2 </a:t>
            </a:r>
            <a:endParaRPr lang="ru-RU" sz="12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ул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Times New Roman"/>
              </a:rPr>
              <a:t>. Ленина д.4 - 36,2 </a:t>
            </a:r>
            <a:endParaRPr lang="ru-RU" sz="12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ул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Times New Roman"/>
              </a:rPr>
              <a:t>. Ленина д.8 - 34,0 </a:t>
            </a:r>
            <a:endParaRPr lang="ru-RU" sz="12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ул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Times New Roman"/>
              </a:rPr>
              <a:t>. Ленина д.25 - 51,0 </a:t>
            </a:r>
            <a:endParaRPr lang="ru-RU" sz="12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ул.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Times New Roman"/>
              </a:rPr>
              <a:t>Ленина д.64 -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7,7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Times New Roman"/>
              </a:rPr>
              <a:t>ул. </a:t>
            </a:r>
            <a:r>
              <a:rPr lang="ru-RU" sz="1200" dirty="0" err="1">
                <a:solidFill>
                  <a:prstClr val="black"/>
                </a:solidFill>
                <a:latin typeface="Times New Roman"/>
                <a:ea typeface="Times New Roman"/>
              </a:rPr>
              <a:t>Гореликова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Times New Roman"/>
              </a:rPr>
              <a:t>  д.3 -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35,6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876256" y="2924944"/>
            <a:ext cx="2160240" cy="367240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проект благоустройства территории населенных пунктов – 6,0</a:t>
            </a:r>
          </a:p>
          <a:p>
            <a:pPr algn="ctr"/>
            <a:r>
              <a:rPr lang="ru-RU" sz="1200" dirty="0">
                <a:solidFill>
                  <a:prstClr val="black"/>
                </a:solidFill>
                <a:latin typeface="Times New Roman"/>
                <a:ea typeface="Times New Roman"/>
              </a:rPr>
              <a:t>устройство ограждения и малых архитектурных форм (спортивные комплексы, карусели, качели, песочница с крышкой и навесом, диваны, урны)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детской игровой площадки «Дворик детства» по ул. Школьная, 21 в п. Тея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55775" y="2924944"/>
            <a:ext cx="4032449" cy="367240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 проектов ТОС – 52,5</a:t>
            </a:r>
          </a:p>
          <a:p>
            <a:pPr indent="450215" algn="just">
              <a:lnSpc>
                <a:spcPct val="115000"/>
              </a:lnSpc>
            </a:pPr>
            <a:r>
              <a:rPr lang="ru-RU" sz="1100" dirty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приобретены и установлены ограждения палисадника ТОС «</a:t>
            </a:r>
            <a:r>
              <a:rPr lang="ru-RU" sz="1100" dirty="0" err="1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Сорокпяточка</a:t>
            </a:r>
            <a:r>
              <a:rPr lang="ru-RU" sz="1100" dirty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» в </a:t>
            </a:r>
            <a:r>
              <a:rPr lang="ru-RU" sz="1100" dirty="0" err="1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гп</a:t>
            </a:r>
            <a:r>
              <a:rPr lang="ru-RU" sz="1100" dirty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Северо-Енисейский</a:t>
            </a:r>
            <a:endParaRPr lang="ru-RU" sz="1100" dirty="0" smtClean="0">
              <a:solidFill>
                <a:prstClr val="black"/>
              </a:solidFill>
              <a:latin typeface="Calibri"/>
              <a:ea typeface="Times New Roman"/>
              <a:cs typeface="Calibri"/>
            </a:endParaRPr>
          </a:p>
          <a:p>
            <a:pPr indent="450215" algn="just">
              <a:lnSpc>
                <a:spcPct val="115000"/>
              </a:lnSpc>
            </a:pPr>
            <a:r>
              <a:rPr lang="ru-RU" sz="1100" dirty="0" smtClean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приобретены </a:t>
            </a:r>
            <a:r>
              <a:rPr lang="ru-RU" sz="1100" dirty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и установлены ограждения палисадника ТОС «Бархатцы» в </a:t>
            </a:r>
            <a:r>
              <a:rPr lang="ru-RU" sz="1100" dirty="0" err="1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гп</a:t>
            </a:r>
            <a:r>
              <a:rPr lang="ru-RU" sz="1100" dirty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Северо-Енисейский </a:t>
            </a:r>
            <a:endParaRPr lang="ru-RU" sz="1100" dirty="0">
              <a:solidFill>
                <a:prstClr val="black"/>
              </a:solidFill>
              <a:latin typeface="Calibri"/>
              <a:ea typeface="Times New Roman"/>
              <a:cs typeface="Calibri"/>
            </a:endParaRPr>
          </a:p>
          <a:p>
            <a:pPr indent="450215" algn="just">
              <a:lnSpc>
                <a:spcPct val="115000"/>
              </a:lnSpc>
            </a:pPr>
            <a:r>
              <a:rPr lang="ru-RU" sz="1100" dirty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приобретен и установлен новый информационный щит для размещения информации ТОС «</a:t>
            </a:r>
            <a:r>
              <a:rPr lang="ru-RU" sz="1100" dirty="0" err="1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Взлетка</a:t>
            </a:r>
            <a:r>
              <a:rPr lang="ru-RU" sz="1100" dirty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» в </a:t>
            </a:r>
            <a:r>
              <a:rPr lang="ru-RU" sz="1100" dirty="0" err="1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гп</a:t>
            </a:r>
            <a:r>
              <a:rPr lang="ru-RU" sz="1100" dirty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Северо-Енисейский</a:t>
            </a:r>
            <a:endParaRPr lang="ru-RU" sz="1100" dirty="0">
              <a:solidFill>
                <a:prstClr val="black"/>
              </a:solidFill>
              <a:latin typeface="Calibri"/>
              <a:ea typeface="Times New Roman"/>
              <a:cs typeface="Calibri"/>
            </a:endParaRPr>
          </a:p>
          <a:p>
            <a:pPr indent="450215" algn="just">
              <a:lnSpc>
                <a:spcPct val="115000"/>
              </a:lnSpc>
            </a:pPr>
            <a:r>
              <a:rPr lang="ru-RU" sz="1100" dirty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приобретен и установлен уличный информационный стенд, приобретены и доставлены передвижные мусорные контейнеры ТОС «Северное сияние» в </a:t>
            </a:r>
            <a:r>
              <a:rPr lang="ru-RU" sz="1100" dirty="0" err="1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гп</a:t>
            </a:r>
            <a:r>
              <a:rPr lang="ru-RU" sz="1100" dirty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Северо-Енисейский</a:t>
            </a:r>
            <a:endParaRPr lang="ru-RU" sz="1100" dirty="0">
              <a:solidFill>
                <a:prstClr val="black"/>
              </a:solidFill>
              <a:latin typeface="Calibri"/>
              <a:ea typeface="Times New Roman"/>
              <a:cs typeface="Calibri"/>
            </a:endParaRPr>
          </a:p>
          <a:p>
            <a:pPr indent="450215" algn="just">
              <a:lnSpc>
                <a:spcPct val="115000"/>
              </a:lnSpc>
            </a:pPr>
            <a:r>
              <a:rPr lang="ru-RU" sz="1100" dirty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установлена стойка с навесом, с доской объявлений и почтовыми ящиками ТОС «Октябрьский» в </a:t>
            </a:r>
            <a:r>
              <a:rPr lang="ru-RU" sz="1100" dirty="0" err="1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гп</a:t>
            </a:r>
            <a:r>
              <a:rPr lang="ru-RU" sz="1100" dirty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Северо-</a:t>
            </a:r>
            <a:r>
              <a:rPr lang="ru-RU" sz="1100" dirty="0" err="1" smtClean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Енисейски</a:t>
            </a:r>
            <a:r>
              <a:rPr lang="ru-RU" sz="1100" dirty="0" smtClean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;</a:t>
            </a:r>
            <a:endParaRPr lang="ru-RU" sz="1100" dirty="0">
              <a:solidFill>
                <a:prstClr val="black"/>
              </a:solidFill>
              <a:latin typeface="Calibri"/>
              <a:ea typeface="Times New Roman"/>
              <a:cs typeface="Calibri"/>
            </a:endParaRPr>
          </a:p>
          <a:p>
            <a:pPr indent="450215" algn="just">
              <a:lnSpc>
                <a:spcPct val="115000"/>
              </a:lnSpc>
            </a:pPr>
            <a:r>
              <a:rPr lang="ru-RU" sz="1100" dirty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приобретены и доставлены передвижные мусорные контейнеры ТОС «Лесная сказка» в п. Новая </a:t>
            </a:r>
            <a:r>
              <a:rPr lang="ru-RU" sz="1100" dirty="0" err="1" smtClean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Калами</a:t>
            </a:r>
            <a:endParaRPr lang="ru-RU" sz="1100" dirty="0">
              <a:solidFill>
                <a:prstClr val="black"/>
              </a:solidFill>
              <a:latin typeface="Calibri"/>
              <a:ea typeface="Times New Roman"/>
              <a:cs typeface="Calibri"/>
            </a:endParaRPr>
          </a:p>
          <a:p>
            <a:pPr indent="450215" algn="just">
              <a:lnSpc>
                <a:spcPct val="115000"/>
              </a:lnSpc>
            </a:pPr>
            <a:r>
              <a:rPr lang="ru-RU" sz="1100" dirty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 приобретены и доставлены передвижные мусорные контейнеры ТОС «Лесной» в п. </a:t>
            </a:r>
            <a:r>
              <a:rPr lang="ru-RU" sz="1100" dirty="0" smtClean="0">
                <a:solidFill>
                  <a:prstClr val="black"/>
                </a:solidFill>
                <a:latin typeface="Times New Roman"/>
                <a:ea typeface="Times New Roman"/>
                <a:cs typeface="Calibri"/>
              </a:rPr>
              <a:t>Брянка</a:t>
            </a:r>
            <a:endParaRPr lang="ru-RU" sz="1100" dirty="0">
              <a:solidFill>
                <a:prstClr val="black"/>
              </a:solidFill>
              <a:latin typeface="Calibri"/>
              <a:ea typeface="Times New Roman"/>
              <a:cs typeface="Calibri"/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4571999" y="2163724"/>
            <a:ext cx="0" cy="704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6563725" y="1959091"/>
            <a:ext cx="625061" cy="9098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4" idx="3"/>
          </p:cNvCxnSpPr>
          <p:nvPr/>
        </p:nvCxnSpPr>
        <p:spPr>
          <a:xfrm flipH="1">
            <a:off x="2051721" y="1964131"/>
            <a:ext cx="658130" cy="9028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58039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28942" y="116632"/>
            <a:ext cx="8315058" cy="792088"/>
          </a:xfrm>
        </p:spPr>
        <p:txBody>
          <a:bodyPr>
            <a:noAutofit/>
          </a:bodyPr>
          <a:lstStyle/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Муниципальная программа  «Развитие социальных отношений, рост благополучия и защищенности граждан в Северо-Енисейском районе»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(тыс. рублей)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7607" y="688254"/>
            <a:ext cx="88569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</a:t>
            </a:r>
            <a:r>
              <a:rPr lang="ru-RU" sz="1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муниципальной программы – </a:t>
            </a:r>
            <a:r>
              <a:rPr lang="ru-RU" sz="1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эффективное исполнение переданных полномочий по созданию и обеспечению деятельности комиссии по делам несовершеннолетних и защите их прав,  по опеке и попечительству в отношении совершеннолетних граждан, а так же в сфере патронажа, повышение качества жизни и степени </a:t>
            </a:r>
            <a:r>
              <a:rPr lang="ru-RU" sz="1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социальной </a:t>
            </a:r>
            <a:r>
              <a:rPr lang="ru-RU" sz="10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защищенности отдельных категорий </a:t>
            </a:r>
            <a:r>
              <a:rPr lang="ru-RU" sz="1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граждан путем </a:t>
            </a:r>
            <a:r>
              <a:rPr lang="ru-RU" sz="1000" dirty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предоставления дополнительных мер социальной </a:t>
            </a:r>
            <a:r>
              <a:rPr lang="ru-RU" sz="1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поддержки для отдельных категорий граждан, реализация прав муниципальных служащих и лиц, замещавших муниципальные должности на постоянной основе на пенсионное обеспечение  за выслугу лет.</a:t>
            </a:r>
            <a:endParaRPr lang="ru-RU" sz="1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688254"/>
            <a:ext cx="8964488" cy="101255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418298"/>
              </p:ext>
            </p:extLst>
          </p:nvPr>
        </p:nvGraphicFramePr>
        <p:xfrm>
          <a:off x="64099" y="1550028"/>
          <a:ext cx="9144000" cy="7354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2222"/>
                <a:gridCol w="2144889"/>
                <a:gridCol w="2032000"/>
                <a:gridCol w="2144889"/>
              </a:tblGrid>
              <a:tr h="432048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Общий объем расходов по программе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Бюджетная роспись с учетом изменений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0344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17 683,0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17 382,5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98,3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-20095" y="2996952"/>
            <a:ext cx="878497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9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35496" y="2203775"/>
            <a:ext cx="9141246" cy="4639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расходов в </a:t>
            </a:r>
            <a:r>
              <a:rPr lang="ru-RU" sz="1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2020 году</a:t>
            </a:r>
          </a:p>
          <a:p>
            <a:pPr algn="just"/>
            <a:r>
              <a:rPr lang="ru-RU" sz="1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1547,1 - </a:t>
            </a:r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дополнительные меры социальной поддержки для отдельных категорий граждан - неработающих пенсионеров в виде ежемесячных денежных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выплат (получили 711 граждан);</a:t>
            </a:r>
          </a:p>
          <a:p>
            <a:pPr algn="just"/>
            <a:r>
              <a:rPr lang="ru-RU" sz="9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450,0 - </a:t>
            </a:r>
            <a:r>
              <a:rPr lang="ru-RU" sz="9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дополнительные </a:t>
            </a:r>
            <a:r>
              <a:rPr lang="ru-RU" sz="9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меры социальной поддержки для отдельных категорий граждан - семьям с новорожденными детьми в виде единовременной денежной </a:t>
            </a:r>
            <a:r>
              <a:rPr lang="ru-RU" sz="9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выплаты (получили 45 граждан);</a:t>
            </a:r>
          </a:p>
          <a:p>
            <a:pPr algn="just"/>
            <a:r>
              <a:rPr lang="ru-RU" sz="9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118,5 - </a:t>
            </a:r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дополнительные меры социальной поддержки для отдельных категорий граждан - беременным женщинам в виде ежемесячной денежной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выплаты (получили 62 гражданина);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9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952,0 - </a:t>
            </a:r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дополнительные меры социальной поддержки для отдельных категорий граждан, обучающихся в высших и средних специальных образовательных организациях Красноярского края в виде ежемесячной денежной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выплаты (получили 32 гражданина);</a:t>
            </a:r>
          </a:p>
          <a:p>
            <a:pPr algn="just"/>
            <a:r>
              <a:rPr lang="ru-RU" sz="9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425,0 - </a:t>
            </a:r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дополнительные меры социальной поддержки для отдельных категорий граждан, находящихся в трудной жизненной ситуации в виде единовременной денежной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выплаты (получили 48 граждан);</a:t>
            </a:r>
            <a:endParaRPr lang="ru-RU" sz="95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9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118,3 -  </a:t>
            </a:r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дополнительные меры социальной поддержки для отдельных категорий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граждан в виде ежемесячной денежной выплаты (получили 24 гражданина);</a:t>
            </a:r>
            <a:r>
              <a:rPr lang="ru-RU" sz="9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9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1 064,8 - </a:t>
            </a:r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дополнительные меры социальной поддержки для отдельных категорий граждан - неработающих пенсионеров в виде единовременной денежной выплаты на приобретение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овощей (получили 887 граждан);</a:t>
            </a:r>
          </a:p>
          <a:p>
            <a:pPr algn="just"/>
            <a:r>
              <a:rPr lang="ru-RU" sz="9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321,0 - </a:t>
            </a:r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дополнительные меры социальной поддержки для отдельных категорий граждан к праздничным дням и памятным датам в виде единовременной денежной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выплаты (278 выплат);</a:t>
            </a:r>
          </a:p>
          <a:p>
            <a:pPr algn="just"/>
            <a:r>
              <a:rPr lang="ru-RU" sz="9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555,0 -  </a:t>
            </a:r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дополнительные меры социальной поддержки для отдельных категорий граждан, удостоенных звания «Почетный гражданин Северо-Енисейского района» в виде компенсации расходов по оплате жилья и коммунальных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услуг (получили 7 граждан);</a:t>
            </a:r>
          </a:p>
          <a:p>
            <a:pPr algn="just"/>
            <a:r>
              <a:rPr lang="ru-RU" sz="9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18,0 - </a:t>
            </a:r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дополнительные меры социальной поддержки для отдельных категорий граждан - вдовам (вдовцам) лиц, удостоенных звания «Почетный гражданин Северо-Енисейского района» в виде компенсации расходов по оплате жилья и коммунальных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услуг (получил 1 гражданин);</a:t>
            </a:r>
          </a:p>
          <a:p>
            <a:pPr algn="just"/>
            <a:r>
              <a:rPr lang="ru-RU" sz="9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266,1 - </a:t>
            </a:r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дополнительные меры социальной поддержки для отдельных категорий граждан, награжденных знаком отличия Северо-Енисейского района «Ветеран золотодобычи 25 лет» в виде ежемесячной денежной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выплаты (получили 151 гражданин);</a:t>
            </a:r>
          </a:p>
          <a:p>
            <a:pPr algn="just"/>
            <a:r>
              <a:rPr lang="ru-RU" sz="9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87,8 - </a:t>
            </a:r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дополнительные меры социальной поддержки для отдельных категорий граждан, награжденных знаком отличия Северо-Енисейского района «Ветеран золотодобычи 20 лет» в виде ежемесячной денежной </a:t>
            </a:r>
            <a:r>
              <a:rPr lang="ru-RU" sz="950" smtClean="0">
                <a:latin typeface="Times New Roman" pitchFamily="18" charset="0"/>
                <a:cs typeface="Times New Roman" pitchFamily="18" charset="0"/>
              </a:rPr>
              <a:t>выплаты (получили 76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граждан);</a:t>
            </a:r>
          </a:p>
          <a:p>
            <a:pPr algn="just"/>
            <a:r>
              <a:rPr lang="ru-RU" sz="9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83,5 - </a:t>
            </a:r>
            <a:r>
              <a:rPr lang="ru-RU" sz="950" dirty="0">
                <a:latin typeface="Times New Roman" pitchFamily="18" charset="0"/>
                <a:cs typeface="Times New Roman" pitchFamily="18" charset="0"/>
              </a:rPr>
              <a:t>расходы на доставку и пересылку дополнительных мер социальной поддержки и социальной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помощи;</a:t>
            </a:r>
          </a:p>
          <a:p>
            <a:pPr algn="just"/>
            <a:r>
              <a:rPr lang="ru-RU" sz="9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5 094,6 </a:t>
            </a:r>
            <a:r>
              <a:rPr lang="ru-RU" sz="9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обеспечение реализации муниципальной программы;</a:t>
            </a:r>
          </a:p>
          <a:p>
            <a:pPr algn="just"/>
            <a:r>
              <a:rPr lang="ru-RU" sz="9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3 235,8 -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профилактика </a:t>
            </a:r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безнадзорности и правонарушений несовершеннолетних на территории Северо-Енисейского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района;</a:t>
            </a:r>
          </a:p>
          <a:p>
            <a:pPr algn="just"/>
            <a:r>
              <a:rPr lang="ru-RU" sz="9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1 036,6 -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полномочий по организации и осуществлению деятельности по опеке и попечительству в отношении совершеннолетних граждан на территории Северо-Енисейского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района;</a:t>
            </a:r>
          </a:p>
          <a:p>
            <a:pPr algn="just"/>
            <a:r>
              <a:rPr lang="ru-RU" sz="95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2 008,4 -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выплата </a:t>
            </a:r>
            <a:r>
              <a:rPr lang="ru-RU" sz="950" dirty="0">
                <a:latin typeface="Times New Roman" pitchFamily="18" charset="0"/>
                <a:cs typeface="Times New Roman" pitchFamily="18" charset="0"/>
              </a:rPr>
              <a:t>пенсии за выслугу лет лицам, замещавшим должности муниципальной службы и муниципальные должности на постоянной основе в органах местного самоуправления Северо-Енисейского </a:t>
            </a:r>
            <a:r>
              <a:rPr lang="ru-RU" sz="950" dirty="0" smtClean="0">
                <a:latin typeface="Times New Roman" pitchFamily="18" charset="0"/>
                <a:cs typeface="Times New Roman" pitchFamily="18" charset="0"/>
              </a:rPr>
              <a:t>района;</a:t>
            </a:r>
            <a:endParaRPr lang="ru-RU" sz="95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\\KORNILOVA\Users\5852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2" r="16499"/>
          <a:stretch/>
        </p:blipFill>
        <p:spPr bwMode="auto">
          <a:xfrm>
            <a:off x="0" y="29912"/>
            <a:ext cx="828942" cy="69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79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Rectangle 6"/>
          <p:cNvSpPr txBox="1">
            <a:spLocks noGrp="1" noChangeArrowheads="1"/>
          </p:cNvSpPr>
          <p:nvPr/>
        </p:nvSpPr>
        <p:spPr bwMode="auto">
          <a:xfrm>
            <a:off x="6659563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endParaRPr lang="ru-RU" sz="1400" dirty="0">
              <a:cs typeface="+mn-cs"/>
            </a:endParaRPr>
          </a:p>
        </p:txBody>
      </p:sp>
      <p:sp>
        <p:nvSpPr>
          <p:cNvPr id="1075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4150" y="115888"/>
            <a:ext cx="8959850" cy="1103312"/>
          </a:xfrm>
        </p:spPr>
        <p:txBody>
          <a:bodyPr lIns="180000" tIns="0" rIns="0" bIns="0"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характеристики бюджета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Северо-Енисейского района (тыс. рублей)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8014" name="Group 1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317956"/>
              </p:ext>
            </p:extLst>
          </p:nvPr>
        </p:nvGraphicFramePr>
        <p:xfrm>
          <a:off x="76200" y="1000107"/>
          <a:ext cx="9067799" cy="5774197"/>
        </p:xfrm>
        <a:graphic>
          <a:graphicData uri="http://schemas.openxmlformats.org/drawingml/2006/table">
            <a:tbl>
              <a:tblPr/>
              <a:tblGrid>
                <a:gridCol w="466417"/>
                <a:gridCol w="4134362"/>
                <a:gridCol w="1133291"/>
                <a:gridCol w="1133291"/>
                <a:gridCol w="1057463"/>
                <a:gridCol w="1142975"/>
              </a:tblGrid>
              <a:tr h="47691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№ п/п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Направление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2019 год</a:t>
                      </a: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2020 год</a:t>
                      </a: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2020 год</a:t>
                      </a: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% 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807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ДОХОДЫ, в том числе: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1 918 492,9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3 225 369,4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3 226 980,2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179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доходы (налоговые, неналоговые)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1 090 309,2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2 601 060,3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1 090 309,2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7691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безвозмездные поступления из краевого и федерального бюджета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801 185,5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645 146,6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625 919,9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97,0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179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РАСХОДЫ, в том числе: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2 000 938,1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2 217 864,0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2 113 355,4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95,3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7691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за счет средств из краевого и федерального бюджета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600 203,5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647 989,3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628 750,6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97,0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179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за счет собственных средств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1 400 734,6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1 569 874,7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1 484 604,8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94,6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179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ДЕФИЦИТ (-) ПРОФИЦИТ (+)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-57 371,1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1 007 505,4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1 113 624,8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07276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ИСТОЧНИКИ, в том числе: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57 371,1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-1 007 505,4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-1 113 624,8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464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кредиты, полученные от кредитных организаций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240 000,0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276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погашение кредитов от кредитных организаций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-285 000,0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-90 000,0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-90 000,0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915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получение бюджетных кредитов от других бюджетов бюджетной системы РФ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/>
                        <a:t>150 000,0</a:t>
                      </a:r>
                      <a:endParaRPr lang="ru-RU" sz="1200" i="1" dirty="0"/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/>
                        <a:t>0,0</a:t>
                      </a:r>
                      <a:endParaRPr lang="ru-RU" sz="1200" i="1" dirty="0"/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/>
                        <a:t>0,0</a:t>
                      </a:r>
                      <a:endParaRPr lang="ru-RU" sz="1200" i="1" dirty="0"/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/>
                        <a:t>х</a:t>
                      </a:r>
                      <a:endParaRPr lang="ru-RU" sz="1200" i="1" dirty="0"/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915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погашение бюджетных кредитов от  других бюджетов бюджетной системы РФ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-300 000,0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-300 000,0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139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изменение остатков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-47 628,9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-617 505,4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-723 624,8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915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Иные источники внутреннего финансирования дефицитов бюджетов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9344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2757" y="44334"/>
            <a:ext cx="5991693" cy="1524214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Показатели результативности государственной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программы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Развитие социальных отношений, рост благополучия и защищенности граждан в Северо-Енисейском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\\KORNILOVA\Users\5852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2" r="16659"/>
          <a:stretch/>
        </p:blipFill>
        <p:spPr bwMode="auto">
          <a:xfrm>
            <a:off x="0" y="11755"/>
            <a:ext cx="1332757" cy="140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290657"/>
              </p:ext>
            </p:extLst>
          </p:nvPr>
        </p:nvGraphicFramePr>
        <p:xfrm>
          <a:off x="32101" y="1412777"/>
          <a:ext cx="9087771" cy="28083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9579"/>
                <a:gridCol w="936104"/>
                <a:gridCol w="792088"/>
              </a:tblGrid>
              <a:tr h="386836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результаты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800" b="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800" b="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659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реализованных социальных проектов по профилактике безнадзорности и правонарушений несовершеннолетних, шт.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97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Количество изготовленных информационных материалов по профилактике безнадзорности и правонарушений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несовершеннолетних, шт.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5675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изготовленных информационных материалов по вопросам опеке и попечительству в отношении совершеннолетних граждан, а также в сфере патронажа для использования в работе с населением района, шт.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73527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граждан, получивших дополнительные меры социальной поддержки из общего количества заявителей, %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217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граждан из числа ветеранов Вов, ветеранов БД, детей-инвалидов, граждан, достигших возраста 80 лет и старше, получивших ЕАМП ко Дню Защитника Отечества, ко Дню Победы, ко Дню защиты детей, ко Дню пожилого человека от общего количества лиц данной категории, проживающих в районе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4400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Доля граждан, получивших дополнительные меры социальной поддержки из общего количества заявителей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%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8" name="Picture 4" descr="\\KORNILOVA\Users\12345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130" y="4293096"/>
            <a:ext cx="3377033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KORNILOVA\Users\1234567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557"/>
          <a:stretch/>
        </p:blipFill>
        <p:spPr bwMode="auto">
          <a:xfrm>
            <a:off x="107504" y="4293096"/>
            <a:ext cx="3441954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\\KORNILOVA\Users\123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4337"/>
            <a:ext cx="1835696" cy="136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\\KORNILOVA\Users\11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458" y="4316070"/>
            <a:ext cx="2088232" cy="254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38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  <a:noFill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Динамика муниципального долга Северо-Енисейского района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671047628"/>
              </p:ext>
            </p:extLst>
          </p:nvPr>
        </p:nvGraphicFramePr>
        <p:xfrm>
          <a:off x="152400" y="1066800"/>
          <a:ext cx="89154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010400" y="647700"/>
            <a:ext cx="1752600" cy="381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млн. рублей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97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-180975" y="109537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611559" y="351210"/>
            <a:ext cx="8136904" cy="185821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altLang="ru-RU" sz="3100" dirty="0" smtClean="0">
                <a:solidFill>
                  <a:srgbClr val="9933FF"/>
                </a:solidFill>
              </a:rPr>
              <a:t>СТРУКТУРА МУНИЦИПАЛЬНОГО ДОЛГА </a:t>
            </a:r>
            <a:br>
              <a:rPr lang="ru-RU" altLang="ru-RU" sz="3100" dirty="0" smtClean="0">
                <a:solidFill>
                  <a:srgbClr val="9933FF"/>
                </a:solidFill>
              </a:rPr>
            </a:br>
            <a:r>
              <a:rPr lang="ru-RU" altLang="ru-RU" sz="3100" dirty="0" smtClean="0">
                <a:solidFill>
                  <a:srgbClr val="9933FF"/>
                </a:solidFill>
              </a:rPr>
              <a:t>В 2020 ГОДУ </a:t>
            </a:r>
            <a:br>
              <a:rPr lang="ru-RU" altLang="ru-RU" sz="3100" dirty="0" smtClean="0">
                <a:solidFill>
                  <a:srgbClr val="9933FF"/>
                </a:solidFill>
              </a:rPr>
            </a:br>
            <a:r>
              <a:rPr lang="ru-RU" altLang="ru-RU" sz="3100" dirty="0" smtClean="0">
                <a:solidFill>
                  <a:srgbClr val="9933FF"/>
                </a:solidFill>
              </a:rPr>
              <a:t> </a:t>
            </a:r>
            <a:r>
              <a:rPr lang="ru-RU" altLang="ru-RU" sz="3200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ВСЕГО 390 000,0 тыс. рублей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6203" y="2420887"/>
            <a:ext cx="5544616" cy="72929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endParaRPr lang="ru-RU" dirty="0" smtClean="0">
              <a:solidFill>
                <a:srgbClr val="9933FF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Бюджетные кредиты 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300 000,0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На 01.01.2021 ПОГАШЕНЫ</a:t>
            </a:r>
            <a:endParaRPr lang="ru-RU" b="1" dirty="0">
              <a:solidFill>
                <a:srgbClr val="99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28184" y="2203796"/>
            <a:ext cx="2520280" cy="93717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9933FF"/>
                </a:solidFill>
              </a:rPr>
              <a:t> 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Банковские кредиты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90 000,0</a:t>
            </a:r>
          </a:p>
          <a:p>
            <a:pPr marL="0" lvl="0" indent="0" algn="ctr">
              <a:buNone/>
            </a:pPr>
            <a:r>
              <a:rPr lang="ru-RU" sz="2700" b="1" dirty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На 01.01.2021 ПОГАШЕНЫ</a:t>
            </a:r>
          </a:p>
          <a:p>
            <a:pPr marL="0" indent="0" algn="ctr">
              <a:buNone/>
            </a:pPr>
            <a:endParaRPr lang="ru-RU" b="1" dirty="0">
              <a:solidFill>
                <a:srgbClr val="99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8" name="WordArt 8"/>
          <p:cNvSpPr>
            <a:spLocks noChangeArrowheads="1" noChangeShapeType="1" noTextEdit="1"/>
          </p:cNvSpPr>
          <p:nvPr/>
        </p:nvSpPr>
        <p:spPr bwMode="auto">
          <a:xfrm>
            <a:off x="1403648" y="3140968"/>
            <a:ext cx="2519832" cy="8817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422"/>
              </a:avLst>
            </a:prstTxWarp>
          </a:bodyPr>
          <a:lstStyle/>
          <a:p>
            <a:pPr algn="ctr">
              <a:defRPr/>
            </a:pPr>
            <a:endParaRPr lang="ru-RU" sz="2000" b="1" kern="10" dirty="0">
              <a:ln w="38100">
                <a:solidFill>
                  <a:srgbClr val="993300"/>
                </a:solidFill>
                <a:miter lim="800000"/>
                <a:headEnd/>
                <a:tailEnd/>
              </a:ln>
              <a:solidFill>
                <a:srgbClr val="FADA7A">
                  <a:lumMod val="40000"/>
                  <a:lumOff val="6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https://promdevelop.ru/wp-content/uploads/2017/12/bank-deposit-withdrawals-rise-not-alarmingly-w-h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367453"/>
            <a:ext cx="2520279" cy="314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s://im0-tub-ru.yandex.net/i?id=07abbe4d768f3d5a56f6779796f8fad6&amp;n=33&amp;w=226&amp;h=1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95375"/>
            <a:ext cx="1368152" cy="899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3367453"/>
            <a:ext cx="5544616" cy="3149752"/>
          </a:xfrm>
          <a:prstGeom prst="rect">
            <a:avLst/>
          </a:pr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2" name="Скругленный прямоугольник 1"/>
          <p:cNvSpPr/>
          <p:nvPr/>
        </p:nvSpPr>
        <p:spPr>
          <a:xfrm>
            <a:off x="755576" y="3429000"/>
            <a:ext cx="5184576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На 01.01.2021 муниципальное образование 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– Северо-Енисейский район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 долговых обязательств  не имеет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8180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672355"/>
            <a:ext cx="9144000" cy="7294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Администратор доходов бюджета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 государственной власти (государственный орган), орган местного самоуправления, орган местной администрации, орган управления государственным внебюджетным фондом, Центральный банк Российской Федерации, казенное учреждение, осуществляющий в соответствии с законодательством Российской Федерации контроль за правильностью исчисления, полнотой и своевременностью уплаты, начисление, учет, взыскание и принятие решений о возврате (зачете) излишне уплаченных (взысканных) платежей, пеней и штрафов по ним, являющихся доходами бюджетов бюджетной системы Российской Федерации.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(от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старонормандского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bougette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— кошель, сумка, кожаный мешок) —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 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Бюджетные обязательства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расходные обязательства, подлежащие исполнению в соответствующем финансовом году.</a:t>
            </a:r>
          </a:p>
          <a:p>
            <a:pPr indent="342900" algn="just" eaLnBrk="0" hangingPunct="0"/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Бюджетный процесс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регламентируемая законодательством Российской Федерации деятельность органов государственной власти,    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езвозмездные поступления:</a:t>
            </a: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дотации из других бюджетов бюджетной системы Российской Федерации;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субсидии из других бюджетов бюджетной системы Российской Федерации (межбюджетные субсидии);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субвенции из федерального бюджета и (или) из бюджетов субъектов Российской Федерации;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иные межбюджетные трансферты из других бюджетов бюджетной системы Российской Федерации;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безвозмездные поступления от физических и юридических лиц, международных организаций и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правительств иностранных        государств, в том числе добровольные пожертвования.</a:t>
            </a:r>
          </a:p>
          <a:p>
            <a:pPr indent="342900" algn="just" eaLnBrk="0" hangingPunct="0"/>
            <a:r>
              <a:rPr lang="ru-RU" sz="1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Бюджетные инвестиции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бюджетные средства, направляемые на создание или увеличение за счет средств бюджета стоимости государственного (муниципального) имущества.</a:t>
            </a:r>
          </a:p>
          <a:p>
            <a:pPr lvl="0" indent="342900" algn="just" eaLnBrk="0" hangingPunct="0"/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Ведомственная структура расходов бюджета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распределение бюджетных ассигнований, предусмотренных законом (решением) о    бюджете, по главным распорядителям бюджетных средств, разделам, подразделам, целевым статьям, группам (группам и подгруппам) видов расходов бюджетов либо по главным распорядителям бюджетных средств, разделам, подразделам и (или) целевым статьям (государственным (муниципальным) программам и непрограммным направлениям деятельности), группам (группам и подгруппам) видов расходов классификации расходов бюджетов.</a:t>
            </a:r>
          </a:p>
          <a:p>
            <a:pPr indent="342900" algn="just" eaLnBrk="0" hangingPunct="0"/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Главные администраторы доходов бюджета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определенный законом (решением) о бюджете орган государственной власти (государственный орган), орган местного самоуправления, орган местной администрации, орган управления государственным внебюджетным фондом, Центральный банк Российской Федерации, иная организация, имеющие в своем ведении администраторов доходов бюджета и (или) являющиеся администраторами доходов бюджета.</a:t>
            </a:r>
          </a:p>
          <a:p>
            <a:pPr lvl="0" indent="342900" algn="just" eaLnBrk="0" hangingPunct="0"/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342900" algn="just" eaLnBrk="0" hangingPunct="0"/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342900" algn="just" eaLnBrk="0" hangingPunct="0"/>
            <a:endParaRPr lang="ru-RU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342900" algn="just" eaLnBrk="0" hangingPunct="0"/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74812"/>
            <a:ext cx="8229600" cy="484094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ГЛОС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58060" y="3000372"/>
            <a:ext cx="1785940" cy="135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49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747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hangingPunct="0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Главные распорядители бюджетных средств -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главный распорядитель бюджетных средств (главный распорядитель средств соответствующего бюджета) - орган государственной власти (государственный орган),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орган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управления государственным внебюджетным фондом, орган местного самоуправления, орган местной администрации, а также наиболее значимое учреждение науки, образования, культуры и здравоохранения, указанное в ведомственной структуре расходов бюджета, имеющие право распределять бюджетные ассигнования и лимиты бюджетных обязательств между подведомственными распорядителями и (или) получателями бюджетных средств.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Главный администратор источников финансирования дефицита бюджета (главный администратор источников финансирования дефицита соответствующего бюджета) -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определенный законом (решением) о бюджете орган государственной власти (государственный орган),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местного самоуправления, орган местной администрации, орган управления государственным внебюджетным фондом, иная организация, имеющие в своем ведении администраторов источников финансирования дефицита бюджета и (или) являющиеся администраторами источников финансирования дефицита бюджета.</a:t>
            </a:r>
          </a:p>
          <a:p>
            <a:pPr lvl="0" algn="just"/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Государственные (муниципальные) услуги  (работы) 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услуги (работы), оказываемые (выполняемые) органами государственной власти (органами местного самоуправления), государственными (муниципальными) учреждениями и в случаях, установленных законодательством Российской Федерации, иными юридическими лицами.</a:t>
            </a:r>
          </a:p>
          <a:p>
            <a:pPr algn="just"/>
            <a:r>
              <a:rPr lang="ru-RU" sz="1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Дорожный фонд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-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пользования, а также капитального ремонта и ремонта дворовых территорий многоквартирных домов, проездов к дворовым территориям многоквартирных домов населенных пунктов.</a:t>
            </a:r>
          </a:p>
          <a:p>
            <a:pPr algn="just"/>
            <a:r>
              <a:rPr lang="ru-RU" sz="1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Государственное (муниципальное) задание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документ, устанавливающий требования к составу, качеству и (или) объему (содержанию), условиям, порядку и результатам оказания государственных (муниципальных) услуг (выполнения работ).</a:t>
            </a:r>
          </a:p>
          <a:p>
            <a:pPr algn="just"/>
            <a:r>
              <a:rPr lang="ru-RU" sz="1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Источники финансирования дефицита бюджета 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средства, привлекаемые в бюджет для покрытия дефицита бюджета кредиты банков, кредиты от других уровней бюджетов, кредиты финансовых международных организаций, ценные бумаги, иные источники.</a:t>
            </a:r>
          </a:p>
          <a:p>
            <a:pPr algn="just"/>
            <a:r>
              <a:rPr lang="ru-RU" sz="1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Иные межбюджетные трансферты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– это прочие безвозмездные поступления из бюджетов другого уровня бюджетной системы Российской Федерации. 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Межбюджетные трансферты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- средства, предоставляемые одним бюджетом бюджетной системы Российской Федерации другому бюджету бюджетной системы Российской Федерации. </a:t>
            </a:r>
          </a:p>
          <a:p>
            <a:pPr algn="just" eaLnBrk="0" hangingPunct="0"/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Муниципальная программа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документ стратегического планирования, содержащий комплекс планируемых мероприятий, 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 муниципального образования.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</a:p>
          <a:p>
            <a:pPr lvl="0" algn="just" eaLnBrk="0" hangingPunct="0"/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характеристики бюджета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общий объем доходов бюджета, общий объем расходов, дефицит (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профицит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бюджета.</a:t>
            </a:r>
          </a:p>
          <a:p>
            <a:pPr algn="just" eaLnBrk="0" hangingPunct="0"/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Текущий финансовый год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период). </a:t>
            </a:r>
          </a:p>
          <a:p>
            <a:pPr algn="just" eaLnBrk="0" hangingPunct="0"/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Участники бюджетного процесса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субъекты, осуществляющие деятельность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 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/>
            <a:endParaRPr lang="ru-RU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83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Динамика дефицита (профицита) бюджета Северо-Енисейского района (тыс. рублей)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2772631"/>
              </p:ext>
            </p:extLst>
          </p:nvPr>
        </p:nvGraphicFramePr>
        <p:xfrm>
          <a:off x="457200" y="1412776"/>
          <a:ext cx="8229600" cy="4713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267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16632"/>
            <a:ext cx="8715436" cy="778098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источников внутреннего финансирования дефицита бюджета Северо-Енисейского района (тыс. рублей)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614038649"/>
              </p:ext>
            </p:extLst>
          </p:nvPr>
        </p:nvGraphicFramePr>
        <p:xfrm>
          <a:off x="69404" y="980728"/>
          <a:ext cx="9108504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465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6019800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Динамика доходов и расходов бюджета Северо-Енисейского района (тыс. рублей)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7053529"/>
              </p:ext>
            </p:extLst>
          </p:nvPr>
        </p:nvGraphicFramePr>
        <p:xfrm>
          <a:off x="152400" y="1524000"/>
          <a:ext cx="88392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5008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0" y="0"/>
            <a:ext cx="9144000" cy="765175"/>
          </a:xfrm>
          <a:noFill/>
          <a:ln>
            <a:noFill/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latin typeface="Times New Roman" pitchFamily="18" charset="0"/>
                <a:ea typeface="+mn-ea"/>
                <a:cs typeface="Times New Roman" pitchFamily="18" charset="0"/>
              </a:rPr>
              <a:t>Исполнение бюджета  Северо-Енисейского района от </a:t>
            </a:r>
            <a:br>
              <a:rPr lang="ru-RU" sz="2000" dirty="0" smtClean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ea typeface="+mn-ea"/>
                <a:cs typeface="Times New Roman" pitchFamily="18" charset="0"/>
              </a:rPr>
              <a:t> утвержденного первоначального</a:t>
            </a:r>
            <a:br>
              <a:rPr lang="ru-RU" sz="2000" dirty="0" smtClean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ea typeface="+mn-ea"/>
                <a:cs typeface="Times New Roman" pitchFamily="18" charset="0"/>
              </a:rPr>
              <a:t> плана в 2020 году (тыс.рублей)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606605213"/>
              </p:ext>
            </p:extLst>
          </p:nvPr>
        </p:nvGraphicFramePr>
        <p:xfrm>
          <a:off x="251520" y="1052736"/>
          <a:ext cx="864096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23714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785813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Исполнение по доходам бюджета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Северо-Енисейского район (тыс. рублей)</a:t>
            </a:r>
          </a:p>
        </p:txBody>
      </p:sp>
      <p:graphicFrame>
        <p:nvGraphicFramePr>
          <p:cNvPr id="12416" name="Group 1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694605"/>
              </p:ext>
            </p:extLst>
          </p:nvPr>
        </p:nvGraphicFramePr>
        <p:xfrm>
          <a:off x="142845" y="836712"/>
          <a:ext cx="9001155" cy="5749264"/>
        </p:xfrm>
        <a:graphic>
          <a:graphicData uri="http://schemas.openxmlformats.org/drawingml/2006/table">
            <a:tbl>
              <a:tblPr/>
              <a:tblGrid>
                <a:gridCol w="362918"/>
                <a:gridCol w="4358999"/>
                <a:gridCol w="1012679"/>
                <a:gridCol w="1161443"/>
                <a:gridCol w="1088853"/>
                <a:gridCol w="1016263"/>
              </a:tblGrid>
              <a:tr h="8049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№ п.п.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факт 2019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план 2020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факт 2020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2077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 доходов: (стр. 2 + стр.5)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B292CA"/>
                        </a:buClr>
                        <a:buSzPct val="70000"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1 943 567,0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3 225 369,4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3 226 980,2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2077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собственных доходов (стр.3+ стр.4):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1 142 381,5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2 580 222,8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2 601 060,3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100,8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2077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 доходы: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1 033 466,0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2 475 498,2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2 495 271,2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100,8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2077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прибыль 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463 414,6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1 792 804,8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1 802 656,5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100,5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2077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554 395,1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659 430,0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672 150,1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101,9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4154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3.3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товары (работы, услуги), реализуемые на территории РФ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1 467,3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1 340,1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1 357,4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101,3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2077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3.4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9 646,9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15 419,3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14 656,2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95,1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2077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3.5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847,3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2 590,5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775,0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29,9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2077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3.6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2 054,3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2 239,0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2 033,3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90,8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2862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3.7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B292CA"/>
                        </a:buClr>
                        <a:buSzPct val="70000"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государственная пошлина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1 640,5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1 674,6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1 642,6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98,1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2077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доходы: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108 915,5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104 724,6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105 789,1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101,0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4154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 находящегося в муниципальной собственности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61 603,9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57 924,5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59 483,0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102,7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2226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4.2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платежи при пользовании природными ресурсами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4 839,3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6 859,8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6 412,7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93,5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4154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4.3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 от оказания платных услуг (работ) и компенсации затрат государства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6 128,6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7 514,2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7 710,6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102,6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4154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4.4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30 974,7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30 972,6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30 696,6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99,1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2220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4.5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административные платежи и сборы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46,8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51,3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49,9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97,3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2157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4.6</a:t>
                      </a:r>
                    </a:p>
                  </a:txBody>
                  <a:tcPr marL="38732" marR="387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</a:p>
                  </a:txBody>
                  <a:tcPr marL="38732" marR="3873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5 321,9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1 402,1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1 435,3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102,4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2077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4.7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  <a:tr h="2587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 (МБТ)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801 185,5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645 146,6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625 919,9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97,0</a:t>
                      </a:r>
                    </a:p>
                  </a:txBody>
                  <a:tcPr marL="38732" marR="3873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  <a:alpha val="47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39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</p:bldLst>
  </p:timing>
</p:sld>
</file>

<file path=ppt/theme/theme1.xml><?xml version="1.0" encoding="utf-8"?>
<a:theme xmlns:a="http://schemas.openxmlformats.org/drawingml/2006/main" name="1_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4903</TotalTime>
  <Words>8639</Words>
  <Application>Microsoft Office PowerPoint</Application>
  <PresentationFormat>Экран (4:3)</PresentationFormat>
  <Paragraphs>1742</Paragraphs>
  <Slides>55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55</vt:i4>
      </vt:variant>
    </vt:vector>
  </HeadingPairs>
  <TitlesOfParts>
    <vt:vector size="58" baseType="lpstr">
      <vt:lpstr>1_Тема Office</vt:lpstr>
      <vt:lpstr>2_Тема Office</vt:lpstr>
      <vt:lpstr>3_Тема Office</vt:lpstr>
      <vt:lpstr>       СЕВЕРО-ЕНИСЕЙСКИЙ             РАЙОН</vt:lpstr>
      <vt:lpstr>Основные параметры  исполнения бюджета Северо-Енисейского района за 2020 год (тыс.рублей)</vt:lpstr>
      <vt:lpstr>Основные параметры бюджета Северо-Енисейского района  за 2020 год (тыс. рублей) </vt:lpstr>
      <vt:lpstr>Основные параметры бюджета Северо-Енисейского района за 2020 год (тыс. рублей) </vt:lpstr>
      <vt:lpstr>Основные характеристики бюджета  Северо-Енисейского района (тыс. рублей) </vt:lpstr>
      <vt:lpstr>Динамика источников внутреннего финансирования дефицита бюджета Северо-Енисейского района (тыс. рублей)</vt:lpstr>
      <vt:lpstr>Динамика доходов и расходов бюджета Северо-Енисейского района (тыс. рублей)</vt:lpstr>
      <vt:lpstr>Исполнение бюджета  Северо-Енисейского района от   утвержденного первоначального  плана в 2020 году (тыс.рублей)</vt:lpstr>
      <vt:lpstr>Исполнение по доходам бюджета   Северо-Енисейского район (тыс. рублей)</vt:lpstr>
      <vt:lpstr>Презентация PowerPoint</vt:lpstr>
      <vt:lpstr>Динамика безвозмездных поступлений в бюджет Северо-Енисейского района (тыс. рублей)</vt:lpstr>
      <vt:lpstr> Доля исполнения межбюджетных трансфертов по ГРБС   за 2020 год  625 363,5 тыс. рублей  </vt:lpstr>
      <vt:lpstr>Структура межбюджетных трансфертов  за 2018-2020 годы (%)</vt:lpstr>
      <vt:lpstr>Динамика налоговых доходов бюджета Северо-Енисейского района (тыс. рублей)</vt:lpstr>
      <vt:lpstr>Динамика неналоговых доходов бюджета Северо-Енисейского района (тыс. рублей)</vt:lpstr>
      <vt:lpstr>Презентация PowerPoint</vt:lpstr>
      <vt:lpstr>Динамика расходов бюджета Северо-Енисейского района по разделам и подразделам классификации расходов бюджетов  (тыс. рублей)</vt:lpstr>
      <vt:lpstr>Презентация PowerPoint</vt:lpstr>
      <vt:lpstr>Презентация PowerPoint</vt:lpstr>
      <vt:lpstr>Презентация PowerPoint</vt:lpstr>
      <vt:lpstr>Сведения о расходах бюджета Северо-Енисейского района в разрезе видов расходов (тыс.рублей)</vt:lpstr>
      <vt:lpstr>Доля программных и непрограммных расходов в структуре бюджета Северо-Енисейского района (%)</vt:lpstr>
      <vt:lpstr>Презентация PowerPoint</vt:lpstr>
      <vt:lpstr>Доля муниципальных программ бюджета Северо-Енисейского района в 2020 году</vt:lpstr>
      <vt:lpstr>Муниципальная программа  «Развитие образования» (тыс. рублей)</vt:lpstr>
      <vt:lpstr>Основные результаты при реализации муниципальной программы Северо-Енисейского района «Развитие образования»</vt:lpstr>
      <vt:lpstr>Муниципальная программа  Северо-Енисейского района «Реформирование и модернизация жилищно-коммунального хозяйства и повышение энергетической эффективности» (тыс. рублей)</vt:lpstr>
      <vt:lpstr>Капитальный ремонт объектов  коммунального хозяйства Северо-Енисейского района  на 2020 год  11 977,0 тыс. рублей</vt:lpstr>
      <vt:lpstr>Основные результаты при реализации муниципальной программы Северо-Енисейского района «Реформирование и модернизация жилищно-коммунального хозяйства и повышение энергетической эффективности»</vt:lpstr>
      <vt:lpstr>Муниципальная программа «Защита населения и территории Северо-Енисейского района от чрезвычайных ситуаций природного и техногенного характера и обеспечение профилактики правонарушений» (тыс. рублей)</vt:lpstr>
      <vt:lpstr>Муниципальная программа «Развитие культуры», (тыс. рублей) </vt:lpstr>
      <vt:lpstr>Презентация PowerPoint</vt:lpstr>
      <vt:lpstr>Муниципальная программа Северо-Енисейского района «Развитие физической культуры, спорта и молодежной политики» (тыс. рублей)</vt:lpstr>
      <vt:lpstr>Основные результаты при реализации муниципальной программы Северо-Енисейского района «Развитие физической культуры, спорта и молодежной политики»</vt:lpstr>
      <vt:lpstr>Презентация PowerPoint</vt:lpstr>
      <vt:lpstr>Основные результаты муниципальной программы «Развитие транспортной системы Северо-Енисейского района» за 2020 год</vt:lpstr>
      <vt:lpstr>Муниципальная программа Северо-Енисейского района «Развитие местного самоуправления» (тыс. рублей)</vt:lpstr>
      <vt:lpstr>Муниципальная программа «Создание условий для обеспечения доступным и комфортным жильем граждан Северо-Енисейского района» (тыс. рублей)</vt:lpstr>
      <vt:lpstr>Капитальный ремонт объектов жилищного хозяйства Северо-Енисейского района 54 206,0 тыс. рублей в 2020 году</vt:lpstr>
      <vt:lpstr>Муниципальная программа «Управление муниципальными финансами» (тыс. рублей)</vt:lpstr>
      <vt:lpstr>    Муниципальная программа Северо-Енисейского района «Содействие развитию  гражданского общества» (тыс. рублей)</vt:lpstr>
      <vt:lpstr>Муниципальная программа «Управление муниципальным имуществом» (тыс. рублей)</vt:lpstr>
      <vt:lpstr>Основные результаты при реализации  муниципальной программы «Управление муниципальным имуществом»</vt:lpstr>
      <vt:lpstr>Муниципальная программа Северо-Енисейского района «Благоустройство территории» (тыс. рублей)</vt:lpstr>
      <vt:lpstr>Презентация PowerPoint</vt:lpstr>
      <vt:lpstr>Развитие территориальных общественных самоуправлений на территории Северо-Енисейского района в 2020 году (тыс. рублей)</vt:lpstr>
      <vt:lpstr>Муниципальная программа «Формирование комфортной городской (сельской) среды Северо-Енисейского района»</vt:lpstr>
      <vt:lpstr>Долевое участие граждан в целях софинансирования мероприятий по благоустройству территории населенных пунктов  в 2020 году (тыс. рублей)</vt:lpstr>
      <vt:lpstr>   Муниципальная программа  «Развитие социальных отношений, рост благополучия и защищенности граждан в Северо-Енисейском районе» (тыс. рублей) </vt:lpstr>
      <vt:lpstr>Показатели результативности государственной программы «Развитие социальных отношений, рост благополучия и защищенности граждан в Северо-Енисейском района»</vt:lpstr>
      <vt:lpstr>Динамика муниципального долга Северо-Енисейского района</vt:lpstr>
      <vt:lpstr>СТРУКТУРА МУНИЦИПАЛЬНОГО ДОЛГА  В 2020 ГОДУ   ВСЕГО 390 000,0 тыс. рублей </vt:lpstr>
      <vt:lpstr>Глоссарий</vt:lpstr>
      <vt:lpstr>Презентация PowerPoint</vt:lpstr>
      <vt:lpstr>Динамика дефицита (профицита) бюджета Северо-Енисейского района (тыс. рублей)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user</cp:lastModifiedBy>
  <cp:revision>629</cp:revision>
  <cp:lastPrinted>2021-04-29T10:51:09Z</cp:lastPrinted>
  <dcterms:created xsi:type="dcterms:W3CDTF">2017-04-13T17:15:34Z</dcterms:created>
  <dcterms:modified xsi:type="dcterms:W3CDTF">2021-04-29T10:54:28Z</dcterms:modified>
</cp:coreProperties>
</file>