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6.xml" ContentType="application/vnd.openxmlformats-officedocument.drawingml.chart+xml"/>
  <Override PartName="/ppt/charts/chart7.xml" ContentType="application/vnd.openxmlformats-officedocument.drawingml.chart+xml"/>
  <Override PartName="/ppt/theme/themeOverride1.xml" ContentType="application/vnd.openxmlformats-officedocument.themeOverride+xml"/>
  <Override PartName="/ppt/charts/chart8.xml" ContentType="application/vnd.openxmlformats-officedocument.drawingml.chart+xml"/>
  <Override PartName="/ppt/theme/themeOverride2.xml" ContentType="application/vnd.openxmlformats-officedocument.themeOverride+xml"/>
  <Override PartName="/ppt/notesSlides/notesSlide5.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drawings/drawing1.xml" ContentType="application/vnd.openxmlformats-officedocument.drawingml.chartshapes+xml"/>
  <Override PartName="/ppt/notesSlides/notesSlide6.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1.xml" ContentType="application/vnd.openxmlformats-officedocument.presentationml.notesSlide+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19.xml" ContentType="application/vnd.openxmlformats-officedocument.presentationml.notesSlide+xml"/>
  <Override PartName="/ppt/charts/chart45.xml" ContentType="application/vnd.openxmlformats-officedocument.drawingml.chart+xml"/>
  <Override PartName="/ppt/drawings/drawing2.xml" ContentType="application/vnd.openxmlformats-officedocument.drawingml.chartshapes+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charts/chart46.xml" ContentType="application/vnd.openxmlformats-officedocument.drawingml.chart+xml"/>
  <Override PartName="/ppt/drawings/drawing3.xml" ContentType="application/vnd.openxmlformats-officedocument.drawingml.chartshapes+xml"/>
  <Override PartName="/ppt/charts/chart47.xml" ContentType="application/vnd.openxmlformats-officedocument.drawingml.chart+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charts/chart4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 id="2147483708" r:id="rId5"/>
    <p:sldMasterId id="2147483720" r:id="rId6"/>
    <p:sldMasterId id="2147483756" r:id="rId7"/>
    <p:sldMasterId id="2147483768" r:id="rId8"/>
    <p:sldMasterId id="2147483792" r:id="rId9"/>
    <p:sldMasterId id="2147483816" r:id="rId10"/>
  </p:sldMasterIdLst>
  <p:notesMasterIdLst>
    <p:notesMasterId r:id="rId94"/>
  </p:notesMasterIdLst>
  <p:sldIdLst>
    <p:sldId id="376" r:id="rId11"/>
    <p:sldId id="311" r:id="rId12"/>
    <p:sldId id="312" r:id="rId13"/>
    <p:sldId id="313" r:id="rId14"/>
    <p:sldId id="314" r:id="rId15"/>
    <p:sldId id="315" r:id="rId16"/>
    <p:sldId id="316" r:id="rId17"/>
    <p:sldId id="372" r:id="rId18"/>
    <p:sldId id="321" r:id="rId19"/>
    <p:sldId id="307" r:id="rId20"/>
    <p:sldId id="303" r:id="rId21"/>
    <p:sldId id="373" r:id="rId22"/>
    <p:sldId id="305" r:id="rId23"/>
    <p:sldId id="371" r:id="rId24"/>
    <p:sldId id="331" r:id="rId25"/>
    <p:sldId id="323" r:id="rId26"/>
    <p:sldId id="367" r:id="rId27"/>
    <p:sldId id="328" r:id="rId28"/>
    <p:sldId id="368" r:id="rId29"/>
    <p:sldId id="330" r:id="rId30"/>
    <p:sldId id="370" r:id="rId31"/>
    <p:sldId id="369" r:id="rId32"/>
    <p:sldId id="339" r:id="rId33"/>
    <p:sldId id="300" r:id="rId34"/>
    <p:sldId id="295" r:id="rId35"/>
    <p:sldId id="301" r:id="rId36"/>
    <p:sldId id="342" r:id="rId37"/>
    <p:sldId id="343" r:id="rId38"/>
    <p:sldId id="364" r:id="rId39"/>
    <p:sldId id="365" r:id="rId40"/>
    <p:sldId id="363" r:id="rId41"/>
    <p:sldId id="358" r:id="rId42"/>
    <p:sldId id="359" r:id="rId43"/>
    <p:sldId id="360" r:id="rId44"/>
    <p:sldId id="361" r:id="rId45"/>
    <p:sldId id="334" r:id="rId46"/>
    <p:sldId id="350" r:id="rId47"/>
    <p:sldId id="308" r:id="rId48"/>
    <p:sldId id="347" r:id="rId49"/>
    <p:sldId id="348" r:id="rId50"/>
    <p:sldId id="349" r:id="rId51"/>
    <p:sldId id="257" r:id="rId52"/>
    <p:sldId id="258" r:id="rId53"/>
    <p:sldId id="345" r:id="rId54"/>
    <p:sldId id="344" r:id="rId55"/>
    <p:sldId id="261" r:id="rId56"/>
    <p:sldId id="260" r:id="rId57"/>
    <p:sldId id="279" r:id="rId58"/>
    <p:sldId id="280" r:id="rId59"/>
    <p:sldId id="272" r:id="rId60"/>
    <p:sldId id="273" r:id="rId61"/>
    <p:sldId id="290" r:id="rId62"/>
    <p:sldId id="291" r:id="rId63"/>
    <p:sldId id="265" r:id="rId64"/>
    <p:sldId id="266" r:id="rId65"/>
    <p:sldId id="284" r:id="rId66"/>
    <p:sldId id="285" r:id="rId67"/>
    <p:sldId id="289" r:id="rId68"/>
    <p:sldId id="281" r:id="rId69"/>
    <p:sldId id="296" r:id="rId70"/>
    <p:sldId id="297" r:id="rId71"/>
    <p:sldId id="282" r:id="rId72"/>
    <p:sldId id="286" r:id="rId73"/>
    <p:sldId id="287" r:id="rId74"/>
    <p:sldId id="274" r:id="rId75"/>
    <p:sldId id="275" r:id="rId76"/>
    <p:sldId id="298" r:id="rId77"/>
    <p:sldId id="299" r:id="rId78"/>
    <p:sldId id="267" r:id="rId79"/>
    <p:sldId id="269" r:id="rId80"/>
    <p:sldId id="268" r:id="rId81"/>
    <p:sldId id="293" r:id="rId82"/>
    <p:sldId id="294" r:id="rId83"/>
    <p:sldId id="318" r:id="rId84"/>
    <p:sldId id="366" r:id="rId85"/>
    <p:sldId id="351" r:id="rId86"/>
    <p:sldId id="356" r:id="rId87"/>
    <p:sldId id="362" r:id="rId88"/>
    <p:sldId id="374" r:id="rId89"/>
    <p:sldId id="379" r:id="rId90"/>
    <p:sldId id="381" r:id="rId91"/>
    <p:sldId id="383" r:id="rId92"/>
    <p:sldId id="382" r:id="rId93"/>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86" autoAdjust="0"/>
  </p:normalViewPr>
  <p:slideViewPr>
    <p:cSldViewPr>
      <p:cViewPr>
        <p:scale>
          <a:sx n="110" d="100"/>
          <a:sy n="110" d="100"/>
        </p:scale>
        <p:origin x="-917"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5.xml"/><Relationship Id="rId90" Type="http://schemas.openxmlformats.org/officeDocument/2006/relationships/slide" Target="slides/slide80.xml"/><Relationship Id="rId95" Type="http://schemas.openxmlformats.org/officeDocument/2006/relationships/presProps" Target="presProps.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0" Type="http://schemas.openxmlformats.org/officeDocument/2006/relationships/slide" Target="slides/slide70.xml"/><Relationship Id="rId85" Type="http://schemas.openxmlformats.org/officeDocument/2006/relationships/slide" Target="slides/slide75.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Excel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_____Microsoft_Excel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_____Microsoft_Excel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Excel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_____Microsoft_Excel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_____Microsoft_Excel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_____Microsoft_Excel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Excel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_____Microsoft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Excel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_____Microsoft_Excel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_____Microsoft_Excel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_____Microsoft_Excel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_____Microsoft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Excel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_____Microsoft_Excel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_____Microsoft_Excel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_____Microsoft_Excel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_____Microsoft_Excel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_____Microsoft_Excel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_____Microsoft_Excel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_____Microsoft_Excel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_____Microsoft_Excel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_____Microsoft_Excel44.xlsx"/></Relationships>
</file>

<file path=ppt/charts/_rels/chart4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45.xlsx"/></Relationships>
</file>

<file path=ppt/charts/_rels/chart4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Excel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_____Microsoft_Excel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_____Microsoft_Excel48.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Доходы </c:v>
                </c:pt>
              </c:strCache>
            </c:strRef>
          </c:tx>
          <c:spPr>
            <a:solidFill>
              <a:schemeClr val="accent1"/>
            </a:solidFill>
            <a:scene3d>
              <a:camera prst="orthographicFront"/>
              <a:lightRig rig="threePt" dir="t"/>
            </a:scene3d>
            <a:sp3d>
              <a:bevelT/>
            </a:sp3d>
          </c:spPr>
          <c:invertIfNegative val="0"/>
          <c:dLbls>
            <c:txPr>
              <a:bodyPr rot="-5400000" vert="horz"/>
              <a:lstStyle/>
              <a:p>
                <a:pPr>
                  <a:defRPr sz="800"/>
                </a:pPr>
                <a:endParaRPr lang="ru-RU"/>
              </a:p>
            </c:txPr>
            <c:dLblPos val="ctr"/>
            <c:showLegendKey val="0"/>
            <c:showVal val="1"/>
            <c:showCatName val="0"/>
            <c:showSerName val="0"/>
            <c:showPercent val="0"/>
            <c:showBubbleSize val="0"/>
            <c:showLeaderLines val="0"/>
          </c:dLbls>
          <c:cat>
            <c:strRef>
              <c:f>Лист1!$A$2:$A$10</c:f>
              <c:strCache>
                <c:ptCount val="9"/>
                <c:pt idx="0">
                  <c:v>2016
</c:v>
                </c:pt>
                <c:pt idx="1">
                  <c:v>2017
</c:v>
                </c:pt>
                <c:pt idx="2">
                  <c:v>2018
</c:v>
                </c:pt>
                <c:pt idx="3">
                  <c:v>2019
</c:v>
                </c:pt>
                <c:pt idx="4">
                  <c:v>2020</c:v>
                </c:pt>
                <c:pt idx="5">
                  <c:v>2021</c:v>
                </c:pt>
                <c:pt idx="6">
                  <c:v>2022</c:v>
                </c:pt>
                <c:pt idx="7">
                  <c:v>2023</c:v>
                </c:pt>
                <c:pt idx="8">
                  <c:v>2024</c:v>
                </c:pt>
              </c:strCache>
            </c:strRef>
          </c:cat>
          <c:val>
            <c:numRef>
              <c:f>Лист1!$B$2:$B$10</c:f>
              <c:numCache>
                <c:formatCode>#,##0.0</c:formatCode>
                <c:ptCount val="9"/>
                <c:pt idx="0">
                  <c:v>2096537.8</c:v>
                </c:pt>
                <c:pt idx="1">
                  <c:v>1904231.6</c:v>
                </c:pt>
                <c:pt idx="2">
                  <c:v>1918492.9</c:v>
                </c:pt>
                <c:pt idx="3">
                  <c:v>1943567</c:v>
                </c:pt>
                <c:pt idx="4">
                  <c:v>2642438.9</c:v>
                </c:pt>
                <c:pt idx="5">
                  <c:v>3086312.1</c:v>
                </c:pt>
                <c:pt idx="6">
                  <c:v>2975820.5</c:v>
                </c:pt>
                <c:pt idx="7">
                  <c:v>3024065.4</c:v>
                </c:pt>
                <c:pt idx="8">
                  <c:v>3071104.5</c:v>
                </c:pt>
              </c:numCache>
            </c:numRef>
          </c:val>
        </c:ser>
        <c:ser>
          <c:idx val="1"/>
          <c:order val="1"/>
          <c:tx>
            <c:strRef>
              <c:f>Лист1!$C$1</c:f>
              <c:strCache>
                <c:ptCount val="1"/>
                <c:pt idx="0">
                  <c:v>Расходы</c:v>
                </c:pt>
              </c:strCache>
            </c:strRef>
          </c:tx>
          <c:spPr>
            <a:solidFill>
              <a:srgbClr val="92D050"/>
            </a:solidFill>
            <a:scene3d>
              <a:camera prst="orthographicFront"/>
              <a:lightRig rig="threePt" dir="t"/>
            </a:scene3d>
            <a:sp3d>
              <a:bevelT/>
            </a:sp3d>
          </c:spPr>
          <c:invertIfNegative val="0"/>
          <c:dLbls>
            <c:txPr>
              <a:bodyPr rot="-5400000" vert="horz"/>
              <a:lstStyle/>
              <a:p>
                <a:pPr>
                  <a:defRPr sz="800"/>
                </a:pPr>
                <a:endParaRPr lang="ru-RU"/>
              </a:p>
            </c:txPr>
            <c:dLblPos val="ctr"/>
            <c:showLegendKey val="0"/>
            <c:showVal val="1"/>
            <c:showCatName val="0"/>
            <c:showSerName val="0"/>
            <c:showPercent val="0"/>
            <c:showBubbleSize val="0"/>
            <c:showLeaderLines val="0"/>
          </c:dLbls>
          <c:cat>
            <c:strRef>
              <c:f>Лист1!$A$2:$A$10</c:f>
              <c:strCache>
                <c:ptCount val="9"/>
                <c:pt idx="0">
                  <c:v>2016
</c:v>
                </c:pt>
                <c:pt idx="1">
                  <c:v>2017
</c:v>
                </c:pt>
                <c:pt idx="2">
                  <c:v>2018
</c:v>
                </c:pt>
                <c:pt idx="3">
                  <c:v>2019
</c:v>
                </c:pt>
                <c:pt idx="4">
                  <c:v>2020</c:v>
                </c:pt>
                <c:pt idx="5">
                  <c:v>2021</c:v>
                </c:pt>
                <c:pt idx="6">
                  <c:v>2022</c:v>
                </c:pt>
                <c:pt idx="7">
                  <c:v>2023</c:v>
                </c:pt>
                <c:pt idx="8">
                  <c:v>2024</c:v>
                </c:pt>
              </c:strCache>
            </c:strRef>
          </c:cat>
          <c:val>
            <c:numRef>
              <c:f>Лист1!$C$2:$C$10</c:f>
              <c:numCache>
                <c:formatCode>#,##0.0</c:formatCode>
                <c:ptCount val="9"/>
                <c:pt idx="0">
                  <c:v>2452545.1</c:v>
                </c:pt>
                <c:pt idx="1">
                  <c:v>2027687.7</c:v>
                </c:pt>
                <c:pt idx="2">
                  <c:v>2175015.7999999998</c:v>
                </c:pt>
                <c:pt idx="3">
                  <c:v>2000938.1</c:v>
                </c:pt>
                <c:pt idx="4">
                  <c:v>2304617.7999999998</c:v>
                </c:pt>
                <c:pt idx="5">
                  <c:v>3550212</c:v>
                </c:pt>
                <c:pt idx="6">
                  <c:v>3167387.6</c:v>
                </c:pt>
                <c:pt idx="7">
                  <c:v>3024065.4</c:v>
                </c:pt>
                <c:pt idx="8">
                  <c:v>3071104.5</c:v>
                </c:pt>
              </c:numCache>
            </c:numRef>
          </c:val>
        </c:ser>
        <c:ser>
          <c:idx val="2"/>
          <c:order val="2"/>
          <c:tx>
            <c:strRef>
              <c:f>Лист1!$D$1</c:f>
              <c:strCache>
                <c:ptCount val="1"/>
                <c:pt idx="0">
                  <c:v>Дефицит/Профицит</c:v>
                </c:pt>
              </c:strCache>
            </c:strRef>
          </c:tx>
          <c:spPr>
            <a:solidFill>
              <a:srgbClr val="FFFF00"/>
            </a:solidFill>
            <a:scene3d>
              <a:camera prst="orthographicFront"/>
              <a:lightRig rig="threePt" dir="t"/>
            </a:scene3d>
            <a:sp3d>
              <a:bevelT/>
            </a:sp3d>
          </c:spPr>
          <c:invertIfNegative val="0"/>
          <c:dLbls>
            <c:dLbl>
              <c:idx val="0"/>
              <c:layout>
                <c:manualLayout>
                  <c:x val="1.4492753623188406E-3"/>
                  <c:y val="3.2924158733889604E-2"/>
                </c:manualLayout>
              </c:layout>
              <c:dLblPos val="outEnd"/>
              <c:showLegendKey val="0"/>
              <c:showVal val="1"/>
              <c:showCatName val="0"/>
              <c:showSerName val="0"/>
              <c:showPercent val="0"/>
              <c:showBubbleSize val="0"/>
            </c:dLbl>
            <c:dLbl>
              <c:idx val="1"/>
              <c:layout>
                <c:manualLayout>
                  <c:x val="8.6956521739130436E-3"/>
                  <c:y val="-8.2369647823872759E-3"/>
                </c:manualLayout>
              </c:layout>
              <c:dLblPos val="outEnd"/>
              <c:showLegendKey val="0"/>
              <c:showVal val="1"/>
              <c:showCatName val="0"/>
              <c:showSerName val="0"/>
              <c:showPercent val="0"/>
              <c:showBubbleSize val="0"/>
            </c:dLbl>
            <c:dLbl>
              <c:idx val="2"/>
              <c:layout>
                <c:manualLayout>
                  <c:x val="7.246376811594203E-3"/>
                  <c:y val="8.7711051043992631E-3"/>
                </c:manualLayout>
              </c:layout>
              <c:dLblPos val="outEnd"/>
              <c:showLegendKey val="0"/>
              <c:showVal val="1"/>
              <c:showCatName val="0"/>
              <c:showSerName val="0"/>
              <c:showPercent val="0"/>
              <c:showBubbleSize val="0"/>
            </c:dLbl>
            <c:dLbl>
              <c:idx val="4"/>
              <c:layout>
                <c:manualLayout>
                  <c:x val="4.3478260869565218E-3"/>
                  <c:y val="2.5807184549692573E-2"/>
                </c:manualLayout>
              </c:layout>
              <c:dLblPos val="outEnd"/>
              <c:showLegendKey val="0"/>
              <c:showVal val="1"/>
              <c:showCatName val="0"/>
              <c:showSerName val="0"/>
              <c:showPercent val="0"/>
              <c:showBubbleSize val="0"/>
            </c:dLbl>
            <c:dLbl>
              <c:idx val="5"/>
              <c:layout>
                <c:manualLayout>
                  <c:x val="-1.4492753623188406E-3"/>
                  <c:y val="2.7240960551572845E-2"/>
                </c:manualLayout>
              </c:layout>
              <c:dLblPos val="outEnd"/>
              <c:showLegendKey val="0"/>
              <c:showVal val="1"/>
              <c:showCatName val="0"/>
              <c:showSerName val="0"/>
              <c:showPercent val="0"/>
              <c:showBubbleSize val="0"/>
            </c:dLbl>
            <c:txPr>
              <a:bodyPr/>
              <a:lstStyle/>
              <a:p>
                <a:pPr>
                  <a:defRPr sz="800"/>
                </a:pPr>
                <a:endParaRPr lang="ru-RU"/>
              </a:p>
            </c:txPr>
            <c:dLblPos val="ctr"/>
            <c:showLegendKey val="0"/>
            <c:showVal val="1"/>
            <c:showCatName val="0"/>
            <c:showSerName val="0"/>
            <c:showPercent val="0"/>
            <c:showBubbleSize val="0"/>
            <c:showLeaderLines val="0"/>
          </c:dLbls>
          <c:cat>
            <c:strRef>
              <c:f>Лист1!$A$2:$A$10</c:f>
              <c:strCache>
                <c:ptCount val="9"/>
                <c:pt idx="0">
                  <c:v>2016
</c:v>
                </c:pt>
                <c:pt idx="1">
                  <c:v>2017
</c:v>
                </c:pt>
                <c:pt idx="2">
                  <c:v>2018
</c:v>
                </c:pt>
                <c:pt idx="3">
                  <c:v>2019
</c:v>
                </c:pt>
                <c:pt idx="4">
                  <c:v>2020</c:v>
                </c:pt>
                <c:pt idx="5">
                  <c:v>2021</c:v>
                </c:pt>
                <c:pt idx="6">
                  <c:v>2022</c:v>
                </c:pt>
                <c:pt idx="7">
                  <c:v>2023</c:v>
                </c:pt>
                <c:pt idx="8">
                  <c:v>2024</c:v>
                </c:pt>
              </c:strCache>
            </c:strRef>
          </c:cat>
          <c:val>
            <c:numRef>
              <c:f>Лист1!$D$2:$D$10</c:f>
              <c:numCache>
                <c:formatCode>#,##0.0</c:formatCode>
                <c:ptCount val="9"/>
                <c:pt idx="0">
                  <c:v>-356007.30000000005</c:v>
                </c:pt>
                <c:pt idx="1">
                  <c:v>-123456.09999999986</c:v>
                </c:pt>
                <c:pt idx="2">
                  <c:v>-256522.89999999991</c:v>
                </c:pt>
                <c:pt idx="3">
                  <c:v>-57371.100000000093</c:v>
                </c:pt>
                <c:pt idx="4">
                  <c:v>337821.10000000009</c:v>
                </c:pt>
                <c:pt idx="5">
                  <c:v>-463899.89999999991</c:v>
                </c:pt>
                <c:pt idx="6">
                  <c:v>-191567.10000000009</c:v>
                </c:pt>
                <c:pt idx="7">
                  <c:v>0</c:v>
                </c:pt>
                <c:pt idx="8">
                  <c:v>0</c:v>
                </c:pt>
              </c:numCache>
            </c:numRef>
          </c:val>
        </c:ser>
        <c:dLbls>
          <c:showLegendKey val="0"/>
          <c:showVal val="0"/>
          <c:showCatName val="0"/>
          <c:showSerName val="0"/>
          <c:showPercent val="0"/>
          <c:showBubbleSize val="0"/>
        </c:dLbls>
        <c:gapWidth val="150"/>
        <c:axId val="188068352"/>
        <c:axId val="95439104"/>
      </c:barChart>
      <c:catAx>
        <c:axId val="188068352"/>
        <c:scaling>
          <c:orientation val="minMax"/>
        </c:scaling>
        <c:delete val="0"/>
        <c:axPos val="b"/>
        <c:numFmt formatCode="General" sourceLinked="1"/>
        <c:majorTickMark val="out"/>
        <c:minorTickMark val="none"/>
        <c:tickLblPos val="nextTo"/>
        <c:txPr>
          <a:bodyPr/>
          <a:lstStyle/>
          <a:p>
            <a:pPr>
              <a:defRPr sz="1400">
                <a:latin typeface="Times New Roman" pitchFamily="18" charset="0"/>
                <a:cs typeface="Times New Roman" pitchFamily="18" charset="0"/>
              </a:defRPr>
            </a:pPr>
            <a:endParaRPr lang="ru-RU"/>
          </a:p>
        </c:txPr>
        <c:crossAx val="95439104"/>
        <c:crosses val="autoZero"/>
        <c:auto val="1"/>
        <c:lblAlgn val="ctr"/>
        <c:lblOffset val="100"/>
        <c:noMultiLvlLbl val="0"/>
      </c:catAx>
      <c:valAx>
        <c:axId val="95439104"/>
        <c:scaling>
          <c:orientation val="minMax"/>
        </c:scaling>
        <c:delete val="0"/>
        <c:axPos val="l"/>
        <c:majorGridlines/>
        <c:numFmt formatCode="#,##0.0" sourceLinked="0"/>
        <c:majorTickMark val="out"/>
        <c:minorTickMark val="none"/>
        <c:tickLblPos val="nextTo"/>
        <c:txPr>
          <a:bodyPr/>
          <a:lstStyle/>
          <a:p>
            <a:pPr>
              <a:defRPr sz="1200">
                <a:latin typeface="Times New Roman" pitchFamily="18" charset="0"/>
                <a:cs typeface="Times New Roman" pitchFamily="18" charset="0"/>
              </a:defRPr>
            </a:pPr>
            <a:endParaRPr lang="ru-RU"/>
          </a:p>
        </c:txPr>
        <c:crossAx val="188068352"/>
        <c:crosses val="autoZero"/>
        <c:crossBetween val="between"/>
      </c:valAx>
    </c:plotArea>
    <c:legend>
      <c:legendPos val="r"/>
      <c:layout>
        <c:manualLayout>
          <c:xMode val="edge"/>
          <c:yMode val="edge"/>
          <c:x val="0.8332137395868997"/>
          <c:y val="0.28449543620480505"/>
          <c:w val="0.15809060823918747"/>
          <c:h val="0.31160594664472918"/>
        </c:manualLayout>
      </c:layout>
      <c:overlay val="0"/>
      <c:txPr>
        <a:bodyPr/>
        <a:lstStyle/>
        <a:p>
          <a:pPr>
            <a:defRPr sz="9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8"/>
    </mc:Choice>
    <mc:Fallback>
      <c:style val="38"/>
    </mc:Fallback>
  </mc:AlternateContent>
  <c:chart>
    <c:autoTitleDeleted val="1"/>
    <c:view3D>
      <c:rotX val="50"/>
      <c:rotY val="150"/>
      <c:depthPercent val="100"/>
      <c:rAngAx val="0"/>
      <c:perspective val="30"/>
    </c:view3D>
    <c:floor>
      <c:thickness val="0"/>
    </c:floor>
    <c:sideWall>
      <c:thickness val="0"/>
    </c:sideWall>
    <c:backWall>
      <c:thickness val="0"/>
    </c:backWall>
    <c:plotArea>
      <c:layout>
        <c:manualLayout>
          <c:layoutTarget val="inner"/>
          <c:xMode val="edge"/>
          <c:yMode val="edge"/>
          <c:x val="3.1617439337796663E-2"/>
          <c:y val="0.10709191240766773"/>
          <c:w val="0.62355557985807364"/>
          <c:h val="0.83903182593406089"/>
        </c:manualLayout>
      </c:layout>
      <c:pie3DChart>
        <c:varyColors val="1"/>
        <c:ser>
          <c:idx val="0"/>
          <c:order val="0"/>
          <c:tx>
            <c:strRef>
              <c:f>Лист1!$B$1</c:f>
              <c:strCache>
                <c:ptCount val="1"/>
                <c:pt idx="0">
                  <c:v>2022</c:v>
                </c:pt>
              </c:strCache>
            </c:strRef>
          </c:tx>
          <c:spPr>
            <a:ln>
              <a:solidFill>
                <a:schemeClr val="tx2"/>
              </a:solidFill>
            </a:ln>
            <a:scene3d>
              <a:camera prst="orthographicFront"/>
              <a:lightRig rig="threePt" dir="t"/>
            </a:scene3d>
            <a:sp3d>
              <a:bevelT prst="slope"/>
              <a:contourClr>
                <a:srgbClr val="000000"/>
              </a:contourClr>
            </a:sp3d>
          </c:spPr>
          <c:explosion val="27"/>
          <c:dPt>
            <c:idx val="0"/>
            <c:bubble3D val="0"/>
            <c:spPr>
              <a:gradFill>
                <a:gsLst>
                  <a:gs pos="0">
                    <a:srgbClr val="FFFFFF"/>
                  </a:gs>
                  <a:gs pos="7001">
                    <a:srgbClr val="E6E6E6"/>
                  </a:gs>
                  <a:gs pos="32001">
                    <a:srgbClr val="7D8496"/>
                  </a:gs>
                  <a:gs pos="47000">
                    <a:srgbClr val="E6E6E6"/>
                  </a:gs>
                  <a:gs pos="85001">
                    <a:srgbClr val="7D8496"/>
                  </a:gs>
                  <a:gs pos="100000">
                    <a:srgbClr val="E6E6E6"/>
                  </a:gs>
                </a:gsLst>
                <a:lin ang="0" scaled="0"/>
              </a:gradFill>
              <a:ln w="38100" cap="flat" cmpd="sng" algn="ctr">
                <a:solidFill>
                  <a:schemeClr val="tx2"/>
                </a:solidFill>
                <a:prstDash val="solid"/>
              </a:ln>
              <a:effectLst>
                <a:outerShdw blurRad="40000" dist="20000" dir="5400000" rotWithShape="0">
                  <a:srgbClr val="000000">
                    <a:alpha val="38000"/>
                  </a:srgbClr>
                </a:outerShdw>
              </a:effectLst>
              <a:scene3d>
                <a:camera prst="orthographicFront"/>
                <a:lightRig rig="threePt" dir="t"/>
              </a:scene3d>
              <a:sp3d prstMaterial="metal">
                <a:bevelT prst="slope"/>
                <a:contourClr>
                  <a:srgbClr val="000000"/>
                </a:contourClr>
              </a:sp3d>
            </c:spPr>
          </c:dPt>
          <c:dPt>
            <c:idx val="3"/>
            <c:bubble3D val="0"/>
            <c:spPr>
              <a:solidFill>
                <a:srgbClr val="FF0000"/>
              </a:solidFill>
              <a:ln>
                <a:solidFill>
                  <a:schemeClr val="tx2"/>
                </a:solidFill>
              </a:ln>
              <a:scene3d>
                <a:camera prst="orthographicFront"/>
                <a:lightRig rig="threePt" dir="t"/>
              </a:scene3d>
              <a:sp3d>
                <a:bevelT prst="slope"/>
                <a:contourClr>
                  <a:srgbClr val="000000"/>
                </a:contourClr>
              </a:sp3d>
            </c:spPr>
          </c:dPt>
          <c:dPt>
            <c:idx val="4"/>
            <c:bubble3D val="0"/>
            <c:spPr>
              <a:solidFill>
                <a:srgbClr val="00B0F0"/>
              </a:solidFill>
              <a:ln w="9525" cap="flat" cmpd="sng" algn="ctr">
                <a:solidFill>
                  <a:schemeClr val="tx2"/>
                </a:solidFill>
                <a:prstDash val="solid"/>
              </a:ln>
              <a:effectLst>
                <a:outerShdw blurRad="40000" dist="23000" dir="5400000" rotWithShape="0">
                  <a:srgbClr val="000000">
                    <a:alpha val="35000"/>
                  </a:srgbClr>
                </a:outerShdw>
              </a:effectLst>
              <a:scene3d>
                <a:camera prst="orthographicFront"/>
                <a:lightRig rig="threePt" dir="t"/>
              </a:scene3d>
              <a:sp3d>
                <a:bevelT prst="slope"/>
                <a:contourClr>
                  <a:srgbClr val="000000"/>
                </a:contourClr>
              </a:sp3d>
            </c:spPr>
          </c:dPt>
          <c:dLbls>
            <c:dLbl>
              <c:idx val="0"/>
              <c:layout>
                <c:manualLayout>
                  <c:x val="7.4404761904761901E-3"/>
                  <c:y val="-6.2889571076320899E-2"/>
                </c:manualLayout>
              </c:layout>
              <c:tx>
                <c:rich>
                  <a:bodyPr/>
                  <a:lstStyle/>
                  <a:p>
                    <a:r>
                      <a:rPr lang="ru-RU" sz="1100" dirty="0"/>
                      <a:t>НДФЛ с доходов, источником которых является налоговый агент
</a:t>
                    </a:r>
                    <a:r>
                      <a:rPr lang="ru-RU" sz="1100" b="1" dirty="0" smtClean="0"/>
                      <a:t>822 269,7</a:t>
                    </a:r>
                    <a:r>
                      <a:rPr lang="ru-RU" sz="1100" b="1" baseline="0" dirty="0" smtClean="0"/>
                      <a:t> </a:t>
                    </a:r>
                    <a:endParaRPr lang="ru-RU" sz="1100" b="1" dirty="0"/>
                  </a:p>
                </c:rich>
              </c:tx>
              <c:showLegendKey val="0"/>
              <c:showVal val="1"/>
              <c:showCatName val="1"/>
              <c:showSerName val="0"/>
              <c:showPercent val="0"/>
              <c:showBubbleSize val="0"/>
              <c:separator>
</c:separator>
            </c:dLbl>
            <c:dLbl>
              <c:idx val="1"/>
              <c:layout>
                <c:manualLayout>
                  <c:x val="0.20922689003412864"/>
                  <c:y val="-0.66657455133827548"/>
                </c:manualLayout>
              </c:layout>
              <c:tx>
                <c:rich>
                  <a:bodyPr/>
                  <a:lstStyle/>
                  <a:p>
                    <a:r>
                      <a:rPr lang="ru-RU" sz="1100" dirty="0" smtClean="0"/>
                      <a:t>НДФЛ </a:t>
                    </a:r>
                    <a:r>
                      <a:rPr lang="ru-RU" sz="1100" dirty="0"/>
                      <a:t>с доходов, полученных от осуществления </a:t>
                    </a:r>
                    <a:r>
                      <a:rPr lang="ru-RU" sz="1100" dirty="0" smtClean="0"/>
                      <a:t>деятельности ФЛ, </a:t>
                    </a:r>
                    <a:r>
                      <a:rPr lang="ru-RU" sz="1100" dirty="0"/>
                      <a:t>зарегистрированными в качестве ИП, нотариусов, адвокатов и других лиц, занимающихся частной практикой 
</a:t>
                    </a:r>
                    <a:r>
                      <a:rPr lang="ru-RU" sz="1100" b="1" dirty="0" smtClean="0"/>
                      <a:t>220,0 </a:t>
                    </a:r>
                    <a:endParaRPr lang="ru-RU" b="1" dirty="0"/>
                  </a:p>
                </c:rich>
              </c:tx>
              <c:showLegendKey val="0"/>
              <c:showVal val="1"/>
              <c:showCatName val="1"/>
              <c:showSerName val="0"/>
              <c:showPercent val="0"/>
              <c:showBubbleSize val="0"/>
              <c:separator>
</c:separator>
            </c:dLbl>
            <c:dLbl>
              <c:idx val="2"/>
              <c:layout>
                <c:manualLayout>
                  <c:x val="0.20902027147484512"/>
                  <c:y val="-1.5829485182114675E-2"/>
                </c:manualLayout>
              </c:layout>
              <c:tx>
                <c:rich>
                  <a:bodyPr/>
                  <a:lstStyle/>
                  <a:p>
                    <a:r>
                      <a:rPr lang="ru-RU" sz="1100" dirty="0"/>
                      <a:t>НДФЛ с </a:t>
                    </a:r>
                    <a:r>
                      <a:rPr lang="ru-RU" sz="1100" dirty="0" smtClean="0"/>
                      <a:t>доходов, полученных </a:t>
                    </a:r>
                    <a:r>
                      <a:rPr lang="ru-RU" sz="1100" dirty="0"/>
                      <a:t>физическими лицами в соответствии со статьей  228 Налогового Кодекса Российской Федерации  
</a:t>
                    </a:r>
                    <a:r>
                      <a:rPr lang="ru-RU" sz="1100" b="1" dirty="0" smtClean="0"/>
                      <a:t>330,0</a:t>
                    </a:r>
                    <a:endParaRPr lang="ru-RU" b="1" dirty="0"/>
                  </a:p>
                </c:rich>
              </c:tx>
              <c:showLegendKey val="0"/>
              <c:showVal val="1"/>
              <c:showCatName val="1"/>
              <c:showSerName val="0"/>
              <c:showPercent val="0"/>
              <c:showBubbleSize val="0"/>
              <c:separator>
</c:separator>
            </c:dLbl>
            <c:dLbl>
              <c:idx val="3"/>
              <c:layout>
                <c:manualLayout>
                  <c:x val="0.20746948947845281"/>
                  <c:y val="-0.24523086237302436"/>
                </c:manualLayout>
              </c:layout>
              <c:tx>
                <c:rich>
                  <a:bodyPr/>
                  <a:lstStyle/>
                  <a:p>
                    <a:r>
                      <a:rPr lang="ru-RU" sz="1100" dirty="0"/>
                      <a:t>НДФЛ с доходов в виде фиксированных авансовых платежей с доходов, полученных ФЛ, являющимися иностранными гражданами, </a:t>
                    </a:r>
                    <a:r>
                      <a:rPr lang="ru-RU" sz="1100" dirty="0" smtClean="0"/>
                      <a:t>осуществляющих</a:t>
                    </a:r>
                    <a:r>
                      <a:rPr lang="ru-RU" sz="1100" baseline="0" dirty="0" smtClean="0"/>
                      <a:t> </a:t>
                    </a:r>
                    <a:r>
                      <a:rPr lang="ru-RU" sz="1100" dirty="0" smtClean="0"/>
                      <a:t>трудовую </a:t>
                    </a:r>
                    <a:r>
                      <a:rPr lang="ru-RU" sz="1100" dirty="0"/>
                      <a:t>деятельность по найму на </a:t>
                    </a:r>
                    <a:r>
                      <a:rPr lang="ru-RU" sz="1100" dirty="0" smtClean="0"/>
                      <a:t>основании патента</a:t>
                    </a:r>
                    <a:r>
                      <a:rPr lang="ru-RU" sz="1100" dirty="0"/>
                      <a:t>
</a:t>
                    </a:r>
                    <a:r>
                      <a:rPr lang="ru-RU" sz="1100" b="1" dirty="0"/>
                      <a:t>2 </a:t>
                    </a:r>
                    <a:r>
                      <a:rPr lang="ru-RU" sz="1100" b="1" dirty="0" smtClean="0"/>
                      <a:t>650,0 </a:t>
                    </a:r>
                    <a:endParaRPr lang="ru-RU" b="1" dirty="0"/>
                  </a:p>
                </c:rich>
              </c:tx>
              <c:showLegendKey val="0"/>
              <c:showVal val="1"/>
              <c:showCatName val="1"/>
              <c:showSerName val="0"/>
              <c:showPercent val="0"/>
              <c:showBubbleSize val="0"/>
              <c:separator>
</c:separator>
            </c:dLbl>
            <c:dLbl>
              <c:idx val="4"/>
              <c:layout>
                <c:manualLayout>
                  <c:x val="-0.30786919582411093"/>
                  <c:y val="-6.2631748282182629E-3"/>
                </c:manualLayout>
              </c:layout>
              <c:tx>
                <c:rich>
                  <a:bodyPr/>
                  <a:lstStyle/>
                  <a:p>
                    <a:r>
                      <a:rPr lang="ru-RU" sz="1100" dirty="0" smtClean="0"/>
                      <a:t>НДФЛ </a:t>
                    </a:r>
                  </a:p>
                  <a:p>
                    <a:r>
                      <a:rPr lang="ru-RU" sz="1100" dirty="0" smtClean="0"/>
                      <a:t>части </a:t>
                    </a:r>
                    <a:r>
                      <a:rPr lang="ru-RU" sz="1100" dirty="0"/>
                      <a:t>суммы налога, </a:t>
                    </a:r>
                    <a:r>
                      <a:rPr lang="ru-RU" sz="1100" dirty="0" smtClean="0"/>
                      <a:t>превышающей</a:t>
                    </a:r>
                  </a:p>
                  <a:p>
                    <a:r>
                      <a:rPr lang="ru-RU" sz="1100" dirty="0" smtClean="0"/>
                      <a:t> 650 000 рублей относящейся </a:t>
                    </a:r>
                    <a:r>
                      <a:rPr lang="ru-RU" sz="1100" dirty="0"/>
                      <a:t>к части налоговой базы, </a:t>
                    </a:r>
                    <a:r>
                      <a:rPr lang="ru-RU" sz="1100" dirty="0" smtClean="0"/>
                      <a:t>превышающей </a:t>
                    </a:r>
                    <a:r>
                      <a:rPr lang="ru-RU" sz="1100" dirty="0"/>
                      <a:t>5 </a:t>
                    </a:r>
                    <a:r>
                      <a:rPr lang="ru-RU" sz="1100" dirty="0" smtClean="0"/>
                      <a:t>000</a:t>
                    </a:r>
                    <a:r>
                      <a:rPr lang="ru-RU" sz="1100" baseline="0" dirty="0" smtClean="0"/>
                      <a:t> 000 рублей </a:t>
                    </a:r>
                    <a:r>
                      <a:rPr lang="ru-RU" sz="1100" dirty="0" smtClean="0"/>
                      <a:t> </a:t>
                    </a:r>
                    <a:r>
                      <a:rPr lang="ru-RU" sz="1100" dirty="0"/>
                      <a:t>
</a:t>
                    </a:r>
                    <a:r>
                      <a:rPr lang="ru-RU" sz="1100" b="1" dirty="0" smtClean="0"/>
                      <a:t>10 000,0 </a:t>
                    </a:r>
                    <a:endParaRPr lang="ru-RU" b="1" dirty="0"/>
                  </a:p>
                </c:rich>
              </c:tx>
              <c:showLegendKey val="0"/>
              <c:showVal val="1"/>
              <c:showCatName val="1"/>
              <c:showSerName val="0"/>
              <c:showPercent val="0"/>
              <c:showBubbleSize val="0"/>
              <c:separator>
</c:separator>
            </c:dLbl>
            <c:spPr>
              <a:gradFill>
                <a:gsLst>
                  <a:gs pos="0">
                    <a:schemeClr val="accent1">
                      <a:tint val="66000"/>
                      <a:satMod val="160000"/>
                    </a:schemeClr>
                  </a:gs>
                  <a:gs pos="93000">
                    <a:schemeClr val="accent1">
                      <a:tint val="44500"/>
                      <a:satMod val="160000"/>
                    </a:schemeClr>
                  </a:gs>
                  <a:gs pos="100000">
                    <a:schemeClr val="accent1">
                      <a:tint val="23500"/>
                      <a:satMod val="160000"/>
                    </a:schemeClr>
                  </a:gs>
                </a:gsLst>
                <a:lin ang="5400000" scaled="0"/>
              </a:gradFill>
              <a:ln>
                <a:solidFill>
                  <a:schemeClr val="tx1"/>
                </a:solidFill>
              </a:ln>
            </c:spPr>
            <c:txPr>
              <a:bodyPr/>
              <a:lstStyle/>
              <a:p>
                <a:pPr>
                  <a:defRPr sz="1100">
                    <a:latin typeface="Times New Roman" pitchFamily="18" charset="0"/>
                    <a:cs typeface="Times New Roman" pitchFamily="18" charset="0"/>
                  </a:defRPr>
                </a:pPr>
                <a:endParaRPr lang="ru-RU"/>
              </a:p>
            </c:txPr>
            <c:showLegendKey val="0"/>
            <c:showVal val="1"/>
            <c:showCatName val="1"/>
            <c:showSerName val="0"/>
            <c:showPercent val="0"/>
            <c:showBubbleSize val="0"/>
            <c:separator>
</c:separator>
            <c:showLeaderLines val="1"/>
          </c:dLbls>
          <c:cat>
            <c:strRef>
              <c:f>Лист1!$A$2:$A$6</c:f>
              <c:strCache>
                <c:ptCount val="5"/>
                <c:pt idx="0">
                  <c:v>НДФЛ с доходов, источником которых является налоговый агент</c:v>
                </c:pt>
                <c:pt idx="1">
                  <c:v>НДФЛ с доходов, полученных от осуществления деятельности физическими лицами, зарегистрированными в качестве ИП, нотариусов, адвокатов и других лиц, занимающихся частной практикой </c:v>
                </c:pt>
                <c:pt idx="2">
                  <c:v>НДФЛ с доходов,полученных физическими лицами в соответствии со статьей  228 Налогового Кодекса Российской Федерации  </c:v>
                </c:pt>
                <c:pt idx="3">
                  <c:v>НДФЛ с доходов в виде фиксированных авансовых платежей с доходов, полученных ФЛ, являющимися иностранными гражданами, осущ. трудовую деятельность по найму на основании патента</c:v>
                </c:pt>
                <c:pt idx="4">
                  <c:v>НДФЛ части суммы налога, превышающей 650 000 рублей, относящейся к части налоговой базы, превышающей 5 000 000 рублей</c:v>
                </c:pt>
              </c:strCache>
            </c:strRef>
          </c:cat>
          <c:val>
            <c:numRef>
              <c:f>Лист1!$B$2:$B$6</c:f>
              <c:numCache>
                <c:formatCode>#,##0.0</c:formatCode>
                <c:ptCount val="5"/>
                <c:pt idx="0">
                  <c:v>822269.7</c:v>
                </c:pt>
                <c:pt idx="1">
                  <c:v>220</c:v>
                </c:pt>
                <c:pt idx="2">
                  <c:v>330</c:v>
                </c:pt>
                <c:pt idx="3">
                  <c:v>2650</c:v>
                </c:pt>
                <c:pt idx="4">
                  <c:v>10000</c:v>
                </c:pt>
              </c:numCache>
            </c:numRef>
          </c:val>
        </c:ser>
        <c:dLbls>
          <c:showLegendKey val="0"/>
          <c:showVal val="0"/>
          <c:showCatName val="0"/>
          <c:showSerName val="0"/>
          <c:showPercent val="0"/>
          <c:showBubbleSize val="0"/>
          <c:showLeaderLines val="1"/>
        </c:dLbls>
      </c:pie3DChart>
    </c:plotArea>
    <c:plotVisOnly val="1"/>
    <c:dispBlanksAs val="zero"/>
    <c:showDLblsOverMax val="0"/>
  </c:chart>
  <c:spPr>
    <a:solidFill>
      <a:schemeClr val="accent1">
        <a:lumMod val="20000"/>
        <a:lumOff val="80000"/>
      </a:schemeClr>
    </a:solidFill>
  </c:spPr>
  <c:txPr>
    <a:bodyPr/>
    <a:lstStyle/>
    <a:p>
      <a:pPr>
        <a:defRPr sz="1800"/>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rgbClr val="FF0000"/>
            </a:solidFill>
          </c:spPr>
          <c:dPt>
            <c:idx val="0"/>
            <c:bubble3D val="0"/>
            <c:spPr>
              <a:solidFill>
                <a:srgbClr val="00B0F0"/>
              </a:solidFill>
            </c:spPr>
          </c:dPt>
          <c:dLbls>
            <c:txPr>
              <a:bodyPr/>
              <a:lstStyle/>
              <a:p>
                <a:pPr>
                  <a:defRPr sz="900">
                    <a:latin typeface="Times New Roman" pitchFamily="18" charset="0"/>
                    <a:cs typeface="Times New Roman" pitchFamily="18" charset="0"/>
                  </a:defRPr>
                </a:pPr>
                <a:endParaRPr lang="ru-RU"/>
              </a:p>
            </c:txPr>
            <c:showLegendKey val="0"/>
            <c:showVal val="0"/>
            <c:showCatName val="0"/>
            <c:showSerName val="0"/>
            <c:showPercent val="1"/>
            <c:showBubbleSize val="0"/>
            <c:showLeaderLines val="1"/>
          </c:dLbls>
          <c:cat>
            <c:strRef>
              <c:f>Лист1!$A$2:$A$3</c:f>
              <c:strCache>
                <c:ptCount val="2"/>
                <c:pt idx="0">
                  <c:v>Программные расходы </c:v>
                </c:pt>
                <c:pt idx="1">
                  <c:v>Непрограммные расходы</c:v>
                </c:pt>
              </c:strCache>
            </c:strRef>
          </c:cat>
          <c:val>
            <c:numRef>
              <c:f>Лист1!$B$2:$B$3</c:f>
              <c:numCache>
                <c:formatCode>General</c:formatCode>
                <c:ptCount val="2"/>
                <c:pt idx="0">
                  <c:v>92.2</c:v>
                </c:pt>
                <c:pt idx="1">
                  <c:v>7.8</c:v>
                </c:pt>
              </c:numCache>
            </c:numRef>
          </c:val>
        </c:ser>
        <c:dLbls>
          <c:showLegendKey val="0"/>
          <c:showVal val="0"/>
          <c:showCatName val="0"/>
          <c:showSerName val="0"/>
          <c:showPercent val="0"/>
          <c:showBubbleSize val="0"/>
          <c:showLeaderLines val="1"/>
        </c:dLbls>
        <c:firstSliceAng val="0"/>
        <c:holeSize val="50"/>
      </c:doughnutChart>
    </c:plotArea>
    <c:legend>
      <c:legendPos val="t"/>
      <c:layout/>
      <c:overlay val="0"/>
      <c:txPr>
        <a:bodyPr/>
        <a:lstStyle/>
        <a:p>
          <a:pPr>
            <a:defRPr sz="8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rgbClr val="FF0000"/>
            </a:solidFill>
          </c:spPr>
          <c:dPt>
            <c:idx val="0"/>
            <c:bubble3D val="0"/>
            <c:spPr>
              <a:solidFill>
                <a:srgbClr val="00B0F0"/>
              </a:solidFill>
            </c:spPr>
          </c:dPt>
          <c:dPt>
            <c:idx val="2"/>
            <c:bubble3D val="0"/>
            <c:spPr>
              <a:solidFill>
                <a:srgbClr val="7030A0"/>
              </a:solidFill>
            </c:spPr>
          </c:dPt>
          <c:dLbls>
            <c:txPr>
              <a:bodyPr/>
              <a:lstStyle/>
              <a:p>
                <a:pPr>
                  <a:defRPr sz="900">
                    <a:latin typeface="Times New Roman" pitchFamily="18" charset="0"/>
                    <a:cs typeface="Times New Roman" pitchFamily="18" charset="0"/>
                  </a:defRPr>
                </a:pPr>
                <a:endParaRPr lang="ru-RU"/>
              </a:p>
            </c:txPr>
            <c:showLegendKey val="0"/>
            <c:showVal val="0"/>
            <c:showCatName val="0"/>
            <c:showSerName val="0"/>
            <c:showPercent val="1"/>
            <c:showBubbleSize val="0"/>
            <c:showLeaderLines val="1"/>
          </c:dLbls>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0</c:formatCode>
                <c:ptCount val="3"/>
                <c:pt idx="0">
                  <c:v>68.237873377477058</c:v>
                </c:pt>
                <c:pt idx="1">
                  <c:v>7.5388186888463089</c:v>
                </c:pt>
                <c:pt idx="2">
                  <c:v>24.223307933676629</c:v>
                </c:pt>
              </c:numCache>
            </c:numRef>
          </c:val>
        </c:ser>
        <c:dLbls>
          <c:showLegendKey val="0"/>
          <c:showVal val="0"/>
          <c:showCatName val="0"/>
          <c:showSerName val="0"/>
          <c:showPercent val="0"/>
          <c:showBubbleSize val="0"/>
          <c:showLeaderLines val="1"/>
        </c:dLbls>
        <c:firstSliceAng val="0"/>
        <c:holeSize val="50"/>
      </c:doughnutChart>
    </c:plotArea>
    <c:legend>
      <c:legendPos val="t"/>
      <c:layout/>
      <c:overlay val="0"/>
      <c:txPr>
        <a:bodyPr/>
        <a:lstStyle/>
        <a:p>
          <a:pPr>
            <a:defRPr sz="8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rgbClr val="FF0000"/>
            </a:solidFill>
          </c:spPr>
          <c:dPt>
            <c:idx val="0"/>
            <c:bubble3D val="0"/>
            <c:spPr>
              <a:solidFill>
                <a:srgbClr val="00B0F0"/>
              </a:solidFill>
            </c:spPr>
          </c:dPt>
          <c:dPt>
            <c:idx val="2"/>
            <c:bubble3D val="0"/>
            <c:spPr>
              <a:solidFill>
                <a:srgbClr val="7030A0"/>
              </a:solidFill>
            </c:spPr>
          </c:dPt>
          <c:dLbls>
            <c:txPr>
              <a:bodyPr/>
              <a:lstStyle/>
              <a:p>
                <a:pPr>
                  <a:defRPr sz="900">
                    <a:latin typeface="Times New Roman" pitchFamily="18" charset="0"/>
                    <a:cs typeface="Times New Roman" pitchFamily="18" charset="0"/>
                  </a:defRPr>
                </a:pPr>
                <a:endParaRPr lang="ru-RU"/>
              </a:p>
            </c:txPr>
            <c:showLegendKey val="0"/>
            <c:showVal val="0"/>
            <c:showCatName val="0"/>
            <c:showSerName val="0"/>
            <c:showPercent val="1"/>
            <c:showBubbleSize val="0"/>
            <c:showLeaderLines val="1"/>
          </c:dLbls>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0</c:formatCode>
                <c:ptCount val="3"/>
                <c:pt idx="0">
                  <c:v>68.108765108056204</c:v>
                </c:pt>
                <c:pt idx="1">
                  <c:v>7.673600577553648</c:v>
                </c:pt>
                <c:pt idx="2">
                  <c:v>24.217634314390157</c:v>
                </c:pt>
              </c:numCache>
            </c:numRef>
          </c:val>
        </c:ser>
        <c:dLbls>
          <c:showLegendKey val="0"/>
          <c:showVal val="0"/>
          <c:showCatName val="0"/>
          <c:showSerName val="0"/>
          <c:showPercent val="0"/>
          <c:showBubbleSize val="0"/>
          <c:showLeaderLines val="1"/>
        </c:dLbls>
        <c:firstSliceAng val="0"/>
        <c:holeSize val="50"/>
      </c:doughnutChart>
    </c:plotArea>
    <c:legend>
      <c:legendPos val="t"/>
      <c:layout/>
      <c:overlay val="0"/>
      <c:txPr>
        <a:bodyPr/>
        <a:lstStyle/>
        <a:p>
          <a:pPr>
            <a:defRPr sz="8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Лист1!$B$2</c:f>
              <c:strCache>
                <c:ptCount val="1"/>
                <c:pt idx="0">
                  <c:v>2024</c:v>
                </c:pt>
              </c:strCache>
            </c:strRef>
          </c:tx>
          <c:invertIfNegative val="0"/>
          <c:dLbls>
            <c:txPr>
              <a:bodyPr/>
              <a:lstStyle/>
              <a:p>
                <a:pPr>
                  <a:defRPr sz="6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Лист1!$A$3:$A$18</c:f>
              <c:strCache>
                <c:ptCount val="16"/>
                <c:pt idx="0">
                  <c:v>Непрограммные расходы</c:v>
                </c:pt>
                <c:pt idx="1">
                  <c:v>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c:v>
                </c:pt>
                <c:pt idx="2">
                  <c:v>Развитие социальных отношений, рост благополучия и защищенности граждан в Северо-Енисейском районе</c:v>
                </c:pt>
                <c:pt idx="3">
                  <c:v>Формирование комфортной городской (сельской) среды Северо-Енисейского района на 2018-2024 годы</c:v>
                </c:pt>
                <c:pt idx="4">
                  <c:v>Благоустройство территории</c:v>
                </c:pt>
                <c:pt idx="5">
                  <c:v>Управление муниципальным имуществом</c:v>
                </c:pt>
                <c:pt idx="6">
                  <c:v>Содействие развитию гражданского общества</c:v>
                </c:pt>
                <c:pt idx="7">
                  <c:v>Управление муниципальными финансами</c:v>
                </c:pt>
                <c:pt idx="8">
                  <c:v>Создание условий для обеспечения доступным и комфортным жильем граждан Северо-Енисейского района</c:v>
                </c:pt>
                <c:pt idx="9">
                  <c:v>Развитие местного самоуправления</c:v>
                </c:pt>
                <c:pt idx="10">
                  <c:v>Развитие транспортной системы Северо-Енисейского района</c:v>
                </c:pt>
                <c:pt idx="11">
                  <c:v>Развитие физической культуры, спорта и молодежной политики</c:v>
                </c:pt>
                <c:pt idx="12">
                  <c:v>Развитие культуры</c:v>
                </c:pt>
                <c:pt idx="13">
                  <c:v>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c:v>
                </c:pt>
                <c:pt idx="14">
                  <c:v>Реформирование и модернизация жилищно-коммунального хозяйства и повышение энергетической эффективности</c:v>
                </c:pt>
                <c:pt idx="15">
                  <c:v>Развитие образования</c:v>
                </c:pt>
              </c:strCache>
            </c:strRef>
          </c:cat>
          <c:val>
            <c:numRef>
              <c:f>Лист1!$B$3:$B$18</c:f>
              <c:numCache>
                <c:formatCode>#,##0</c:formatCode>
                <c:ptCount val="16"/>
                <c:pt idx="0">
                  <c:v>231525</c:v>
                </c:pt>
                <c:pt idx="1">
                  <c:v>3800</c:v>
                </c:pt>
                <c:pt idx="2">
                  <c:v>21513.360000000001</c:v>
                </c:pt>
                <c:pt idx="3">
                  <c:v>0</c:v>
                </c:pt>
                <c:pt idx="4">
                  <c:v>29805.86</c:v>
                </c:pt>
                <c:pt idx="5">
                  <c:v>24755.759999999998</c:v>
                </c:pt>
                <c:pt idx="6">
                  <c:v>25761.040000000001</c:v>
                </c:pt>
                <c:pt idx="7">
                  <c:v>542967.73</c:v>
                </c:pt>
                <c:pt idx="8">
                  <c:v>27600.21</c:v>
                </c:pt>
                <c:pt idx="9">
                  <c:v>30559.85</c:v>
                </c:pt>
                <c:pt idx="10">
                  <c:v>83615.16</c:v>
                </c:pt>
                <c:pt idx="11">
                  <c:v>83100.39</c:v>
                </c:pt>
                <c:pt idx="12">
                  <c:v>152120.70000000001</c:v>
                </c:pt>
                <c:pt idx="13">
                  <c:v>44283.21</c:v>
                </c:pt>
                <c:pt idx="14">
                  <c:v>416635.27</c:v>
                </c:pt>
                <c:pt idx="15">
                  <c:v>609137.86</c:v>
                </c:pt>
              </c:numCache>
            </c:numRef>
          </c:val>
        </c:ser>
        <c:ser>
          <c:idx val="1"/>
          <c:order val="1"/>
          <c:tx>
            <c:strRef>
              <c:f>Лист1!$C$2</c:f>
              <c:strCache>
                <c:ptCount val="1"/>
                <c:pt idx="0">
                  <c:v>2023</c:v>
                </c:pt>
              </c:strCache>
            </c:strRef>
          </c:tx>
          <c:invertIfNegative val="0"/>
          <c:dLbls>
            <c:txPr>
              <a:bodyPr/>
              <a:lstStyle/>
              <a:p>
                <a:pPr>
                  <a:defRPr sz="6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Лист1!$A$3:$A$18</c:f>
              <c:strCache>
                <c:ptCount val="16"/>
                <c:pt idx="0">
                  <c:v>Непрограммные расходы</c:v>
                </c:pt>
                <c:pt idx="1">
                  <c:v>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c:v>
                </c:pt>
                <c:pt idx="2">
                  <c:v>Развитие социальных отношений, рост благополучия и защищенности граждан в Северо-Енисейском районе</c:v>
                </c:pt>
                <c:pt idx="3">
                  <c:v>Формирование комфортной городской (сельской) среды Северо-Енисейского района на 2018-2024 годы</c:v>
                </c:pt>
                <c:pt idx="4">
                  <c:v>Благоустройство территории</c:v>
                </c:pt>
                <c:pt idx="5">
                  <c:v>Управление муниципальным имуществом</c:v>
                </c:pt>
                <c:pt idx="6">
                  <c:v>Содействие развитию гражданского общества</c:v>
                </c:pt>
                <c:pt idx="7">
                  <c:v>Управление муниципальными финансами</c:v>
                </c:pt>
                <c:pt idx="8">
                  <c:v>Создание условий для обеспечения доступным и комфортным жильем граждан Северо-Енисейского района</c:v>
                </c:pt>
                <c:pt idx="9">
                  <c:v>Развитие местного самоуправления</c:v>
                </c:pt>
                <c:pt idx="10">
                  <c:v>Развитие транспортной системы Северо-Енисейского района</c:v>
                </c:pt>
                <c:pt idx="11">
                  <c:v>Развитие физической культуры, спорта и молодежной политики</c:v>
                </c:pt>
                <c:pt idx="12">
                  <c:v>Развитие культуры</c:v>
                </c:pt>
                <c:pt idx="13">
                  <c:v>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c:v>
                </c:pt>
                <c:pt idx="14">
                  <c:v>Реформирование и модернизация жилищно-коммунального хозяйства и повышение энергетической эффективности</c:v>
                </c:pt>
                <c:pt idx="15">
                  <c:v>Развитие образования</c:v>
                </c:pt>
              </c:strCache>
            </c:strRef>
          </c:cat>
          <c:val>
            <c:numRef>
              <c:f>Лист1!$C$3:$C$18</c:f>
              <c:numCache>
                <c:formatCode>#,##0</c:formatCode>
                <c:ptCount val="16"/>
                <c:pt idx="0">
                  <c:v>232054.7</c:v>
                </c:pt>
                <c:pt idx="1">
                  <c:v>4700</c:v>
                </c:pt>
                <c:pt idx="2">
                  <c:v>21523.759999999998</c:v>
                </c:pt>
                <c:pt idx="3">
                  <c:v>0</c:v>
                </c:pt>
                <c:pt idx="4">
                  <c:v>29725.86</c:v>
                </c:pt>
                <c:pt idx="5">
                  <c:v>28084.16</c:v>
                </c:pt>
                <c:pt idx="6">
                  <c:v>25761.040000000001</c:v>
                </c:pt>
                <c:pt idx="7">
                  <c:v>485441.93</c:v>
                </c:pt>
                <c:pt idx="8">
                  <c:v>31100.21</c:v>
                </c:pt>
                <c:pt idx="9">
                  <c:v>30559.85</c:v>
                </c:pt>
                <c:pt idx="10">
                  <c:v>83615.16</c:v>
                </c:pt>
                <c:pt idx="11">
                  <c:v>81814.39</c:v>
                </c:pt>
                <c:pt idx="12">
                  <c:v>152120.70000000001</c:v>
                </c:pt>
                <c:pt idx="13">
                  <c:v>45853.98</c:v>
                </c:pt>
                <c:pt idx="14">
                  <c:v>416635.27</c:v>
                </c:pt>
                <c:pt idx="15">
                  <c:v>622717.30000000005</c:v>
                </c:pt>
              </c:numCache>
            </c:numRef>
          </c:val>
        </c:ser>
        <c:ser>
          <c:idx val="2"/>
          <c:order val="2"/>
          <c:tx>
            <c:strRef>
              <c:f>Лист1!$D$2</c:f>
              <c:strCache>
                <c:ptCount val="1"/>
                <c:pt idx="0">
                  <c:v>2022</c:v>
                </c:pt>
              </c:strCache>
            </c:strRef>
          </c:tx>
          <c:invertIfNegative val="0"/>
          <c:dLbls>
            <c:txPr>
              <a:bodyPr/>
              <a:lstStyle/>
              <a:p>
                <a:pPr>
                  <a:defRPr sz="6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Лист1!$A$3:$A$18</c:f>
              <c:strCache>
                <c:ptCount val="16"/>
                <c:pt idx="0">
                  <c:v>Непрограммные расходы</c:v>
                </c:pt>
                <c:pt idx="1">
                  <c:v>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c:v>
                </c:pt>
                <c:pt idx="2">
                  <c:v>Развитие социальных отношений, рост благополучия и защищенности граждан в Северо-Енисейском районе</c:v>
                </c:pt>
                <c:pt idx="3">
                  <c:v>Формирование комфортной городской (сельской) среды Северо-Енисейского района на 2018-2024 годы</c:v>
                </c:pt>
                <c:pt idx="4">
                  <c:v>Благоустройство территории</c:v>
                </c:pt>
                <c:pt idx="5">
                  <c:v>Управление муниципальным имуществом</c:v>
                </c:pt>
                <c:pt idx="6">
                  <c:v>Содействие развитию гражданского общества</c:v>
                </c:pt>
                <c:pt idx="7">
                  <c:v>Управление муниципальными финансами</c:v>
                </c:pt>
                <c:pt idx="8">
                  <c:v>Создание условий для обеспечения доступным и комфортным жильем граждан Северо-Енисейского района</c:v>
                </c:pt>
                <c:pt idx="9">
                  <c:v>Развитие местного самоуправления</c:v>
                </c:pt>
                <c:pt idx="10">
                  <c:v>Развитие транспортной системы Северо-Енисейского района</c:v>
                </c:pt>
                <c:pt idx="11">
                  <c:v>Развитие физической культуры, спорта и молодежной политики</c:v>
                </c:pt>
                <c:pt idx="12">
                  <c:v>Развитие культуры</c:v>
                </c:pt>
                <c:pt idx="13">
                  <c:v>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c:v>
                </c:pt>
                <c:pt idx="14">
                  <c:v>Реформирование и модернизация жилищно-коммунального хозяйства и повышение энергетической эффективности</c:v>
                </c:pt>
                <c:pt idx="15">
                  <c:v>Развитие образования</c:v>
                </c:pt>
              </c:strCache>
            </c:strRef>
          </c:cat>
          <c:val>
            <c:numRef>
              <c:f>Лист1!$D$3:$D$18</c:f>
              <c:numCache>
                <c:formatCode>#,##0</c:formatCode>
                <c:ptCount val="16"/>
                <c:pt idx="0">
                  <c:v>245636.9</c:v>
                </c:pt>
                <c:pt idx="1">
                  <c:v>10600</c:v>
                </c:pt>
                <c:pt idx="2">
                  <c:v>24758.53</c:v>
                </c:pt>
                <c:pt idx="3">
                  <c:v>281.77999999999997</c:v>
                </c:pt>
                <c:pt idx="4">
                  <c:v>46365.26</c:v>
                </c:pt>
                <c:pt idx="5">
                  <c:v>44832.03</c:v>
                </c:pt>
                <c:pt idx="6">
                  <c:v>26947.77</c:v>
                </c:pt>
                <c:pt idx="7">
                  <c:v>559414.23</c:v>
                </c:pt>
                <c:pt idx="8">
                  <c:v>388482.53</c:v>
                </c:pt>
                <c:pt idx="9">
                  <c:v>90898.559999999998</c:v>
                </c:pt>
                <c:pt idx="10">
                  <c:v>177761.1</c:v>
                </c:pt>
                <c:pt idx="11">
                  <c:v>92181.27</c:v>
                </c:pt>
                <c:pt idx="12">
                  <c:v>184009.45</c:v>
                </c:pt>
                <c:pt idx="13">
                  <c:v>46078.36</c:v>
                </c:pt>
                <c:pt idx="14">
                  <c:v>570405.48</c:v>
                </c:pt>
                <c:pt idx="15">
                  <c:v>658734.4</c:v>
                </c:pt>
              </c:numCache>
            </c:numRef>
          </c:val>
        </c:ser>
        <c:dLbls>
          <c:showLegendKey val="0"/>
          <c:showVal val="0"/>
          <c:showCatName val="0"/>
          <c:showSerName val="0"/>
          <c:showPercent val="0"/>
          <c:showBubbleSize val="0"/>
        </c:dLbls>
        <c:gapWidth val="150"/>
        <c:axId val="192300544"/>
        <c:axId val="188657600"/>
      </c:barChart>
      <c:catAx>
        <c:axId val="192300544"/>
        <c:scaling>
          <c:orientation val="minMax"/>
        </c:scaling>
        <c:delete val="0"/>
        <c:axPos val="l"/>
        <c:majorTickMark val="out"/>
        <c:minorTickMark val="none"/>
        <c:tickLblPos val="nextTo"/>
        <c:txPr>
          <a:bodyPr/>
          <a:lstStyle/>
          <a:p>
            <a:pPr>
              <a:defRPr sz="800">
                <a:latin typeface="Times New Roman" pitchFamily="18" charset="0"/>
                <a:cs typeface="Times New Roman" pitchFamily="18" charset="0"/>
              </a:defRPr>
            </a:pPr>
            <a:endParaRPr lang="ru-RU"/>
          </a:p>
        </c:txPr>
        <c:crossAx val="188657600"/>
        <c:crosses val="autoZero"/>
        <c:auto val="1"/>
        <c:lblAlgn val="ctr"/>
        <c:lblOffset val="100"/>
        <c:noMultiLvlLbl val="0"/>
      </c:catAx>
      <c:valAx>
        <c:axId val="188657600"/>
        <c:scaling>
          <c:orientation val="minMax"/>
        </c:scaling>
        <c:delete val="0"/>
        <c:axPos val="b"/>
        <c:majorGridlines/>
        <c:numFmt formatCode="#,##0"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192300544"/>
        <c:crosses val="autoZero"/>
        <c:crossBetween val="between"/>
      </c:valAx>
    </c:plotArea>
    <c:legend>
      <c:legendPos val="t"/>
      <c:layout>
        <c:manualLayout>
          <c:xMode val="edge"/>
          <c:yMode val="edge"/>
          <c:x val="0.14926880884202828"/>
          <c:y val="1.3227696922564159E-2"/>
          <c:w val="0.64456891289259377"/>
          <c:h val="3.7399490334407287E-2"/>
        </c:manualLayout>
      </c:layout>
      <c:overlay val="0"/>
      <c:txPr>
        <a:bodyPr/>
        <a:lstStyle/>
        <a:p>
          <a:pPr>
            <a:defRPr sz="14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dLbls>
            <c:txPr>
              <a:bodyPr/>
              <a:lstStyle/>
              <a:p>
                <a:pPr>
                  <a:defRPr sz="800">
                    <a:latin typeface="Times New Roman" pitchFamily="18" charset="0"/>
                    <a:cs typeface="Times New Roman" pitchFamily="18" charset="0"/>
                  </a:defRPr>
                </a:pPr>
                <a:endParaRPr lang="ru-RU"/>
              </a:p>
            </c:txPr>
            <c:showLegendKey val="0"/>
            <c:showVal val="0"/>
            <c:showCatName val="0"/>
            <c:showSerName val="0"/>
            <c:showPercent val="1"/>
            <c:showBubbleSize val="0"/>
            <c:showLeaderLines val="1"/>
          </c:dLbls>
          <c:cat>
            <c:strRef>
              <c:f>Лист1!$A$2:$A$13</c:f>
              <c:strCache>
                <c:ptCount val="12"/>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СОЦИАЛЬНАЯ ПОЛИТИКА</c:v>
                </c:pt>
                <c:pt idx="9">
                  <c:v>ФИЗИЧЕСКАЯ КУЛЬТУРА И СПОРТ</c:v>
                </c:pt>
                <c:pt idx="10">
                  <c:v>СРЕДСТВА МАССОВОЙ ИНФОРМАЦИИ</c:v>
                </c:pt>
                <c:pt idx="11">
                  <c:v>МЕЖБЮДЖЕТНЫЕ ТРАНСФЕРТЫ ОБЩЕГО ХАРАКТЕРА БЮДЖЕТАМ БЮДЖЕТНОЙ СИСТЕМЫ РОССИЙСКОЙ ФЕДЕРАЦИИ</c:v>
                </c:pt>
              </c:strCache>
            </c:strRef>
          </c:cat>
          <c:val>
            <c:numRef>
              <c:f>Лист1!$B$2:$B$13</c:f>
              <c:numCache>
                <c:formatCode>#,##0.00</c:formatCode>
                <c:ptCount val="12"/>
                <c:pt idx="0">
                  <c:v>371123.4</c:v>
                </c:pt>
                <c:pt idx="1">
                  <c:v>601.20000000000005</c:v>
                </c:pt>
                <c:pt idx="2">
                  <c:v>46078.400000000001</c:v>
                </c:pt>
                <c:pt idx="3">
                  <c:v>217614.6</c:v>
                </c:pt>
                <c:pt idx="4">
                  <c:v>1009404.9</c:v>
                </c:pt>
                <c:pt idx="5">
                  <c:v>1361.3</c:v>
                </c:pt>
                <c:pt idx="6">
                  <c:v>641439.69999999995</c:v>
                </c:pt>
                <c:pt idx="7">
                  <c:v>172028.6</c:v>
                </c:pt>
                <c:pt idx="8">
                  <c:v>75960.2</c:v>
                </c:pt>
                <c:pt idx="9">
                  <c:v>79467.899999999994</c:v>
                </c:pt>
                <c:pt idx="10">
                  <c:v>26947.8</c:v>
                </c:pt>
                <c:pt idx="11">
                  <c:v>525359.6</c:v>
                </c:pt>
              </c:numCache>
            </c:numRef>
          </c:val>
        </c:ser>
        <c:dLbls>
          <c:showLegendKey val="0"/>
          <c:showVal val="0"/>
          <c:showCatName val="0"/>
          <c:showSerName val="0"/>
          <c:showPercent val="0"/>
          <c:showBubbleSize val="0"/>
          <c:showLeaderLines val="1"/>
        </c:dLbls>
      </c:pie3DChart>
    </c:plotArea>
    <c:legend>
      <c:legendPos val="b"/>
      <c:layout>
        <c:manualLayout>
          <c:xMode val="edge"/>
          <c:yMode val="edge"/>
          <c:x val="1.4742828652749434E-2"/>
          <c:y val="0.37247054248874306"/>
          <c:w val="0.9833927483264735"/>
          <c:h val="0.61507986040766716"/>
        </c:manualLayout>
      </c:layout>
      <c:overlay val="0"/>
      <c:txPr>
        <a:bodyPr/>
        <a:lstStyle/>
        <a:p>
          <a:pPr>
            <a:defRPr sz="6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Общегосударственные вопросы</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371123.4</c:v>
                </c:pt>
                <c:pt idx="1">
                  <c:v>291240</c:v>
                </c:pt>
                <c:pt idx="2">
                  <c:v>291382.8</c:v>
                </c:pt>
              </c:numCache>
            </c:numRef>
          </c:val>
        </c:ser>
        <c:dLbls>
          <c:showLegendKey val="0"/>
          <c:showVal val="0"/>
          <c:showCatName val="0"/>
          <c:showSerName val="0"/>
          <c:showPercent val="0"/>
          <c:showBubbleSize val="0"/>
        </c:dLbls>
        <c:gapWidth val="150"/>
        <c:axId val="211246592"/>
        <c:axId val="211386368"/>
      </c:barChart>
      <c:catAx>
        <c:axId val="21124659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86368"/>
        <c:crosses val="autoZero"/>
        <c:auto val="1"/>
        <c:lblAlgn val="ctr"/>
        <c:lblOffset val="100"/>
        <c:noMultiLvlLbl val="0"/>
      </c:catAx>
      <c:valAx>
        <c:axId val="211386368"/>
        <c:scaling>
          <c:orientation val="minMax"/>
        </c:scaling>
        <c:delete val="1"/>
        <c:axPos val="b"/>
        <c:numFmt formatCode="General" sourceLinked="1"/>
        <c:majorTickMark val="out"/>
        <c:minorTickMark val="none"/>
        <c:tickLblPos val="nextTo"/>
        <c:crossAx val="211246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Национальная оборона</c:v>
                </c:pt>
              </c:strCache>
            </c:strRef>
          </c:tx>
          <c:invertIfNegative val="0"/>
          <c:dLbls>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601.20000000000005</c:v>
                </c:pt>
                <c:pt idx="1">
                  <c:v>624.5</c:v>
                </c:pt>
                <c:pt idx="2">
                  <c:v>0</c:v>
                </c:pt>
              </c:numCache>
            </c:numRef>
          </c:val>
        </c:ser>
        <c:dLbls>
          <c:showLegendKey val="0"/>
          <c:showVal val="0"/>
          <c:showCatName val="0"/>
          <c:showSerName val="0"/>
          <c:showPercent val="0"/>
          <c:showBubbleSize val="0"/>
        </c:dLbls>
        <c:gapWidth val="150"/>
        <c:axId val="211283456"/>
        <c:axId val="188658752"/>
      </c:barChart>
      <c:catAx>
        <c:axId val="211283456"/>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188658752"/>
        <c:crosses val="autoZero"/>
        <c:auto val="1"/>
        <c:lblAlgn val="ctr"/>
        <c:lblOffset val="100"/>
        <c:noMultiLvlLbl val="0"/>
      </c:catAx>
      <c:valAx>
        <c:axId val="188658752"/>
        <c:scaling>
          <c:orientation val="minMax"/>
        </c:scaling>
        <c:delete val="1"/>
        <c:axPos val="b"/>
        <c:numFmt formatCode="General" sourceLinked="1"/>
        <c:majorTickMark val="out"/>
        <c:minorTickMark val="none"/>
        <c:tickLblPos val="nextTo"/>
        <c:crossAx val="211283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Национальная безопасность и правоохранительная деятельность</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46078.400000000001</c:v>
                </c:pt>
                <c:pt idx="1">
                  <c:v>45854</c:v>
                </c:pt>
                <c:pt idx="2">
                  <c:v>44283.199999999997</c:v>
                </c:pt>
              </c:numCache>
            </c:numRef>
          </c:val>
        </c:ser>
        <c:dLbls>
          <c:showLegendKey val="0"/>
          <c:showVal val="0"/>
          <c:showCatName val="0"/>
          <c:showSerName val="0"/>
          <c:showPercent val="0"/>
          <c:showBubbleSize val="0"/>
        </c:dLbls>
        <c:gapWidth val="150"/>
        <c:axId val="211440128"/>
        <c:axId val="188661056"/>
      </c:barChart>
      <c:catAx>
        <c:axId val="211440128"/>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188661056"/>
        <c:crosses val="autoZero"/>
        <c:auto val="1"/>
        <c:lblAlgn val="ctr"/>
        <c:lblOffset val="100"/>
        <c:noMultiLvlLbl val="0"/>
      </c:catAx>
      <c:valAx>
        <c:axId val="188661056"/>
        <c:scaling>
          <c:orientation val="minMax"/>
        </c:scaling>
        <c:delete val="1"/>
        <c:axPos val="b"/>
        <c:numFmt formatCode="General" sourceLinked="1"/>
        <c:majorTickMark val="out"/>
        <c:minorTickMark val="none"/>
        <c:tickLblPos val="nextTo"/>
        <c:crossAx val="211440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Национальная экономика</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#,##0.0</c:formatCode>
                <c:ptCount val="3"/>
                <c:pt idx="0">
                  <c:v>217614.6</c:v>
                </c:pt>
                <c:pt idx="1">
                  <c:v>108225</c:v>
                </c:pt>
                <c:pt idx="2">
                  <c:v>104725</c:v>
                </c:pt>
              </c:numCache>
            </c:numRef>
          </c:val>
        </c:ser>
        <c:dLbls>
          <c:showLegendKey val="0"/>
          <c:showVal val="0"/>
          <c:showCatName val="0"/>
          <c:showSerName val="0"/>
          <c:showPercent val="0"/>
          <c:showBubbleSize val="0"/>
        </c:dLbls>
        <c:gapWidth val="150"/>
        <c:axId val="211308032"/>
        <c:axId val="211379328"/>
      </c:barChart>
      <c:catAx>
        <c:axId val="21130803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79328"/>
        <c:crosses val="autoZero"/>
        <c:auto val="1"/>
        <c:lblAlgn val="ctr"/>
        <c:lblOffset val="100"/>
        <c:noMultiLvlLbl val="0"/>
      </c:catAx>
      <c:valAx>
        <c:axId val="211379328"/>
        <c:scaling>
          <c:orientation val="minMax"/>
        </c:scaling>
        <c:delete val="1"/>
        <c:axPos val="b"/>
        <c:numFmt formatCode="#,##0.0" sourceLinked="1"/>
        <c:majorTickMark val="out"/>
        <c:minorTickMark val="none"/>
        <c:tickLblPos val="nextTo"/>
        <c:crossAx val="2113080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2.9713333583322029E-3"/>
          <c:y val="1.8342255977113728E-2"/>
          <c:w val="0.98111634094766376"/>
          <c:h val="0.97527838354208074"/>
        </c:manualLayout>
      </c:layout>
      <c:pie3DChart>
        <c:varyColors val="1"/>
        <c:ser>
          <c:idx val="0"/>
          <c:order val="0"/>
          <c:tx>
            <c:strRef>
              <c:f>Лист1!$B$1</c:f>
              <c:strCache>
                <c:ptCount val="1"/>
                <c:pt idx="0">
                  <c:v>Продажи</c:v>
                </c:pt>
              </c:strCache>
            </c:strRef>
          </c:tx>
          <c:spPr>
            <a:scene3d>
              <a:camera prst="orthographicFront"/>
              <a:lightRig rig="threePt" dir="t"/>
            </a:scene3d>
            <a:sp3d>
              <a:bevelT w="114300" prst="artDeco"/>
            </a:sp3d>
          </c:spPr>
          <c:dLbls>
            <c:dLbl>
              <c:idx val="0"/>
              <c:layout>
                <c:manualLayout>
                  <c:x val="-5.5443316029851614E-2"/>
                  <c:y val="0.33177319268625599"/>
                </c:manualLayout>
              </c:layout>
              <c:tx>
                <c:rich>
                  <a:bodyPr/>
                  <a:lstStyle/>
                  <a:p>
                    <a:r>
                      <a:rPr lang="ru-RU" sz="1400" b="1" dirty="0" smtClean="0">
                        <a:solidFill>
                          <a:schemeClr val="bg1"/>
                        </a:solidFill>
                        <a:latin typeface="Times New Roman" pitchFamily="18" charset="0"/>
                        <a:cs typeface="Times New Roman" pitchFamily="18" charset="0"/>
                      </a:rPr>
                      <a:t>2 975</a:t>
                    </a:r>
                    <a:r>
                      <a:rPr lang="ru-RU" sz="1400" b="1" baseline="0" dirty="0" smtClean="0">
                        <a:solidFill>
                          <a:schemeClr val="bg1"/>
                        </a:solidFill>
                        <a:latin typeface="Times New Roman" pitchFamily="18" charset="0"/>
                        <a:cs typeface="Times New Roman" pitchFamily="18" charset="0"/>
                      </a:rPr>
                      <a:t> 820,5</a:t>
                    </a:r>
                    <a:endParaRPr lang="ru-RU" sz="1400" b="1" dirty="0" smtClean="0">
                      <a:solidFill>
                        <a:schemeClr val="bg1"/>
                      </a:solidFill>
                      <a:latin typeface="Times New Roman" pitchFamily="18" charset="0"/>
                      <a:cs typeface="Times New Roman" pitchFamily="18" charset="0"/>
                    </a:endParaRPr>
                  </a:p>
                  <a:p>
                    <a:r>
                      <a:rPr lang="ru-RU" sz="1400" b="1" dirty="0" smtClean="0">
                        <a:solidFill>
                          <a:schemeClr val="bg1"/>
                        </a:solidFill>
                        <a:latin typeface="Times New Roman" pitchFamily="18" charset="0"/>
                        <a:cs typeface="Times New Roman" pitchFamily="18" charset="0"/>
                      </a:rPr>
                      <a:t>(100%)</a:t>
                    </a:r>
                    <a:endParaRPr lang="ru-RU" b="1" dirty="0">
                      <a:solidFill>
                        <a:schemeClr val="bg1"/>
                      </a:solidFill>
                    </a:endParaRPr>
                  </a:p>
                </c:rich>
              </c:tx>
              <c:showLegendKey val="0"/>
              <c:showVal val="0"/>
              <c:showCatName val="1"/>
              <c:showSerName val="0"/>
              <c:showPercent val="0"/>
              <c:showBubbleSize val="0"/>
            </c:dLbl>
            <c:txPr>
              <a:bodyPr/>
              <a:lstStyle/>
              <a:p>
                <a:pPr>
                  <a:defRPr sz="14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Жилищно-коммунальное хозяйство</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#,##0.00</c:formatCode>
                <c:ptCount val="3"/>
                <c:pt idx="0">
                  <c:v>1009404.9</c:v>
                </c:pt>
                <c:pt idx="1">
                  <c:v>481574.9</c:v>
                </c:pt>
                <c:pt idx="2">
                  <c:v>481654.9</c:v>
                </c:pt>
              </c:numCache>
            </c:numRef>
          </c:val>
        </c:ser>
        <c:dLbls>
          <c:showLegendKey val="0"/>
          <c:showVal val="0"/>
          <c:showCatName val="0"/>
          <c:showSerName val="0"/>
          <c:showPercent val="0"/>
          <c:showBubbleSize val="0"/>
        </c:dLbls>
        <c:gapWidth val="150"/>
        <c:axId val="211246080"/>
        <c:axId val="211380480"/>
      </c:barChart>
      <c:catAx>
        <c:axId val="211246080"/>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80480"/>
        <c:crosses val="autoZero"/>
        <c:auto val="1"/>
        <c:lblAlgn val="ctr"/>
        <c:lblOffset val="100"/>
        <c:noMultiLvlLbl val="0"/>
      </c:catAx>
      <c:valAx>
        <c:axId val="211380480"/>
        <c:scaling>
          <c:orientation val="minMax"/>
        </c:scaling>
        <c:delete val="1"/>
        <c:axPos val="b"/>
        <c:numFmt formatCode="#,##0.00" sourceLinked="1"/>
        <c:majorTickMark val="out"/>
        <c:minorTickMark val="none"/>
        <c:tickLblPos val="nextTo"/>
        <c:crossAx val="211246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Охрана окружающей среды</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1361.3</c:v>
                </c:pt>
                <c:pt idx="1">
                  <c:v>1361.3</c:v>
                </c:pt>
                <c:pt idx="2">
                  <c:v>1361.3</c:v>
                </c:pt>
              </c:numCache>
            </c:numRef>
          </c:val>
        </c:ser>
        <c:dLbls>
          <c:showLegendKey val="0"/>
          <c:showVal val="0"/>
          <c:showCatName val="0"/>
          <c:showSerName val="0"/>
          <c:showPercent val="0"/>
          <c:showBubbleSize val="0"/>
        </c:dLbls>
        <c:gapWidth val="150"/>
        <c:axId val="211282432"/>
        <c:axId val="211386944"/>
      </c:barChart>
      <c:catAx>
        <c:axId val="21128243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86944"/>
        <c:crosses val="autoZero"/>
        <c:auto val="1"/>
        <c:lblAlgn val="ctr"/>
        <c:lblOffset val="100"/>
        <c:noMultiLvlLbl val="0"/>
      </c:catAx>
      <c:valAx>
        <c:axId val="211386944"/>
        <c:scaling>
          <c:orientation val="minMax"/>
        </c:scaling>
        <c:delete val="1"/>
        <c:axPos val="b"/>
        <c:numFmt formatCode="General" sourceLinked="1"/>
        <c:majorTickMark val="out"/>
        <c:minorTickMark val="none"/>
        <c:tickLblPos val="nextTo"/>
        <c:crossAx val="2112824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Образование</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641439.69999999995</c:v>
                </c:pt>
                <c:pt idx="1">
                  <c:v>623481.9</c:v>
                </c:pt>
                <c:pt idx="2">
                  <c:v>617814.1</c:v>
                </c:pt>
              </c:numCache>
            </c:numRef>
          </c:val>
        </c:ser>
        <c:dLbls>
          <c:showLegendKey val="0"/>
          <c:showVal val="0"/>
          <c:showCatName val="0"/>
          <c:showSerName val="0"/>
          <c:showPercent val="0"/>
          <c:showBubbleSize val="0"/>
        </c:dLbls>
        <c:gapWidth val="150"/>
        <c:axId val="211442176"/>
        <c:axId val="211389248"/>
      </c:barChart>
      <c:catAx>
        <c:axId val="211442176"/>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89248"/>
        <c:crosses val="autoZero"/>
        <c:auto val="1"/>
        <c:lblAlgn val="ctr"/>
        <c:lblOffset val="100"/>
        <c:noMultiLvlLbl val="0"/>
      </c:catAx>
      <c:valAx>
        <c:axId val="211389248"/>
        <c:scaling>
          <c:orientation val="minMax"/>
        </c:scaling>
        <c:delete val="1"/>
        <c:axPos val="b"/>
        <c:numFmt formatCode="General" sourceLinked="1"/>
        <c:majorTickMark val="out"/>
        <c:minorTickMark val="none"/>
        <c:tickLblPos val="nextTo"/>
        <c:crossAx val="211442176"/>
        <c:crosses val="autoZero"/>
        <c:crossBetween val="between"/>
      </c:valAx>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Культура, кинематография</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172028.6</c:v>
                </c:pt>
                <c:pt idx="1">
                  <c:v>140139.9</c:v>
                </c:pt>
                <c:pt idx="2">
                  <c:v>140139.9</c:v>
                </c:pt>
              </c:numCache>
            </c:numRef>
          </c:val>
        </c:ser>
        <c:dLbls>
          <c:showLegendKey val="0"/>
          <c:showVal val="0"/>
          <c:showCatName val="0"/>
          <c:showSerName val="0"/>
          <c:showPercent val="0"/>
          <c:showBubbleSize val="0"/>
        </c:dLbls>
        <c:gapWidth val="150"/>
        <c:axId val="211441152"/>
        <c:axId val="211390976"/>
      </c:barChart>
      <c:catAx>
        <c:axId val="21144115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90976"/>
        <c:crosses val="autoZero"/>
        <c:auto val="1"/>
        <c:lblAlgn val="ctr"/>
        <c:lblOffset val="100"/>
        <c:noMultiLvlLbl val="0"/>
      </c:catAx>
      <c:valAx>
        <c:axId val="211390976"/>
        <c:scaling>
          <c:orientation val="minMax"/>
        </c:scaling>
        <c:delete val="1"/>
        <c:axPos val="b"/>
        <c:numFmt formatCode="General" sourceLinked="1"/>
        <c:majorTickMark val="out"/>
        <c:minorTickMark val="none"/>
        <c:tickLblPos val="nextTo"/>
        <c:crossAx val="211441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Социальная политика</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75960.2</c:v>
                </c:pt>
                <c:pt idx="1">
                  <c:v>52737.2</c:v>
                </c:pt>
                <c:pt idx="2">
                  <c:v>40538.800000000003</c:v>
                </c:pt>
              </c:numCache>
            </c:numRef>
          </c:val>
        </c:ser>
        <c:dLbls>
          <c:showLegendKey val="0"/>
          <c:showVal val="0"/>
          <c:showCatName val="0"/>
          <c:showSerName val="0"/>
          <c:showPercent val="0"/>
          <c:showBubbleSize val="0"/>
        </c:dLbls>
        <c:gapWidth val="150"/>
        <c:axId val="211279872"/>
        <c:axId val="211392128"/>
      </c:barChart>
      <c:catAx>
        <c:axId val="21127987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92128"/>
        <c:crosses val="autoZero"/>
        <c:auto val="1"/>
        <c:lblAlgn val="ctr"/>
        <c:lblOffset val="100"/>
        <c:noMultiLvlLbl val="0"/>
      </c:catAx>
      <c:valAx>
        <c:axId val="211392128"/>
        <c:scaling>
          <c:orientation val="minMax"/>
        </c:scaling>
        <c:delete val="1"/>
        <c:axPos val="b"/>
        <c:numFmt formatCode="General" sourceLinked="1"/>
        <c:majorTickMark val="out"/>
        <c:minorTickMark val="none"/>
        <c:tickLblPos val="nextTo"/>
        <c:crossAx val="211279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1617191601049868"/>
          <c:y val="1.8749999999999999E-2"/>
        </c:manualLayout>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Физическая культура и спорт</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79467.899999999994</c:v>
                </c:pt>
                <c:pt idx="1">
                  <c:v>69321.3</c:v>
                </c:pt>
                <c:pt idx="2">
                  <c:v>70607.3</c:v>
                </c:pt>
              </c:numCache>
            </c:numRef>
          </c:val>
        </c:ser>
        <c:dLbls>
          <c:showLegendKey val="0"/>
          <c:showVal val="0"/>
          <c:showCatName val="0"/>
          <c:showSerName val="0"/>
          <c:showPercent val="0"/>
          <c:showBubbleSize val="0"/>
        </c:dLbls>
        <c:gapWidth val="150"/>
        <c:axId val="211305472"/>
        <c:axId val="211393856"/>
      </c:barChart>
      <c:catAx>
        <c:axId val="21130547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1393856"/>
        <c:crosses val="autoZero"/>
        <c:auto val="1"/>
        <c:lblAlgn val="ctr"/>
        <c:lblOffset val="100"/>
        <c:noMultiLvlLbl val="0"/>
      </c:catAx>
      <c:valAx>
        <c:axId val="211393856"/>
        <c:scaling>
          <c:orientation val="minMax"/>
        </c:scaling>
        <c:delete val="1"/>
        <c:axPos val="b"/>
        <c:numFmt formatCode="General" sourceLinked="1"/>
        <c:majorTickMark val="out"/>
        <c:minorTickMark val="none"/>
        <c:tickLblPos val="nextTo"/>
        <c:crossAx val="2113054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Средства массовой информации</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26947.8</c:v>
                </c:pt>
                <c:pt idx="1">
                  <c:v>25761</c:v>
                </c:pt>
                <c:pt idx="2">
                  <c:v>25761</c:v>
                </c:pt>
              </c:numCache>
            </c:numRef>
          </c:val>
        </c:ser>
        <c:dLbls>
          <c:showLegendKey val="0"/>
          <c:showVal val="0"/>
          <c:showCatName val="0"/>
          <c:showSerName val="0"/>
          <c:showPercent val="0"/>
          <c:showBubbleSize val="0"/>
        </c:dLbls>
        <c:gapWidth val="150"/>
        <c:axId val="213529088"/>
        <c:axId val="213419712"/>
      </c:barChart>
      <c:catAx>
        <c:axId val="213529088"/>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3419712"/>
        <c:crosses val="autoZero"/>
        <c:auto val="1"/>
        <c:lblAlgn val="ctr"/>
        <c:lblOffset val="100"/>
        <c:noMultiLvlLbl val="0"/>
      </c:catAx>
      <c:valAx>
        <c:axId val="213419712"/>
        <c:scaling>
          <c:orientation val="minMax"/>
        </c:scaling>
        <c:delete val="1"/>
        <c:axPos val="b"/>
        <c:numFmt formatCode="General" sourceLinked="1"/>
        <c:majorTickMark val="out"/>
        <c:minorTickMark val="none"/>
        <c:tickLblPos val="nextTo"/>
        <c:crossAx val="213529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2122987184376517"/>
          <c:y val="5.0391226371672988E-2"/>
        </c:manualLayout>
      </c:layout>
      <c:overlay val="0"/>
      <c:txPr>
        <a:bodyPr/>
        <a:lstStyle/>
        <a:p>
          <a:pPr>
            <a:defRPr sz="8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Межбюджетные трансферты общего характера бюджетам бюджетной системы Российской Федерации</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General</c:formatCode>
                <c:ptCount val="3"/>
                <c:pt idx="0">
                  <c:v>525359.6</c:v>
                </c:pt>
                <c:pt idx="1">
                  <c:v>451387.3</c:v>
                </c:pt>
                <c:pt idx="2">
                  <c:v>508913.1</c:v>
                </c:pt>
              </c:numCache>
            </c:numRef>
          </c:val>
        </c:ser>
        <c:dLbls>
          <c:showLegendKey val="0"/>
          <c:showVal val="0"/>
          <c:showCatName val="0"/>
          <c:showSerName val="0"/>
          <c:showPercent val="0"/>
          <c:showBubbleSize val="0"/>
        </c:dLbls>
        <c:gapWidth val="150"/>
        <c:axId val="211443200"/>
        <c:axId val="213421440"/>
      </c:barChart>
      <c:catAx>
        <c:axId val="211443200"/>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3421440"/>
        <c:crosses val="autoZero"/>
        <c:auto val="1"/>
        <c:lblAlgn val="ctr"/>
        <c:lblOffset val="100"/>
        <c:noMultiLvlLbl val="0"/>
      </c:catAx>
      <c:valAx>
        <c:axId val="213421440"/>
        <c:scaling>
          <c:orientation val="minMax"/>
        </c:scaling>
        <c:delete val="1"/>
        <c:axPos val="b"/>
        <c:numFmt formatCode="General" sourceLinked="1"/>
        <c:majorTickMark val="out"/>
        <c:minorTickMark val="none"/>
        <c:tickLblPos val="nextTo"/>
        <c:crossAx val="211443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plotArea>
      <c:layout/>
      <c:barChart>
        <c:barDir val="bar"/>
        <c:grouping val="clustered"/>
        <c:varyColors val="0"/>
        <c:ser>
          <c:idx val="0"/>
          <c:order val="0"/>
          <c:tx>
            <c:strRef>
              <c:f>Лист1!$B$1</c:f>
              <c:strCache>
                <c:ptCount val="1"/>
                <c:pt idx="0">
                  <c:v>Всего</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pt idx="0">
                  <c:v>2022</c:v>
                </c:pt>
                <c:pt idx="1">
                  <c:v>2023</c:v>
                </c:pt>
                <c:pt idx="2">
                  <c:v>2024</c:v>
                </c:pt>
              </c:numCache>
            </c:numRef>
          </c:cat>
          <c:val>
            <c:numRef>
              <c:f>Лист1!$B$2:$B$4</c:f>
              <c:numCache>
                <c:formatCode>#,##0.0</c:formatCode>
                <c:ptCount val="3"/>
                <c:pt idx="0">
                  <c:v>3167387.6</c:v>
                </c:pt>
                <c:pt idx="1">
                  <c:v>2291708.2999999998</c:v>
                </c:pt>
                <c:pt idx="2">
                  <c:v>2327181.4</c:v>
                </c:pt>
              </c:numCache>
            </c:numRef>
          </c:val>
        </c:ser>
        <c:dLbls>
          <c:showLegendKey val="0"/>
          <c:showVal val="0"/>
          <c:showCatName val="0"/>
          <c:showSerName val="0"/>
          <c:showPercent val="0"/>
          <c:showBubbleSize val="0"/>
        </c:dLbls>
        <c:gapWidth val="150"/>
        <c:axId val="211281920"/>
        <c:axId val="213422592"/>
      </c:barChart>
      <c:catAx>
        <c:axId val="211281920"/>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13422592"/>
        <c:crosses val="autoZero"/>
        <c:auto val="1"/>
        <c:lblAlgn val="ctr"/>
        <c:lblOffset val="100"/>
        <c:noMultiLvlLbl val="0"/>
      </c:catAx>
      <c:valAx>
        <c:axId val="213422592"/>
        <c:scaling>
          <c:orientation val="minMax"/>
        </c:scaling>
        <c:delete val="1"/>
        <c:axPos val="b"/>
        <c:numFmt formatCode="#,##0.0" sourceLinked="1"/>
        <c:majorTickMark val="out"/>
        <c:minorTickMark val="none"/>
        <c:tickLblPos val="nextTo"/>
        <c:crossAx val="2112819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doughnutChart>
        <c:varyColors val="1"/>
        <c:ser>
          <c:idx val="0"/>
          <c:order val="0"/>
          <c:tx>
            <c:strRef>
              <c:f>Лист1!$B$1</c:f>
              <c:strCache>
                <c:ptCount val="1"/>
                <c:pt idx="0">
                  <c:v>Продажи</c:v>
                </c:pt>
              </c:strCache>
            </c:strRef>
          </c:tx>
          <c:cat>
            <c:strRef>
              <c:f>Лист1!$A$2:$A$3</c:f>
              <c:strCache>
                <c:ptCount val="2"/>
                <c:pt idx="0">
                  <c:v>субвенции</c:v>
                </c:pt>
                <c:pt idx="1">
                  <c:v>субсидии</c:v>
                </c:pt>
              </c:strCache>
            </c:strRef>
          </c:cat>
          <c:val>
            <c:numRef>
              <c:f>Лист1!$B$2:$B$3</c:f>
              <c:numCache>
                <c:formatCode>General</c:formatCode>
                <c:ptCount val="2"/>
                <c:pt idx="0">
                  <c:v>385871.3</c:v>
                </c:pt>
                <c:pt idx="1">
                  <c:v>25124.1</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7753006867549698E-4"/>
          <c:y val="0.23658193453297016"/>
          <c:w val="0.74509266127293039"/>
          <c:h val="0.74264744604790722"/>
        </c:manualLayout>
      </c:layout>
      <c:pie3DChart>
        <c:varyColors val="1"/>
        <c:ser>
          <c:idx val="0"/>
          <c:order val="0"/>
          <c:tx>
            <c:strRef>
              <c:f>Лист1!$B$1</c:f>
              <c:strCache>
                <c:ptCount val="1"/>
                <c:pt idx="0">
                  <c:v>Продажи</c:v>
                </c:pt>
              </c:strCache>
            </c:strRef>
          </c:tx>
          <c:spPr>
            <a:solidFill>
              <a:schemeClr val="accent3">
                <a:lumMod val="75000"/>
              </a:schemeClr>
            </a:solidFill>
            <a:scene3d>
              <a:camera prst="orthographicFront"/>
              <a:lightRig rig="threePt" dir="t"/>
            </a:scene3d>
            <a:sp3d>
              <a:bevelT w="114300" prst="artDeco"/>
            </a:sp3d>
          </c:spPr>
          <c:explosion val="13"/>
          <c:dPt>
            <c:idx val="0"/>
            <c:bubble3D val="0"/>
            <c:explosion val="0"/>
          </c:dPt>
          <c:dLbls>
            <c:dLbl>
              <c:idx val="0"/>
              <c:layout>
                <c:manualLayout>
                  <c:x val="-3.9083674165402808E-2"/>
                  <c:y val="0.36500618375685229"/>
                </c:manualLayout>
              </c:layout>
              <c:tx>
                <c:rich>
                  <a:bodyPr/>
                  <a:lstStyle/>
                  <a:p>
                    <a:r>
                      <a:rPr lang="ru-RU" sz="1200" b="1" dirty="0" smtClean="0">
                        <a:solidFill>
                          <a:schemeClr val="bg1"/>
                        </a:solidFill>
                        <a:latin typeface="Times New Roman" pitchFamily="18" charset="0"/>
                        <a:cs typeface="Times New Roman" pitchFamily="18" charset="0"/>
                      </a:rPr>
                      <a:t>2 462 378,2</a:t>
                    </a:r>
                  </a:p>
                  <a:p>
                    <a:r>
                      <a:rPr lang="ru-RU" sz="1200" b="1" dirty="0" smtClean="0">
                        <a:solidFill>
                          <a:schemeClr val="bg1"/>
                        </a:solidFill>
                        <a:latin typeface="Times New Roman" pitchFamily="18" charset="0"/>
                        <a:cs typeface="Times New Roman" pitchFamily="18" charset="0"/>
                      </a:rPr>
                      <a:t>(82,7 %)</a:t>
                    </a:r>
                    <a:endParaRPr lang="ru-RU" sz="1200" b="1" dirty="0">
                      <a:solidFill>
                        <a:schemeClr val="bg1"/>
                      </a:solidFill>
                    </a:endParaRPr>
                  </a:p>
                </c:rich>
              </c:tx>
              <c:showLegendKey val="0"/>
              <c:showVal val="0"/>
              <c:showCatName val="1"/>
              <c:showSerName val="0"/>
              <c:showPercent val="0"/>
              <c:showBubbleSize val="0"/>
            </c:dLbl>
            <c:txPr>
              <a:bodyPr/>
              <a:lstStyle/>
              <a:p>
                <a:pPr>
                  <a:defRPr sz="12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13857587252210071"/>
          <c:y val="0.19186227985250315"/>
          <c:w val="0.82363070769914459"/>
          <c:h val="0.54908713846609636"/>
        </c:manualLayout>
      </c:layout>
      <c:doughnutChart>
        <c:varyColors val="1"/>
        <c:ser>
          <c:idx val="0"/>
          <c:order val="0"/>
          <c:tx>
            <c:strRef>
              <c:f>Лист1!$B$1</c:f>
              <c:strCache>
                <c:ptCount val="1"/>
                <c:pt idx="0">
                  <c:v>Столбец1</c:v>
                </c:pt>
              </c:strCache>
            </c:strRef>
          </c:tx>
          <c:cat>
            <c:strRef>
              <c:f>Лист1!$A$2:$A$3</c:f>
              <c:strCache>
                <c:ptCount val="2"/>
                <c:pt idx="0">
                  <c:v>субвенции</c:v>
                </c:pt>
                <c:pt idx="1">
                  <c:v>субсидии</c:v>
                </c:pt>
              </c:strCache>
            </c:strRef>
          </c:cat>
          <c:val>
            <c:numRef>
              <c:f>Лист1!$B$2:$B$3</c:f>
              <c:numCache>
                <c:formatCode>General</c:formatCode>
                <c:ptCount val="2"/>
                <c:pt idx="0">
                  <c:v>381754.4</c:v>
                </c:pt>
                <c:pt idx="1">
                  <c:v>14817.4</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manualLayout>
          <c:layoutTarget val="inner"/>
          <c:xMode val="edge"/>
          <c:yMode val="edge"/>
          <c:x val="0.15717454068241471"/>
          <c:y val="0.12218658711123601"/>
          <c:w val="0.62211528965917362"/>
          <c:h val="0.65871030669794861"/>
        </c:manualLayout>
      </c:layout>
      <c:doughnutChart>
        <c:varyColors val="1"/>
        <c:ser>
          <c:idx val="0"/>
          <c:order val="0"/>
          <c:tx>
            <c:strRef>
              <c:f>Лист1!$B$1</c:f>
              <c:strCache>
                <c:ptCount val="1"/>
                <c:pt idx="0">
                  <c:v>Продажи</c:v>
                </c:pt>
              </c:strCache>
            </c:strRef>
          </c:tx>
          <c:cat>
            <c:strRef>
              <c:f>Лист1!$A$2:$A$3</c:f>
              <c:strCache>
                <c:ptCount val="2"/>
                <c:pt idx="0">
                  <c:v>субсидии</c:v>
                </c:pt>
                <c:pt idx="1">
                  <c:v>субвенции</c:v>
                </c:pt>
              </c:strCache>
            </c:strRef>
          </c:cat>
          <c:val>
            <c:numRef>
              <c:f>Лист1!$B$2:$B$3</c:f>
              <c:numCache>
                <c:formatCode>General</c:formatCode>
                <c:ptCount val="2"/>
                <c:pt idx="0">
                  <c:v>26177.5</c:v>
                </c:pt>
                <c:pt idx="1">
                  <c:v>382616.5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13857587252210071"/>
          <c:y val="0.12354460615487169"/>
          <c:w val="0.73169995000555499"/>
          <c:h val="0.5853599600044439"/>
        </c:manualLayout>
      </c:layout>
      <c:doughnutChart>
        <c:varyColors val="1"/>
        <c:ser>
          <c:idx val="0"/>
          <c:order val="0"/>
          <c:tx>
            <c:strRef>
              <c:f>Лист1!$B$1</c:f>
              <c:strCache>
                <c:ptCount val="1"/>
                <c:pt idx="0">
                  <c:v>Продажи</c:v>
                </c:pt>
              </c:strCache>
            </c:strRef>
          </c:tx>
          <c:cat>
            <c:strRef>
              <c:f>Лист1!$A$2:$A$3</c:f>
              <c:strCache>
                <c:ptCount val="2"/>
                <c:pt idx="0">
                  <c:v>субсидии</c:v>
                </c:pt>
                <c:pt idx="1">
                  <c:v>субс</c:v>
                </c:pt>
              </c:strCache>
            </c:strRef>
          </c:cat>
          <c:val>
            <c:numRef>
              <c:f>Лист1!$B$2:$B$3</c:f>
              <c:numCache>
                <c:formatCode>General</c:formatCode>
                <c:ptCount val="2"/>
                <c:pt idx="0">
                  <c:v>25124.1</c:v>
                </c:pt>
                <c:pt idx="1">
                  <c:v>385871.3</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2125388845683813"/>
          <c:y val="0.23675147205866015"/>
          <c:w val="0.6913537384735029"/>
          <c:h val="0.58219262187242349"/>
        </c:manualLayout>
      </c:layout>
      <c:doughnutChart>
        <c:varyColors val="1"/>
        <c:ser>
          <c:idx val="0"/>
          <c:order val="0"/>
          <c:tx>
            <c:strRef>
              <c:f>Лист1!$B$1</c:f>
              <c:strCache>
                <c:ptCount val="1"/>
                <c:pt idx="0">
                  <c:v>Продажи</c:v>
                </c:pt>
              </c:strCache>
            </c:strRef>
          </c:tx>
          <c:cat>
            <c:strRef>
              <c:f>Лист1!$A$2:$A$3</c:f>
              <c:strCache>
                <c:ptCount val="2"/>
                <c:pt idx="0">
                  <c:v>субсидии</c:v>
                </c:pt>
                <c:pt idx="1">
                  <c:v>субвенции</c:v>
                </c:pt>
              </c:strCache>
            </c:strRef>
          </c:cat>
          <c:val>
            <c:numRef>
              <c:f>Лист1!$B$2:$B$3</c:f>
              <c:numCache>
                <c:formatCode>General</c:formatCode>
                <c:ptCount val="2"/>
                <c:pt idx="0">
                  <c:v>14817.4</c:v>
                </c:pt>
                <c:pt idx="1">
                  <c:v>381754.4</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1"/>
    <c:plotArea>
      <c:layout>
        <c:manualLayout>
          <c:layoutTarget val="inner"/>
          <c:xMode val="edge"/>
          <c:yMode val="edge"/>
          <c:x val="0.15404339993968924"/>
          <c:y val="0.29390301662388391"/>
          <c:w val="0.75286975282316304"/>
          <c:h val="0.85744839774856219"/>
        </c:manualLayout>
      </c:layout>
      <c:doughnutChart>
        <c:varyColors val="1"/>
        <c:ser>
          <c:idx val="0"/>
          <c:order val="0"/>
          <c:tx>
            <c:strRef>
              <c:f>Лист1!$B$1</c:f>
              <c:strCache>
                <c:ptCount val="1"/>
                <c:pt idx="0">
                  <c:v>Продажи</c:v>
                </c:pt>
              </c:strCache>
            </c:strRef>
          </c:tx>
          <c:cat>
            <c:strRef>
              <c:f>Лист1!$A$2:$A$3</c:f>
              <c:strCache>
                <c:ptCount val="2"/>
                <c:pt idx="0">
                  <c:v>субвенции</c:v>
                </c:pt>
                <c:pt idx="1">
                  <c:v>субсидии</c:v>
                </c:pt>
              </c:strCache>
            </c:strRef>
          </c:cat>
          <c:val>
            <c:numRef>
              <c:f>Лист1!$B$2:$B$3</c:f>
              <c:numCache>
                <c:formatCode>#,##0.00</c:formatCode>
                <c:ptCount val="2"/>
                <c:pt idx="0">
                  <c:v>382616.5</c:v>
                </c:pt>
                <c:pt idx="1">
                  <c:v>26177.5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manualLayout>
          <c:layoutTarget val="inner"/>
          <c:xMode val="edge"/>
          <c:yMode val="edge"/>
          <c:x val="2.1188985731637324E-2"/>
          <c:y val="0.2660665378654381"/>
          <c:w val="0.92230705231732979"/>
          <c:h val="0.51540882005336053"/>
        </c:manualLayout>
      </c:layout>
      <c:bar3DChart>
        <c:barDir val="col"/>
        <c:grouping val="clustered"/>
        <c:varyColors val="0"/>
        <c:ser>
          <c:idx val="0"/>
          <c:order val="0"/>
          <c:tx>
            <c:strRef>
              <c:f>Лист1!$B$1</c:f>
              <c:strCache>
                <c:ptCount val="1"/>
                <c:pt idx="0">
                  <c:v>Общее образование 
(7 учреждений)</c:v>
                </c:pt>
              </c:strCache>
            </c:strRef>
          </c:tx>
          <c:invertIfNegative val="0"/>
          <c:dLbls>
            <c:txPr>
              <a:bodyPr/>
              <a:lstStyle/>
              <a:p>
                <a:pPr>
                  <a:defRPr sz="1000"/>
                </a:pPr>
                <a:endParaRPr lang="ru-RU"/>
              </a:p>
            </c:txPr>
            <c:showLegendKey val="0"/>
            <c:showVal val="1"/>
            <c:showCatName val="0"/>
            <c:showSerName val="0"/>
            <c:showPercent val="0"/>
            <c:showBubbleSize val="0"/>
            <c:showLeaderLines val="0"/>
          </c:dLbls>
          <c:cat>
            <c:numRef>
              <c:f>Лист1!$A$2:$A$6</c:f>
              <c:numCache>
                <c:formatCode>General</c:formatCode>
                <c:ptCount val="5"/>
                <c:pt idx="0">
                  <c:v>2020</c:v>
                </c:pt>
                <c:pt idx="1">
                  <c:v>2021</c:v>
                </c:pt>
                <c:pt idx="2">
                  <c:v>2022</c:v>
                </c:pt>
                <c:pt idx="3">
                  <c:v>2023</c:v>
                </c:pt>
                <c:pt idx="4">
                  <c:v>2024</c:v>
                </c:pt>
              </c:numCache>
            </c:numRef>
          </c:cat>
          <c:val>
            <c:numRef>
              <c:f>Лист1!$B$2:$B$6</c:f>
              <c:numCache>
                <c:formatCode>General</c:formatCode>
                <c:ptCount val="5"/>
                <c:pt idx="0">
                  <c:v>1313</c:v>
                </c:pt>
                <c:pt idx="1">
                  <c:v>1297</c:v>
                </c:pt>
                <c:pt idx="2">
                  <c:v>1295</c:v>
                </c:pt>
                <c:pt idx="3">
                  <c:v>1242</c:v>
                </c:pt>
                <c:pt idx="4">
                  <c:v>1288</c:v>
                </c:pt>
              </c:numCache>
            </c:numRef>
          </c:val>
        </c:ser>
        <c:dLbls>
          <c:showLegendKey val="0"/>
          <c:showVal val="0"/>
          <c:showCatName val="0"/>
          <c:showSerName val="0"/>
          <c:showPercent val="0"/>
          <c:showBubbleSize val="0"/>
        </c:dLbls>
        <c:gapWidth val="150"/>
        <c:shape val="cylinder"/>
        <c:axId val="222596608"/>
        <c:axId val="210833920"/>
        <c:axId val="0"/>
      </c:bar3DChart>
      <c:catAx>
        <c:axId val="222596608"/>
        <c:scaling>
          <c:orientation val="minMax"/>
        </c:scaling>
        <c:delete val="0"/>
        <c:axPos val="b"/>
        <c:numFmt formatCode="General" sourceLinked="1"/>
        <c:majorTickMark val="out"/>
        <c:minorTickMark val="none"/>
        <c:tickLblPos val="nextTo"/>
        <c:txPr>
          <a:bodyPr/>
          <a:lstStyle/>
          <a:p>
            <a:pPr>
              <a:defRPr sz="1200"/>
            </a:pPr>
            <a:endParaRPr lang="ru-RU"/>
          </a:p>
        </c:txPr>
        <c:crossAx val="210833920"/>
        <c:crosses val="autoZero"/>
        <c:auto val="1"/>
        <c:lblAlgn val="ctr"/>
        <c:lblOffset val="100"/>
        <c:noMultiLvlLbl val="0"/>
      </c:catAx>
      <c:valAx>
        <c:axId val="210833920"/>
        <c:scaling>
          <c:orientation val="minMax"/>
        </c:scaling>
        <c:delete val="1"/>
        <c:axPos val="l"/>
        <c:numFmt formatCode="General" sourceLinked="1"/>
        <c:majorTickMark val="out"/>
        <c:minorTickMark val="none"/>
        <c:tickLblPos val="nextTo"/>
        <c:crossAx val="222596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Дополнительное образование 
(2 учреждения)</c:v>
                </c:pt>
              </c:strCache>
            </c:strRef>
          </c:tx>
          <c:invertIfNegative val="0"/>
          <c:dLbls>
            <c:txPr>
              <a:bodyPr/>
              <a:lstStyle/>
              <a:p>
                <a:pPr>
                  <a:defRPr sz="1000"/>
                </a:pPr>
                <a:endParaRPr lang="ru-RU"/>
              </a:p>
            </c:txPr>
            <c:showLegendKey val="0"/>
            <c:showVal val="1"/>
            <c:showCatName val="0"/>
            <c:showSerName val="0"/>
            <c:showPercent val="0"/>
            <c:showBubbleSize val="0"/>
            <c:showLeaderLines val="0"/>
          </c:dLbls>
          <c:cat>
            <c:numRef>
              <c:f>Лист1!$A$2:$A$6</c:f>
              <c:numCache>
                <c:formatCode>General</c:formatCode>
                <c:ptCount val="5"/>
                <c:pt idx="0">
                  <c:v>2020</c:v>
                </c:pt>
                <c:pt idx="1">
                  <c:v>2021</c:v>
                </c:pt>
                <c:pt idx="2">
                  <c:v>2022</c:v>
                </c:pt>
                <c:pt idx="3">
                  <c:v>2023</c:v>
                </c:pt>
                <c:pt idx="4">
                  <c:v>2024</c:v>
                </c:pt>
              </c:numCache>
            </c:numRef>
          </c:cat>
          <c:val>
            <c:numRef>
              <c:f>Лист1!$B$2:$B$6</c:f>
              <c:numCache>
                <c:formatCode>General</c:formatCode>
                <c:ptCount val="5"/>
                <c:pt idx="0">
                  <c:v>1466</c:v>
                </c:pt>
                <c:pt idx="1">
                  <c:v>1483</c:v>
                </c:pt>
                <c:pt idx="2">
                  <c:v>1561</c:v>
                </c:pt>
                <c:pt idx="3">
                  <c:v>1520</c:v>
                </c:pt>
                <c:pt idx="4">
                  <c:v>1548</c:v>
                </c:pt>
              </c:numCache>
            </c:numRef>
          </c:val>
        </c:ser>
        <c:dLbls>
          <c:showLegendKey val="0"/>
          <c:showVal val="0"/>
          <c:showCatName val="0"/>
          <c:showSerName val="0"/>
          <c:showPercent val="0"/>
          <c:showBubbleSize val="0"/>
        </c:dLbls>
        <c:gapWidth val="150"/>
        <c:shape val="cylinder"/>
        <c:axId val="223817216"/>
        <c:axId val="222046464"/>
        <c:axId val="0"/>
      </c:bar3DChart>
      <c:catAx>
        <c:axId val="223817216"/>
        <c:scaling>
          <c:orientation val="minMax"/>
        </c:scaling>
        <c:delete val="0"/>
        <c:axPos val="b"/>
        <c:numFmt formatCode="General" sourceLinked="1"/>
        <c:majorTickMark val="out"/>
        <c:minorTickMark val="none"/>
        <c:tickLblPos val="nextTo"/>
        <c:txPr>
          <a:bodyPr/>
          <a:lstStyle/>
          <a:p>
            <a:pPr>
              <a:defRPr sz="1200"/>
            </a:pPr>
            <a:endParaRPr lang="ru-RU"/>
          </a:p>
        </c:txPr>
        <c:crossAx val="222046464"/>
        <c:crosses val="autoZero"/>
        <c:auto val="1"/>
        <c:lblAlgn val="ctr"/>
        <c:lblOffset val="100"/>
        <c:noMultiLvlLbl val="0"/>
      </c:catAx>
      <c:valAx>
        <c:axId val="222046464"/>
        <c:scaling>
          <c:orientation val="minMax"/>
        </c:scaling>
        <c:delete val="1"/>
        <c:axPos val="l"/>
        <c:numFmt formatCode="General" sourceLinked="1"/>
        <c:majorTickMark val="out"/>
        <c:minorTickMark val="none"/>
        <c:tickLblPos val="nextTo"/>
        <c:crossAx val="2238172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Дошкольное образование</c:v>
                </c:pt>
              </c:strCache>
            </c:strRef>
          </c:tx>
          <c:invertIfNegative val="0"/>
          <c:dLbls>
            <c:dLbl>
              <c:idx val="0"/>
              <c:layout>
                <c:manualLayout>
                  <c:x val="-4.4797889840196969E-7"/>
                  <c:y val="0.33267218623392475"/>
                </c:manualLayout>
              </c:layout>
              <c:numFmt formatCode="#,##0.0" sourceLinked="0"/>
              <c:spPr/>
              <c:txPr>
                <a:bodyPr rot="-5400000" vert="horz" anchor="t" anchorCtr="0"/>
                <a:lstStyle/>
                <a:p>
                  <a:pPr>
                    <a:defRPr sz="800"/>
                  </a:pPr>
                  <a:endParaRPr lang="ru-RU"/>
                </a:p>
              </c:txPr>
              <c:showLegendKey val="0"/>
              <c:showVal val="1"/>
              <c:showCatName val="0"/>
              <c:showSerName val="0"/>
              <c:showPercent val="0"/>
              <c:showBubbleSize val="0"/>
            </c:dLbl>
            <c:dLbl>
              <c:idx val="1"/>
              <c:layout>
                <c:manualLayout>
                  <c:x val="0"/>
                  <c:y val="0.22178145748928316"/>
                </c:manualLayout>
              </c:layout>
              <c:numFmt formatCode="#,##0.0" sourceLinked="0"/>
              <c:spPr/>
              <c:txPr>
                <a:bodyPr rot="-5400000" vert="horz" anchor="t" anchorCtr="0"/>
                <a:lstStyle/>
                <a:p>
                  <a:pPr>
                    <a:defRPr sz="800"/>
                  </a:pPr>
                  <a:endParaRPr lang="ru-RU"/>
                </a:p>
              </c:txPr>
              <c:showLegendKey val="0"/>
              <c:showVal val="1"/>
              <c:showCatName val="0"/>
              <c:showSerName val="0"/>
              <c:showPercent val="0"/>
              <c:showBubbleSize val="0"/>
            </c:dLbl>
            <c:dLbl>
              <c:idx val="2"/>
              <c:layout>
                <c:manualLayout>
                  <c:x val="2.2757328038820059E-2"/>
                  <c:y val="0.22178145748928316"/>
                </c:manualLayout>
              </c:layout>
              <c:numFmt formatCode="#,##0.0" sourceLinked="0"/>
              <c:spPr/>
              <c:txPr>
                <a:bodyPr rot="-5400000" vert="horz" anchor="t" anchorCtr="0"/>
                <a:lstStyle/>
                <a:p>
                  <a:pPr>
                    <a:defRPr sz="800"/>
                  </a:pPr>
                  <a:endParaRPr lang="ru-RU"/>
                </a:p>
              </c:txPr>
              <c:showLegendKey val="0"/>
              <c:showVal val="1"/>
              <c:showCatName val="0"/>
              <c:showSerName val="0"/>
              <c:showPercent val="0"/>
              <c:showBubbleSize val="0"/>
            </c:dLbl>
            <c:dLbl>
              <c:idx val="3"/>
              <c:layout>
                <c:manualLayout>
                  <c:x val="2.8446660048525075E-2"/>
                  <c:y val="0.18676333262255423"/>
                </c:manualLayout>
              </c:layout>
              <c:numFmt formatCode="#,##0.0" sourceLinked="0"/>
              <c:spPr/>
              <c:txPr>
                <a:bodyPr rot="-5400000" vert="horz" anchor="t" anchorCtr="0"/>
                <a:lstStyle/>
                <a:p>
                  <a:pPr>
                    <a:defRPr sz="800"/>
                  </a:pPr>
                  <a:endParaRPr lang="ru-RU"/>
                </a:p>
              </c:txPr>
              <c:showLegendKey val="0"/>
              <c:showVal val="1"/>
              <c:showCatName val="0"/>
              <c:showSerName val="0"/>
              <c:showPercent val="0"/>
              <c:showBubbleSize val="0"/>
            </c:dLbl>
            <c:numFmt formatCode="General" sourceLinked="0"/>
            <c:txPr>
              <a:bodyPr rot="-5400000" vert="horz" anchor="t" anchorCtr="0"/>
              <a:lstStyle/>
              <a:p>
                <a:pPr>
                  <a:defRPr sz="800"/>
                </a:pPr>
                <a:endParaRPr lang="ru-RU"/>
              </a:p>
            </c:txPr>
            <c:showLegendKey val="0"/>
            <c:showVal val="1"/>
            <c:showCatName val="0"/>
            <c:showSerName val="0"/>
            <c:showPercent val="0"/>
            <c:showBubbleSize val="0"/>
            <c:showLeaderLines val="0"/>
          </c:dLbls>
          <c:cat>
            <c:numRef>
              <c:f>Лист1!$A$2:$A$5</c:f>
              <c:numCache>
                <c:formatCode>General</c:formatCode>
                <c:ptCount val="4"/>
                <c:pt idx="0">
                  <c:v>2021</c:v>
                </c:pt>
                <c:pt idx="1">
                  <c:v>2022</c:v>
                </c:pt>
                <c:pt idx="2">
                  <c:v>2023</c:v>
                </c:pt>
                <c:pt idx="3">
                  <c:v>2024</c:v>
                </c:pt>
              </c:numCache>
            </c:numRef>
          </c:cat>
          <c:val>
            <c:numRef>
              <c:f>Лист1!$B$2:$B$5</c:f>
              <c:numCache>
                <c:formatCode>General</c:formatCode>
                <c:ptCount val="4"/>
                <c:pt idx="0">
                  <c:v>157971.29999999999</c:v>
                </c:pt>
                <c:pt idx="1">
                  <c:v>151802.20000000001</c:v>
                </c:pt>
                <c:pt idx="2">
                  <c:v>149683</c:v>
                </c:pt>
                <c:pt idx="3">
                  <c:v>149683</c:v>
                </c:pt>
              </c:numCache>
            </c:numRef>
          </c:val>
        </c:ser>
        <c:dLbls>
          <c:showLegendKey val="0"/>
          <c:showVal val="0"/>
          <c:showCatName val="0"/>
          <c:showSerName val="0"/>
          <c:showPercent val="0"/>
          <c:showBubbleSize val="0"/>
        </c:dLbls>
        <c:gapWidth val="150"/>
        <c:shape val="cylinder"/>
        <c:axId val="223813632"/>
        <c:axId val="222049920"/>
        <c:axId val="0"/>
      </c:bar3DChart>
      <c:catAx>
        <c:axId val="223813632"/>
        <c:scaling>
          <c:orientation val="minMax"/>
        </c:scaling>
        <c:delete val="0"/>
        <c:axPos val="b"/>
        <c:numFmt formatCode="General" sourceLinked="1"/>
        <c:majorTickMark val="out"/>
        <c:minorTickMark val="none"/>
        <c:tickLblPos val="nextTo"/>
        <c:txPr>
          <a:bodyPr/>
          <a:lstStyle/>
          <a:p>
            <a:pPr>
              <a:defRPr sz="1000"/>
            </a:pPr>
            <a:endParaRPr lang="ru-RU"/>
          </a:p>
        </c:txPr>
        <c:crossAx val="222049920"/>
        <c:crosses val="autoZero"/>
        <c:auto val="1"/>
        <c:lblAlgn val="ctr"/>
        <c:lblOffset val="100"/>
        <c:noMultiLvlLbl val="0"/>
      </c:catAx>
      <c:valAx>
        <c:axId val="222049920"/>
        <c:scaling>
          <c:orientation val="minMax"/>
        </c:scaling>
        <c:delete val="1"/>
        <c:axPos val="l"/>
        <c:numFmt formatCode="General" sourceLinked="1"/>
        <c:majorTickMark val="out"/>
        <c:minorTickMark val="none"/>
        <c:tickLblPos val="nextTo"/>
        <c:crossAx val="223813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Общее образование</c:v>
                </c:pt>
              </c:strCache>
            </c:strRef>
          </c:tx>
          <c:invertIfNegative val="0"/>
          <c:dLbls>
            <c:dLbl>
              <c:idx val="0"/>
              <c:layout>
                <c:manualLayout>
                  <c:x val="1.5117367911501896E-2"/>
                  <c:y val="0.32795173550753687"/>
                </c:manualLayout>
              </c:layout>
              <c:showLegendKey val="0"/>
              <c:showVal val="1"/>
              <c:showCatName val="0"/>
              <c:showSerName val="0"/>
              <c:showPercent val="0"/>
              <c:showBubbleSize val="0"/>
            </c:dLbl>
            <c:dLbl>
              <c:idx val="1"/>
              <c:layout>
                <c:manualLayout>
                  <c:x val="2.0156490548669241E-2"/>
                  <c:y val="0.29343050019095407"/>
                </c:manualLayout>
              </c:layout>
              <c:showLegendKey val="0"/>
              <c:showVal val="1"/>
              <c:showCatName val="0"/>
              <c:showSerName val="0"/>
              <c:showPercent val="0"/>
              <c:showBubbleSize val="0"/>
            </c:dLbl>
            <c:dLbl>
              <c:idx val="2"/>
              <c:layout>
                <c:manualLayout>
                  <c:x val="0"/>
                  <c:y val="0.25315572565494077"/>
                </c:manualLayout>
              </c:layout>
              <c:showLegendKey val="0"/>
              <c:showVal val="1"/>
              <c:showCatName val="0"/>
              <c:showSerName val="0"/>
              <c:showPercent val="0"/>
              <c:showBubbleSize val="0"/>
            </c:dLbl>
            <c:dLbl>
              <c:idx val="3"/>
              <c:layout>
                <c:manualLayout>
                  <c:x val="5.039122637167299E-3"/>
                  <c:y val="0.27616988253266267"/>
                </c:manualLayout>
              </c:layout>
              <c:showLegendKey val="0"/>
              <c:showVal val="1"/>
              <c:showCatName val="0"/>
              <c:showSerName val="0"/>
              <c:showPercent val="0"/>
              <c:showBubbleSize val="0"/>
            </c:dLbl>
            <c:numFmt formatCode="#,##0.0" sourceLinked="0"/>
            <c:txPr>
              <a:bodyPr rot="-5400000" vert="horz"/>
              <a:lstStyle/>
              <a:p>
                <a:pPr>
                  <a:defRPr sz="800"/>
                </a:pPr>
                <a:endParaRPr lang="ru-RU"/>
              </a:p>
            </c:txPr>
            <c:showLegendKey val="0"/>
            <c:showVal val="1"/>
            <c:showCatName val="0"/>
            <c:showSerName val="0"/>
            <c:showPercent val="0"/>
            <c:showBubbleSize val="0"/>
            <c:showLeaderLines val="0"/>
          </c:dLbls>
          <c:cat>
            <c:numRef>
              <c:f>Лист1!$A$2:$A$5</c:f>
              <c:numCache>
                <c:formatCode>General</c:formatCode>
                <c:ptCount val="4"/>
                <c:pt idx="0">
                  <c:v>2021</c:v>
                </c:pt>
                <c:pt idx="1">
                  <c:v>2022</c:v>
                </c:pt>
                <c:pt idx="2">
                  <c:v>2023</c:v>
                </c:pt>
                <c:pt idx="3">
                  <c:v>2024</c:v>
                </c:pt>
              </c:numCache>
            </c:numRef>
          </c:cat>
          <c:val>
            <c:numRef>
              <c:f>Лист1!$B$2:$B$5</c:f>
              <c:numCache>
                <c:formatCode>General</c:formatCode>
                <c:ptCount val="4"/>
                <c:pt idx="0">
                  <c:v>384608.2</c:v>
                </c:pt>
                <c:pt idx="1">
                  <c:v>337357.4</c:v>
                </c:pt>
                <c:pt idx="2">
                  <c:v>310500.5</c:v>
                </c:pt>
                <c:pt idx="3">
                  <c:v>302588.90000000002</c:v>
                </c:pt>
              </c:numCache>
            </c:numRef>
          </c:val>
        </c:ser>
        <c:dLbls>
          <c:showLegendKey val="0"/>
          <c:showVal val="0"/>
          <c:showCatName val="0"/>
          <c:showSerName val="0"/>
          <c:showPercent val="0"/>
          <c:showBubbleSize val="0"/>
        </c:dLbls>
        <c:gapWidth val="150"/>
        <c:shape val="cylinder"/>
        <c:axId val="223922688"/>
        <c:axId val="222051072"/>
        <c:axId val="0"/>
      </c:bar3DChart>
      <c:catAx>
        <c:axId val="223922688"/>
        <c:scaling>
          <c:orientation val="minMax"/>
        </c:scaling>
        <c:delete val="0"/>
        <c:axPos val="b"/>
        <c:numFmt formatCode="General" sourceLinked="1"/>
        <c:majorTickMark val="out"/>
        <c:minorTickMark val="none"/>
        <c:tickLblPos val="nextTo"/>
        <c:txPr>
          <a:bodyPr/>
          <a:lstStyle/>
          <a:p>
            <a:pPr>
              <a:defRPr sz="1000"/>
            </a:pPr>
            <a:endParaRPr lang="ru-RU"/>
          </a:p>
        </c:txPr>
        <c:crossAx val="222051072"/>
        <c:crosses val="autoZero"/>
        <c:auto val="1"/>
        <c:lblAlgn val="ctr"/>
        <c:lblOffset val="100"/>
        <c:noMultiLvlLbl val="0"/>
      </c:catAx>
      <c:valAx>
        <c:axId val="222051072"/>
        <c:scaling>
          <c:orientation val="minMax"/>
        </c:scaling>
        <c:delete val="1"/>
        <c:axPos val="l"/>
        <c:numFmt formatCode="General" sourceLinked="1"/>
        <c:majorTickMark val="out"/>
        <c:minorTickMark val="none"/>
        <c:tickLblPos val="nextTo"/>
        <c:crossAx val="223922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Дополнительное образование</c:v>
                </c:pt>
              </c:strCache>
            </c:strRef>
          </c:tx>
          <c:invertIfNegative val="0"/>
          <c:dLbls>
            <c:dLbl>
              <c:idx val="0"/>
              <c:layout>
                <c:manualLayout>
                  <c:x val="0"/>
                  <c:y val="0.3351016553716254"/>
                </c:manualLayout>
              </c:layout>
              <c:showLegendKey val="0"/>
              <c:showVal val="1"/>
              <c:showCatName val="0"/>
              <c:showSerName val="0"/>
              <c:showPercent val="0"/>
              <c:showBubbleSize val="0"/>
            </c:dLbl>
            <c:dLbl>
              <c:idx val="1"/>
              <c:layout>
                <c:manualLayout>
                  <c:x val="3.24890801606839E-2"/>
                  <c:y val="0.25867496204125467"/>
                </c:manualLayout>
              </c:layout>
              <c:showLegendKey val="0"/>
              <c:showVal val="1"/>
              <c:showCatName val="0"/>
              <c:showSerName val="0"/>
              <c:showPercent val="0"/>
              <c:showBubbleSize val="0"/>
            </c:dLbl>
            <c:dLbl>
              <c:idx val="2"/>
              <c:layout>
                <c:manualLayout>
                  <c:x val="2.3206485829059931E-2"/>
                  <c:y val="0.2234011035810837"/>
                </c:manualLayout>
              </c:layout>
              <c:showLegendKey val="0"/>
              <c:showVal val="1"/>
              <c:showCatName val="0"/>
              <c:showSerName val="0"/>
              <c:showPercent val="0"/>
              <c:showBubbleSize val="0"/>
            </c:dLbl>
            <c:dLbl>
              <c:idx val="3"/>
              <c:layout>
                <c:manualLayout>
                  <c:x val="1.3923891497435958E-2"/>
                  <c:y val="0.22340110358108359"/>
                </c:manualLayout>
              </c:layout>
              <c:showLegendKey val="0"/>
              <c:showVal val="1"/>
              <c:showCatName val="0"/>
              <c:showSerName val="0"/>
              <c:showPercent val="0"/>
              <c:showBubbleSize val="0"/>
            </c:dLbl>
            <c:numFmt formatCode="#,##0.0" sourceLinked="0"/>
            <c:txPr>
              <a:bodyPr rot="-5400000" vert="horz"/>
              <a:lstStyle/>
              <a:p>
                <a:pPr>
                  <a:defRPr sz="800"/>
                </a:pPr>
                <a:endParaRPr lang="ru-RU"/>
              </a:p>
            </c:txPr>
            <c:showLegendKey val="0"/>
            <c:showVal val="1"/>
            <c:showCatName val="0"/>
            <c:showSerName val="0"/>
            <c:showPercent val="0"/>
            <c:showBubbleSize val="0"/>
            <c:showLeaderLines val="0"/>
          </c:dLbls>
          <c:cat>
            <c:numRef>
              <c:f>Лист1!$A$2:$A$5</c:f>
              <c:numCache>
                <c:formatCode>General</c:formatCode>
                <c:ptCount val="4"/>
                <c:pt idx="0">
                  <c:v>2021</c:v>
                </c:pt>
                <c:pt idx="1">
                  <c:v>2022</c:v>
                </c:pt>
                <c:pt idx="2">
                  <c:v>2023</c:v>
                </c:pt>
                <c:pt idx="3">
                  <c:v>2024</c:v>
                </c:pt>
              </c:numCache>
            </c:numRef>
          </c:cat>
          <c:val>
            <c:numRef>
              <c:f>Лист1!$B$2:$B$5</c:f>
              <c:numCache>
                <c:formatCode>General</c:formatCode>
                <c:ptCount val="4"/>
                <c:pt idx="0">
                  <c:v>106304.9</c:v>
                </c:pt>
                <c:pt idx="1">
                  <c:v>97137.7</c:v>
                </c:pt>
                <c:pt idx="2">
                  <c:v>93445.7</c:v>
                </c:pt>
                <c:pt idx="3">
                  <c:v>93396.2</c:v>
                </c:pt>
              </c:numCache>
            </c:numRef>
          </c:val>
        </c:ser>
        <c:dLbls>
          <c:showLegendKey val="0"/>
          <c:showVal val="0"/>
          <c:showCatName val="0"/>
          <c:showSerName val="0"/>
          <c:showPercent val="0"/>
          <c:showBubbleSize val="0"/>
        </c:dLbls>
        <c:gapWidth val="150"/>
        <c:shape val="cylinder"/>
        <c:axId val="222735360"/>
        <c:axId val="222208576"/>
        <c:axId val="0"/>
      </c:bar3DChart>
      <c:catAx>
        <c:axId val="222735360"/>
        <c:scaling>
          <c:orientation val="minMax"/>
        </c:scaling>
        <c:delete val="0"/>
        <c:axPos val="b"/>
        <c:numFmt formatCode="General" sourceLinked="1"/>
        <c:majorTickMark val="out"/>
        <c:minorTickMark val="none"/>
        <c:tickLblPos val="nextTo"/>
        <c:txPr>
          <a:bodyPr/>
          <a:lstStyle/>
          <a:p>
            <a:pPr>
              <a:defRPr sz="1000"/>
            </a:pPr>
            <a:endParaRPr lang="ru-RU"/>
          </a:p>
        </c:txPr>
        <c:crossAx val="222208576"/>
        <c:crosses val="autoZero"/>
        <c:auto val="1"/>
        <c:lblAlgn val="ctr"/>
        <c:lblOffset val="100"/>
        <c:noMultiLvlLbl val="0"/>
      </c:catAx>
      <c:valAx>
        <c:axId val="222208576"/>
        <c:scaling>
          <c:orientation val="minMax"/>
        </c:scaling>
        <c:delete val="1"/>
        <c:axPos val="l"/>
        <c:numFmt formatCode="General" sourceLinked="1"/>
        <c:majorTickMark val="out"/>
        <c:minorTickMark val="none"/>
        <c:tickLblPos val="nextTo"/>
        <c:crossAx val="222735360"/>
        <c:crosses val="autoZero"/>
        <c:crossBetween val="between"/>
      </c:valAx>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7748330993525971E-4"/>
          <c:y val="0.25735255395209283"/>
          <c:w val="0.74509266127293039"/>
          <c:h val="0.74264744604790722"/>
        </c:manualLayout>
      </c:layout>
      <c:pie3DChart>
        <c:varyColors val="1"/>
        <c:ser>
          <c:idx val="0"/>
          <c:order val="0"/>
          <c:tx>
            <c:strRef>
              <c:f>Лист1!$B$1</c:f>
              <c:strCache>
                <c:ptCount val="1"/>
                <c:pt idx="0">
                  <c:v>Продажи</c:v>
                </c:pt>
              </c:strCache>
            </c:strRef>
          </c:tx>
          <c:spPr>
            <a:solidFill>
              <a:schemeClr val="accent6">
                <a:lumMod val="75000"/>
              </a:schemeClr>
            </a:solidFill>
            <a:scene3d>
              <a:camera prst="orthographicFront"/>
              <a:lightRig rig="threePt" dir="t"/>
            </a:scene3d>
            <a:sp3d>
              <a:bevelT w="114300" prst="artDeco"/>
            </a:sp3d>
          </c:spPr>
          <c:dPt>
            <c:idx val="0"/>
            <c:bubble3D val="0"/>
          </c:dPt>
          <c:dLbls>
            <c:dLbl>
              <c:idx val="0"/>
              <c:layout>
                <c:manualLayout>
                  <c:x val="4.8586773186817716E-3"/>
                  <c:y val="0.23622801626192308"/>
                </c:manualLayout>
              </c:layout>
              <c:tx>
                <c:rich>
                  <a:bodyPr/>
                  <a:lstStyle/>
                  <a:p>
                    <a:r>
                      <a:rPr lang="ru-RU" sz="1100" b="1" dirty="0" smtClean="0">
                        <a:solidFill>
                          <a:schemeClr val="bg1"/>
                        </a:solidFill>
                        <a:latin typeface="Times New Roman" pitchFamily="18" charset="0"/>
                        <a:cs typeface="Times New Roman" pitchFamily="18" charset="0"/>
                      </a:rPr>
                      <a:t>408 836,0</a:t>
                    </a:r>
                  </a:p>
                  <a:p>
                    <a:r>
                      <a:rPr lang="ru-RU" sz="1100" b="1" dirty="0" smtClean="0">
                        <a:solidFill>
                          <a:schemeClr val="bg1"/>
                        </a:solidFill>
                        <a:latin typeface="Times New Roman" pitchFamily="18" charset="0"/>
                        <a:cs typeface="Times New Roman" pitchFamily="18" charset="0"/>
                      </a:rPr>
                      <a:t>(13,7 %)</a:t>
                    </a:r>
                    <a:endParaRPr lang="ru-RU" b="1" dirty="0">
                      <a:solidFill>
                        <a:schemeClr val="bg1"/>
                      </a:solidFill>
                    </a:endParaRPr>
                  </a:p>
                </c:rich>
              </c:tx>
              <c:showLegendKey val="0"/>
              <c:showVal val="0"/>
              <c:showCatName val="1"/>
              <c:showSerName val="0"/>
              <c:showPercent val="0"/>
              <c:showBubbleSize val="0"/>
            </c:dLbl>
            <c:txPr>
              <a:bodyPr/>
              <a:lstStyle/>
              <a:p>
                <a:pPr>
                  <a:defRPr sz="1100">
                    <a:latin typeface="Times New Roman" pitchFamily="18" charset="0"/>
                    <a:cs typeface="Times New Roman" pitchFamily="18" charset="0"/>
                  </a:defRPr>
                </a:pPr>
                <a:endParaRPr lang="ru-RU"/>
              </a:p>
            </c:txPr>
            <c:showLegendKey val="0"/>
            <c:showVal val="0"/>
            <c:showCatName val="1"/>
            <c:showSerName val="0"/>
            <c:showPercent val="0"/>
            <c:showBubbleSize val="0"/>
            <c:showLeaderLines val="1"/>
          </c:dLbls>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200">
              <a:latin typeface="Times New Roman" pitchFamily="18" charset="0"/>
              <a:cs typeface="Times New Roman" pitchFamily="18" charset="0"/>
            </a:defRPr>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Дошкольное образование (5 учреждений)</c:v>
                </c:pt>
              </c:strCache>
            </c:strRef>
          </c:tx>
          <c:invertIfNegative val="0"/>
          <c:dLbls>
            <c:txPr>
              <a:bodyPr/>
              <a:lstStyle/>
              <a:p>
                <a:pPr>
                  <a:defRPr sz="1000"/>
                </a:pPr>
                <a:endParaRPr lang="ru-RU"/>
              </a:p>
            </c:txPr>
            <c:showLegendKey val="0"/>
            <c:showVal val="1"/>
            <c:showCatName val="0"/>
            <c:showSerName val="0"/>
            <c:showPercent val="0"/>
            <c:showBubbleSize val="0"/>
            <c:showLeaderLines val="0"/>
          </c:dLbls>
          <c:cat>
            <c:numRef>
              <c:f>Лист1!$A$2:$A$6</c:f>
              <c:numCache>
                <c:formatCode>General</c:formatCode>
                <c:ptCount val="5"/>
                <c:pt idx="0">
                  <c:v>2020</c:v>
                </c:pt>
                <c:pt idx="1">
                  <c:v>2021</c:v>
                </c:pt>
                <c:pt idx="2">
                  <c:v>2022</c:v>
                </c:pt>
                <c:pt idx="3">
                  <c:v>2023</c:v>
                </c:pt>
                <c:pt idx="4">
                  <c:v>2024</c:v>
                </c:pt>
              </c:numCache>
            </c:numRef>
          </c:cat>
          <c:val>
            <c:numRef>
              <c:f>Лист1!$B$2:$B$6</c:f>
              <c:numCache>
                <c:formatCode>General</c:formatCode>
                <c:ptCount val="5"/>
                <c:pt idx="0">
                  <c:v>585</c:v>
                </c:pt>
                <c:pt idx="1">
                  <c:v>520</c:v>
                </c:pt>
                <c:pt idx="2">
                  <c:v>542</c:v>
                </c:pt>
                <c:pt idx="3">
                  <c:v>476</c:v>
                </c:pt>
                <c:pt idx="4">
                  <c:v>417</c:v>
                </c:pt>
              </c:numCache>
            </c:numRef>
          </c:val>
        </c:ser>
        <c:dLbls>
          <c:showLegendKey val="0"/>
          <c:showVal val="0"/>
          <c:showCatName val="0"/>
          <c:showSerName val="0"/>
          <c:showPercent val="0"/>
          <c:showBubbleSize val="0"/>
        </c:dLbls>
        <c:gapWidth val="150"/>
        <c:shape val="cylinder"/>
        <c:axId val="223839744"/>
        <c:axId val="222210880"/>
        <c:axId val="0"/>
      </c:bar3DChart>
      <c:catAx>
        <c:axId val="223839744"/>
        <c:scaling>
          <c:orientation val="minMax"/>
        </c:scaling>
        <c:delete val="0"/>
        <c:axPos val="b"/>
        <c:numFmt formatCode="General" sourceLinked="1"/>
        <c:majorTickMark val="out"/>
        <c:minorTickMark val="none"/>
        <c:tickLblPos val="nextTo"/>
        <c:txPr>
          <a:bodyPr/>
          <a:lstStyle/>
          <a:p>
            <a:pPr>
              <a:defRPr sz="1200"/>
            </a:pPr>
            <a:endParaRPr lang="ru-RU"/>
          </a:p>
        </c:txPr>
        <c:crossAx val="222210880"/>
        <c:crosses val="autoZero"/>
        <c:auto val="1"/>
        <c:lblAlgn val="ctr"/>
        <c:lblOffset val="100"/>
        <c:noMultiLvlLbl val="0"/>
      </c:catAx>
      <c:valAx>
        <c:axId val="222210880"/>
        <c:scaling>
          <c:orientation val="minMax"/>
        </c:scaling>
        <c:delete val="1"/>
        <c:axPos val="l"/>
        <c:numFmt formatCode="General" sourceLinked="1"/>
        <c:majorTickMark val="out"/>
        <c:minorTickMark val="none"/>
        <c:tickLblPos val="nextTo"/>
        <c:crossAx val="223839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Лист1!$B$1</c:f>
              <c:strCache>
                <c:ptCount val="1"/>
                <c:pt idx="0">
                  <c:v>Средства федерального бюджета</c:v>
                </c:pt>
              </c:strCache>
            </c:strRef>
          </c:tx>
          <c:invertIfNegative val="0"/>
          <c:dLbls>
            <c:dLbl>
              <c:idx val="0"/>
              <c:layout>
                <c:manualLayout>
                  <c:x val="1.8613154580050383E-2"/>
                  <c:y val="0"/>
                </c:manualLayout>
              </c:layout>
              <c:showLegendKey val="0"/>
              <c:showVal val="1"/>
              <c:showCatName val="0"/>
              <c:showSerName val="0"/>
              <c:showPercent val="0"/>
              <c:showBubbleSize val="0"/>
            </c:dLbl>
            <c:dLbl>
              <c:idx val="1"/>
              <c:layout>
                <c:manualLayout>
                  <c:x val="1.8613154580050383E-2"/>
                  <c:y val="-7.3413247796301935E-3"/>
                </c:manualLayout>
              </c:layout>
              <c:showLegendKey val="0"/>
              <c:showVal val="1"/>
              <c:showCatName val="0"/>
              <c:showSerName val="0"/>
              <c:showPercent val="0"/>
              <c:showBubbleSize val="0"/>
            </c:dLbl>
            <c:dLbl>
              <c:idx val="2"/>
              <c:layout>
                <c:manualLayout>
                  <c:x val="1.8613154580050383E-2"/>
                  <c:y val="7.3413247796301935E-3"/>
                </c:manualLayout>
              </c:layout>
              <c:showLegendKey val="0"/>
              <c:showVal val="1"/>
              <c:showCatName val="0"/>
              <c:showSerName val="0"/>
              <c:showPercent val="0"/>
              <c:showBubbleSize val="0"/>
            </c:dLbl>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Лист1!$B$2:$B$5</c:f>
              <c:numCache>
                <c:formatCode>General</c:formatCode>
                <c:ptCount val="4"/>
                <c:pt idx="0">
                  <c:v>0</c:v>
                </c:pt>
                <c:pt idx="1">
                  <c:v>0</c:v>
                </c:pt>
                <c:pt idx="2">
                  <c:v>0</c:v>
                </c:pt>
                <c:pt idx="3">
                  <c:v>9305.7999999999993</c:v>
                </c:pt>
              </c:numCache>
            </c:numRef>
          </c:val>
        </c:ser>
        <c:ser>
          <c:idx val="1"/>
          <c:order val="1"/>
          <c:tx>
            <c:strRef>
              <c:f>Лист1!$C$1</c:f>
              <c:strCache>
                <c:ptCount val="1"/>
                <c:pt idx="0">
                  <c:v>Средства краевого бюджета</c:v>
                </c:pt>
              </c:strCache>
            </c:strRef>
          </c:tx>
          <c:invertIfNegative val="0"/>
          <c:dLbls>
            <c:dLbl>
              <c:idx val="0"/>
              <c:layout>
                <c:manualLayout>
                  <c:x val="2.1272176662914723E-2"/>
                  <c:y val="0"/>
                </c:manualLayout>
              </c:layout>
              <c:showLegendKey val="0"/>
              <c:showVal val="1"/>
              <c:showCatName val="0"/>
              <c:showSerName val="0"/>
              <c:showPercent val="0"/>
              <c:showBubbleSize val="0"/>
            </c:dLbl>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Лист1!$C$2:$C$5</c:f>
              <c:numCache>
                <c:formatCode>General</c:formatCode>
                <c:ptCount val="4"/>
                <c:pt idx="0">
                  <c:v>3269.3</c:v>
                </c:pt>
                <c:pt idx="1">
                  <c:v>11180.9</c:v>
                </c:pt>
                <c:pt idx="2">
                  <c:v>11573.3</c:v>
                </c:pt>
                <c:pt idx="3">
                  <c:v>3848.3</c:v>
                </c:pt>
              </c:numCache>
            </c:numRef>
          </c:val>
        </c:ser>
        <c:ser>
          <c:idx val="2"/>
          <c:order val="2"/>
          <c:tx>
            <c:strRef>
              <c:f>Лист1!$D$1</c:f>
              <c:strCache>
                <c:ptCount val="1"/>
                <c:pt idx="0">
                  <c:v>Средства местного бюджета</c:v>
                </c:pt>
              </c:strCache>
            </c:strRef>
          </c:tx>
          <c:invertIfNegative val="0"/>
          <c:dLbls>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Лист1!$D$2:$D$5</c:f>
              <c:numCache>
                <c:formatCode>General</c:formatCode>
                <c:ptCount val="4"/>
                <c:pt idx="0">
                  <c:v>0</c:v>
                </c:pt>
                <c:pt idx="1">
                  <c:v>0</c:v>
                </c:pt>
                <c:pt idx="2">
                  <c:v>0</c:v>
                </c:pt>
                <c:pt idx="3">
                  <c:v>39.6</c:v>
                </c:pt>
              </c:numCache>
            </c:numRef>
          </c:val>
        </c:ser>
        <c:dLbls>
          <c:showLegendKey val="0"/>
          <c:showVal val="0"/>
          <c:showCatName val="0"/>
          <c:showSerName val="0"/>
          <c:showPercent val="0"/>
          <c:showBubbleSize val="0"/>
        </c:dLbls>
        <c:gapWidth val="150"/>
        <c:overlap val="100"/>
        <c:axId val="223840768"/>
        <c:axId val="222215488"/>
      </c:barChart>
      <c:catAx>
        <c:axId val="223840768"/>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2215488"/>
        <c:crosses val="autoZero"/>
        <c:auto val="1"/>
        <c:lblAlgn val="ctr"/>
        <c:lblOffset val="100"/>
        <c:noMultiLvlLbl val="0"/>
      </c:catAx>
      <c:valAx>
        <c:axId val="222215488"/>
        <c:scaling>
          <c:orientation val="minMax"/>
        </c:scaling>
        <c:delete val="0"/>
        <c:axPos val="b"/>
        <c:majorGridlines/>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3840768"/>
        <c:crosses val="autoZero"/>
        <c:crossBetween val="between"/>
      </c:valAx>
    </c:plotArea>
    <c:legend>
      <c:legendPos val="r"/>
      <c:layout/>
      <c:overlay val="0"/>
      <c:txPr>
        <a:bodyPr/>
        <a:lstStyle/>
        <a:p>
          <a:pPr>
            <a:defRPr sz="8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Лист1!$B$1</c:f>
              <c:strCache>
                <c:ptCount val="1"/>
                <c:pt idx="0">
                  <c:v>Средства Федерально бюджета</c:v>
                </c:pt>
              </c:strCache>
            </c:strRef>
          </c:tx>
          <c:invertIfNegative val="0"/>
          <c:cat>
            <c:strRef>
              <c:f>Лист1!$A$2:$A$5</c:f>
              <c:strCache>
                <c:ptCount val="4"/>
                <c:pt idx="0">
                  <c:v>2024
(план)</c:v>
                </c:pt>
                <c:pt idx="1">
                  <c:v>2023
(план)</c:v>
                </c:pt>
                <c:pt idx="2">
                  <c:v>2022
(план)</c:v>
                </c:pt>
                <c:pt idx="3">
                  <c:v>2021
(план)</c:v>
                </c:pt>
              </c:strCache>
            </c:strRef>
          </c:cat>
          <c:val>
            <c:numRef>
              <c:f>Лист1!$B$2:$B$5</c:f>
              <c:numCache>
                <c:formatCode>0.0</c:formatCode>
                <c:ptCount val="4"/>
                <c:pt idx="0">
                  <c:v>0</c:v>
                </c:pt>
                <c:pt idx="1">
                  <c:v>0</c:v>
                </c:pt>
                <c:pt idx="2">
                  <c:v>0</c:v>
                </c:pt>
                <c:pt idx="3">
                  <c:v>0</c:v>
                </c:pt>
              </c:numCache>
            </c:numRef>
          </c:val>
        </c:ser>
        <c:ser>
          <c:idx val="1"/>
          <c:order val="1"/>
          <c:tx>
            <c:strRef>
              <c:f>Лист1!$C$1</c:f>
              <c:strCache>
                <c:ptCount val="1"/>
                <c:pt idx="0">
                  <c:v>Средства краевого бюджета</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Лист1!$C$2:$C$5</c:f>
              <c:numCache>
                <c:formatCode>0.0</c:formatCode>
                <c:ptCount val="4"/>
                <c:pt idx="0">
                  <c:v>8038.2</c:v>
                </c:pt>
                <c:pt idx="1">
                  <c:v>8038.2</c:v>
                </c:pt>
                <c:pt idx="2">
                  <c:v>8038.2</c:v>
                </c:pt>
                <c:pt idx="3">
                  <c:v>6613.1</c:v>
                </c:pt>
              </c:numCache>
            </c:numRef>
          </c:val>
        </c:ser>
        <c:ser>
          <c:idx val="2"/>
          <c:order val="2"/>
          <c:tx>
            <c:strRef>
              <c:f>Лист1!$D$1</c:f>
              <c:strCache>
                <c:ptCount val="1"/>
                <c:pt idx="0">
                  <c:v>Средства местного бюджета</c:v>
                </c:pt>
              </c:strCache>
            </c:strRef>
          </c:tx>
          <c:invertIfNegative val="0"/>
          <c:cat>
            <c:strRef>
              <c:f>Лист1!$A$2:$A$5</c:f>
              <c:strCache>
                <c:ptCount val="4"/>
                <c:pt idx="0">
                  <c:v>2024
(план)</c:v>
                </c:pt>
                <c:pt idx="1">
                  <c:v>2023
(план)</c:v>
                </c:pt>
                <c:pt idx="2">
                  <c:v>2022
(план)</c:v>
                </c:pt>
                <c:pt idx="3">
                  <c:v>2021
(план)</c:v>
                </c:pt>
              </c:strCache>
            </c:strRef>
          </c:cat>
          <c:val>
            <c:numRef>
              <c:f>Лист1!$D$2:$D$5</c:f>
              <c:numCache>
                <c:formatCode>0.0</c:formatCode>
                <c:ptCount val="4"/>
                <c:pt idx="0">
                  <c:v>0</c:v>
                </c:pt>
                <c:pt idx="1">
                  <c:v>0</c:v>
                </c:pt>
                <c:pt idx="2">
                  <c:v>0</c:v>
                </c:pt>
                <c:pt idx="3">
                  <c:v>0</c:v>
                </c:pt>
              </c:numCache>
            </c:numRef>
          </c:val>
        </c:ser>
        <c:dLbls>
          <c:showLegendKey val="0"/>
          <c:showVal val="0"/>
          <c:showCatName val="0"/>
          <c:showSerName val="0"/>
          <c:showPercent val="0"/>
          <c:showBubbleSize val="0"/>
        </c:dLbls>
        <c:gapWidth val="150"/>
        <c:overlap val="100"/>
        <c:axId val="222913536"/>
        <c:axId val="224101504"/>
      </c:barChart>
      <c:catAx>
        <c:axId val="222913536"/>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4101504"/>
        <c:crosses val="autoZero"/>
        <c:auto val="1"/>
        <c:lblAlgn val="ctr"/>
        <c:lblOffset val="100"/>
        <c:noMultiLvlLbl val="0"/>
      </c:catAx>
      <c:valAx>
        <c:axId val="224101504"/>
        <c:scaling>
          <c:orientation val="minMax"/>
        </c:scaling>
        <c:delete val="0"/>
        <c:axPos val="b"/>
        <c:majorGridlines/>
        <c:numFmt formatCode="0.0"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29135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Лист1!$B$1</c:f>
              <c:strCache>
                <c:ptCount val="1"/>
                <c:pt idx="0">
                  <c:v>ф</c:v>
                </c:pt>
              </c:strCache>
            </c:strRef>
          </c:tx>
          <c:invertIfNegative val="0"/>
          <c:cat>
            <c:strRef>
              <c:f>Лист1!$A$2:$A$5</c:f>
              <c:strCache>
                <c:ptCount val="4"/>
                <c:pt idx="0">
                  <c:v>2024
(план)</c:v>
                </c:pt>
                <c:pt idx="1">
                  <c:v>2023
(план)</c:v>
                </c:pt>
                <c:pt idx="2">
                  <c:v>2022
(план)</c:v>
                </c:pt>
                <c:pt idx="3">
                  <c:v>2021
(план)</c:v>
                </c:pt>
              </c:strCache>
            </c:strRef>
          </c:cat>
          <c:val>
            <c:numRef>
              <c:f>Лист1!$B$2:$B$5</c:f>
              <c:numCache>
                <c:formatCode>0.0</c:formatCode>
                <c:ptCount val="4"/>
                <c:pt idx="0">
                  <c:v>0</c:v>
                </c:pt>
                <c:pt idx="1">
                  <c:v>0</c:v>
                </c:pt>
                <c:pt idx="2">
                  <c:v>0</c:v>
                </c:pt>
                <c:pt idx="3">
                  <c:v>0</c:v>
                </c:pt>
              </c:numCache>
            </c:numRef>
          </c:val>
        </c:ser>
        <c:ser>
          <c:idx val="1"/>
          <c:order val="1"/>
          <c:tx>
            <c:strRef>
              <c:f>Лист1!$C$1</c:f>
              <c:strCache>
                <c:ptCount val="1"/>
                <c:pt idx="0">
                  <c:v>к</c:v>
                </c:pt>
              </c:strCache>
            </c:strRef>
          </c:tx>
          <c:invertIfNegative val="0"/>
          <c:cat>
            <c:strRef>
              <c:f>Лист1!$A$2:$A$5</c:f>
              <c:strCache>
                <c:ptCount val="4"/>
                <c:pt idx="0">
                  <c:v>2024
(план)</c:v>
                </c:pt>
                <c:pt idx="1">
                  <c:v>2023
(план)</c:v>
                </c:pt>
                <c:pt idx="2">
                  <c:v>2022
(план)</c:v>
                </c:pt>
                <c:pt idx="3">
                  <c:v>2021
(план)</c:v>
                </c:pt>
              </c:strCache>
            </c:strRef>
          </c:cat>
          <c:val>
            <c:numRef>
              <c:f>Лист1!$C$2:$C$5</c:f>
              <c:numCache>
                <c:formatCode>0.0</c:formatCode>
                <c:ptCount val="4"/>
                <c:pt idx="0">
                  <c:v>0</c:v>
                </c:pt>
                <c:pt idx="1">
                  <c:v>0</c:v>
                </c:pt>
                <c:pt idx="2">
                  <c:v>0</c:v>
                </c:pt>
                <c:pt idx="3">
                  <c:v>0</c:v>
                </c:pt>
              </c:numCache>
            </c:numRef>
          </c:val>
        </c:ser>
        <c:ser>
          <c:idx val="2"/>
          <c:order val="2"/>
          <c:tx>
            <c:strRef>
              <c:f>Лист1!$D$1</c:f>
              <c:strCache>
                <c:ptCount val="1"/>
                <c:pt idx="0">
                  <c:v>м</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Лист1!$D$2:$D$5</c:f>
              <c:numCache>
                <c:formatCode>0.0</c:formatCode>
                <c:ptCount val="4"/>
                <c:pt idx="0">
                  <c:v>0</c:v>
                </c:pt>
                <c:pt idx="1">
                  <c:v>0</c:v>
                </c:pt>
                <c:pt idx="2">
                  <c:v>15172.7</c:v>
                </c:pt>
                <c:pt idx="3">
                  <c:v>9551.9</c:v>
                </c:pt>
              </c:numCache>
            </c:numRef>
          </c:val>
        </c:ser>
        <c:dLbls>
          <c:showLegendKey val="0"/>
          <c:showVal val="0"/>
          <c:showCatName val="0"/>
          <c:showSerName val="0"/>
          <c:showPercent val="0"/>
          <c:showBubbleSize val="0"/>
        </c:dLbls>
        <c:gapWidth val="150"/>
        <c:overlap val="100"/>
        <c:axId val="222914560"/>
        <c:axId val="224102656"/>
      </c:barChart>
      <c:catAx>
        <c:axId val="222914560"/>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4102656"/>
        <c:crosses val="autoZero"/>
        <c:auto val="1"/>
        <c:lblAlgn val="ctr"/>
        <c:lblOffset val="100"/>
        <c:noMultiLvlLbl val="0"/>
      </c:catAx>
      <c:valAx>
        <c:axId val="224102656"/>
        <c:scaling>
          <c:orientation val="minMax"/>
        </c:scaling>
        <c:delete val="0"/>
        <c:axPos val="b"/>
        <c:majorGridlines/>
        <c:numFmt formatCode="0.0"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29145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Лист1!$B$1</c:f>
              <c:strCache>
                <c:ptCount val="1"/>
                <c:pt idx="0">
                  <c:v>фб</c:v>
                </c:pt>
              </c:strCache>
            </c:strRef>
          </c:tx>
          <c:invertIfNegative val="0"/>
          <c:cat>
            <c:strRef>
              <c:f>Лист1!$A$2:$A$5</c:f>
              <c:strCache>
                <c:ptCount val="4"/>
                <c:pt idx="0">
                  <c:v>2024
(план)</c:v>
                </c:pt>
                <c:pt idx="1">
                  <c:v>2023
(план</c:v>
                </c:pt>
                <c:pt idx="2">
                  <c:v>2022
(план)</c:v>
                </c:pt>
                <c:pt idx="3">
                  <c:v>2021
(план)</c:v>
                </c:pt>
              </c:strCache>
            </c:strRef>
          </c:cat>
          <c:val>
            <c:numRef>
              <c:f>Лист1!$B$2:$B$5</c:f>
              <c:numCache>
                <c:formatCode>0.0</c:formatCode>
                <c:ptCount val="4"/>
                <c:pt idx="0">
                  <c:v>0</c:v>
                </c:pt>
                <c:pt idx="1">
                  <c:v>0</c:v>
                </c:pt>
                <c:pt idx="2">
                  <c:v>0</c:v>
                </c:pt>
                <c:pt idx="3">
                  <c:v>0</c:v>
                </c:pt>
              </c:numCache>
            </c:numRef>
          </c:val>
        </c:ser>
        <c:ser>
          <c:idx val="1"/>
          <c:order val="1"/>
          <c:tx>
            <c:strRef>
              <c:f>Лист1!$C$1</c:f>
              <c:strCache>
                <c:ptCount val="1"/>
                <c:pt idx="0">
                  <c:v>кб</c:v>
                </c:pt>
              </c:strCache>
            </c:strRef>
          </c:tx>
          <c:invertIfNegative val="0"/>
          <c:cat>
            <c:strRef>
              <c:f>Лист1!$A$2:$A$5</c:f>
              <c:strCache>
                <c:ptCount val="4"/>
                <c:pt idx="0">
                  <c:v>2024
(план)</c:v>
                </c:pt>
                <c:pt idx="1">
                  <c:v>2023
(план</c:v>
                </c:pt>
                <c:pt idx="2">
                  <c:v>2022
(план)</c:v>
                </c:pt>
                <c:pt idx="3">
                  <c:v>2021
(план)</c:v>
                </c:pt>
              </c:strCache>
            </c:strRef>
          </c:cat>
          <c:val>
            <c:numRef>
              <c:f>Лист1!$C$2:$C$5</c:f>
              <c:numCache>
                <c:formatCode>0.0</c:formatCode>
                <c:ptCount val="4"/>
                <c:pt idx="0">
                  <c:v>0</c:v>
                </c:pt>
                <c:pt idx="1">
                  <c:v>0</c:v>
                </c:pt>
                <c:pt idx="2">
                  <c:v>0</c:v>
                </c:pt>
                <c:pt idx="3">
                  <c:v>0</c:v>
                </c:pt>
              </c:numCache>
            </c:numRef>
          </c:val>
        </c:ser>
        <c:ser>
          <c:idx val="2"/>
          <c:order val="2"/>
          <c:tx>
            <c:strRef>
              <c:f>Лист1!$D$1</c:f>
              <c:strCache>
                <c:ptCount val="1"/>
                <c:pt idx="0">
                  <c:v>мб</c:v>
                </c:pt>
              </c:strCache>
            </c:strRef>
          </c:tx>
          <c:invertIfNegative val="0"/>
          <c:dLbls>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2024
(план)</c:v>
                </c:pt>
                <c:pt idx="1">
                  <c:v>2023
(план</c:v>
                </c:pt>
                <c:pt idx="2">
                  <c:v>2022
(план)</c:v>
                </c:pt>
                <c:pt idx="3">
                  <c:v>2021
(план)</c:v>
                </c:pt>
              </c:strCache>
            </c:strRef>
          </c:cat>
          <c:val>
            <c:numRef>
              <c:f>Лист1!$D$2:$D$5</c:f>
              <c:numCache>
                <c:formatCode>0.0</c:formatCode>
                <c:ptCount val="4"/>
                <c:pt idx="0">
                  <c:v>0</c:v>
                </c:pt>
                <c:pt idx="1">
                  <c:v>0</c:v>
                </c:pt>
                <c:pt idx="2">
                  <c:v>2714.6</c:v>
                </c:pt>
                <c:pt idx="3">
                  <c:v>2049.6999999999998</c:v>
                </c:pt>
              </c:numCache>
            </c:numRef>
          </c:val>
        </c:ser>
        <c:dLbls>
          <c:showLegendKey val="0"/>
          <c:showVal val="0"/>
          <c:showCatName val="0"/>
          <c:showSerName val="0"/>
          <c:showPercent val="0"/>
          <c:showBubbleSize val="0"/>
        </c:dLbls>
        <c:gapWidth val="150"/>
        <c:overlap val="100"/>
        <c:axId val="222915072"/>
        <c:axId val="224104384"/>
      </c:barChart>
      <c:catAx>
        <c:axId val="222915072"/>
        <c:scaling>
          <c:orientation val="minMax"/>
        </c:scaling>
        <c:delete val="0"/>
        <c:axPos val="l"/>
        <c:numFmt formatCode="General"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4104384"/>
        <c:crosses val="autoZero"/>
        <c:auto val="1"/>
        <c:lblAlgn val="ctr"/>
        <c:lblOffset val="100"/>
        <c:noMultiLvlLbl val="0"/>
      </c:catAx>
      <c:valAx>
        <c:axId val="224104384"/>
        <c:scaling>
          <c:orientation val="minMax"/>
        </c:scaling>
        <c:delete val="0"/>
        <c:axPos val="b"/>
        <c:majorGridlines/>
        <c:numFmt formatCode="0.0" sourceLinked="1"/>
        <c:majorTickMark val="out"/>
        <c:minorTickMark val="none"/>
        <c:tickLblPos val="nextTo"/>
        <c:txPr>
          <a:bodyPr/>
          <a:lstStyle/>
          <a:p>
            <a:pPr>
              <a:defRPr sz="800">
                <a:latin typeface="Times New Roman" pitchFamily="18" charset="0"/>
                <a:cs typeface="Times New Roman" pitchFamily="18" charset="0"/>
              </a:defRPr>
            </a:pPr>
            <a:endParaRPr lang="ru-RU"/>
          </a:p>
        </c:txPr>
        <c:crossAx val="222915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092626242233245E-2"/>
          <c:y val="2.7768858438149791E-2"/>
          <c:w val="0.67866085649550212"/>
          <c:h val="0.7256539807524055"/>
        </c:manualLayout>
      </c:layout>
      <c:barChart>
        <c:barDir val="col"/>
        <c:grouping val="stacked"/>
        <c:varyColors val="0"/>
        <c:ser>
          <c:idx val="0"/>
          <c:order val="0"/>
          <c:tx>
            <c:strRef>
              <c:f>Лист1!$B$1</c:f>
              <c:strCache>
                <c:ptCount val="1"/>
                <c:pt idx="0">
                  <c:v>муниципальный долг</c:v>
                </c:pt>
              </c:strCache>
            </c:strRef>
          </c:tx>
          <c:spPr>
            <a:solidFill>
              <a:schemeClr val="accent1">
                <a:lumMod val="75000"/>
              </a:schemeClr>
            </a:solidFill>
          </c:spPr>
          <c:invertIfNegative val="0"/>
          <c:dLbls>
            <c:dLbl>
              <c:idx val="0"/>
              <c:layout>
                <c:manualLayout>
                  <c:x val="-4.1668853893263354E-3"/>
                  <c:y val="-0.17649274675648002"/>
                </c:manualLayout>
              </c:layout>
              <c:showLegendKey val="0"/>
              <c:showVal val="1"/>
              <c:showCatName val="0"/>
              <c:showSerName val="0"/>
              <c:showPercent val="0"/>
              <c:showBubbleSize val="0"/>
            </c:dLbl>
            <c:dLbl>
              <c:idx val="1"/>
              <c:layout>
                <c:manualLayout>
                  <c:x val="-5.6624492451264096E-3"/>
                  <c:y val="-0.25430392262611001"/>
                </c:manualLayout>
              </c:layout>
              <c:showLegendKey val="0"/>
              <c:showVal val="1"/>
              <c:showCatName val="0"/>
              <c:showSerName val="0"/>
              <c:showPercent val="0"/>
              <c:showBubbleSize val="0"/>
            </c:dLbl>
            <c:dLbl>
              <c:idx val="2"/>
              <c:layout>
                <c:manualLayout>
                  <c:x val="2.1331964914642079E-2"/>
                  <c:y val="-0.24303059720274692"/>
                </c:manualLayout>
              </c:layout>
              <c:showLegendKey val="0"/>
              <c:showVal val="1"/>
              <c:showCatName val="0"/>
              <c:showSerName val="0"/>
              <c:showPercent val="0"/>
              <c:showBubbleSize val="0"/>
            </c:dLbl>
            <c:dLbl>
              <c:idx val="3"/>
              <c:layout>
                <c:manualLayout>
                  <c:x val="-1.7811876079592615E-4"/>
                  <c:y val="-2.3016215438823571E-2"/>
                </c:manualLayout>
              </c:layout>
              <c:showLegendKey val="0"/>
              <c:showVal val="1"/>
              <c:showCatName val="0"/>
              <c:showSerName val="0"/>
              <c:showPercent val="0"/>
              <c:showBubbleSize val="0"/>
            </c:dLbl>
            <c:dLbl>
              <c:idx val="4"/>
              <c:layout>
                <c:manualLayout>
                  <c:x val="4.1666666666666692E-3"/>
                  <c:y val="-2.7777777777778762E-2"/>
                </c:manualLayout>
              </c:layout>
              <c:showLegendKey val="0"/>
              <c:showVal val="1"/>
              <c:showCatName val="0"/>
              <c:showSerName val="0"/>
              <c:showPercent val="0"/>
              <c:showBubbleSize val="0"/>
            </c:dLbl>
            <c:dLbl>
              <c:idx val="5"/>
              <c:layout>
                <c:manualLayout>
                  <c:x val="0"/>
                  <c:y val="-2.5641025641026209E-2"/>
                </c:manualLayout>
              </c:layout>
              <c:showLegendKey val="0"/>
              <c:showVal val="1"/>
              <c:showCatName val="0"/>
              <c:showSerName val="0"/>
              <c:showPercent val="0"/>
              <c:showBubbleSize val="0"/>
            </c:dLbl>
            <c:dLbl>
              <c:idx val="6"/>
              <c:layout>
                <c:manualLayout>
                  <c:x val="-3.9850371267694112E-2"/>
                  <c:y val="-0.26327922194657177"/>
                </c:manualLayout>
              </c:layout>
              <c:showLegendKey val="0"/>
              <c:showVal val="1"/>
              <c:showCatName val="0"/>
              <c:showSerName val="0"/>
              <c:showPercent val="0"/>
              <c:showBubbleSize val="0"/>
            </c:dLbl>
            <c:dLbl>
              <c:idx val="7"/>
              <c:layout>
                <c:manualLayout>
                  <c:x val="-9.9715099715099748E-3"/>
                  <c:y val="-0.34671538489195702"/>
                </c:manualLayout>
              </c:layout>
              <c:showLegendKey val="0"/>
              <c:showVal val="1"/>
              <c:showCatName val="0"/>
              <c:showSerName val="0"/>
              <c:showPercent val="0"/>
              <c:showBubbleSize val="0"/>
            </c:dLbl>
            <c:dLbl>
              <c:idx val="8"/>
              <c:layout>
                <c:manualLayout>
                  <c:x val="0"/>
                  <c:y val="-2.7397260273972601E-2"/>
                </c:manualLayout>
              </c:layout>
              <c:showLegendKey val="0"/>
              <c:showVal val="1"/>
              <c:showCatName val="0"/>
              <c:showSerName val="0"/>
              <c:showPercent val="0"/>
              <c:showBubbleSize val="0"/>
            </c:dLbl>
            <c:dLbl>
              <c:idx val="9"/>
              <c:layout>
                <c:manualLayout>
                  <c:x val="-1.4245014245014246E-3"/>
                  <c:y val="-2.7397260273972601E-2"/>
                </c:manualLayout>
              </c:layout>
              <c:showLegendKey val="0"/>
              <c:showVal val="1"/>
              <c:showCatName val="0"/>
              <c:showSerName val="0"/>
              <c:showPercent val="0"/>
              <c:showBubbleSize val="0"/>
            </c:dLbl>
            <c:dLbl>
              <c:idx val="10"/>
              <c:layout>
                <c:manualLayout>
                  <c:x val="-1.4245014245014246E-3"/>
                  <c:y val="-2.7397260273972601E-2"/>
                </c:manualLayout>
              </c:layout>
              <c:showLegendKey val="0"/>
              <c:showVal val="1"/>
              <c:showCatName val="0"/>
              <c:showSerName val="0"/>
              <c:showPercent val="0"/>
              <c:showBubbleSize val="0"/>
            </c:dLbl>
            <c:dLbl>
              <c:idx val="11"/>
              <c:layout>
                <c:manualLayout>
                  <c:x val="-2.8490028490028491E-3"/>
                  <c:y val="-2.739726027397260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Лист1!$A$2:$A$13</c:f>
              <c:strCache>
                <c:ptCount val="12"/>
                <c:pt idx="0">
                  <c:v>на 01.01.2013</c:v>
                </c:pt>
                <c:pt idx="1">
                  <c:v>на 01.01.2014</c:v>
                </c:pt>
                <c:pt idx="2">
                  <c:v>на 01.01.2015</c:v>
                </c:pt>
                <c:pt idx="3">
                  <c:v>на 01.01.2016</c:v>
                </c:pt>
                <c:pt idx="4">
                  <c:v>на 01.01.2017</c:v>
                </c:pt>
                <c:pt idx="5">
                  <c:v>на 01.01.2018</c:v>
                </c:pt>
                <c:pt idx="6">
                  <c:v>на 01.01.2019</c:v>
                </c:pt>
                <c:pt idx="7">
                  <c:v>на 01.01.2020</c:v>
                </c:pt>
                <c:pt idx="8">
                  <c:v>на 01.01.2021</c:v>
                </c:pt>
                <c:pt idx="9">
                  <c:v>на 01.01.2022</c:v>
                </c:pt>
                <c:pt idx="10">
                  <c:v>на 01.01.2023</c:v>
                </c:pt>
                <c:pt idx="11">
                  <c:v>на 01.01.2024</c:v>
                </c:pt>
              </c:strCache>
            </c:strRef>
          </c:cat>
          <c:val>
            <c:numRef>
              <c:f>Лист1!$B$2:$B$13</c:f>
              <c:numCache>
                <c:formatCode>#,##0.0</c:formatCode>
                <c:ptCount val="12"/>
                <c:pt idx="0">
                  <c:v>155</c:v>
                </c:pt>
                <c:pt idx="1">
                  <c:v>280</c:v>
                </c:pt>
                <c:pt idx="2">
                  <c:v>256</c:v>
                </c:pt>
                <c:pt idx="3">
                  <c:v>0</c:v>
                </c:pt>
                <c:pt idx="4">
                  <c:v>0</c:v>
                </c:pt>
                <c:pt idx="5">
                  <c:v>0</c:v>
                </c:pt>
                <c:pt idx="6">
                  <c:v>285</c:v>
                </c:pt>
                <c:pt idx="7">
                  <c:v>390</c:v>
                </c:pt>
                <c:pt idx="8">
                  <c:v>0</c:v>
                </c:pt>
                <c:pt idx="9">
                  <c:v>0</c:v>
                </c:pt>
                <c:pt idx="10">
                  <c:v>0</c:v>
                </c:pt>
                <c:pt idx="11">
                  <c:v>0</c:v>
                </c:pt>
              </c:numCache>
            </c:numRef>
          </c:val>
        </c:ser>
        <c:dLbls>
          <c:showLegendKey val="0"/>
          <c:showVal val="0"/>
          <c:showCatName val="0"/>
          <c:showSerName val="0"/>
          <c:showPercent val="0"/>
          <c:showBubbleSize val="0"/>
        </c:dLbls>
        <c:gapWidth val="150"/>
        <c:overlap val="100"/>
        <c:serLines/>
        <c:axId val="272513536"/>
        <c:axId val="249265472"/>
      </c:barChart>
      <c:catAx>
        <c:axId val="272513536"/>
        <c:scaling>
          <c:orientation val="minMax"/>
        </c:scaling>
        <c:delete val="0"/>
        <c:axPos val="b"/>
        <c:numFmt formatCode="dd/mm/yy;@" sourceLinked="1"/>
        <c:majorTickMark val="out"/>
        <c:minorTickMark val="none"/>
        <c:tickLblPos val="nextTo"/>
        <c:txPr>
          <a:bodyPr/>
          <a:lstStyle/>
          <a:p>
            <a:pPr>
              <a:defRPr sz="1700"/>
            </a:pPr>
            <a:endParaRPr lang="ru-RU"/>
          </a:p>
        </c:txPr>
        <c:crossAx val="249265472"/>
        <c:crosses val="autoZero"/>
        <c:auto val="1"/>
        <c:lblAlgn val="ctr"/>
        <c:lblOffset val="100"/>
        <c:noMultiLvlLbl val="0"/>
      </c:catAx>
      <c:valAx>
        <c:axId val="249265472"/>
        <c:scaling>
          <c:orientation val="minMax"/>
        </c:scaling>
        <c:delete val="0"/>
        <c:axPos val="l"/>
        <c:majorGridlines/>
        <c:numFmt formatCode="#,##0.0" sourceLinked="1"/>
        <c:majorTickMark val="out"/>
        <c:minorTickMark val="none"/>
        <c:tickLblPos val="nextTo"/>
        <c:crossAx val="272513536"/>
        <c:crosses val="autoZero"/>
        <c:crossBetween val="between"/>
      </c:valAx>
    </c:plotArea>
    <c:legend>
      <c:legendPos val="r"/>
      <c:layout>
        <c:manualLayout>
          <c:xMode val="edge"/>
          <c:yMode val="edge"/>
          <c:x val="0.77734683805549953"/>
          <c:y val="0.4683158954445763"/>
          <c:w val="0.21410615339749195"/>
          <c:h val="0.1775232804803509"/>
        </c:manualLayout>
      </c:layout>
      <c:overlay val="0"/>
    </c:legend>
    <c:plotVisOnly val="1"/>
    <c:dispBlanksAs val="gap"/>
    <c:showDLblsOverMax val="0"/>
  </c:chart>
  <c:spPr>
    <a:noFill/>
  </c:spPr>
  <c:txPr>
    <a:bodyPr/>
    <a:lstStyle/>
    <a:p>
      <a:pPr>
        <a:defRPr sz="1800"/>
      </a:pPr>
      <a:endParaRPr lang="ru-RU"/>
    </a:p>
  </c:txPr>
  <c:externalData r:id="rId1">
    <c:autoUpdate val="0"/>
  </c:externalData>
  <c:userShapes r:id="rId2"/>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0"/>
      <c:perspective val="30"/>
    </c:view3D>
    <c:floor>
      <c:thickness val="0"/>
    </c:floor>
    <c:sideWall>
      <c:thickness val="0"/>
    </c:sideWall>
    <c:backWall>
      <c:thickness val="0"/>
    </c:backWall>
    <c:plotArea>
      <c:layout>
        <c:manualLayout>
          <c:layoutTarget val="inner"/>
          <c:xMode val="edge"/>
          <c:yMode val="edge"/>
          <c:x val="0"/>
          <c:y val="2.164535695731086E-2"/>
          <c:w val="0.97884518559296341"/>
          <c:h val="0.74102337950138508"/>
        </c:manualLayout>
      </c:layout>
      <c:bar3DChart>
        <c:barDir val="col"/>
        <c:grouping val="clustered"/>
        <c:varyColors val="0"/>
        <c:ser>
          <c:idx val="0"/>
          <c:order val="0"/>
          <c:tx>
            <c:strRef>
              <c:f>Лист1!$B$1</c:f>
              <c:strCache>
                <c:ptCount val="1"/>
                <c:pt idx="0">
                  <c:v>Долговая устойчивость </c:v>
                </c:pt>
              </c:strCache>
            </c:strRef>
          </c:tx>
          <c:invertIfNegative val="0"/>
          <c:cat>
            <c:numRef>
              <c:f>Лист1!$A$2:$A$6</c:f>
              <c:numCache>
                <c:formatCode>General</c:formatCode>
                <c:ptCount val="5"/>
                <c:pt idx="0">
                  <c:v>2020</c:v>
                </c:pt>
                <c:pt idx="1">
                  <c:v>2021</c:v>
                </c:pt>
                <c:pt idx="2">
                  <c:v>2022</c:v>
                </c:pt>
                <c:pt idx="3">
                  <c:v>2023</c:v>
                </c:pt>
                <c:pt idx="4">
                  <c:v>2024</c:v>
                </c:pt>
              </c:numCache>
            </c:numRef>
          </c:cat>
          <c:val>
            <c:numRef>
              <c:f>Лист1!$B$2:$B$6</c:f>
              <c:numCache>
                <c:formatCode>General</c:formatCode>
                <c:ptCount val="5"/>
                <c:pt idx="0">
                  <c:v>2.5</c:v>
                </c:pt>
                <c:pt idx="1">
                  <c:v>5</c:v>
                </c:pt>
                <c:pt idx="2">
                  <c:v>5</c:v>
                </c:pt>
                <c:pt idx="3">
                  <c:v>5</c:v>
                </c:pt>
                <c:pt idx="4">
                  <c:v>5</c:v>
                </c:pt>
              </c:numCache>
            </c:numRef>
          </c:val>
        </c:ser>
        <c:dLbls>
          <c:showLegendKey val="0"/>
          <c:showVal val="0"/>
          <c:showCatName val="0"/>
          <c:showSerName val="0"/>
          <c:showPercent val="0"/>
          <c:showBubbleSize val="0"/>
        </c:dLbls>
        <c:gapWidth val="150"/>
        <c:shape val="box"/>
        <c:axId val="272684032"/>
        <c:axId val="249620160"/>
        <c:axId val="0"/>
      </c:bar3DChart>
      <c:catAx>
        <c:axId val="272684032"/>
        <c:scaling>
          <c:orientation val="minMax"/>
        </c:scaling>
        <c:delete val="0"/>
        <c:axPos val="b"/>
        <c:numFmt formatCode="General" sourceLinked="1"/>
        <c:majorTickMark val="out"/>
        <c:minorTickMark val="none"/>
        <c:tickLblPos val="nextTo"/>
        <c:txPr>
          <a:bodyPr/>
          <a:lstStyle/>
          <a:p>
            <a:pPr>
              <a:defRPr>
                <a:solidFill>
                  <a:schemeClr val="accent1">
                    <a:lumMod val="75000"/>
                  </a:schemeClr>
                </a:solidFill>
              </a:defRPr>
            </a:pPr>
            <a:endParaRPr lang="ru-RU"/>
          </a:p>
        </c:txPr>
        <c:crossAx val="249620160"/>
        <c:crosses val="autoZero"/>
        <c:auto val="1"/>
        <c:lblAlgn val="ctr"/>
        <c:lblOffset val="100"/>
        <c:noMultiLvlLbl val="0"/>
      </c:catAx>
      <c:valAx>
        <c:axId val="249620160"/>
        <c:scaling>
          <c:orientation val="minMax"/>
        </c:scaling>
        <c:delete val="1"/>
        <c:axPos val="l"/>
        <c:majorGridlines/>
        <c:numFmt formatCode="General" sourceLinked="1"/>
        <c:majorTickMark val="out"/>
        <c:minorTickMark val="none"/>
        <c:tickLblPos val="nextTo"/>
        <c:crossAx val="272684032"/>
        <c:crosses val="autoZero"/>
        <c:crossBetween val="between"/>
      </c:valAx>
    </c:plotArea>
    <c:legend>
      <c:legendPos val="r"/>
      <c:layout>
        <c:manualLayout>
          <c:xMode val="edge"/>
          <c:yMode val="edge"/>
          <c:x val="8.6464981351015352E-2"/>
          <c:y val="0.89289957525392427"/>
          <c:w val="0.8946819157424647"/>
          <c:h val="8.7536398891966738E-2"/>
        </c:manualLayout>
      </c:layout>
      <c:overlay val="0"/>
    </c:legend>
    <c:plotVisOnly val="1"/>
    <c:dispBlanksAs val="gap"/>
    <c:showDLblsOverMax val="0"/>
  </c:chart>
  <c:txPr>
    <a:bodyPr/>
    <a:lstStyle/>
    <a:p>
      <a:pPr>
        <a:defRPr sz="1800"/>
      </a:pPr>
      <a:endParaRPr lang="ru-RU"/>
    </a:p>
  </c:txPr>
  <c:externalData r:id="rId1">
    <c:autoUpdate val="0"/>
  </c:externalData>
  <c:userShapes r:id="rId2"/>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6.5497503920329436E-2"/>
          <c:y val="6.1238145256587655E-2"/>
          <c:w val="0.91860034677385571"/>
          <c:h val="0.73478451889184027"/>
        </c:manualLayout>
      </c:layout>
      <c:bar3DChart>
        <c:barDir val="col"/>
        <c:grouping val="clustered"/>
        <c:varyColors val="0"/>
        <c:ser>
          <c:idx val="0"/>
          <c:order val="0"/>
          <c:tx>
            <c:strRef>
              <c:f>Лист1!$B$1</c:f>
              <c:strCache>
                <c:ptCount val="1"/>
                <c:pt idx="0">
                  <c:v>2019</c:v>
                </c:pt>
              </c:strCache>
            </c:strRef>
          </c:tx>
          <c:invertIfNegative val="0"/>
          <c:dLbls>
            <c:dLbl>
              <c:idx val="0"/>
              <c:layout>
                <c:manualLayout>
                  <c:x val="-3.0864197530864196E-3"/>
                  <c:y val="0.22167658021066455"/>
                </c:manualLayout>
              </c:layout>
              <c:showLegendKey val="0"/>
              <c:showVal val="1"/>
              <c:showCatName val="0"/>
              <c:showSerName val="0"/>
              <c:showPercent val="0"/>
              <c:showBubbleSize val="0"/>
            </c:dLbl>
            <c:dLbl>
              <c:idx val="1"/>
              <c:layout>
                <c:manualLayout>
                  <c:x val="1.5432098765432098E-3"/>
                  <c:y val="0.19361625360171972"/>
                </c:manualLayout>
              </c:layout>
              <c:showLegendKey val="0"/>
              <c:showVal val="1"/>
              <c:showCatName val="0"/>
              <c:showSerName val="0"/>
              <c:showPercent val="0"/>
              <c:showBubbleSize val="0"/>
            </c:dLbl>
            <c:dLbl>
              <c:idx val="2"/>
              <c:layout>
                <c:manualLayout>
                  <c:x val="0"/>
                  <c:y val="0.2637670701240819"/>
                </c:manualLayout>
              </c:layout>
              <c:showLegendKey val="0"/>
              <c:showVal val="1"/>
              <c:showCatName val="0"/>
              <c:showSerName val="0"/>
              <c:showPercent val="0"/>
              <c:showBubbleSize val="0"/>
            </c:dLbl>
            <c:dLbl>
              <c:idx val="3"/>
              <c:layout>
                <c:manualLayout>
                  <c:x val="-3.0864839645808584E-3"/>
                  <c:y val="0.27041272221176343"/>
                </c:manualLayout>
              </c:layout>
              <c:showLegendKey val="0"/>
              <c:showVal val="1"/>
              <c:showCatName val="0"/>
              <c:showSerName val="0"/>
              <c:showPercent val="0"/>
              <c:showBubbleSize val="0"/>
            </c:dLbl>
            <c:numFmt formatCode="#,##0.0" sourceLinked="0"/>
            <c:txPr>
              <a:bodyPr rot="-5400000" vert="horz"/>
              <a:lstStyle/>
              <a:p>
                <a:pPr>
                  <a:defRPr sz="10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Педагогические работники дошкольных образовательных учреждений</c:v>
                </c:pt>
                <c:pt idx="1">
                  <c:v>Педагогические работники общеобразовательных учреждений</c:v>
                </c:pt>
                <c:pt idx="2">
                  <c:v>Педагогические работники муниципальных  учреждений дополнительного образования, реализующие программы дополнительного образования детей, и непосредственно осуществляющие тренировочный процесс, работников муниципальных спортивных школ</c:v>
                </c:pt>
                <c:pt idx="3">
                  <c:v>Работники муниципальных учреждений культуры, подведомственные муниципальным органам управления в области культуры</c:v>
                </c:pt>
              </c:strCache>
            </c:strRef>
          </c:cat>
          <c:val>
            <c:numRef>
              <c:f>Лист1!$B$2:$B$5</c:f>
              <c:numCache>
                <c:formatCode>General</c:formatCode>
                <c:ptCount val="4"/>
                <c:pt idx="0">
                  <c:v>50910</c:v>
                </c:pt>
                <c:pt idx="1">
                  <c:v>58600</c:v>
                </c:pt>
                <c:pt idx="2">
                  <c:v>65276.5</c:v>
                </c:pt>
                <c:pt idx="3">
                  <c:v>64812</c:v>
                </c:pt>
              </c:numCache>
            </c:numRef>
          </c:val>
        </c:ser>
        <c:ser>
          <c:idx val="1"/>
          <c:order val="1"/>
          <c:tx>
            <c:strRef>
              <c:f>Лист1!$C$1</c:f>
              <c:strCache>
                <c:ptCount val="1"/>
                <c:pt idx="0">
                  <c:v>2020</c:v>
                </c:pt>
              </c:strCache>
            </c:strRef>
          </c:tx>
          <c:invertIfNegative val="0"/>
          <c:dLbls>
            <c:dLbl>
              <c:idx val="0"/>
              <c:layout>
                <c:manualLayout>
                  <c:x val="0"/>
                  <c:y val="0.24131880883692597"/>
                </c:manualLayout>
              </c:layout>
              <c:showLegendKey val="0"/>
              <c:showVal val="1"/>
              <c:showCatName val="0"/>
              <c:showSerName val="0"/>
              <c:showPercent val="0"/>
              <c:showBubbleSize val="0"/>
            </c:dLbl>
            <c:dLbl>
              <c:idx val="1"/>
              <c:layout>
                <c:manualLayout>
                  <c:x val="-3.0864197530864196E-3"/>
                  <c:y val="0.18239212295814167"/>
                </c:manualLayout>
              </c:layout>
              <c:showLegendKey val="0"/>
              <c:showVal val="1"/>
              <c:showCatName val="0"/>
              <c:showSerName val="0"/>
              <c:showPercent val="0"/>
              <c:showBubbleSize val="0"/>
            </c:dLbl>
            <c:dLbl>
              <c:idx val="2"/>
              <c:layout>
                <c:manualLayout>
                  <c:x val="0"/>
                  <c:y val="0.27779723342855434"/>
                </c:manualLayout>
              </c:layout>
              <c:showLegendKey val="0"/>
              <c:showVal val="1"/>
              <c:showCatName val="0"/>
              <c:showSerName val="0"/>
              <c:showPercent val="0"/>
              <c:showBubbleSize val="0"/>
            </c:dLbl>
            <c:dLbl>
              <c:idx val="3"/>
              <c:layout>
                <c:manualLayout>
                  <c:x val="-1.5432098765432098E-3"/>
                  <c:y val="0.2553489721413984"/>
                </c:manualLayout>
              </c:layout>
              <c:showLegendKey val="0"/>
              <c:showVal val="1"/>
              <c:showCatName val="0"/>
              <c:showSerName val="0"/>
              <c:showPercent val="0"/>
              <c:showBubbleSize val="0"/>
            </c:dLbl>
            <c:numFmt formatCode="#,##0.0" sourceLinked="0"/>
            <c:txPr>
              <a:bodyPr rot="-5400000" vert="horz"/>
              <a:lstStyle/>
              <a:p>
                <a:pPr>
                  <a:defRPr sz="10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Педагогические работники дошкольных образовательных учреждений</c:v>
                </c:pt>
                <c:pt idx="1">
                  <c:v>Педагогические работники общеобразовательных учреждений</c:v>
                </c:pt>
                <c:pt idx="2">
                  <c:v>Педагогические работники муниципальных  учреждений дополнительного образования, реализующие программы дополнительного образования детей, и непосредственно осуществляющие тренировочный процесс, работников муниципальных спортивных школ</c:v>
                </c:pt>
                <c:pt idx="3">
                  <c:v>Работники муниципальных учреждений культуры, подведомственные муниципальным органам управления в области культуры</c:v>
                </c:pt>
              </c:strCache>
            </c:strRef>
          </c:cat>
          <c:val>
            <c:numRef>
              <c:f>Лист1!$C$2:$C$5</c:f>
              <c:numCache>
                <c:formatCode>General</c:formatCode>
                <c:ptCount val="4"/>
                <c:pt idx="0">
                  <c:v>44900</c:v>
                </c:pt>
                <c:pt idx="1">
                  <c:v>59900</c:v>
                </c:pt>
                <c:pt idx="2">
                  <c:v>69439.7</c:v>
                </c:pt>
                <c:pt idx="3">
                  <c:v>65993.600000000006</c:v>
                </c:pt>
              </c:numCache>
            </c:numRef>
          </c:val>
        </c:ser>
        <c:ser>
          <c:idx val="2"/>
          <c:order val="2"/>
          <c:tx>
            <c:strRef>
              <c:f>Лист1!$D$1</c:f>
              <c:strCache>
                <c:ptCount val="1"/>
                <c:pt idx="0">
                  <c:v>2021</c:v>
                </c:pt>
              </c:strCache>
            </c:strRef>
          </c:tx>
          <c:invertIfNegative val="0"/>
          <c:dLbls>
            <c:dLbl>
              <c:idx val="0"/>
              <c:layout>
                <c:manualLayout>
                  <c:x val="0"/>
                  <c:y val="0.24412484149782046"/>
                </c:manualLayout>
              </c:layout>
              <c:showLegendKey val="0"/>
              <c:showVal val="1"/>
              <c:showCatName val="0"/>
              <c:showSerName val="0"/>
              <c:showPercent val="0"/>
              <c:showBubbleSize val="0"/>
            </c:dLbl>
            <c:dLbl>
              <c:idx val="1"/>
              <c:layout>
                <c:manualLayout>
                  <c:x val="-1.5432098765432098E-3"/>
                  <c:y val="0.14871973102740788"/>
                </c:manualLayout>
              </c:layout>
              <c:showLegendKey val="0"/>
              <c:showVal val="1"/>
              <c:showCatName val="0"/>
              <c:showSerName val="0"/>
              <c:showPercent val="0"/>
              <c:showBubbleSize val="0"/>
            </c:dLbl>
            <c:dLbl>
              <c:idx val="2"/>
              <c:layout>
                <c:manualLayout>
                  <c:x val="1.6809612929613426E-3"/>
                  <c:y val="0.27889845493908511"/>
                </c:manualLayout>
              </c:layout>
              <c:showLegendKey val="0"/>
              <c:showVal val="1"/>
              <c:showCatName val="0"/>
              <c:showSerName val="0"/>
              <c:showPercent val="0"/>
              <c:showBubbleSize val="0"/>
            </c:dLbl>
            <c:dLbl>
              <c:idx val="3"/>
              <c:layout>
                <c:manualLayout>
                  <c:x val="7.716049382716049E-3"/>
                  <c:y val="0.2553489721413984"/>
                </c:manualLayout>
              </c:layout>
              <c:showLegendKey val="0"/>
              <c:showVal val="1"/>
              <c:showCatName val="0"/>
              <c:showSerName val="0"/>
              <c:showPercent val="0"/>
              <c:showBubbleSize val="0"/>
            </c:dLbl>
            <c:numFmt formatCode="#,##0.0" sourceLinked="0"/>
            <c:txPr>
              <a:bodyPr rot="-5400000" vert="horz"/>
              <a:lstStyle/>
              <a:p>
                <a:pPr>
                  <a:defRPr sz="10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Лист1!$A$2:$A$5</c:f>
              <c:strCache>
                <c:ptCount val="4"/>
                <c:pt idx="0">
                  <c:v>Педагогические работники дошкольных образовательных учреждений</c:v>
                </c:pt>
                <c:pt idx="1">
                  <c:v>Педагогические работники общеобразовательных учреждений</c:v>
                </c:pt>
                <c:pt idx="2">
                  <c:v>Педагогические работники муниципальных  учреждений дополнительного образования, реализующие программы дополнительного образования детей, и непосредственно осуществляющие тренировочный процесс, работников муниципальных спортивных школ</c:v>
                </c:pt>
                <c:pt idx="3">
                  <c:v>Работники муниципальных учреждений культуры, подведомственные муниципальным органам управления в области культуры</c:v>
                </c:pt>
              </c:strCache>
            </c:strRef>
          </c:cat>
          <c:val>
            <c:numRef>
              <c:f>Лист1!$D$2:$D$5</c:f>
              <c:numCache>
                <c:formatCode>General</c:formatCode>
                <c:ptCount val="4"/>
                <c:pt idx="0">
                  <c:v>42399.8</c:v>
                </c:pt>
                <c:pt idx="1">
                  <c:v>60069.93</c:v>
                </c:pt>
                <c:pt idx="2">
                  <c:v>72481.2</c:v>
                </c:pt>
                <c:pt idx="3">
                  <c:v>69022.7</c:v>
                </c:pt>
              </c:numCache>
            </c:numRef>
          </c:val>
        </c:ser>
        <c:dLbls>
          <c:showLegendKey val="0"/>
          <c:showVal val="0"/>
          <c:showCatName val="0"/>
          <c:showSerName val="0"/>
          <c:showPercent val="0"/>
          <c:showBubbleSize val="0"/>
        </c:dLbls>
        <c:gapWidth val="150"/>
        <c:shape val="box"/>
        <c:axId val="274068480"/>
        <c:axId val="249580352"/>
        <c:axId val="0"/>
      </c:bar3DChart>
      <c:catAx>
        <c:axId val="274068480"/>
        <c:scaling>
          <c:orientation val="minMax"/>
        </c:scaling>
        <c:delete val="0"/>
        <c:axPos val="b"/>
        <c:majorTickMark val="out"/>
        <c:minorTickMark val="none"/>
        <c:tickLblPos val="nextTo"/>
        <c:txPr>
          <a:bodyPr/>
          <a:lstStyle/>
          <a:p>
            <a:pPr>
              <a:defRPr sz="800">
                <a:latin typeface="Times New Roman" pitchFamily="18" charset="0"/>
                <a:cs typeface="Times New Roman" pitchFamily="18" charset="0"/>
              </a:defRPr>
            </a:pPr>
            <a:endParaRPr lang="ru-RU"/>
          </a:p>
        </c:txPr>
        <c:crossAx val="249580352"/>
        <c:crosses val="autoZero"/>
        <c:auto val="1"/>
        <c:lblAlgn val="ctr"/>
        <c:lblOffset val="100"/>
        <c:noMultiLvlLbl val="0"/>
      </c:catAx>
      <c:valAx>
        <c:axId val="249580352"/>
        <c:scaling>
          <c:orientation val="minMax"/>
        </c:scaling>
        <c:delete val="0"/>
        <c:axPos val="l"/>
        <c:majorGridlines/>
        <c:numFmt formatCode="#,##0.00" sourceLinked="0"/>
        <c:majorTickMark val="out"/>
        <c:minorTickMark val="none"/>
        <c:tickLblPos val="nextTo"/>
        <c:txPr>
          <a:bodyPr/>
          <a:lstStyle/>
          <a:p>
            <a:pPr>
              <a:defRPr sz="800">
                <a:latin typeface="Times New Roman" pitchFamily="18" charset="0"/>
                <a:cs typeface="Times New Roman" pitchFamily="18" charset="0"/>
              </a:defRPr>
            </a:pPr>
            <a:endParaRPr lang="ru-RU"/>
          </a:p>
        </c:txPr>
        <c:crossAx val="274068480"/>
        <c:crosses val="autoZero"/>
        <c:crossBetween val="between"/>
      </c:valAx>
    </c:plotArea>
    <c:legend>
      <c:legendPos val="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sz="1400" dirty="0">
                <a:latin typeface="Times New Roman" pitchFamily="18" charset="0"/>
                <a:cs typeface="Times New Roman" pitchFamily="18" charset="0"/>
              </a:rPr>
              <a:t>Финансовое обеспечение реализации инициативных проектов</a:t>
            </a:r>
          </a:p>
        </c:rich>
      </c:tx>
      <c:layout/>
      <c:overlay val="0"/>
    </c:title>
    <c:autoTitleDeleted val="0"/>
    <c:view3D>
      <c:rotX val="75"/>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Финансовое обеспечение реализации инициативных проектов</c:v>
                </c:pt>
              </c:strCache>
            </c:strRef>
          </c:tx>
          <c:dLbls>
            <c:dLbl>
              <c:idx val="1"/>
              <c:layout>
                <c:manualLayout>
                  <c:x val="-2.0738242030884996E-2"/>
                  <c:y val="1.000315980801509E-2"/>
                </c:manualLayout>
              </c:layout>
              <c:showLegendKey val="0"/>
              <c:showVal val="1"/>
              <c:showCatName val="0"/>
              <c:showSerName val="0"/>
              <c:showPercent val="0"/>
              <c:showBubbleSize val="0"/>
            </c:dLbl>
            <c:numFmt formatCode="#,##0.0" sourceLinked="0"/>
            <c:txPr>
              <a:bodyPr/>
              <a:lstStyle/>
              <a:p>
                <a:pPr>
                  <a:defRPr sz="8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Лист1!$A$2:$A$4</c:f>
              <c:strCache>
                <c:ptCount val="3"/>
                <c:pt idx="0">
                  <c:v>Средства краевого бюджета</c:v>
                </c:pt>
                <c:pt idx="1">
                  <c:v>Средства бюджета Северо-Енисейского района</c:v>
                </c:pt>
                <c:pt idx="2">
                  <c:v>Средства граждан</c:v>
                </c:pt>
              </c:strCache>
            </c:strRef>
          </c:cat>
          <c:val>
            <c:numRef>
              <c:f>Лист1!$B$2:$B$4</c:f>
              <c:numCache>
                <c:formatCode>General</c:formatCode>
                <c:ptCount val="3"/>
                <c:pt idx="0">
                  <c:v>6300</c:v>
                </c:pt>
                <c:pt idx="1">
                  <c:v>338.7</c:v>
                </c:pt>
                <c:pt idx="2">
                  <c:v>203.2</c:v>
                </c:pt>
              </c:numCache>
            </c:numRef>
          </c:val>
        </c:ser>
        <c:dLbls>
          <c:showLegendKey val="0"/>
          <c:showVal val="0"/>
          <c:showCatName val="0"/>
          <c:showSerName val="0"/>
          <c:showPercent val="0"/>
          <c:showBubbleSize val="0"/>
          <c:showLeaderLines val="0"/>
        </c:dLbls>
      </c:pie3DChart>
    </c:plotArea>
    <c:legend>
      <c:legendPos val="t"/>
      <c:layout/>
      <c:overlay val="0"/>
      <c:txPr>
        <a:bodyPr/>
        <a:lstStyle/>
        <a:p>
          <a:pPr>
            <a:defRPr sz="10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5"/>
      <c:rAngAx val="0"/>
      <c:perspective val="30"/>
    </c:view3D>
    <c:floor>
      <c:thickness val="0"/>
    </c:floor>
    <c:sideWall>
      <c:thickness val="0"/>
    </c:sideWall>
    <c:backWall>
      <c:thickness val="0"/>
    </c:backWall>
    <c:plotArea>
      <c:layout>
        <c:manualLayout>
          <c:layoutTarget val="inner"/>
          <c:xMode val="edge"/>
          <c:yMode val="edge"/>
          <c:x val="3.5651594267303632E-2"/>
          <c:y val="0.25735266943758206"/>
          <c:w val="0.74509266127293039"/>
          <c:h val="0.74264744604790722"/>
        </c:manualLayout>
      </c:layout>
      <c:pie3DChart>
        <c:varyColors val="1"/>
        <c:ser>
          <c:idx val="0"/>
          <c:order val="0"/>
          <c:tx>
            <c:strRef>
              <c:f>Лист1!$B$1</c:f>
              <c:strCache>
                <c:ptCount val="1"/>
                <c:pt idx="0">
                  <c:v>Продажи</c:v>
                </c:pt>
              </c:strCache>
            </c:strRef>
          </c:tx>
          <c:spPr>
            <a:solidFill>
              <a:schemeClr val="accent2"/>
            </a:solidFill>
            <a:scene3d>
              <a:camera prst="orthographicFront"/>
              <a:lightRig rig="threePt" dir="t"/>
            </a:scene3d>
            <a:sp3d>
              <a:bevelT w="114300" prst="artDeco"/>
            </a:sp3d>
          </c:spPr>
          <c:explosion val="22"/>
          <c:dPt>
            <c:idx val="0"/>
            <c:bubble3D val="0"/>
            <c:explosion val="0"/>
          </c:dPt>
          <c:cat>
            <c:strRef>
              <c:f>Лист1!$A$2</c:f>
              <c:strCache>
                <c:ptCount val="1"/>
                <c:pt idx="0">
                  <c:v>Доходы</c:v>
                </c:pt>
              </c:strCache>
            </c:strRef>
          </c:cat>
          <c:val>
            <c:numRef>
              <c:f>Лист1!$B$2</c:f>
              <c:numCache>
                <c:formatCode>General</c:formatCode>
                <c:ptCount val="1"/>
                <c:pt idx="0">
                  <c:v>8.1999999999999993</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9.0528588610927288E-2"/>
          <c:y val="0"/>
          <c:w val="0.90947141138907273"/>
          <c:h val="0.77382235307188085"/>
        </c:manualLayout>
      </c:layout>
      <c:pie3DChart>
        <c:varyColors val="1"/>
        <c:ser>
          <c:idx val="0"/>
          <c:order val="0"/>
          <c:tx>
            <c:strRef>
              <c:f>Лист1!$B$1</c:f>
              <c:strCache>
                <c:ptCount val="1"/>
                <c:pt idx="0">
                  <c:v>2022 год</c:v>
                </c:pt>
              </c:strCache>
            </c:strRef>
          </c:tx>
          <c:dLbls>
            <c:dLbl>
              <c:idx val="0"/>
              <c:layout/>
              <c:tx>
                <c:rich>
                  <a:bodyPr/>
                  <a:lstStyle/>
                  <a:p>
                    <a:r>
                      <a:rPr lang="en-US" b="1" dirty="0"/>
                      <a:t>2 462 378,2</a:t>
                    </a:r>
                  </a:p>
                </c:rich>
              </c:tx>
              <c:showLegendKey val="0"/>
              <c:showVal val="1"/>
              <c:showCatName val="0"/>
              <c:showSerName val="0"/>
              <c:showPercent val="0"/>
              <c:showBubbleSize val="0"/>
            </c:dLbl>
            <c:dLbl>
              <c:idx val="1"/>
              <c:layout>
                <c:manualLayout>
                  <c:x val="5.7435043449278585E-2"/>
                  <c:y val="3.7325601814852047E-3"/>
                </c:manualLayout>
              </c:layout>
              <c:tx>
                <c:rich>
                  <a:bodyPr/>
                  <a:lstStyle/>
                  <a:p>
                    <a:r>
                      <a:rPr lang="en-US" b="1" dirty="0"/>
                      <a:t>104 606,3</a:t>
                    </a:r>
                  </a:p>
                </c:rich>
              </c:tx>
              <c:showLegendKey val="0"/>
              <c:showVal val="1"/>
              <c:showCatName val="0"/>
              <c:showSerName val="0"/>
              <c:showPercent val="0"/>
              <c:showBubbleSize val="0"/>
            </c:dLbl>
            <c:dLbl>
              <c:idx val="2"/>
              <c:layout/>
              <c:tx>
                <c:rich>
                  <a:bodyPr/>
                  <a:lstStyle/>
                  <a:p>
                    <a:r>
                      <a:rPr lang="en-US" b="1" dirty="0"/>
                      <a:t>408 836,0</a:t>
                    </a:r>
                  </a:p>
                </c:rich>
              </c:tx>
              <c:showLegendKey val="0"/>
              <c:showVal val="1"/>
              <c:showCatName val="0"/>
              <c:showSerName val="0"/>
              <c:showPercent val="0"/>
              <c:showBubbleSize val="0"/>
            </c:dLbl>
            <c:numFmt formatCode="#,##0.0" sourceLinked="0"/>
            <c:txPr>
              <a:bodyPr/>
              <a:lstStyle/>
              <a:p>
                <a:pPr>
                  <a:defRPr sz="9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dLbls>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2462378.2000000002</c:v>
                </c:pt>
                <c:pt idx="1">
                  <c:v>104606.3</c:v>
                </c:pt>
                <c:pt idx="2">
                  <c:v>408836</c:v>
                </c:pt>
              </c:numCache>
            </c:numRef>
          </c:val>
        </c:ser>
        <c:dLbls>
          <c:showLegendKey val="0"/>
          <c:showVal val="0"/>
          <c:showCatName val="0"/>
          <c:showSerName val="0"/>
          <c:showPercent val="0"/>
          <c:showBubbleSize val="0"/>
          <c:showLeaderLines val="1"/>
        </c:dLbls>
      </c:pie3DChart>
    </c:plotArea>
    <c:legend>
      <c:legendPos val="b"/>
      <c:layout>
        <c:manualLayout>
          <c:xMode val="edge"/>
          <c:yMode val="edge"/>
          <c:x val="9.8763784700250698E-2"/>
          <c:y val="0.80073404542352433"/>
          <c:w val="0.7257901295991267"/>
          <c:h val="0.16814203183773233"/>
        </c:manualLayout>
      </c:layout>
      <c:overlay val="0"/>
      <c:txPr>
        <a:bodyPr/>
        <a:lstStyle/>
        <a:p>
          <a:pPr>
            <a:defRPr sz="8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9.5981408573928256E-2"/>
          <c:y val="1.6880952380952382E-2"/>
          <c:w val="0.65673873578302711"/>
          <c:h val="0.80542875890513688"/>
        </c:manualLayout>
      </c:layout>
      <c:bar3DChart>
        <c:barDir val="col"/>
        <c:grouping val="stacked"/>
        <c:varyColors val="0"/>
        <c:ser>
          <c:idx val="1"/>
          <c:order val="0"/>
          <c:tx>
            <c:strRef>
              <c:f>Лист1!$D$1</c:f>
              <c:strCache>
                <c:ptCount val="1"/>
                <c:pt idx="0">
                  <c:v>неналоговые доходы</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c:spPr>
          <c:invertIfNegative val="0"/>
          <c:dLbls>
            <c:dLbl>
              <c:idx val="6"/>
              <c:layout>
                <c:manualLayout>
                  <c:x val="1.1111111111111112E-2"/>
                  <c:y val="4.7619047619047623E-3"/>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Лист1!$A$2:$A$8</c:f>
              <c:strCache>
                <c:ptCount val="7"/>
                <c:pt idx="0">
                  <c:v>2018 -
1918 492,9</c:v>
                </c:pt>
                <c:pt idx="1">
                  <c:v>2019 - 
1 943 567,0</c:v>
                </c:pt>
                <c:pt idx="2">
                  <c:v>2020 - 
2 611 338,4</c:v>
                </c:pt>
                <c:pt idx="3">
                  <c:v>2021 - 
3 086 312,1</c:v>
                </c:pt>
                <c:pt idx="4">
                  <c:v>2022- 
2 975 820,5</c:v>
                </c:pt>
                <c:pt idx="5">
                  <c:v>2023 - 
3 024 065,4</c:v>
                </c:pt>
                <c:pt idx="6">
                  <c:v>2024 - 
3 071 104,5</c:v>
                </c:pt>
              </c:strCache>
            </c:strRef>
          </c:cat>
          <c:val>
            <c:numRef>
              <c:f>Лист1!$D$2:$D$8</c:f>
              <c:numCache>
                <c:formatCode>#,##0.0</c:formatCode>
                <c:ptCount val="7"/>
                <c:pt idx="0">
                  <c:v>94647.3</c:v>
                </c:pt>
                <c:pt idx="1">
                  <c:v>108915.6</c:v>
                </c:pt>
                <c:pt idx="2">
                  <c:v>93086.399999999994</c:v>
                </c:pt>
                <c:pt idx="3">
                  <c:v>104606.3</c:v>
                </c:pt>
                <c:pt idx="4">
                  <c:v>104606.3</c:v>
                </c:pt>
                <c:pt idx="5">
                  <c:v>107306.8</c:v>
                </c:pt>
                <c:pt idx="6">
                  <c:v>107306.8</c:v>
                </c:pt>
              </c:numCache>
            </c:numRef>
          </c:val>
        </c:ser>
        <c:ser>
          <c:idx val="2"/>
          <c:order val="1"/>
          <c:tx>
            <c:strRef>
              <c:f>Лист1!$C$1</c:f>
              <c:strCache>
                <c:ptCount val="1"/>
                <c:pt idx="0">
                  <c:v>безвозмездные поступления</c:v>
                </c:pt>
              </c:strCache>
            </c:strRef>
          </c:tx>
          <c:invertIfNegative val="0"/>
          <c:dLbls>
            <c:txPr>
              <a:bodyPr rot="-5400000" vert="horz"/>
              <a:lstStyle/>
              <a:p>
                <a:pPr>
                  <a:defRPr sz="800"/>
                </a:pPr>
                <a:endParaRPr lang="ru-RU"/>
              </a:p>
            </c:txPr>
            <c:showLegendKey val="0"/>
            <c:showVal val="1"/>
            <c:showCatName val="0"/>
            <c:showSerName val="0"/>
            <c:showPercent val="0"/>
            <c:showBubbleSize val="0"/>
            <c:showLeaderLines val="0"/>
          </c:dLbls>
          <c:cat>
            <c:strRef>
              <c:f>Лист1!$A$2:$A$8</c:f>
              <c:strCache>
                <c:ptCount val="7"/>
                <c:pt idx="0">
                  <c:v>2018 -
1918 492,9</c:v>
                </c:pt>
                <c:pt idx="1">
                  <c:v>2019 - 
1 943 567,0</c:v>
                </c:pt>
                <c:pt idx="2">
                  <c:v>2020 - 
2 611 338,4</c:v>
                </c:pt>
                <c:pt idx="3">
                  <c:v>2021 - 
3 086 312,1</c:v>
                </c:pt>
                <c:pt idx="4">
                  <c:v>2022- 
2 975 820,5</c:v>
                </c:pt>
                <c:pt idx="5">
                  <c:v>2023 - 
3 024 065,4</c:v>
                </c:pt>
                <c:pt idx="6">
                  <c:v>2024 - 
3 071 104,5</c:v>
                </c:pt>
              </c:strCache>
            </c:strRef>
          </c:cat>
          <c:val>
            <c:numRef>
              <c:f>Лист1!$C$2:$C$8</c:f>
              <c:numCache>
                <c:formatCode>#,##0.0</c:formatCode>
                <c:ptCount val="7"/>
                <c:pt idx="0">
                  <c:v>828183.7</c:v>
                </c:pt>
                <c:pt idx="1">
                  <c:v>801185.5</c:v>
                </c:pt>
                <c:pt idx="2">
                  <c:v>647209</c:v>
                </c:pt>
                <c:pt idx="3">
                  <c:v>543049.5</c:v>
                </c:pt>
                <c:pt idx="4">
                  <c:v>408836</c:v>
                </c:pt>
                <c:pt idx="5">
                  <c:v>410995.4</c:v>
                </c:pt>
                <c:pt idx="6">
                  <c:v>396571.8</c:v>
                </c:pt>
              </c:numCache>
            </c:numRef>
          </c:val>
        </c:ser>
        <c:ser>
          <c:idx val="3"/>
          <c:order val="2"/>
          <c:tx>
            <c:strRef>
              <c:f>Лист1!$B$1</c:f>
              <c:strCache>
                <c:ptCount val="1"/>
                <c:pt idx="0">
                  <c:v>налоговые доходы</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c:spPr>
          <c:invertIfNegative val="0"/>
          <c:dLbls>
            <c:dLbl>
              <c:idx val="0"/>
              <c:layout>
                <c:manualLayout>
                  <c:x val="-4.1666666666666796E-3"/>
                  <c:y val="-3.3333333333333333E-2"/>
                </c:manualLayout>
              </c:layout>
              <c:showLegendKey val="0"/>
              <c:showVal val="1"/>
              <c:showCatName val="0"/>
              <c:showSerName val="0"/>
              <c:showPercent val="0"/>
              <c:showBubbleSize val="0"/>
            </c:dLbl>
            <c:txPr>
              <a:bodyPr rot="-5400000" vert="horz"/>
              <a:lstStyle/>
              <a:p>
                <a:pPr>
                  <a:defRPr sz="800"/>
                </a:pPr>
                <a:endParaRPr lang="ru-RU"/>
              </a:p>
            </c:txPr>
            <c:showLegendKey val="0"/>
            <c:showVal val="1"/>
            <c:showCatName val="0"/>
            <c:showSerName val="0"/>
            <c:showPercent val="0"/>
            <c:showBubbleSize val="0"/>
            <c:showLeaderLines val="0"/>
          </c:dLbls>
          <c:cat>
            <c:strRef>
              <c:f>Лист1!$A$2:$A$8</c:f>
              <c:strCache>
                <c:ptCount val="7"/>
                <c:pt idx="0">
                  <c:v>2018 -
1918 492,9</c:v>
                </c:pt>
                <c:pt idx="1">
                  <c:v>2019 - 
1 943 567,0</c:v>
                </c:pt>
                <c:pt idx="2">
                  <c:v>2020 - 
2 611 338,4</c:v>
                </c:pt>
                <c:pt idx="3">
                  <c:v>2021 - 
3 086 312,1</c:v>
                </c:pt>
                <c:pt idx="4">
                  <c:v>2022- 
2 975 820,5</c:v>
                </c:pt>
                <c:pt idx="5">
                  <c:v>2023 - 
3 024 065,4</c:v>
                </c:pt>
                <c:pt idx="6">
                  <c:v>2024 - 
3 071 104,5</c:v>
                </c:pt>
              </c:strCache>
            </c:strRef>
          </c:cat>
          <c:val>
            <c:numRef>
              <c:f>Лист1!$B$2:$B$8</c:f>
              <c:numCache>
                <c:formatCode>#,##0.0</c:formatCode>
                <c:ptCount val="7"/>
                <c:pt idx="0">
                  <c:v>995661.9</c:v>
                </c:pt>
                <c:pt idx="1">
                  <c:v>1033465.9</c:v>
                </c:pt>
                <c:pt idx="2">
                  <c:v>1871043</c:v>
                </c:pt>
                <c:pt idx="3">
                  <c:v>2408760.5</c:v>
                </c:pt>
                <c:pt idx="4">
                  <c:v>2462378.2000000002</c:v>
                </c:pt>
                <c:pt idx="5">
                  <c:v>2505863.2999999998</c:v>
                </c:pt>
                <c:pt idx="6">
                  <c:v>2567225.9</c:v>
                </c:pt>
              </c:numCache>
            </c:numRef>
          </c:val>
        </c:ser>
        <c:dLbls>
          <c:showLegendKey val="0"/>
          <c:showVal val="0"/>
          <c:showCatName val="0"/>
          <c:showSerName val="0"/>
          <c:showPercent val="0"/>
          <c:showBubbleSize val="0"/>
        </c:dLbls>
        <c:gapWidth val="233"/>
        <c:gapDepth val="233"/>
        <c:shape val="box"/>
        <c:axId val="188504576"/>
        <c:axId val="184644672"/>
        <c:axId val="0"/>
      </c:bar3DChart>
      <c:catAx>
        <c:axId val="188504576"/>
        <c:scaling>
          <c:orientation val="minMax"/>
        </c:scaling>
        <c:delete val="0"/>
        <c:axPos val="b"/>
        <c:majorTickMark val="out"/>
        <c:minorTickMark val="none"/>
        <c:tickLblPos val="nextTo"/>
        <c:txPr>
          <a:bodyPr rot="-5400000" vert="horz"/>
          <a:lstStyle/>
          <a:p>
            <a:pPr>
              <a:defRPr sz="1200">
                <a:latin typeface="Times New Roman" pitchFamily="18" charset="0"/>
                <a:cs typeface="Times New Roman" pitchFamily="18" charset="0"/>
              </a:defRPr>
            </a:pPr>
            <a:endParaRPr lang="ru-RU"/>
          </a:p>
        </c:txPr>
        <c:crossAx val="184644672"/>
        <c:crosses val="autoZero"/>
        <c:auto val="1"/>
        <c:lblAlgn val="ctr"/>
        <c:lblOffset val="100"/>
        <c:noMultiLvlLbl val="0"/>
      </c:catAx>
      <c:valAx>
        <c:axId val="184644672"/>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100">
                <a:latin typeface="Times New Roman" pitchFamily="18" charset="0"/>
                <a:cs typeface="Times New Roman" pitchFamily="18" charset="0"/>
              </a:defRPr>
            </a:pPr>
            <a:endParaRPr lang="ru-RU"/>
          </a:p>
        </c:txPr>
        <c:crossAx val="188504576"/>
        <c:crosses val="autoZero"/>
        <c:crossBetween val="between"/>
      </c:valAx>
    </c:plotArea>
    <c:legend>
      <c:legendPos val="r"/>
      <c:layout>
        <c:manualLayout>
          <c:xMode val="edge"/>
          <c:yMode val="edge"/>
          <c:x val="0.7854760498687664"/>
          <c:y val="8.4350581177352835E-2"/>
          <c:w val="0.21452395013123357"/>
          <c:h val="0.70049231346081742"/>
        </c:manualLayou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918977519114511E-2"/>
          <c:y val="3.6269593046789839E-2"/>
          <c:w val="0.70911388793791863"/>
          <c:h val="0.83737881675621928"/>
        </c:manualLayout>
      </c:layout>
      <c:bar3DChart>
        <c:barDir val="col"/>
        <c:grouping val="standard"/>
        <c:varyColors val="0"/>
        <c:ser>
          <c:idx val="0"/>
          <c:order val="0"/>
          <c:tx>
            <c:strRef>
              <c:f>Лист1!$B$1</c:f>
              <c:strCache>
                <c:ptCount val="1"/>
                <c:pt idx="0">
                  <c:v>налоги на имущество</c:v>
                </c:pt>
              </c:strCache>
            </c:strRef>
          </c:tx>
          <c:spPr>
            <a:solidFill>
              <a:schemeClr val="accent6"/>
            </a:solidFill>
            <a:ln w="38100" cap="flat" cmpd="sng" algn="ctr">
              <a:solidFill>
                <a:schemeClr val="lt1"/>
              </a:solidFill>
              <a:prstDash val="solid"/>
            </a:ln>
            <a:effectLst>
              <a:outerShdw blurRad="40000" dist="20000" dir="5400000" rotWithShape="0">
                <a:srgbClr val="000000">
                  <a:alpha val="38000"/>
                </a:srgbClr>
              </a:outerShdw>
            </a:effectLst>
          </c:spPr>
          <c:invertIfNegative val="0"/>
          <c:dLbls>
            <c:dLbl>
              <c:idx val="0"/>
              <c:layout>
                <c:manualLayout>
                  <c:x val="4.1709964017766473E-3"/>
                  <c:y val="1.3675176862031464E-2"/>
                </c:manualLayout>
              </c:layout>
              <c:showLegendKey val="0"/>
              <c:showVal val="1"/>
              <c:showCatName val="0"/>
              <c:showSerName val="0"/>
              <c:showPercent val="0"/>
              <c:showBubbleSize val="0"/>
            </c:dLbl>
            <c:dLbl>
              <c:idx val="1"/>
              <c:layout>
                <c:manualLayout>
                  <c:x val="-1.3903321339255746E-3"/>
                  <c:y val="1.5954373005703373E-2"/>
                </c:manualLayout>
              </c:layout>
              <c:showLegendKey val="0"/>
              <c:showVal val="1"/>
              <c:showCatName val="0"/>
              <c:showSerName val="0"/>
              <c:showPercent val="0"/>
              <c:showBubbleSize val="0"/>
            </c:dLbl>
            <c:dLbl>
              <c:idx val="2"/>
              <c:layout>
                <c:manualLayout>
                  <c:x val="-2.7806642678510985E-3"/>
                  <c:y val="1.5954373005703206E-2"/>
                </c:manualLayout>
              </c:layout>
              <c:showLegendKey val="0"/>
              <c:showVal val="1"/>
              <c:showCatName val="0"/>
              <c:showSerName val="0"/>
              <c:showPercent val="0"/>
              <c:showBubbleSize val="0"/>
            </c:dLbl>
            <c:dLbl>
              <c:idx val="3"/>
              <c:layout>
                <c:manualLayout>
                  <c:x val="4.1709964017766473E-3"/>
                  <c:y val="1.5954373005703373E-2"/>
                </c:manualLayout>
              </c:layout>
              <c:showLegendKey val="0"/>
              <c:showVal val="1"/>
              <c:showCatName val="0"/>
              <c:showSerName val="0"/>
              <c:showPercent val="0"/>
              <c:showBubbleSize val="0"/>
            </c:dLbl>
            <c:dLbl>
              <c:idx val="4"/>
              <c:layout>
                <c:manualLayout>
                  <c:x val="2.7805547928799229E-3"/>
                  <c:y val="1.8233569149375118E-2"/>
                </c:manualLayout>
              </c:layout>
              <c:showLegendKey val="0"/>
              <c:showVal val="1"/>
              <c:showCatName val="0"/>
              <c:showSerName val="0"/>
              <c:showPercent val="0"/>
              <c:showBubbleSize val="0"/>
            </c:dLbl>
            <c:dLbl>
              <c:idx val="5"/>
              <c:layout>
                <c:manualLayout>
                  <c:x val="2.7806642678510985E-3"/>
                  <c:y val="1.8233569149375451E-2"/>
                </c:manualLayout>
              </c:layout>
              <c:showLegendKey val="0"/>
              <c:showVal val="1"/>
              <c:showCatName val="0"/>
              <c:showSerName val="0"/>
              <c:showPercent val="0"/>
              <c:showBubbleSize val="0"/>
            </c:dLbl>
            <c:dLbl>
              <c:idx val="6"/>
              <c:layout>
                <c:manualLayout>
                  <c:x val="2.7806642678510985E-3"/>
                  <c:y val="1.5954373005703373E-2"/>
                </c:manualLayout>
              </c:layout>
              <c:showLegendKey val="0"/>
              <c:showVal val="1"/>
              <c:showCatName val="0"/>
              <c:showSerName val="0"/>
              <c:showPercent val="0"/>
              <c:showBubbleSize val="0"/>
            </c:dLbl>
            <c:dLbl>
              <c:idx val="7"/>
              <c:layout>
                <c:manualLayout>
                  <c:x val="1.3903321339254471E-3"/>
                  <c:y val="1.5954373005703373E-2"/>
                </c:manualLayout>
              </c:layout>
              <c:showLegendKey val="0"/>
              <c:showVal val="1"/>
              <c:showCatName val="0"/>
              <c:showSerName val="0"/>
              <c:showPercent val="0"/>
              <c:showBubbleSize val="0"/>
            </c:dLbl>
            <c:dLbl>
              <c:idx val="8"/>
              <c:layout>
                <c:manualLayout>
                  <c:x val="1.3903321339255492E-3"/>
                  <c:y val="1.5954373005703373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Лист1!$B$2:$B$8</c:f>
              <c:numCache>
                <c:formatCode>#,##0.0</c:formatCode>
                <c:ptCount val="7"/>
                <c:pt idx="0">
                  <c:v>2712</c:v>
                </c:pt>
                <c:pt idx="1">
                  <c:v>2901.6</c:v>
                </c:pt>
                <c:pt idx="2">
                  <c:v>2928</c:v>
                </c:pt>
                <c:pt idx="3">
                  <c:v>4187</c:v>
                </c:pt>
                <c:pt idx="4">
                  <c:v>3185</c:v>
                </c:pt>
                <c:pt idx="5">
                  <c:v>3312.3</c:v>
                </c:pt>
                <c:pt idx="6">
                  <c:v>3446</c:v>
                </c:pt>
              </c:numCache>
            </c:numRef>
          </c:val>
        </c:ser>
        <c:ser>
          <c:idx val="1"/>
          <c:order val="1"/>
          <c:tx>
            <c:strRef>
              <c:f>Лист1!$C$1</c:f>
              <c:strCache>
                <c:ptCount val="1"/>
                <c:pt idx="0">
                  <c:v>акцизы</c:v>
                </c:pt>
              </c:strCache>
            </c:strRef>
          </c:tx>
          <c:invertIfNegative val="0"/>
          <c:dLbls>
            <c:dLbl>
              <c:idx val="0"/>
              <c:layout>
                <c:manualLayout>
                  <c:x val="0"/>
                  <c:y val="1.8233389685112004E-2"/>
                </c:manualLayout>
              </c:layout>
              <c:showLegendKey val="0"/>
              <c:showVal val="1"/>
              <c:showCatName val="0"/>
              <c:showSerName val="0"/>
              <c:showPercent val="0"/>
              <c:showBubbleSize val="0"/>
            </c:dLbl>
            <c:dLbl>
              <c:idx val="1"/>
              <c:layout>
                <c:manualLayout>
                  <c:x val="0"/>
                  <c:y val="1.8233389685112004E-2"/>
                </c:manualLayout>
              </c:layout>
              <c:showLegendKey val="0"/>
              <c:showVal val="1"/>
              <c:showCatName val="0"/>
              <c:showSerName val="0"/>
              <c:showPercent val="0"/>
              <c:showBubbleSize val="0"/>
            </c:dLbl>
            <c:dLbl>
              <c:idx val="2"/>
              <c:layout>
                <c:manualLayout>
                  <c:x val="0"/>
                  <c:y val="1.5954373005703373E-2"/>
                </c:manualLayout>
              </c:layout>
              <c:showLegendKey val="0"/>
              <c:showVal val="1"/>
              <c:showCatName val="0"/>
              <c:showSerName val="0"/>
              <c:showPercent val="0"/>
              <c:showBubbleSize val="0"/>
            </c:dLbl>
            <c:dLbl>
              <c:idx val="3"/>
              <c:layout>
                <c:manualLayout>
                  <c:x val="5.5613285357021969E-3"/>
                  <c:y val="1.5954373005703373E-2"/>
                </c:manualLayout>
              </c:layout>
              <c:showLegendKey val="0"/>
              <c:showVal val="1"/>
              <c:showCatName val="0"/>
              <c:showSerName val="0"/>
              <c:showPercent val="0"/>
              <c:showBubbleSize val="0"/>
            </c:dLbl>
            <c:dLbl>
              <c:idx val="4"/>
              <c:layout>
                <c:manualLayout>
                  <c:x val="5.5613285357021969E-3"/>
                  <c:y val="1.8233569149375368E-2"/>
                </c:manualLayout>
              </c:layout>
              <c:showLegendKey val="0"/>
              <c:showVal val="1"/>
              <c:showCatName val="0"/>
              <c:showSerName val="0"/>
              <c:showPercent val="0"/>
              <c:showBubbleSize val="0"/>
            </c:dLbl>
            <c:dLbl>
              <c:idx val="5"/>
              <c:layout>
                <c:manualLayout>
                  <c:x val="4.1709964017765458E-3"/>
                  <c:y val="1.8233569149375201E-2"/>
                </c:manualLayout>
              </c:layout>
              <c:showLegendKey val="0"/>
              <c:showVal val="1"/>
              <c:showCatName val="0"/>
              <c:showSerName val="0"/>
              <c:showPercent val="0"/>
              <c:showBubbleSize val="0"/>
            </c:dLbl>
            <c:dLbl>
              <c:idx val="6"/>
              <c:layout>
                <c:manualLayout>
                  <c:x val="4.1709964017765458E-3"/>
                  <c:y val="1.8233569149375285E-2"/>
                </c:manualLayout>
              </c:layout>
              <c:showLegendKey val="0"/>
              <c:showVal val="1"/>
              <c:showCatName val="0"/>
              <c:showSerName val="0"/>
              <c:showPercent val="0"/>
              <c:showBubbleSize val="0"/>
            </c:dLbl>
            <c:dLbl>
              <c:idx val="7"/>
              <c:layout>
                <c:manualLayout>
                  <c:x val="-2.7806642678512004E-3"/>
                  <c:y val="1.8233569149375285E-2"/>
                </c:manualLayout>
              </c:layout>
              <c:showLegendKey val="0"/>
              <c:showVal val="1"/>
              <c:showCatName val="0"/>
              <c:showSerName val="0"/>
              <c:showPercent val="0"/>
              <c:showBubbleSize val="0"/>
            </c:dLbl>
            <c:dLbl>
              <c:idx val="8"/>
              <c:layout>
                <c:manualLayout>
                  <c:x val="2.7806642678510985E-3"/>
                  <c:y val="1.8233569149375285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Лист1!$C$2:$C$8</c:f>
              <c:numCache>
                <c:formatCode>#,##0.0</c:formatCode>
                <c:ptCount val="7"/>
                <c:pt idx="0">
                  <c:v>1270.5999999999999</c:v>
                </c:pt>
                <c:pt idx="1">
                  <c:v>1467.3</c:v>
                </c:pt>
                <c:pt idx="2">
                  <c:v>1520.1</c:v>
                </c:pt>
                <c:pt idx="3">
                  <c:v>1532.6</c:v>
                </c:pt>
                <c:pt idx="4">
                  <c:v>3158.8</c:v>
                </c:pt>
                <c:pt idx="5">
                  <c:v>3233.6</c:v>
                </c:pt>
                <c:pt idx="6">
                  <c:v>3321.7</c:v>
                </c:pt>
              </c:numCache>
            </c:numRef>
          </c:val>
        </c:ser>
        <c:ser>
          <c:idx val="2"/>
          <c:order val="2"/>
          <c:tx>
            <c:strRef>
              <c:f>Лист1!$D$1</c:f>
              <c:strCache>
                <c:ptCount val="1"/>
                <c:pt idx="0">
                  <c:v>госпошлина</c:v>
                </c:pt>
              </c:strCache>
            </c:strRef>
          </c:tx>
          <c:invertIfNegative val="0"/>
          <c:dLbls>
            <c:dLbl>
              <c:idx val="0"/>
              <c:layout>
                <c:manualLayout>
                  <c:x val="1.3903321339255492E-3"/>
                  <c:y val="4.5583922873437379E-3"/>
                </c:manualLayout>
              </c:layout>
              <c:showLegendKey val="0"/>
              <c:showVal val="1"/>
              <c:showCatName val="0"/>
              <c:showSerName val="0"/>
              <c:showPercent val="0"/>
              <c:showBubbleSize val="0"/>
            </c:dLbl>
            <c:dLbl>
              <c:idx val="1"/>
              <c:layout>
                <c:manualLayout>
                  <c:x val="1.3903321339256002E-3"/>
                  <c:y val="4.5583922873439044E-3"/>
                </c:manualLayout>
              </c:layout>
              <c:showLegendKey val="0"/>
              <c:showVal val="1"/>
              <c:showCatName val="0"/>
              <c:showSerName val="0"/>
              <c:showPercent val="0"/>
              <c:showBubbleSize val="0"/>
            </c:dLbl>
            <c:dLbl>
              <c:idx val="2"/>
              <c:layout>
                <c:manualLayout>
                  <c:x val="0"/>
                  <c:y val="4.5583922873437379E-3"/>
                </c:manualLayout>
              </c:layout>
              <c:showLegendKey val="0"/>
              <c:showVal val="1"/>
              <c:showCatName val="0"/>
              <c:showSerName val="0"/>
              <c:showPercent val="0"/>
              <c:showBubbleSize val="0"/>
            </c:dLbl>
            <c:dLbl>
              <c:idx val="3"/>
              <c:layout>
                <c:manualLayout>
                  <c:x val="1.3903321339255492E-3"/>
                  <c:y val="6.8375884310157321E-3"/>
                </c:manualLayout>
              </c:layout>
              <c:showLegendKey val="0"/>
              <c:showVal val="1"/>
              <c:showCatName val="0"/>
              <c:showSerName val="0"/>
              <c:showPercent val="0"/>
              <c:showBubbleSize val="0"/>
            </c:dLbl>
            <c:dLbl>
              <c:idx val="4"/>
              <c:layout>
                <c:manualLayout>
                  <c:x val="0"/>
                  <c:y val="6.8375884310157321E-3"/>
                </c:manualLayout>
              </c:layout>
              <c:showLegendKey val="0"/>
              <c:showVal val="1"/>
              <c:showCatName val="0"/>
              <c:showSerName val="0"/>
              <c:showPercent val="0"/>
              <c:showBubbleSize val="0"/>
            </c:dLbl>
            <c:dLbl>
              <c:idx val="5"/>
              <c:layout>
                <c:manualLayout>
                  <c:x val="6.9516606696277457E-3"/>
                  <c:y val="4.5583922873438211E-3"/>
                </c:manualLayout>
              </c:layout>
              <c:showLegendKey val="0"/>
              <c:showVal val="1"/>
              <c:showCatName val="0"/>
              <c:showSerName val="0"/>
              <c:showPercent val="0"/>
              <c:showBubbleSize val="0"/>
            </c:dLbl>
            <c:dLbl>
              <c:idx val="6"/>
              <c:layout>
                <c:manualLayout>
                  <c:x val="5.5613285357020946E-3"/>
                  <c:y val="1.8233569149375201E-2"/>
                </c:manualLayout>
              </c:layout>
              <c:showLegendKey val="0"/>
              <c:showVal val="1"/>
              <c:showCatName val="0"/>
              <c:showSerName val="0"/>
              <c:showPercent val="0"/>
              <c:showBubbleSize val="0"/>
            </c:dLbl>
            <c:dLbl>
              <c:idx val="7"/>
              <c:layout>
                <c:manualLayout>
                  <c:x val="5.5613285357021969E-3"/>
                  <c:y val="1.8233389685112004E-2"/>
                </c:manualLayout>
              </c:layout>
              <c:showLegendKey val="0"/>
              <c:showVal val="1"/>
              <c:showCatName val="0"/>
              <c:showSerName val="0"/>
              <c:showPercent val="0"/>
              <c:showBubbleSize val="0"/>
            </c:dLbl>
            <c:dLbl>
              <c:idx val="8"/>
              <c:layout>
                <c:manualLayout>
                  <c:x val="-1.3903321339255492E-3"/>
                  <c:y val="1.8233569149375368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Лист1!$D$2:$D$8</c:f>
              <c:numCache>
                <c:formatCode>#,##0.0</c:formatCode>
                <c:ptCount val="7"/>
                <c:pt idx="0">
                  <c:v>1665.4</c:v>
                </c:pt>
                <c:pt idx="1">
                  <c:v>1640.5</c:v>
                </c:pt>
                <c:pt idx="2">
                  <c:v>1110</c:v>
                </c:pt>
                <c:pt idx="3">
                  <c:v>1584</c:v>
                </c:pt>
                <c:pt idx="4">
                  <c:v>1616.2</c:v>
                </c:pt>
                <c:pt idx="5">
                  <c:v>1616.2</c:v>
                </c:pt>
                <c:pt idx="6">
                  <c:v>1616.2</c:v>
                </c:pt>
              </c:numCache>
            </c:numRef>
          </c:val>
        </c:ser>
        <c:ser>
          <c:idx val="3"/>
          <c:order val="3"/>
          <c:tx>
            <c:strRef>
              <c:f>Лист1!$E$1</c:f>
              <c:strCache>
                <c:ptCount val="1"/>
                <c:pt idx="0">
                  <c:v>ЕНВД, налоги на совокупный доход</c:v>
                </c:pt>
              </c:strCache>
            </c:strRef>
          </c:tx>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c:spPr>
          <c:invertIfNegative val="0"/>
          <c:dLbls>
            <c:dLbl>
              <c:idx val="0"/>
              <c:layout>
                <c:manualLayout>
                  <c:x val="4.1709964017766473E-3"/>
                  <c:y val="1.1395801254096356E-2"/>
                </c:manualLayout>
              </c:layout>
              <c:showLegendKey val="0"/>
              <c:showVal val="1"/>
              <c:showCatName val="0"/>
              <c:showSerName val="0"/>
              <c:showPercent val="0"/>
              <c:showBubbleSize val="0"/>
            </c:dLbl>
            <c:dLbl>
              <c:idx val="1"/>
              <c:layout>
                <c:manualLayout>
                  <c:x val="5.5613285357021969E-3"/>
                  <c:y val="9.116784574687559E-3"/>
                </c:manualLayout>
              </c:layout>
              <c:showLegendKey val="0"/>
              <c:showVal val="1"/>
              <c:showCatName val="0"/>
              <c:showSerName val="0"/>
              <c:showPercent val="0"/>
              <c:showBubbleSize val="0"/>
            </c:dLbl>
            <c:dLbl>
              <c:idx val="2"/>
              <c:layout>
                <c:manualLayout>
                  <c:x val="2.7806642678510985E-3"/>
                  <c:y val="9.1167845746876423E-3"/>
                </c:manualLayout>
              </c:layout>
              <c:showLegendKey val="0"/>
              <c:showVal val="1"/>
              <c:showCatName val="0"/>
              <c:showSerName val="0"/>
              <c:showPercent val="0"/>
              <c:showBubbleSize val="0"/>
            </c:dLbl>
            <c:dLbl>
              <c:idx val="3"/>
              <c:layout>
                <c:manualLayout>
                  <c:x val="1.3903321339256002E-3"/>
                  <c:y val="1.1395801254096272E-2"/>
                </c:manualLayout>
              </c:layout>
              <c:showLegendKey val="0"/>
              <c:showVal val="1"/>
              <c:showCatName val="0"/>
              <c:showSerName val="0"/>
              <c:showPercent val="0"/>
              <c:showBubbleSize val="0"/>
            </c:dLbl>
            <c:dLbl>
              <c:idx val="4"/>
              <c:layout>
                <c:manualLayout>
                  <c:x val="1.3903321339254981E-3"/>
                  <c:y val="9.1167845746877255E-3"/>
                </c:manualLayout>
              </c:layout>
              <c:showLegendKey val="0"/>
              <c:showVal val="1"/>
              <c:showCatName val="0"/>
              <c:showSerName val="0"/>
              <c:showPercent val="0"/>
              <c:showBubbleSize val="0"/>
            </c:dLbl>
            <c:dLbl>
              <c:idx val="5"/>
              <c:layout>
                <c:manualLayout>
                  <c:x val="2.7806642678509961E-3"/>
                  <c:y val="1.1395980718359386E-2"/>
                </c:manualLayout>
              </c:layout>
              <c:showLegendKey val="0"/>
              <c:showVal val="1"/>
              <c:showCatName val="0"/>
              <c:showSerName val="0"/>
              <c:showPercent val="0"/>
              <c:showBubbleSize val="0"/>
            </c:dLbl>
            <c:dLbl>
              <c:idx val="6"/>
              <c:layout>
                <c:manualLayout>
                  <c:x val="1.1122657071404394E-2"/>
                  <c:y val="1.3675176862031379E-2"/>
                </c:manualLayout>
              </c:layout>
              <c:showLegendKey val="0"/>
              <c:showVal val="1"/>
              <c:showCatName val="0"/>
              <c:showSerName val="0"/>
              <c:showPercent val="0"/>
              <c:showBubbleSize val="0"/>
            </c:dLbl>
            <c:dLbl>
              <c:idx val="7"/>
              <c:layout>
                <c:manualLayout>
                  <c:x val="2.7806642678510985E-3"/>
                  <c:y val="1.3675176862031379E-2"/>
                </c:manualLayout>
              </c:layout>
              <c:showLegendKey val="0"/>
              <c:showVal val="1"/>
              <c:showCatName val="0"/>
              <c:showSerName val="0"/>
              <c:showPercent val="0"/>
              <c:showBubbleSize val="0"/>
            </c:dLbl>
            <c:dLbl>
              <c:idx val="8"/>
              <c:layout>
                <c:manualLayout>
                  <c:x val="9.7323249374787427E-3"/>
                  <c:y val="1.3675176862031548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Лист1!$E$2:$E$8</c:f>
              <c:numCache>
                <c:formatCode>#,##0.0</c:formatCode>
                <c:ptCount val="7"/>
                <c:pt idx="0">
                  <c:v>8155</c:v>
                </c:pt>
                <c:pt idx="1">
                  <c:v>9646.9</c:v>
                </c:pt>
                <c:pt idx="2">
                  <c:v>14565.8</c:v>
                </c:pt>
                <c:pt idx="3">
                  <c:v>16032.9</c:v>
                </c:pt>
                <c:pt idx="4">
                  <c:v>15748.5</c:v>
                </c:pt>
                <c:pt idx="5">
                  <c:v>16064.4</c:v>
                </c:pt>
                <c:pt idx="6">
                  <c:v>16723.5</c:v>
                </c:pt>
              </c:numCache>
            </c:numRef>
          </c:val>
        </c:ser>
        <c:ser>
          <c:idx val="4"/>
          <c:order val="4"/>
          <c:tx>
            <c:strRef>
              <c:f>Лист1!$F$1</c:f>
              <c:strCache>
                <c:ptCount val="1"/>
                <c:pt idx="0">
                  <c:v>НДФЛ</c:v>
                </c:pt>
              </c:strCache>
            </c:strRef>
          </c:tx>
          <c:spPr>
            <a:solidFill>
              <a:schemeClr val="accent2"/>
            </a:solidFill>
            <a:ln w="25400" cap="flat" cmpd="sng" algn="ctr">
              <a:solidFill>
                <a:schemeClr val="accent2">
                  <a:shade val="50000"/>
                </a:schemeClr>
              </a:solidFill>
              <a:prstDash val="solid"/>
            </a:ln>
            <a:effectLst/>
          </c:spPr>
          <c:invertIfNegative val="0"/>
          <c:dLbls>
            <c:dLbl>
              <c:idx val="0"/>
              <c:layout>
                <c:manualLayout>
                  <c:x val="2.7806642678510985E-3"/>
                  <c:y val="5.0142315160782033E-2"/>
                </c:manualLayout>
              </c:layout>
              <c:showLegendKey val="0"/>
              <c:showVal val="1"/>
              <c:showCatName val="0"/>
              <c:showSerName val="0"/>
              <c:showPercent val="0"/>
              <c:showBubbleSize val="0"/>
            </c:dLbl>
            <c:dLbl>
              <c:idx val="1"/>
              <c:layout>
                <c:manualLayout>
                  <c:x val="2.7806642678510985E-3"/>
                  <c:y val="6.6096688166485409E-2"/>
                </c:manualLayout>
              </c:layout>
              <c:showLegendKey val="0"/>
              <c:showVal val="1"/>
              <c:showCatName val="0"/>
              <c:showSerName val="0"/>
              <c:showPercent val="0"/>
              <c:showBubbleSize val="0"/>
            </c:dLbl>
            <c:dLbl>
              <c:idx val="2"/>
              <c:layout>
                <c:manualLayout>
                  <c:x val="9.7322154625076682E-3"/>
                  <c:y val="5.014213569651875E-2"/>
                </c:manualLayout>
              </c:layout>
              <c:showLegendKey val="0"/>
              <c:showVal val="1"/>
              <c:showCatName val="0"/>
              <c:showSerName val="0"/>
              <c:showPercent val="0"/>
              <c:showBubbleSize val="0"/>
            </c:dLbl>
            <c:dLbl>
              <c:idx val="3"/>
              <c:layout>
                <c:manualLayout>
                  <c:x val="9.7323249374788954E-3"/>
                  <c:y val="7.7492668884844962E-2"/>
                </c:manualLayout>
              </c:layout>
              <c:showLegendKey val="0"/>
              <c:showVal val="1"/>
              <c:showCatName val="0"/>
              <c:showSerName val="0"/>
              <c:showPercent val="0"/>
              <c:showBubbleSize val="0"/>
            </c:dLbl>
            <c:dLbl>
              <c:idx val="4"/>
              <c:layout>
                <c:manualLayout>
                  <c:x val="8.3419928035532945E-3"/>
                  <c:y val="8.6609453459532609E-2"/>
                </c:manualLayout>
              </c:layout>
              <c:showLegendKey val="0"/>
              <c:showVal val="1"/>
              <c:showCatName val="0"/>
              <c:showSerName val="0"/>
              <c:showPercent val="0"/>
              <c:showBubbleSize val="0"/>
            </c:dLbl>
            <c:dLbl>
              <c:idx val="5"/>
              <c:layout>
                <c:manualLayout>
                  <c:x val="8.3419928035533969E-3"/>
                  <c:y val="0.10484302260890789"/>
                </c:manualLayout>
              </c:layout>
              <c:showLegendKey val="0"/>
              <c:showVal val="1"/>
              <c:showCatName val="0"/>
              <c:showSerName val="0"/>
              <c:showPercent val="0"/>
              <c:showBubbleSize val="0"/>
            </c:dLbl>
            <c:dLbl>
              <c:idx val="6"/>
              <c:layout>
                <c:manualLayout>
                  <c:x val="8.3419928035532945E-3"/>
                  <c:y val="0.10256382646523589"/>
                </c:manualLayout>
              </c:layout>
              <c:showLegendKey val="0"/>
              <c:showVal val="1"/>
              <c:showCatName val="0"/>
              <c:showSerName val="0"/>
              <c:showPercent val="0"/>
              <c:showBubbleSize val="0"/>
            </c:dLbl>
            <c:dLbl>
              <c:idx val="7"/>
              <c:layout>
                <c:manualLayout>
                  <c:x val="6.9516606696277457E-3"/>
                  <c:y val="9.1167845746876419E-2"/>
                </c:manualLayout>
              </c:layout>
              <c:showLegendKey val="0"/>
              <c:showVal val="1"/>
              <c:showCatName val="0"/>
              <c:showSerName val="0"/>
              <c:showPercent val="0"/>
              <c:showBubbleSize val="0"/>
            </c:dLbl>
            <c:dLbl>
              <c:idx val="8"/>
              <c:layout>
                <c:manualLayout>
                  <c:x val="1.3903321339255491E-2"/>
                  <c:y val="0.10256382646523597"/>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Лист1!$F$2:$F$8</c:f>
              <c:numCache>
                <c:formatCode>#,##0.0</c:formatCode>
                <c:ptCount val="7"/>
                <c:pt idx="0">
                  <c:v>531619.19999999995</c:v>
                </c:pt>
                <c:pt idx="1">
                  <c:v>554395</c:v>
                </c:pt>
                <c:pt idx="2">
                  <c:v>605117.69999999995</c:v>
                </c:pt>
                <c:pt idx="3">
                  <c:v>700350</c:v>
                </c:pt>
                <c:pt idx="4">
                  <c:v>835469.7</c:v>
                </c:pt>
                <c:pt idx="5">
                  <c:v>868817.6</c:v>
                </c:pt>
                <c:pt idx="6">
                  <c:v>903494.2</c:v>
                </c:pt>
              </c:numCache>
            </c:numRef>
          </c:val>
        </c:ser>
        <c:ser>
          <c:idx val="5"/>
          <c:order val="5"/>
          <c:tx>
            <c:strRef>
              <c:f>Лист1!$G$1</c:f>
              <c:strCache>
                <c:ptCount val="1"/>
                <c:pt idx="0">
                  <c:v>налог на прибыль</c:v>
                </c:pt>
              </c:strCache>
            </c:strRef>
          </c:tx>
          <c:invertIfNegative val="0"/>
          <c:dLbls>
            <c:dLbl>
              <c:idx val="3"/>
              <c:layout>
                <c:manualLayout>
                  <c:x val="1.1122657071404342E-2"/>
                  <c:y val="-1.3675176862031464E-2"/>
                </c:manualLayout>
              </c:layout>
              <c:showLegendKey val="0"/>
              <c:showVal val="1"/>
              <c:showCatName val="0"/>
              <c:showSerName val="0"/>
              <c:showPercent val="0"/>
              <c:showBubbleSize val="0"/>
            </c:dLbl>
            <c:dLbl>
              <c:idx val="4"/>
              <c:layout>
                <c:manualLayout>
                  <c:x val="1.1122657071404394E-2"/>
                  <c:y val="-1.1395980718359552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Лист1!$A$2:$A$8</c:f>
              <c:strCache>
                <c:ptCount val="7"/>
                <c:pt idx="0">
                  <c:v>2018
995 661,9</c:v>
                </c:pt>
                <c:pt idx="1">
                  <c:v>2019
1 033 465,9</c:v>
                </c:pt>
                <c:pt idx="2">
                  <c:v>2020
1 871 043,0</c:v>
                </c:pt>
                <c:pt idx="3">
                  <c:v>2021
2 409 716,5</c:v>
                </c:pt>
                <c:pt idx="4">
                  <c:v>2022
2 462 378,2</c:v>
                </c:pt>
                <c:pt idx="5">
                  <c:v>2023
2 505 863,3</c:v>
                </c:pt>
                <c:pt idx="6">
                  <c:v>2024
2 567 225,9</c:v>
                </c:pt>
              </c:strCache>
            </c:strRef>
          </c:cat>
          <c:val>
            <c:numRef>
              <c:f>Лист1!$G$2:$G$8</c:f>
              <c:numCache>
                <c:formatCode>#,##0.0</c:formatCode>
                <c:ptCount val="7"/>
                <c:pt idx="0">
                  <c:v>450239.7</c:v>
                </c:pt>
                <c:pt idx="1">
                  <c:v>463414.6</c:v>
                </c:pt>
                <c:pt idx="2">
                  <c:v>1244818.2</c:v>
                </c:pt>
                <c:pt idx="3">
                  <c:v>1686030</c:v>
                </c:pt>
                <c:pt idx="4">
                  <c:v>1603200</c:v>
                </c:pt>
                <c:pt idx="5">
                  <c:v>1612819.2</c:v>
                </c:pt>
                <c:pt idx="6">
                  <c:v>1638624.3</c:v>
                </c:pt>
              </c:numCache>
            </c:numRef>
          </c:val>
        </c:ser>
        <c:dLbls>
          <c:showLegendKey val="0"/>
          <c:showVal val="0"/>
          <c:showCatName val="0"/>
          <c:showSerName val="0"/>
          <c:showPercent val="0"/>
          <c:showBubbleSize val="0"/>
        </c:dLbls>
        <c:gapWidth val="150"/>
        <c:shape val="box"/>
        <c:axId val="188141568"/>
        <c:axId val="184646400"/>
        <c:axId val="98053248"/>
      </c:bar3DChart>
      <c:catAx>
        <c:axId val="188141568"/>
        <c:scaling>
          <c:orientation val="minMax"/>
        </c:scaling>
        <c:delete val="0"/>
        <c:axPos val="b"/>
        <c:majorGridlines/>
        <c:numFmt formatCode="General" sourceLinked="1"/>
        <c:majorTickMark val="in"/>
        <c:minorTickMark val="in"/>
        <c:tickLblPos val="low"/>
        <c:txPr>
          <a:bodyPr rot="-5400000" vert="horz"/>
          <a:lstStyle/>
          <a:p>
            <a:pPr>
              <a:defRPr sz="1000">
                <a:latin typeface="Times New Roman" pitchFamily="18" charset="0"/>
                <a:cs typeface="Times New Roman" pitchFamily="18" charset="0"/>
              </a:defRPr>
            </a:pPr>
            <a:endParaRPr lang="ru-RU"/>
          </a:p>
        </c:txPr>
        <c:crossAx val="184646400"/>
        <c:crosses val="autoZero"/>
        <c:auto val="0"/>
        <c:lblAlgn val="ctr"/>
        <c:lblOffset val="100"/>
        <c:noMultiLvlLbl val="0"/>
      </c:catAx>
      <c:valAx>
        <c:axId val="184646400"/>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400">
                <a:latin typeface="Times New Roman" pitchFamily="18" charset="0"/>
                <a:cs typeface="Times New Roman" pitchFamily="18" charset="0"/>
              </a:defRPr>
            </a:pPr>
            <a:endParaRPr lang="ru-RU"/>
          </a:p>
        </c:txPr>
        <c:crossAx val="188141568"/>
        <c:crosses val="autoZero"/>
        <c:crossBetween val="between"/>
      </c:valAx>
      <c:serAx>
        <c:axId val="98053248"/>
        <c:scaling>
          <c:orientation val="minMax"/>
        </c:scaling>
        <c:delete val="1"/>
        <c:axPos val="b"/>
        <c:majorTickMark val="out"/>
        <c:minorTickMark val="none"/>
        <c:tickLblPos val="none"/>
        <c:crossAx val="184646400"/>
        <c:crosses val="autoZero"/>
      </c:serAx>
    </c:plotArea>
    <c:legend>
      <c:legendPos val="r"/>
      <c:legendEntry>
        <c:idx val="0"/>
        <c:txPr>
          <a:bodyPr/>
          <a:lstStyle/>
          <a:p>
            <a:pPr>
              <a:defRPr sz="1200">
                <a:latin typeface="Times New Roman" pitchFamily="18" charset="0"/>
                <a:cs typeface="Times New Roman" pitchFamily="18" charset="0"/>
              </a:defRPr>
            </a:pPr>
            <a:endParaRPr lang="ru-RU"/>
          </a:p>
        </c:txPr>
      </c:legendEntry>
      <c:layout>
        <c:manualLayout>
          <c:xMode val="edge"/>
          <c:yMode val="edge"/>
          <c:x val="0.83050942645186798"/>
          <c:y val="0"/>
          <c:w val="0.15419692007495095"/>
          <c:h val="0.97966023825675608"/>
        </c:manualLayout>
      </c:layout>
      <c:overlay val="0"/>
      <c:txPr>
        <a:bodyPr/>
        <a:lstStyle/>
        <a:p>
          <a:pPr>
            <a:defRPr sz="12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20"/>
      <c:rotY val="20"/>
      <c:depthPercent val="110"/>
      <c:rAngAx val="1"/>
    </c:view3D>
    <c:floor>
      <c:thickness val="0"/>
      <c:spPr>
        <a:effectLst/>
        <a:scene3d>
          <a:camera prst="orthographicFront"/>
          <a:lightRig rig="threePt" dir="t"/>
        </a:scene3d>
        <a:sp3d prstMaterial="matte">
          <a:contourClr>
            <a:srgbClr val="000000"/>
          </a:contourClr>
        </a:sp3d>
      </c:spPr>
    </c:floor>
    <c:sideWall>
      <c:thickness val="0"/>
      <c:spPr>
        <a:scene3d>
          <a:camera prst="orthographicFront"/>
          <a:lightRig rig="threePt" dir="t"/>
        </a:scene3d>
        <a:sp3d>
          <a:bevelT w="6350"/>
        </a:sp3d>
      </c:spPr>
    </c:sideWall>
    <c:backWall>
      <c:thickness val="0"/>
      <c:spPr>
        <a:scene3d>
          <a:camera prst="orthographicFront"/>
          <a:lightRig rig="threePt" dir="t"/>
        </a:scene3d>
        <a:sp3d>
          <a:bevelT w="6350"/>
        </a:sp3d>
      </c:spPr>
    </c:backWall>
    <c:plotArea>
      <c:layout>
        <c:manualLayout>
          <c:layoutTarget val="inner"/>
          <c:xMode val="edge"/>
          <c:yMode val="edge"/>
          <c:x val="7.9657894736842108E-2"/>
          <c:y val="2.283100358422939E-2"/>
          <c:w val="0.65927753052607552"/>
          <c:h val="0.88031460108582338"/>
        </c:manualLayout>
      </c:layout>
      <c:bar3DChart>
        <c:barDir val="col"/>
        <c:grouping val="standard"/>
        <c:varyColors val="0"/>
        <c:ser>
          <c:idx val="0"/>
          <c:order val="0"/>
          <c:tx>
            <c:strRef>
              <c:f>Лист1!$B$1</c:f>
              <c:strCache>
                <c:ptCount val="1"/>
                <c:pt idx="0">
                  <c:v>административные платежи, штрафы, прочие</c:v>
                </c:pt>
              </c:strCache>
            </c:strRef>
          </c:tx>
          <c:invertIfNegative val="0"/>
          <c:dLbls>
            <c:dLbl>
              <c:idx val="0"/>
              <c:layout>
                <c:manualLayout>
                  <c:x val="-2.8985507246376812E-3"/>
                  <c:y val="3.4246575342465668E-2"/>
                </c:manualLayout>
              </c:layout>
              <c:showLegendKey val="0"/>
              <c:showVal val="1"/>
              <c:showCatName val="0"/>
              <c:showSerName val="0"/>
              <c:showPercent val="0"/>
              <c:showBubbleSize val="0"/>
            </c:dLbl>
            <c:dLbl>
              <c:idx val="1"/>
              <c:layout>
                <c:manualLayout>
                  <c:x val="0"/>
                  <c:y val="2.7397260273972601E-2"/>
                </c:manualLayout>
              </c:layout>
              <c:showLegendKey val="0"/>
              <c:showVal val="1"/>
              <c:showCatName val="0"/>
              <c:showSerName val="0"/>
              <c:showPercent val="0"/>
              <c:showBubbleSize val="0"/>
            </c:dLbl>
            <c:dLbl>
              <c:idx val="2"/>
              <c:layout>
                <c:manualLayout>
                  <c:x val="1.4492753623188406E-3"/>
                  <c:y val="7.0776255707762553E-2"/>
                </c:manualLayout>
              </c:layout>
              <c:showLegendKey val="0"/>
              <c:showVal val="1"/>
              <c:showCatName val="0"/>
              <c:showSerName val="0"/>
              <c:showPercent val="0"/>
              <c:showBubbleSize val="0"/>
            </c:dLbl>
            <c:dLbl>
              <c:idx val="3"/>
              <c:layout>
                <c:manualLayout>
                  <c:x val="1.4492753623188406E-3"/>
                  <c:y val="3.4246575342465752E-2"/>
                </c:manualLayout>
              </c:layout>
              <c:showLegendKey val="0"/>
              <c:showVal val="1"/>
              <c:showCatName val="0"/>
              <c:showSerName val="0"/>
              <c:showPercent val="0"/>
              <c:showBubbleSize val="0"/>
            </c:dLbl>
            <c:dLbl>
              <c:idx val="4"/>
              <c:layout>
                <c:manualLayout>
                  <c:x val="0"/>
                  <c:y val="3.8812785388127852E-2"/>
                </c:manualLayout>
              </c:layout>
              <c:showLegendKey val="0"/>
              <c:showVal val="1"/>
              <c:showCatName val="0"/>
              <c:showSerName val="0"/>
              <c:showPercent val="0"/>
              <c:showBubbleSize val="0"/>
            </c:dLbl>
            <c:dLbl>
              <c:idx val="5"/>
              <c:layout>
                <c:manualLayout>
                  <c:x val="4.3478260869564689E-3"/>
                  <c:y val="1.8264840182648318E-2"/>
                </c:manualLayout>
              </c:layout>
              <c:showLegendKey val="0"/>
              <c:showVal val="1"/>
              <c:showCatName val="0"/>
              <c:showSerName val="0"/>
              <c:showPercent val="0"/>
              <c:showBubbleSize val="0"/>
            </c:dLbl>
            <c:dLbl>
              <c:idx val="6"/>
              <c:layout>
                <c:manualLayout>
                  <c:x val="-5.3139482746518232E-17"/>
                  <c:y val="1.5981735159817351E-2"/>
                </c:manualLayout>
              </c:layout>
              <c:showLegendKey val="0"/>
              <c:showVal val="1"/>
              <c:showCatName val="0"/>
              <c:showSerName val="0"/>
              <c:showPercent val="0"/>
              <c:showBubbleSize val="0"/>
            </c:dLbl>
            <c:dLbl>
              <c:idx val="7"/>
              <c:layout>
                <c:manualLayout>
                  <c:x val="5.7971014492753624E-3"/>
                  <c:y val="1.5981735159817351E-2"/>
                </c:manualLayout>
              </c:layout>
              <c:showLegendKey val="0"/>
              <c:showVal val="1"/>
              <c:showCatName val="0"/>
              <c:showSerName val="0"/>
              <c:showPercent val="0"/>
              <c:showBubbleSize val="0"/>
            </c:dLbl>
            <c:dLbl>
              <c:idx val="8"/>
              <c:layout>
                <c:manualLayout>
                  <c:x val="2.8985507246376812E-3"/>
                  <c:y val="1.5981735159817267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Лист1!$A$2:$A$11</c:f>
              <c:strCache>
                <c:ptCount val="10"/>
                <c:pt idx="0">
                  <c:v>2015 - 85703,6</c:v>
                </c:pt>
                <c:pt idx="1">
                  <c:v>2016 - 87 925,6</c:v>
                </c:pt>
                <c:pt idx="2">
                  <c:v>2017 - 108 925,9</c:v>
                </c:pt>
                <c:pt idx="3">
                  <c:v>2018 - 94 647,3</c:v>
                </c:pt>
                <c:pt idx="4">
                  <c:v>2019 - 108 915,6</c:v>
                </c:pt>
                <c:pt idx="5">
                  <c:v>2020 - 93 086,4</c:v>
                </c:pt>
                <c:pt idx="6">
                  <c:v>2021 - 130852,6</c:v>
                </c:pt>
                <c:pt idx="7">
                  <c:v>2022 - 104606,3</c:v>
                </c:pt>
                <c:pt idx="8">
                  <c:v>2023 - 107206,7</c:v>
                </c:pt>
                <c:pt idx="9">
                  <c:v>2024 - 107306,7</c:v>
                </c:pt>
              </c:strCache>
            </c:strRef>
          </c:cat>
          <c:val>
            <c:numRef>
              <c:f>Лист1!$B$2:$B$11</c:f>
              <c:numCache>
                <c:formatCode>#,##0.0</c:formatCode>
                <c:ptCount val="10"/>
                <c:pt idx="0">
                  <c:v>4509.5</c:v>
                </c:pt>
                <c:pt idx="1">
                  <c:v>3397.8</c:v>
                </c:pt>
                <c:pt idx="2">
                  <c:v>10668.9</c:v>
                </c:pt>
                <c:pt idx="3">
                  <c:v>4490.7</c:v>
                </c:pt>
                <c:pt idx="4">
                  <c:v>5369.1</c:v>
                </c:pt>
                <c:pt idx="5">
                  <c:v>1848.1</c:v>
                </c:pt>
                <c:pt idx="6">
                  <c:v>2804</c:v>
                </c:pt>
                <c:pt idx="7">
                  <c:v>1363.7</c:v>
                </c:pt>
                <c:pt idx="8">
                  <c:v>1366.9</c:v>
                </c:pt>
                <c:pt idx="9">
                  <c:v>1366.9</c:v>
                </c:pt>
              </c:numCache>
            </c:numRef>
          </c:val>
        </c:ser>
        <c:ser>
          <c:idx val="1"/>
          <c:order val="1"/>
          <c:tx>
            <c:strRef>
              <c:f>Лист1!$C$1</c:f>
              <c:strCache>
                <c:ptCount val="1"/>
                <c:pt idx="0">
                  <c:v>доходы от оказания платных услуг</c:v>
                </c:pt>
              </c:strCache>
            </c:strRef>
          </c:tx>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c:spPr>
          <c:invertIfNegative val="0"/>
          <c:dLbls>
            <c:dLbl>
              <c:idx val="0"/>
              <c:layout>
                <c:manualLayout>
                  <c:x val="5.7971014492753624E-3"/>
                  <c:y val="1.8264840182648401E-2"/>
                </c:manualLayout>
              </c:layout>
              <c:showLegendKey val="0"/>
              <c:showVal val="1"/>
              <c:showCatName val="0"/>
              <c:showSerName val="0"/>
              <c:showPercent val="0"/>
              <c:showBubbleSize val="0"/>
            </c:dLbl>
            <c:dLbl>
              <c:idx val="1"/>
              <c:layout>
                <c:manualLayout>
                  <c:x val="2.8985507246376547E-3"/>
                  <c:y val="2.0547945205479451E-2"/>
                </c:manualLayout>
              </c:layout>
              <c:showLegendKey val="0"/>
              <c:showVal val="1"/>
              <c:showCatName val="0"/>
              <c:showSerName val="0"/>
              <c:showPercent val="0"/>
              <c:showBubbleSize val="0"/>
            </c:dLbl>
            <c:dLbl>
              <c:idx val="2"/>
              <c:layout>
                <c:manualLayout>
                  <c:x val="1.5942028985507221E-2"/>
                  <c:y val="2.0547945205479451E-2"/>
                </c:manualLayout>
              </c:layout>
              <c:showLegendKey val="0"/>
              <c:showVal val="1"/>
              <c:showCatName val="0"/>
              <c:showSerName val="0"/>
              <c:showPercent val="0"/>
              <c:showBubbleSize val="0"/>
            </c:dLbl>
            <c:dLbl>
              <c:idx val="3"/>
              <c:layout>
                <c:manualLayout>
                  <c:x val="4.3478260869565218E-3"/>
                  <c:y val="1.5981735159817267E-2"/>
                </c:manualLayout>
              </c:layout>
              <c:showLegendKey val="0"/>
              <c:showVal val="1"/>
              <c:showCatName val="0"/>
              <c:showSerName val="0"/>
              <c:showPercent val="0"/>
              <c:showBubbleSize val="0"/>
            </c:dLbl>
            <c:dLbl>
              <c:idx val="4"/>
              <c:layout>
                <c:manualLayout>
                  <c:x val="1.0144927536231883E-2"/>
                  <c:y val="1.3698630136986217E-2"/>
                </c:manualLayout>
              </c:layout>
              <c:showLegendKey val="0"/>
              <c:showVal val="1"/>
              <c:showCatName val="0"/>
              <c:showSerName val="0"/>
              <c:showPercent val="0"/>
              <c:showBubbleSize val="0"/>
            </c:dLbl>
            <c:dLbl>
              <c:idx val="5"/>
              <c:layout>
                <c:manualLayout>
                  <c:x val="7.246376811594203E-3"/>
                  <c:y val="6.849315068493067E-3"/>
                </c:manualLayout>
              </c:layout>
              <c:showLegendKey val="0"/>
              <c:showVal val="1"/>
              <c:showCatName val="0"/>
              <c:showSerName val="0"/>
              <c:showPercent val="0"/>
              <c:showBubbleSize val="0"/>
            </c:dLbl>
            <c:dLbl>
              <c:idx val="6"/>
              <c:layout>
                <c:manualLayout>
                  <c:x val="4.3478260869565747E-3"/>
                  <c:y val="2.0547945205479368E-2"/>
                </c:manualLayout>
              </c:layout>
              <c:showLegendKey val="0"/>
              <c:showVal val="1"/>
              <c:showCatName val="0"/>
              <c:showSerName val="0"/>
              <c:showPercent val="0"/>
              <c:showBubbleSize val="0"/>
            </c:dLbl>
            <c:dLbl>
              <c:idx val="7"/>
              <c:layout>
                <c:manualLayout>
                  <c:x val="8.6956521739129378E-3"/>
                  <c:y val="2.0547945205479368E-2"/>
                </c:manualLayout>
              </c:layout>
              <c:showLegendKey val="0"/>
              <c:showVal val="1"/>
              <c:showCatName val="0"/>
              <c:showSerName val="0"/>
              <c:showPercent val="0"/>
              <c:showBubbleSize val="0"/>
            </c:dLbl>
            <c:dLbl>
              <c:idx val="8"/>
              <c:layout>
                <c:manualLayout>
                  <c:x val="5.7971014492753624E-3"/>
                  <c:y val="2.0547945205479451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Лист1!$A$2:$A$11</c:f>
              <c:strCache>
                <c:ptCount val="10"/>
                <c:pt idx="0">
                  <c:v>2015 - 85703,6</c:v>
                </c:pt>
                <c:pt idx="1">
                  <c:v>2016 - 87 925,6</c:v>
                </c:pt>
                <c:pt idx="2">
                  <c:v>2017 - 108 925,9</c:v>
                </c:pt>
                <c:pt idx="3">
                  <c:v>2018 - 94 647,3</c:v>
                </c:pt>
                <c:pt idx="4">
                  <c:v>2019 - 108 915,6</c:v>
                </c:pt>
                <c:pt idx="5">
                  <c:v>2020 - 93 086,4</c:v>
                </c:pt>
                <c:pt idx="6">
                  <c:v>2021 - 130852,6</c:v>
                </c:pt>
                <c:pt idx="7">
                  <c:v>2022 - 104606,3</c:v>
                </c:pt>
                <c:pt idx="8">
                  <c:v>2023 - 107206,7</c:v>
                </c:pt>
                <c:pt idx="9">
                  <c:v>2024 - 107306,7</c:v>
                </c:pt>
              </c:strCache>
            </c:strRef>
          </c:cat>
          <c:val>
            <c:numRef>
              <c:f>Лист1!$C$2:$C$11</c:f>
              <c:numCache>
                <c:formatCode>#,##0.0</c:formatCode>
                <c:ptCount val="10"/>
                <c:pt idx="0">
                  <c:v>2703</c:v>
                </c:pt>
                <c:pt idx="1">
                  <c:v>3143.6</c:v>
                </c:pt>
                <c:pt idx="2">
                  <c:v>5375.4</c:v>
                </c:pt>
                <c:pt idx="3">
                  <c:v>6804.1</c:v>
                </c:pt>
                <c:pt idx="4">
                  <c:v>6128.6</c:v>
                </c:pt>
                <c:pt idx="5">
                  <c:v>7491.9</c:v>
                </c:pt>
                <c:pt idx="6">
                  <c:v>7071.5</c:v>
                </c:pt>
                <c:pt idx="7">
                  <c:v>7429.4</c:v>
                </c:pt>
                <c:pt idx="8">
                  <c:v>7529.4</c:v>
                </c:pt>
                <c:pt idx="9">
                  <c:v>7629.4</c:v>
                </c:pt>
              </c:numCache>
            </c:numRef>
          </c:val>
        </c:ser>
        <c:ser>
          <c:idx val="2"/>
          <c:order val="2"/>
          <c:tx>
            <c:strRef>
              <c:f>Лист1!$D$1</c:f>
              <c:strCache>
                <c:ptCount val="1"/>
                <c:pt idx="0">
                  <c:v>доходы от продажи материальных и нематериальных активов</c:v>
                </c:pt>
              </c:strCache>
            </c:strRef>
          </c:tx>
          <c:invertIfNegative val="0"/>
          <c:dLbls>
            <c:dLbl>
              <c:idx val="0"/>
              <c:layout>
                <c:manualLayout>
                  <c:x val="-2.8985507246376812E-3"/>
                  <c:y val="4.3378995433789952E-2"/>
                </c:manualLayout>
              </c:layout>
              <c:showLegendKey val="0"/>
              <c:showVal val="1"/>
              <c:showCatName val="0"/>
              <c:showSerName val="0"/>
              <c:showPercent val="0"/>
              <c:showBubbleSize val="0"/>
            </c:dLbl>
            <c:dLbl>
              <c:idx val="1"/>
              <c:layout>
                <c:manualLayout>
                  <c:x val="5.7971014492753624E-3"/>
                  <c:y val="2.7397260273972601E-2"/>
                </c:manualLayout>
              </c:layout>
              <c:showLegendKey val="0"/>
              <c:showVal val="1"/>
              <c:showCatName val="0"/>
              <c:showSerName val="0"/>
              <c:showPercent val="0"/>
              <c:showBubbleSize val="0"/>
            </c:dLbl>
            <c:dLbl>
              <c:idx val="2"/>
              <c:layout>
                <c:manualLayout>
                  <c:x val="5.7971014492753624E-3"/>
                  <c:y val="4.5662100456621002E-2"/>
                </c:manualLayout>
              </c:layout>
              <c:showLegendKey val="0"/>
              <c:showVal val="1"/>
              <c:showCatName val="0"/>
              <c:showSerName val="0"/>
              <c:showPercent val="0"/>
              <c:showBubbleSize val="0"/>
            </c:dLbl>
            <c:dLbl>
              <c:idx val="3"/>
              <c:layout>
                <c:manualLayout>
                  <c:x val="2.8985507246376279E-3"/>
                  <c:y val="2.5114155251141551E-2"/>
                </c:manualLayout>
              </c:layout>
              <c:showLegendKey val="0"/>
              <c:showVal val="1"/>
              <c:showCatName val="0"/>
              <c:showSerName val="0"/>
              <c:showPercent val="0"/>
              <c:showBubbleSize val="0"/>
            </c:dLbl>
            <c:dLbl>
              <c:idx val="4"/>
              <c:layout>
                <c:manualLayout>
                  <c:x val="7.246376811594203E-3"/>
                  <c:y val="3.8812785388127768E-2"/>
                </c:manualLayout>
              </c:layout>
              <c:showLegendKey val="0"/>
              <c:showVal val="1"/>
              <c:showCatName val="0"/>
              <c:showSerName val="0"/>
              <c:showPercent val="0"/>
              <c:showBubbleSize val="0"/>
            </c:dLbl>
            <c:dLbl>
              <c:idx val="5"/>
              <c:layout>
                <c:manualLayout>
                  <c:x val="5.7971014492753624E-3"/>
                  <c:y val="2.0547945205479451E-2"/>
                </c:manualLayout>
              </c:layout>
              <c:showLegendKey val="0"/>
              <c:showVal val="1"/>
              <c:showCatName val="0"/>
              <c:showSerName val="0"/>
              <c:showPercent val="0"/>
              <c:showBubbleSize val="0"/>
            </c:dLbl>
            <c:dLbl>
              <c:idx val="6"/>
              <c:layout>
                <c:manualLayout>
                  <c:x val="7.2884615384615388E-3"/>
                  <c:y val="3.8741577060931898E-2"/>
                </c:manualLayout>
              </c:layout>
              <c:showLegendKey val="0"/>
              <c:showVal val="1"/>
              <c:showCatName val="0"/>
              <c:showSerName val="0"/>
              <c:showPercent val="0"/>
              <c:showBubbleSize val="0"/>
            </c:dLbl>
            <c:dLbl>
              <c:idx val="7"/>
              <c:layout>
                <c:manualLayout>
                  <c:x val="7.246376811594203E-3"/>
                  <c:y val="1.5981555387768309E-2"/>
                </c:manualLayout>
              </c:layout>
              <c:showLegendKey val="0"/>
              <c:showVal val="1"/>
              <c:showCatName val="0"/>
              <c:showSerName val="0"/>
              <c:showPercent val="0"/>
              <c:showBubbleSize val="0"/>
            </c:dLbl>
            <c:dLbl>
              <c:idx val="8"/>
              <c:layout>
                <c:manualLayout>
                  <c:x val="1.0165991902834008E-2"/>
                  <c:y val="5.0114336917562723E-2"/>
                </c:manualLayout>
              </c:layout>
              <c:showLegendKey val="0"/>
              <c:showVal val="1"/>
              <c:showCatName val="0"/>
              <c:showSerName val="0"/>
              <c:showPercent val="0"/>
              <c:showBubbleSize val="0"/>
            </c:dLbl>
            <c:dLbl>
              <c:idx val="9"/>
              <c:layout>
                <c:manualLayout>
                  <c:x val="2.8565002249212774E-3"/>
                  <c:y val="6.3727598566308247E-2"/>
                </c:manualLayout>
              </c:layout>
              <c:showLegendKey val="0"/>
              <c:showVal val="1"/>
              <c:showCatName val="0"/>
              <c:showSerName val="0"/>
              <c:showPercent val="0"/>
              <c:showBubbleSize val="0"/>
            </c:dLbl>
            <c:txPr>
              <a:bodyPr/>
              <a:lstStyle/>
              <a:p>
                <a:pPr>
                  <a:defRPr sz="800" baseline="0"/>
                </a:pPr>
                <a:endParaRPr lang="ru-RU"/>
              </a:p>
            </c:txPr>
            <c:showLegendKey val="0"/>
            <c:showVal val="1"/>
            <c:showCatName val="0"/>
            <c:showSerName val="0"/>
            <c:showPercent val="0"/>
            <c:showBubbleSize val="0"/>
            <c:showLeaderLines val="0"/>
          </c:dLbls>
          <c:cat>
            <c:strRef>
              <c:f>Лист1!$A$2:$A$11</c:f>
              <c:strCache>
                <c:ptCount val="10"/>
                <c:pt idx="0">
                  <c:v>2015 - 85703,6</c:v>
                </c:pt>
                <c:pt idx="1">
                  <c:v>2016 - 87 925,6</c:v>
                </c:pt>
                <c:pt idx="2">
                  <c:v>2017 - 108 925,9</c:v>
                </c:pt>
                <c:pt idx="3">
                  <c:v>2018 - 94 647,3</c:v>
                </c:pt>
                <c:pt idx="4">
                  <c:v>2019 - 108 915,6</c:v>
                </c:pt>
                <c:pt idx="5">
                  <c:v>2020 - 93 086,4</c:v>
                </c:pt>
                <c:pt idx="6">
                  <c:v>2021 - 130852,6</c:v>
                </c:pt>
                <c:pt idx="7">
                  <c:v>2022 - 104606,3</c:v>
                </c:pt>
                <c:pt idx="8">
                  <c:v>2023 - 107206,7</c:v>
                </c:pt>
                <c:pt idx="9">
                  <c:v>2024 - 107306,7</c:v>
                </c:pt>
              </c:strCache>
            </c:strRef>
          </c:cat>
          <c:val>
            <c:numRef>
              <c:f>Лист1!$D$2:$D$11</c:f>
              <c:numCache>
                <c:formatCode>#,##0.0</c:formatCode>
                <c:ptCount val="10"/>
                <c:pt idx="0">
                  <c:v>11978</c:v>
                </c:pt>
                <c:pt idx="1">
                  <c:v>7388.4</c:v>
                </c:pt>
                <c:pt idx="2">
                  <c:v>16949.3</c:v>
                </c:pt>
                <c:pt idx="3">
                  <c:v>32806.300000000003</c:v>
                </c:pt>
                <c:pt idx="4">
                  <c:v>30974.7</c:v>
                </c:pt>
                <c:pt idx="5">
                  <c:v>25226.400000000001</c:v>
                </c:pt>
                <c:pt idx="6">
                  <c:v>20180</c:v>
                </c:pt>
                <c:pt idx="7">
                  <c:v>21800</c:v>
                </c:pt>
                <c:pt idx="8">
                  <c:v>22500</c:v>
                </c:pt>
                <c:pt idx="9">
                  <c:v>22500</c:v>
                </c:pt>
              </c:numCache>
            </c:numRef>
          </c:val>
        </c:ser>
        <c:ser>
          <c:idx val="3"/>
          <c:order val="3"/>
          <c:tx>
            <c:strRef>
              <c:f>Лист1!$E$1</c:f>
              <c:strCache>
                <c:ptCount val="1"/>
                <c:pt idx="0">
                  <c:v>платежи при пользовании природными ресурсами</c:v>
                </c:pt>
              </c:strCache>
            </c:strRef>
          </c:tx>
          <c:invertIfNegative val="0"/>
          <c:dLbls>
            <c:dLbl>
              <c:idx val="1"/>
              <c:layout>
                <c:manualLayout>
                  <c:x val="1.0144927536231857E-2"/>
                  <c:y val="2.2831050228310922E-3"/>
                </c:manualLayout>
              </c:layout>
              <c:showLegendKey val="0"/>
              <c:showVal val="1"/>
              <c:showCatName val="0"/>
              <c:showSerName val="0"/>
              <c:showPercent val="0"/>
              <c:showBubbleSize val="0"/>
            </c:dLbl>
            <c:dLbl>
              <c:idx val="2"/>
              <c:layout>
                <c:manualLayout>
                  <c:x val="8.6956521739130436E-3"/>
                  <c:y val="6.8493150684931503E-3"/>
                </c:manualLayout>
              </c:layout>
              <c:showLegendKey val="0"/>
              <c:showVal val="1"/>
              <c:showCatName val="0"/>
              <c:showSerName val="0"/>
              <c:showPercent val="0"/>
              <c:showBubbleSize val="0"/>
            </c:dLbl>
            <c:dLbl>
              <c:idx val="3"/>
              <c:layout>
                <c:manualLayout>
                  <c:x val="1.4492753623188406E-2"/>
                  <c:y val="7.5343364613669778E-2"/>
                </c:manualLayout>
              </c:layout>
              <c:spPr/>
              <c:txPr>
                <a:bodyPr rot="0"/>
                <a:lstStyle/>
                <a:p>
                  <a:pPr>
                    <a:defRPr sz="800"/>
                  </a:pPr>
                  <a:endParaRPr lang="ru-RU"/>
                </a:p>
              </c:txPr>
              <c:showLegendKey val="0"/>
              <c:showVal val="1"/>
              <c:showCatName val="0"/>
              <c:showSerName val="0"/>
              <c:showPercent val="0"/>
              <c:showBubbleSize val="0"/>
            </c:dLbl>
            <c:dLbl>
              <c:idx val="4"/>
              <c:layout>
                <c:manualLayout>
                  <c:x val="1.0144927536231937E-2"/>
                  <c:y val="9.1324200913242004E-3"/>
                </c:manualLayout>
              </c:layout>
              <c:showLegendKey val="0"/>
              <c:showVal val="1"/>
              <c:showCatName val="0"/>
              <c:showSerName val="0"/>
              <c:showPercent val="0"/>
              <c:showBubbleSize val="0"/>
            </c:dLbl>
            <c:dLbl>
              <c:idx val="5"/>
              <c:layout>
                <c:manualLayout>
                  <c:x val="1.3043364144699305E-2"/>
                  <c:y val="1.3698630136986301E-2"/>
                </c:manualLayout>
              </c:layout>
              <c:showLegendKey val="0"/>
              <c:showVal val="1"/>
              <c:showCatName val="0"/>
              <c:showSerName val="0"/>
              <c:showPercent val="0"/>
              <c:showBubbleSize val="0"/>
            </c:dLbl>
            <c:dLbl>
              <c:idx val="6"/>
              <c:layout>
                <c:manualLayout>
                  <c:x val="1.5754610886189833E-3"/>
                  <c:y val="-9.0682795698924738E-3"/>
                </c:manualLayout>
              </c:layout>
              <c:showLegendKey val="0"/>
              <c:showVal val="1"/>
              <c:showCatName val="0"/>
              <c:showSerName val="0"/>
              <c:showPercent val="0"/>
              <c:showBubbleSize val="0"/>
            </c:dLbl>
            <c:dLbl>
              <c:idx val="7"/>
              <c:layout>
                <c:manualLayout>
                  <c:x val="1.0102901484480432E-2"/>
                  <c:y val="-9.0682795698924738E-3"/>
                </c:manualLayout>
              </c:layout>
              <c:showLegendKey val="0"/>
              <c:showVal val="1"/>
              <c:showCatName val="0"/>
              <c:showSerName val="0"/>
              <c:showPercent val="0"/>
              <c:showBubbleSize val="0"/>
            </c:dLbl>
            <c:dLbl>
              <c:idx val="8"/>
              <c:layout>
                <c:manualLayout>
                  <c:x val="5.881241565452092E-3"/>
                  <c:y val="-9.1039426523297495E-3"/>
                </c:manualLayout>
              </c:layout>
              <c:showLegendKey val="0"/>
              <c:showVal val="1"/>
              <c:showCatName val="0"/>
              <c:showSerName val="0"/>
              <c:showPercent val="0"/>
              <c:showBubbleSize val="0"/>
            </c:dLbl>
            <c:dLbl>
              <c:idx val="9"/>
              <c:layout>
                <c:manualLayout>
                  <c:x val="1.4282501124606387E-2"/>
                  <c:y val="0"/>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Лист1!$A$2:$A$11</c:f>
              <c:strCache>
                <c:ptCount val="10"/>
                <c:pt idx="0">
                  <c:v>2015 - 85703,6</c:v>
                </c:pt>
                <c:pt idx="1">
                  <c:v>2016 - 87 925,6</c:v>
                </c:pt>
                <c:pt idx="2">
                  <c:v>2017 - 108 925,9</c:v>
                </c:pt>
                <c:pt idx="3">
                  <c:v>2018 - 94 647,3</c:v>
                </c:pt>
                <c:pt idx="4">
                  <c:v>2019 - 108 915,6</c:v>
                </c:pt>
                <c:pt idx="5">
                  <c:v>2020 - 93 086,4</c:v>
                </c:pt>
                <c:pt idx="6">
                  <c:v>2021 - 130852,6</c:v>
                </c:pt>
                <c:pt idx="7">
                  <c:v>2022 - 104606,3</c:v>
                </c:pt>
                <c:pt idx="8">
                  <c:v>2023 - 107206,7</c:v>
                </c:pt>
                <c:pt idx="9">
                  <c:v>2024 - 107306,7</c:v>
                </c:pt>
              </c:strCache>
            </c:strRef>
          </c:cat>
          <c:val>
            <c:numRef>
              <c:f>Лист1!$E$2:$E$11</c:f>
              <c:numCache>
                <c:formatCode>#,##0.0</c:formatCode>
                <c:ptCount val="10"/>
                <c:pt idx="0">
                  <c:v>15745.4</c:v>
                </c:pt>
                <c:pt idx="1">
                  <c:v>25007.9</c:v>
                </c:pt>
                <c:pt idx="2">
                  <c:v>17626.8</c:v>
                </c:pt>
                <c:pt idx="3">
                  <c:v>-6294.8</c:v>
                </c:pt>
                <c:pt idx="4">
                  <c:v>4839.3</c:v>
                </c:pt>
                <c:pt idx="5">
                  <c:v>5792.3</c:v>
                </c:pt>
                <c:pt idx="6">
                  <c:v>13805</c:v>
                </c:pt>
                <c:pt idx="7">
                  <c:v>16305</c:v>
                </c:pt>
                <c:pt idx="8">
                  <c:v>16305</c:v>
                </c:pt>
                <c:pt idx="9">
                  <c:v>16305</c:v>
                </c:pt>
              </c:numCache>
            </c:numRef>
          </c:val>
        </c:ser>
        <c:ser>
          <c:idx val="4"/>
          <c:order val="4"/>
          <c:tx>
            <c:strRef>
              <c:f>Лист1!$F$1</c:f>
              <c:strCache>
                <c:ptCount val="1"/>
                <c:pt idx="0">
                  <c:v>доходы от использования имущества </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c:spPr>
          <c:invertIfNegative val="0"/>
          <c:dLbls>
            <c:dLbl>
              <c:idx val="1"/>
              <c:layout>
                <c:manualLayout>
                  <c:x val="1.0144927536231883E-2"/>
                  <c:y val="4.5662100456621002E-3"/>
                </c:manualLayout>
              </c:layout>
              <c:showLegendKey val="0"/>
              <c:showVal val="1"/>
              <c:showCatName val="0"/>
              <c:showSerName val="0"/>
              <c:showPercent val="0"/>
              <c:showBubbleSize val="0"/>
            </c:dLbl>
            <c:dLbl>
              <c:idx val="3"/>
              <c:layout>
                <c:manualLayout>
                  <c:x val="5.7971014492753095E-3"/>
                  <c:y val="2.2831050228310501E-3"/>
                </c:manualLayout>
              </c:layout>
              <c:showLegendKey val="0"/>
              <c:showVal val="1"/>
              <c:showCatName val="0"/>
              <c:showSerName val="0"/>
              <c:showPercent val="0"/>
              <c:showBubbleSize val="0"/>
            </c:dLbl>
            <c:dLbl>
              <c:idx val="4"/>
              <c:layout>
                <c:manualLayout>
                  <c:x val="7.246376811594203E-3"/>
                  <c:y val="-4.5662100456620794E-3"/>
                </c:manualLayout>
              </c:layout>
              <c:showLegendKey val="0"/>
              <c:showVal val="1"/>
              <c:showCatName val="0"/>
              <c:showSerName val="0"/>
              <c:showPercent val="0"/>
              <c:showBubbleSize val="0"/>
            </c:dLbl>
            <c:dLbl>
              <c:idx val="7"/>
              <c:layout>
                <c:manualLayout>
                  <c:x val="5.7971014492753624E-3"/>
                  <c:y val="4.5662100456621002E-3"/>
                </c:manualLayout>
              </c:layout>
              <c:showLegendKey val="0"/>
              <c:showVal val="1"/>
              <c:showCatName val="0"/>
              <c:showSerName val="0"/>
              <c:showPercent val="0"/>
              <c:showBubbleSize val="0"/>
            </c:dLbl>
            <c:dLbl>
              <c:idx val="8"/>
              <c:layout>
                <c:manualLayout>
                  <c:x val="7.246376811594203E-3"/>
                  <c:y val="-4.1856441889380796E-17"/>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strRef>
              <c:f>Лист1!$A$2:$A$11</c:f>
              <c:strCache>
                <c:ptCount val="10"/>
                <c:pt idx="0">
                  <c:v>2015 - 85703,6</c:v>
                </c:pt>
                <c:pt idx="1">
                  <c:v>2016 - 87 925,6</c:v>
                </c:pt>
                <c:pt idx="2">
                  <c:v>2017 - 108 925,9</c:v>
                </c:pt>
                <c:pt idx="3">
                  <c:v>2018 - 94 647,3</c:v>
                </c:pt>
                <c:pt idx="4">
                  <c:v>2019 - 108 915,6</c:v>
                </c:pt>
                <c:pt idx="5">
                  <c:v>2020 - 93 086,4</c:v>
                </c:pt>
                <c:pt idx="6">
                  <c:v>2021 - 130852,6</c:v>
                </c:pt>
                <c:pt idx="7">
                  <c:v>2022 - 104606,3</c:v>
                </c:pt>
                <c:pt idx="8">
                  <c:v>2023 - 107206,7</c:v>
                </c:pt>
                <c:pt idx="9">
                  <c:v>2024 - 107306,7</c:v>
                </c:pt>
              </c:strCache>
            </c:strRef>
          </c:cat>
          <c:val>
            <c:numRef>
              <c:f>Лист1!$F$2:$F$11</c:f>
              <c:numCache>
                <c:formatCode>#,##0.0</c:formatCode>
                <c:ptCount val="10"/>
                <c:pt idx="0">
                  <c:v>50767.7</c:v>
                </c:pt>
                <c:pt idx="1">
                  <c:v>48987.9</c:v>
                </c:pt>
                <c:pt idx="2">
                  <c:v>58305.5</c:v>
                </c:pt>
                <c:pt idx="3">
                  <c:v>56841</c:v>
                </c:pt>
                <c:pt idx="4">
                  <c:v>61603.9</c:v>
                </c:pt>
                <c:pt idx="5">
                  <c:v>52727.7</c:v>
                </c:pt>
                <c:pt idx="6">
                  <c:v>86992.1</c:v>
                </c:pt>
                <c:pt idx="7">
                  <c:v>57708.2</c:v>
                </c:pt>
                <c:pt idx="8">
                  <c:v>59505.4</c:v>
                </c:pt>
                <c:pt idx="9">
                  <c:v>59505.4</c:v>
                </c:pt>
              </c:numCache>
            </c:numRef>
          </c:val>
        </c:ser>
        <c:dLbls>
          <c:showLegendKey val="0"/>
          <c:showVal val="0"/>
          <c:showCatName val="0"/>
          <c:showSerName val="0"/>
          <c:showPercent val="0"/>
          <c:showBubbleSize val="0"/>
        </c:dLbls>
        <c:gapWidth val="232"/>
        <c:gapDepth val="208"/>
        <c:shape val="box"/>
        <c:axId val="188502528"/>
        <c:axId val="188580992"/>
        <c:axId val="98148352"/>
      </c:bar3DChart>
      <c:catAx>
        <c:axId val="188502528"/>
        <c:scaling>
          <c:orientation val="minMax"/>
        </c:scaling>
        <c:delete val="0"/>
        <c:axPos val="b"/>
        <c:majorTickMark val="out"/>
        <c:minorTickMark val="none"/>
        <c:tickLblPos val="nextTo"/>
        <c:txPr>
          <a:bodyPr/>
          <a:lstStyle/>
          <a:p>
            <a:pPr>
              <a:defRPr sz="1200" baseline="0">
                <a:latin typeface="Times New Roman" pitchFamily="18" charset="0"/>
                <a:cs typeface="Times New Roman" pitchFamily="18" charset="0"/>
              </a:defRPr>
            </a:pPr>
            <a:endParaRPr lang="ru-RU"/>
          </a:p>
        </c:txPr>
        <c:crossAx val="188580992"/>
        <c:crosses val="autoZero"/>
        <c:auto val="1"/>
        <c:lblAlgn val="ctr"/>
        <c:lblOffset val="100"/>
        <c:noMultiLvlLbl val="0"/>
      </c:catAx>
      <c:valAx>
        <c:axId val="188580992"/>
        <c:scaling>
          <c:orientation val="minMax"/>
        </c:scaling>
        <c:delete val="0"/>
        <c:axPos val="l"/>
        <c:majorGridlines>
          <c:spPr>
            <a:ln w="9525" cap="flat" cmpd="sng" algn="ctr">
              <a:solidFill>
                <a:schemeClr val="accent2">
                  <a:shade val="95000"/>
                  <a:satMod val="105000"/>
                </a:schemeClr>
              </a:solidFill>
              <a:prstDash val="solid"/>
            </a:ln>
            <a:effectLst/>
          </c:spPr>
        </c:majorGridlines>
        <c:numFmt formatCode="#,##0.0" sourceLinked="1"/>
        <c:majorTickMark val="out"/>
        <c:minorTickMark val="none"/>
        <c:tickLblPos val="nextTo"/>
        <c:txPr>
          <a:bodyPr/>
          <a:lstStyle/>
          <a:p>
            <a:pPr>
              <a:defRPr sz="1000" baseline="0">
                <a:latin typeface="Times New Roman" pitchFamily="18" charset="0"/>
                <a:cs typeface="Times New Roman" pitchFamily="18" charset="0"/>
              </a:defRPr>
            </a:pPr>
            <a:endParaRPr lang="ru-RU"/>
          </a:p>
        </c:txPr>
        <c:crossAx val="188502528"/>
        <c:crosses val="autoZero"/>
        <c:crossBetween val="between"/>
      </c:valAx>
      <c:serAx>
        <c:axId val="98148352"/>
        <c:scaling>
          <c:orientation val="minMax"/>
        </c:scaling>
        <c:delete val="1"/>
        <c:axPos val="b"/>
        <c:majorTickMark val="out"/>
        <c:minorTickMark val="none"/>
        <c:tickLblPos val="none"/>
        <c:crossAx val="188580992"/>
        <c:crosses val="autoZero"/>
      </c:serAx>
    </c:plotArea>
    <c:legend>
      <c:legendPos val="r"/>
      <c:layout>
        <c:manualLayout>
          <c:xMode val="edge"/>
          <c:yMode val="edge"/>
          <c:x val="0.79045897523679098"/>
          <c:y val="0"/>
          <c:w val="0.19622777587584161"/>
          <c:h val="0.92237442922374424"/>
        </c:manualLayout>
      </c:layout>
      <c:overlay val="0"/>
      <c:txPr>
        <a:bodyPr/>
        <a:lstStyle/>
        <a:p>
          <a:pPr>
            <a:defRPr sz="1200">
              <a:latin typeface="Times New Roman" pitchFamily="18" charset="0"/>
              <a:cs typeface="Times New Roman" pitchFamily="18" charset="0"/>
            </a:defRPr>
          </a:pPr>
          <a:endParaRPr lang="ru-RU"/>
        </a:p>
      </c:txPr>
    </c:legend>
    <c:plotVisOnly val="1"/>
    <c:dispBlanksAs val="gap"/>
    <c:showDLblsOverMax val="0"/>
  </c:chart>
  <c:spPr>
    <a:ln>
      <a:solidFill>
        <a:schemeClr val="accent2">
          <a:shade val="95000"/>
          <a:satMod val="105000"/>
        </a:schemeClr>
      </a:solidFill>
    </a:ln>
  </c:spPr>
  <c:txPr>
    <a:bodyPr/>
    <a:lstStyle/>
    <a:p>
      <a:pPr>
        <a:defRPr sz="1800"/>
      </a:pPr>
      <a:endParaRPr lang="ru-RU"/>
    </a:p>
  </c:txPr>
  <c:externalData r:id="rId1">
    <c:autoUpdate val="0"/>
  </c:externalData>
</c:chartSpace>
</file>

<file path=ppt/diagrams/_rels/data13.xml.rels><?xml version="1.0" encoding="UTF-8" standalone="yes"?>
<Relationships xmlns="http://schemas.openxmlformats.org/package/2006/relationships"><Relationship Id="rId1" Type="http://schemas.openxmlformats.org/officeDocument/2006/relationships/image" Target="../media/image34.png"/></Relationships>
</file>

<file path=ppt/diagrams/_rels/data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image" Target="../media/image16.png"/></Relationships>
</file>

<file path=ppt/diagrams/_rels/drawing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AC0319-0614-43AC-8CAC-86A91D8EA606}"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2FFA0B7E-8275-4E9D-AEFD-72727D71D8C6}">
      <dgm:prSet custT="1"/>
      <dgm:spPr/>
      <dgm:t>
        <a:bodyPr/>
        <a:lstStyle/>
        <a:p>
          <a:pPr rtl="0"/>
          <a:r>
            <a:rPr lang="ru-RU" sz="1400" b="0" dirty="0" smtClean="0">
              <a:latin typeface="Times New Roman" pitchFamily="18" charset="0"/>
              <a:cs typeface="Times New Roman" pitchFamily="18" charset="0"/>
            </a:rPr>
            <a:t>Участие в реализации национальных целей и стратегических задач развития Российской Федерации, определенных Президентом Российской Федерации, с учетом приоритетного развития социальной сферы и экономики</a:t>
          </a:r>
          <a:endParaRPr lang="ru-RU" sz="1400" b="0" dirty="0">
            <a:latin typeface="Times New Roman" pitchFamily="18" charset="0"/>
            <a:cs typeface="Times New Roman" pitchFamily="18" charset="0"/>
          </a:endParaRPr>
        </a:p>
      </dgm:t>
    </dgm:pt>
    <dgm:pt modelId="{54FD5DFE-4673-457F-9C19-A8A026949B4D}" type="parTrans" cxnId="{C55D4A7D-7F55-4405-9E68-B496C9095B2A}">
      <dgm:prSet/>
      <dgm:spPr/>
      <dgm:t>
        <a:bodyPr/>
        <a:lstStyle/>
        <a:p>
          <a:endParaRPr lang="ru-RU"/>
        </a:p>
      </dgm:t>
    </dgm:pt>
    <dgm:pt modelId="{20D29941-409A-49C5-A62D-9E310BC9A39C}" type="sibTrans" cxnId="{C55D4A7D-7F55-4405-9E68-B496C9095B2A}">
      <dgm:prSet/>
      <dgm:spPr/>
      <dgm:t>
        <a:bodyPr/>
        <a:lstStyle/>
        <a:p>
          <a:endParaRPr lang="ru-RU"/>
        </a:p>
      </dgm:t>
    </dgm:pt>
    <dgm:pt modelId="{6AD6493C-5129-42FC-AA9C-0CCAF9C20076}" type="pres">
      <dgm:prSet presAssocID="{53AC0319-0614-43AC-8CAC-86A91D8EA606}" presName="Name0" presStyleCnt="0">
        <dgm:presLayoutVars>
          <dgm:chMax val="7"/>
          <dgm:dir/>
          <dgm:animLvl val="lvl"/>
          <dgm:resizeHandles val="exact"/>
        </dgm:presLayoutVars>
      </dgm:prSet>
      <dgm:spPr/>
      <dgm:t>
        <a:bodyPr/>
        <a:lstStyle/>
        <a:p>
          <a:endParaRPr lang="ru-RU"/>
        </a:p>
      </dgm:t>
    </dgm:pt>
    <dgm:pt modelId="{67959AD6-68C6-4F18-8DA6-376FA021E0F1}" type="pres">
      <dgm:prSet presAssocID="{2FFA0B7E-8275-4E9D-AEFD-72727D71D8C6}" presName="circle1" presStyleLbl="node1" presStyleIdx="0" presStyleCnt="1"/>
      <dgm:spPr/>
    </dgm:pt>
    <dgm:pt modelId="{3A056168-1B99-40A2-B7C6-F2EAEE919A0D}" type="pres">
      <dgm:prSet presAssocID="{2FFA0B7E-8275-4E9D-AEFD-72727D71D8C6}" presName="space" presStyleCnt="0"/>
      <dgm:spPr/>
    </dgm:pt>
    <dgm:pt modelId="{075A64AB-AC43-4642-8190-29D60142E4B1}" type="pres">
      <dgm:prSet presAssocID="{2FFA0B7E-8275-4E9D-AEFD-72727D71D8C6}" presName="rect1" presStyleLbl="alignAcc1" presStyleIdx="0" presStyleCnt="1" custLinFactNeighborX="-4077" custLinFactNeighborY="-5263"/>
      <dgm:spPr/>
      <dgm:t>
        <a:bodyPr/>
        <a:lstStyle/>
        <a:p>
          <a:endParaRPr lang="ru-RU"/>
        </a:p>
      </dgm:t>
    </dgm:pt>
    <dgm:pt modelId="{224C4F25-A57C-40A0-9F4E-871F73A1F045}" type="pres">
      <dgm:prSet presAssocID="{2FFA0B7E-8275-4E9D-AEFD-72727D71D8C6}" presName="rect1ParTxNoCh" presStyleLbl="alignAcc1" presStyleIdx="0" presStyleCnt="1">
        <dgm:presLayoutVars>
          <dgm:chMax val="1"/>
          <dgm:bulletEnabled val="1"/>
        </dgm:presLayoutVars>
      </dgm:prSet>
      <dgm:spPr/>
      <dgm:t>
        <a:bodyPr/>
        <a:lstStyle/>
        <a:p>
          <a:endParaRPr lang="ru-RU"/>
        </a:p>
      </dgm:t>
    </dgm:pt>
  </dgm:ptLst>
  <dgm:cxnLst>
    <dgm:cxn modelId="{5AFDBFD8-6593-4622-BD5D-12B60053224D}" type="presOf" srcId="{2FFA0B7E-8275-4E9D-AEFD-72727D71D8C6}" destId="{075A64AB-AC43-4642-8190-29D60142E4B1}" srcOrd="0" destOrd="0" presId="urn:microsoft.com/office/officeart/2005/8/layout/target3"/>
    <dgm:cxn modelId="{9A32C7B7-CADE-4FDE-9434-FE6B4D4F7CDB}" type="presOf" srcId="{53AC0319-0614-43AC-8CAC-86A91D8EA606}" destId="{6AD6493C-5129-42FC-AA9C-0CCAF9C20076}" srcOrd="0" destOrd="0" presId="urn:microsoft.com/office/officeart/2005/8/layout/target3"/>
    <dgm:cxn modelId="{3244FBFE-EACA-48CE-9033-72A1ADE72766}" type="presOf" srcId="{2FFA0B7E-8275-4E9D-AEFD-72727D71D8C6}" destId="{224C4F25-A57C-40A0-9F4E-871F73A1F045}" srcOrd="1" destOrd="0" presId="urn:microsoft.com/office/officeart/2005/8/layout/target3"/>
    <dgm:cxn modelId="{C55D4A7D-7F55-4405-9E68-B496C9095B2A}" srcId="{53AC0319-0614-43AC-8CAC-86A91D8EA606}" destId="{2FFA0B7E-8275-4E9D-AEFD-72727D71D8C6}" srcOrd="0" destOrd="0" parTransId="{54FD5DFE-4673-457F-9C19-A8A026949B4D}" sibTransId="{20D29941-409A-49C5-A62D-9E310BC9A39C}"/>
    <dgm:cxn modelId="{4711AEB6-03BD-43B2-999E-E6575D122612}" type="presParOf" srcId="{6AD6493C-5129-42FC-AA9C-0CCAF9C20076}" destId="{67959AD6-68C6-4F18-8DA6-376FA021E0F1}" srcOrd="0" destOrd="0" presId="urn:microsoft.com/office/officeart/2005/8/layout/target3"/>
    <dgm:cxn modelId="{EC3CB78F-B01C-408A-801F-F09FB654EC4D}" type="presParOf" srcId="{6AD6493C-5129-42FC-AA9C-0CCAF9C20076}" destId="{3A056168-1B99-40A2-B7C6-F2EAEE919A0D}" srcOrd="1" destOrd="0" presId="urn:microsoft.com/office/officeart/2005/8/layout/target3"/>
    <dgm:cxn modelId="{0C1B27A1-2CC3-4AE5-B2ED-F5A8D5E94F51}" type="presParOf" srcId="{6AD6493C-5129-42FC-AA9C-0CCAF9C20076}" destId="{075A64AB-AC43-4642-8190-29D60142E4B1}" srcOrd="2" destOrd="0" presId="urn:microsoft.com/office/officeart/2005/8/layout/target3"/>
    <dgm:cxn modelId="{B45320CC-F09C-4D30-8296-BEB5B8FF2A90}" type="presParOf" srcId="{6AD6493C-5129-42FC-AA9C-0CCAF9C20076}" destId="{224C4F25-A57C-40A0-9F4E-871F73A1F045}"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F9A0B07-3FFF-4C0D-9284-14335809D0C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ru-RU"/>
        </a:p>
      </dgm:t>
    </dgm:pt>
    <dgm:pt modelId="{E98BA08E-6A91-41DE-9BFD-0E7EC06D2E2C}">
      <dgm:prSet phldrT="[Текст]" custT="1"/>
      <dgm:spPr/>
      <dgm:t>
        <a:bodyPr/>
        <a:lstStyle/>
        <a:p>
          <a:r>
            <a:rPr lang="ru-RU" sz="1100" dirty="0" smtClean="0">
              <a:latin typeface="Times New Roman" pitchFamily="18" charset="0"/>
              <a:cs typeface="Times New Roman" pitchFamily="18" charset="0"/>
            </a:rPr>
            <a:t>Приобретение котельно-печного топлива </a:t>
          </a:r>
        </a:p>
        <a:p>
          <a:r>
            <a:rPr lang="ru-RU" sz="1100" dirty="0" smtClean="0">
              <a:latin typeface="Times New Roman" pitchFamily="18" charset="0"/>
              <a:cs typeface="Times New Roman" pitchFamily="18" charset="0"/>
            </a:rPr>
            <a:t>269 795,6</a:t>
          </a:r>
          <a:endParaRPr lang="ru-RU" sz="1100" dirty="0">
            <a:latin typeface="Times New Roman" pitchFamily="18" charset="0"/>
            <a:cs typeface="Times New Roman" pitchFamily="18" charset="0"/>
          </a:endParaRPr>
        </a:p>
      </dgm:t>
    </dgm:pt>
    <dgm:pt modelId="{681CEA33-A29A-4863-97BE-D07B2F4BDD6A}" type="parTrans" cxnId="{8EB284E3-AC44-48C1-9A09-4AB24136E608}">
      <dgm:prSet/>
      <dgm:spPr/>
      <dgm:t>
        <a:bodyPr/>
        <a:lstStyle/>
        <a:p>
          <a:endParaRPr lang="ru-RU" sz="1100"/>
        </a:p>
      </dgm:t>
    </dgm:pt>
    <dgm:pt modelId="{2D9DC516-BA00-4C8F-80FA-BA62CF4D60FE}" type="sibTrans" cxnId="{8EB284E3-AC44-48C1-9A09-4AB24136E608}">
      <dgm:prSet/>
      <dgm:spPr/>
      <dgm:t>
        <a:bodyPr/>
        <a:lstStyle/>
        <a:p>
          <a:endParaRPr lang="ru-RU" sz="1100"/>
        </a:p>
      </dgm:t>
    </dgm:pt>
    <dgm:pt modelId="{E8D455F1-A044-4B4F-A469-39137DCA05B0}">
      <dgm:prSet phldrT="[Текст]" custT="1"/>
      <dgm:spPr/>
      <dgm:t>
        <a:bodyPr/>
        <a:lstStyle/>
        <a:p>
          <a:r>
            <a:rPr lang="ru-RU" sz="1100" dirty="0" smtClean="0">
              <a:latin typeface="Times New Roman" pitchFamily="18" charset="0"/>
              <a:cs typeface="Times New Roman" pitchFamily="18" charset="0"/>
            </a:rPr>
            <a:t>Хранение котельно-печного топлива </a:t>
          </a:r>
        </a:p>
        <a:p>
          <a:r>
            <a:rPr lang="ru-RU" sz="1100" dirty="0" smtClean="0">
              <a:latin typeface="Times New Roman" pitchFamily="18" charset="0"/>
              <a:cs typeface="Times New Roman" pitchFamily="18" charset="0"/>
            </a:rPr>
            <a:t>10 991,1</a:t>
          </a:r>
          <a:endParaRPr lang="ru-RU" sz="1100" dirty="0">
            <a:latin typeface="Times New Roman" pitchFamily="18" charset="0"/>
            <a:cs typeface="Times New Roman" pitchFamily="18" charset="0"/>
          </a:endParaRPr>
        </a:p>
      </dgm:t>
    </dgm:pt>
    <dgm:pt modelId="{39C21E67-A0D2-4F4D-B88D-CA766219ADB8}" type="parTrans" cxnId="{3B7F5048-0BA5-4FDE-A575-318A9212D09E}">
      <dgm:prSet/>
      <dgm:spPr/>
      <dgm:t>
        <a:bodyPr/>
        <a:lstStyle/>
        <a:p>
          <a:endParaRPr lang="ru-RU" sz="1100"/>
        </a:p>
      </dgm:t>
    </dgm:pt>
    <dgm:pt modelId="{D5427B04-E5ED-42E1-BBD5-B1733D63926F}" type="sibTrans" cxnId="{3B7F5048-0BA5-4FDE-A575-318A9212D09E}">
      <dgm:prSet/>
      <dgm:spPr/>
      <dgm:t>
        <a:bodyPr/>
        <a:lstStyle/>
        <a:p>
          <a:endParaRPr lang="ru-RU" sz="1100"/>
        </a:p>
      </dgm:t>
    </dgm:pt>
    <dgm:pt modelId="{CC2A1535-D622-434E-AE4D-BD92FB84A7D8}">
      <dgm:prSet phldrT="[Текст]" custT="1"/>
      <dgm:spPr/>
      <dgm:t>
        <a:bodyPr/>
        <a:lstStyle/>
        <a:p>
          <a:r>
            <a:rPr lang="ru-RU" sz="1100" dirty="0" smtClean="0">
              <a:latin typeface="Times New Roman" pitchFamily="18" charset="0"/>
              <a:cs typeface="Times New Roman" pitchFamily="18" charset="0"/>
            </a:rPr>
            <a:t>Доставка  котельно-печного топлива </a:t>
          </a:r>
        </a:p>
        <a:p>
          <a:r>
            <a:rPr lang="ru-RU" sz="1100" dirty="0" smtClean="0">
              <a:latin typeface="Times New Roman" pitchFamily="18" charset="0"/>
              <a:cs typeface="Times New Roman" pitchFamily="18" charset="0"/>
            </a:rPr>
            <a:t>36 680,4</a:t>
          </a:r>
          <a:endParaRPr lang="ru-RU" sz="1100" dirty="0">
            <a:latin typeface="Times New Roman" pitchFamily="18" charset="0"/>
            <a:cs typeface="Times New Roman" pitchFamily="18" charset="0"/>
          </a:endParaRPr>
        </a:p>
      </dgm:t>
    </dgm:pt>
    <dgm:pt modelId="{A7337AA7-A60B-46A1-A169-1E25B95E1236}" type="parTrans" cxnId="{1C09BA45-4DF1-4A1A-9B6A-BD46967269BE}">
      <dgm:prSet/>
      <dgm:spPr/>
      <dgm:t>
        <a:bodyPr/>
        <a:lstStyle/>
        <a:p>
          <a:endParaRPr lang="ru-RU" sz="1100"/>
        </a:p>
      </dgm:t>
    </dgm:pt>
    <dgm:pt modelId="{A6DD3836-622F-4F83-B0EE-D64461D23E59}" type="sibTrans" cxnId="{1C09BA45-4DF1-4A1A-9B6A-BD46967269BE}">
      <dgm:prSet/>
      <dgm:spPr/>
      <dgm:t>
        <a:bodyPr/>
        <a:lstStyle/>
        <a:p>
          <a:endParaRPr lang="ru-RU" sz="1100"/>
        </a:p>
      </dgm:t>
    </dgm:pt>
    <dgm:pt modelId="{2E337AB5-FCDE-47E7-8309-4DB5D698450B}">
      <dgm:prSet phldrT="[Текст]" custT="1"/>
      <dgm:spPr/>
      <dgm:t>
        <a:bodyPr/>
        <a:lstStyle/>
        <a:p>
          <a:r>
            <a:rPr lang="ru-RU" sz="1100" dirty="0" smtClean="0">
              <a:latin typeface="Times New Roman" pitchFamily="18" charset="0"/>
              <a:cs typeface="Times New Roman" pitchFamily="18" charset="0"/>
            </a:rPr>
            <a:t>Производство и (или) реализации топлива твердого (швырок всех групп пород) </a:t>
          </a:r>
        </a:p>
        <a:p>
          <a:r>
            <a:rPr lang="ru-RU" sz="1100" dirty="0" smtClean="0">
              <a:latin typeface="Times New Roman" pitchFamily="18" charset="0"/>
              <a:cs typeface="Times New Roman" pitchFamily="18" charset="0"/>
            </a:rPr>
            <a:t>7 735,9</a:t>
          </a:r>
          <a:endParaRPr lang="ru-RU" sz="1100" dirty="0">
            <a:latin typeface="Times New Roman" pitchFamily="18" charset="0"/>
            <a:cs typeface="Times New Roman" pitchFamily="18" charset="0"/>
          </a:endParaRPr>
        </a:p>
      </dgm:t>
    </dgm:pt>
    <dgm:pt modelId="{FAE07E0E-2039-4037-A311-096C50F8C456}" type="parTrans" cxnId="{CC999D74-4558-4B6F-BE67-A15C2D2B99BD}">
      <dgm:prSet/>
      <dgm:spPr/>
      <dgm:t>
        <a:bodyPr/>
        <a:lstStyle/>
        <a:p>
          <a:endParaRPr lang="ru-RU" sz="1100"/>
        </a:p>
      </dgm:t>
    </dgm:pt>
    <dgm:pt modelId="{9A563013-8D3B-4364-9B9A-6ED14B9CAE50}" type="sibTrans" cxnId="{CC999D74-4558-4B6F-BE67-A15C2D2B99BD}">
      <dgm:prSet/>
      <dgm:spPr/>
      <dgm:t>
        <a:bodyPr/>
        <a:lstStyle/>
        <a:p>
          <a:endParaRPr lang="ru-RU" sz="1100"/>
        </a:p>
      </dgm:t>
    </dgm:pt>
    <dgm:pt modelId="{99AF541E-3183-48E8-93FB-CC8904DB1A28}">
      <dgm:prSet custT="1"/>
      <dgm:spPr/>
      <dgm:t>
        <a:bodyPr/>
        <a:lstStyle/>
        <a:p>
          <a:endParaRPr lang="ru-RU"/>
        </a:p>
      </dgm:t>
    </dgm:pt>
    <dgm:pt modelId="{1343362A-5C5A-484C-962E-EDFE4B594A31}" type="parTrans" cxnId="{8ECBD8D3-80BF-414E-AFB0-83AE2543728E}">
      <dgm:prSet/>
      <dgm:spPr/>
      <dgm:t>
        <a:bodyPr/>
        <a:lstStyle/>
        <a:p>
          <a:endParaRPr lang="ru-RU" sz="1100"/>
        </a:p>
      </dgm:t>
    </dgm:pt>
    <dgm:pt modelId="{77D13BA3-70AE-4B19-B91D-5B18CB1FE8CC}" type="sibTrans" cxnId="{8ECBD8D3-80BF-414E-AFB0-83AE2543728E}">
      <dgm:prSet/>
      <dgm:spPr/>
      <dgm:t>
        <a:bodyPr/>
        <a:lstStyle/>
        <a:p>
          <a:endParaRPr lang="ru-RU" sz="1100"/>
        </a:p>
      </dgm:t>
    </dgm:pt>
    <dgm:pt modelId="{42DF71E6-1235-4AD3-8DD4-D9AFA6CCED6A}">
      <dgm:prSet custT="1"/>
      <dgm:spPr/>
      <dgm:t>
        <a:bodyPr/>
        <a:lstStyle/>
        <a:p>
          <a:endParaRPr lang="ru-RU"/>
        </a:p>
      </dgm:t>
    </dgm:pt>
    <dgm:pt modelId="{350A4C6F-05A3-4516-BE9B-67EF047B8399}" type="parTrans" cxnId="{13E89320-D1B1-4372-82CE-4B1A9629ABE4}">
      <dgm:prSet/>
      <dgm:spPr/>
      <dgm:t>
        <a:bodyPr/>
        <a:lstStyle/>
        <a:p>
          <a:endParaRPr lang="ru-RU" sz="1100"/>
        </a:p>
      </dgm:t>
    </dgm:pt>
    <dgm:pt modelId="{FAF20C8E-E913-452D-892F-FADC8AE2E65A}" type="sibTrans" cxnId="{13E89320-D1B1-4372-82CE-4B1A9629ABE4}">
      <dgm:prSet/>
      <dgm:spPr/>
      <dgm:t>
        <a:bodyPr/>
        <a:lstStyle/>
        <a:p>
          <a:endParaRPr lang="ru-RU" sz="1100"/>
        </a:p>
      </dgm:t>
    </dgm:pt>
    <dgm:pt modelId="{E6877A81-B114-413E-9798-DDADEE1A0DA0}">
      <dgm:prSet phldrT="[Текст]" custT="1"/>
      <dgm:spPr/>
      <dgm:t>
        <a:bodyPr/>
        <a:lstStyle/>
        <a:p>
          <a:r>
            <a:rPr lang="ru-RU" sz="1100" dirty="0" smtClean="0">
              <a:latin typeface="Times New Roman" pitchFamily="18" charset="0"/>
              <a:cs typeface="Times New Roman" pitchFamily="18" charset="0"/>
            </a:rPr>
            <a:t>Доставка воды от центральной водокачки к водоразборным колонкам и содержание водоразборных колонок в </a:t>
          </a:r>
          <a:r>
            <a:rPr lang="ru-RU" sz="1100" dirty="0" err="1" smtClean="0">
              <a:latin typeface="Times New Roman" pitchFamily="18" charset="0"/>
              <a:cs typeface="Times New Roman" pitchFamily="18" charset="0"/>
            </a:rPr>
            <a:t>гп</a:t>
          </a:r>
          <a:r>
            <a:rPr lang="ru-RU" sz="1100" dirty="0" smtClean="0">
              <a:latin typeface="Times New Roman" pitchFamily="18" charset="0"/>
              <a:cs typeface="Times New Roman" pitchFamily="18" charset="0"/>
            </a:rPr>
            <a:t> Северо-Енисейский </a:t>
          </a:r>
        </a:p>
        <a:p>
          <a:r>
            <a:rPr lang="ru-RU" sz="1100" dirty="0" smtClean="0">
              <a:latin typeface="Times New Roman" pitchFamily="18" charset="0"/>
              <a:cs typeface="Times New Roman" pitchFamily="18" charset="0"/>
            </a:rPr>
            <a:t>7 071,5</a:t>
          </a:r>
          <a:endParaRPr lang="ru-RU" sz="1100" dirty="0">
            <a:latin typeface="Times New Roman" pitchFamily="18" charset="0"/>
            <a:cs typeface="Times New Roman" pitchFamily="18" charset="0"/>
          </a:endParaRPr>
        </a:p>
      </dgm:t>
    </dgm:pt>
    <dgm:pt modelId="{DD5B7785-5BBD-4BEB-80C3-99767052CDE1}" type="parTrans" cxnId="{EFF6340B-2AF6-4DBD-BB33-F4714E33ECEC}">
      <dgm:prSet/>
      <dgm:spPr/>
      <dgm:t>
        <a:bodyPr/>
        <a:lstStyle/>
        <a:p>
          <a:endParaRPr lang="ru-RU" sz="1100"/>
        </a:p>
      </dgm:t>
    </dgm:pt>
    <dgm:pt modelId="{3DA6EB6E-B4CC-4AD6-A0EE-C2060B7D9B1C}" type="sibTrans" cxnId="{EFF6340B-2AF6-4DBD-BB33-F4714E33ECEC}">
      <dgm:prSet/>
      <dgm:spPr/>
      <dgm:t>
        <a:bodyPr/>
        <a:lstStyle/>
        <a:p>
          <a:endParaRPr lang="ru-RU" sz="1100"/>
        </a:p>
      </dgm:t>
    </dgm:pt>
    <dgm:pt modelId="{92710866-5FEA-425B-8D16-F0885FC2850F}">
      <dgm:prSet phldrT="[Текст]" custT="1"/>
      <dgm:spPr/>
      <dgm:t>
        <a:bodyPr/>
        <a:lstStyle/>
        <a:p>
          <a:r>
            <a:rPr lang="ru-RU" sz="1100" dirty="0" smtClean="0">
              <a:latin typeface="Times New Roman" pitchFamily="18" charset="0"/>
              <a:cs typeface="Times New Roman" pitchFamily="18" charset="0"/>
            </a:rPr>
            <a:t>Строительство и эксплуатация автозимника 240 км</a:t>
          </a:r>
        </a:p>
        <a:p>
          <a:r>
            <a:rPr lang="ru-RU" sz="1100" dirty="0" smtClean="0">
              <a:latin typeface="Times New Roman" pitchFamily="18" charset="0"/>
              <a:cs typeface="Times New Roman" pitchFamily="18" charset="0"/>
            </a:rPr>
            <a:t>38 111,7</a:t>
          </a:r>
          <a:endParaRPr lang="ru-RU" sz="1100" dirty="0">
            <a:latin typeface="Times New Roman" pitchFamily="18" charset="0"/>
            <a:cs typeface="Times New Roman" pitchFamily="18" charset="0"/>
          </a:endParaRPr>
        </a:p>
      </dgm:t>
    </dgm:pt>
    <dgm:pt modelId="{53BC7AB1-5AB4-42F0-99F8-1A65C008DA49}" type="parTrans" cxnId="{32A730AE-4F1D-4B78-B86B-9F1EF09A4E02}">
      <dgm:prSet/>
      <dgm:spPr/>
      <dgm:t>
        <a:bodyPr/>
        <a:lstStyle/>
        <a:p>
          <a:endParaRPr lang="ru-RU" sz="1100"/>
        </a:p>
      </dgm:t>
    </dgm:pt>
    <dgm:pt modelId="{36996D02-6BE2-423A-B6F2-AC9EF1934E1B}" type="sibTrans" cxnId="{32A730AE-4F1D-4B78-B86B-9F1EF09A4E02}">
      <dgm:prSet/>
      <dgm:spPr/>
      <dgm:t>
        <a:bodyPr/>
        <a:lstStyle/>
        <a:p>
          <a:endParaRPr lang="ru-RU" sz="1100"/>
        </a:p>
      </dgm:t>
    </dgm:pt>
    <dgm:pt modelId="{FA5B3DD7-9EDA-41F8-ADCA-C0946C7F1C0C}">
      <dgm:prSet/>
      <dgm:spPr/>
      <dgm:t>
        <a:bodyPr/>
        <a:lstStyle/>
        <a:p>
          <a:endParaRPr lang="ru-RU"/>
        </a:p>
      </dgm:t>
    </dgm:pt>
    <dgm:pt modelId="{6DCC3A2F-2B9C-46BA-B723-2A804F1AB731}" type="parTrans" cxnId="{1259A3B4-0CC0-4F34-8177-FC94B0392633}">
      <dgm:prSet/>
      <dgm:spPr/>
      <dgm:t>
        <a:bodyPr/>
        <a:lstStyle/>
        <a:p>
          <a:endParaRPr lang="ru-RU"/>
        </a:p>
      </dgm:t>
    </dgm:pt>
    <dgm:pt modelId="{C5D90BDD-3032-4CD2-BF47-A1055DC61F98}" type="sibTrans" cxnId="{1259A3B4-0CC0-4F34-8177-FC94B0392633}">
      <dgm:prSet/>
      <dgm:spPr/>
      <dgm:t>
        <a:bodyPr/>
        <a:lstStyle/>
        <a:p>
          <a:endParaRPr lang="ru-RU"/>
        </a:p>
      </dgm:t>
    </dgm:pt>
    <dgm:pt modelId="{4E7E0D78-861D-4BC3-91B2-DA2002D6A2F2}" type="pres">
      <dgm:prSet presAssocID="{DF9A0B07-3FFF-4C0D-9284-14335809D0CE}" presName="composite" presStyleCnt="0">
        <dgm:presLayoutVars>
          <dgm:chMax val="1"/>
          <dgm:dir/>
          <dgm:resizeHandles val="exact"/>
        </dgm:presLayoutVars>
      </dgm:prSet>
      <dgm:spPr/>
      <dgm:t>
        <a:bodyPr/>
        <a:lstStyle/>
        <a:p>
          <a:endParaRPr lang="ru-RU"/>
        </a:p>
      </dgm:t>
    </dgm:pt>
    <dgm:pt modelId="{0C27B02A-2791-4564-A9DB-405BF95A6DFD}" type="pres">
      <dgm:prSet presAssocID="{DF9A0B07-3FFF-4C0D-9284-14335809D0CE}" presName="radial" presStyleCnt="0">
        <dgm:presLayoutVars>
          <dgm:animLvl val="ctr"/>
        </dgm:presLayoutVars>
      </dgm:prSet>
      <dgm:spPr/>
    </dgm:pt>
    <dgm:pt modelId="{33921BF3-1708-429A-B5B1-0D8AC96DC2F0}" type="pres">
      <dgm:prSet presAssocID="{E98BA08E-6A91-41DE-9BFD-0E7EC06D2E2C}" presName="centerShape" presStyleLbl="vennNode1" presStyleIdx="0" presStyleCnt="6" custScaleX="88953" custScaleY="50608" custLinFactNeighborX="-94055" custLinFactNeighborY="-52651"/>
      <dgm:spPr>
        <a:prstGeom prst="teardrop">
          <a:avLst/>
        </a:prstGeom>
      </dgm:spPr>
      <dgm:t>
        <a:bodyPr/>
        <a:lstStyle/>
        <a:p>
          <a:endParaRPr lang="ru-RU"/>
        </a:p>
      </dgm:t>
    </dgm:pt>
    <dgm:pt modelId="{BEA99401-30DC-4DFE-B1A2-6A61DE8C1804}" type="pres">
      <dgm:prSet presAssocID="{E8D455F1-A044-4B4F-A469-39137DCA05B0}" presName="node" presStyleLbl="vennNode1" presStyleIdx="1" presStyleCnt="6" custScaleX="179553" custScaleY="107089" custRadScaleRad="213188" custRadScaleInc="-125687">
        <dgm:presLayoutVars>
          <dgm:bulletEnabled val="1"/>
        </dgm:presLayoutVars>
      </dgm:prSet>
      <dgm:spPr>
        <a:prstGeom prst="teardrop">
          <a:avLst/>
        </a:prstGeom>
      </dgm:spPr>
      <dgm:t>
        <a:bodyPr/>
        <a:lstStyle/>
        <a:p>
          <a:endParaRPr lang="ru-RU"/>
        </a:p>
      </dgm:t>
    </dgm:pt>
    <dgm:pt modelId="{2324B9F5-FD5B-4C56-B2E8-9CA1BB58437C}" type="pres">
      <dgm:prSet presAssocID="{CC2A1535-D622-434E-AE4D-BD92FB84A7D8}" presName="node" presStyleLbl="vennNode1" presStyleIdx="2" presStyleCnt="6" custScaleX="177289" custScaleY="109451" custRadScaleRad="185112" custRadScaleInc="930">
        <dgm:presLayoutVars>
          <dgm:bulletEnabled val="1"/>
        </dgm:presLayoutVars>
      </dgm:prSet>
      <dgm:spPr>
        <a:prstGeom prst="teardrop">
          <a:avLst/>
        </a:prstGeom>
      </dgm:spPr>
      <dgm:t>
        <a:bodyPr/>
        <a:lstStyle/>
        <a:p>
          <a:endParaRPr lang="ru-RU"/>
        </a:p>
      </dgm:t>
    </dgm:pt>
    <dgm:pt modelId="{CF0F2BE0-2FEF-4FDE-815B-1B7EA5173291}" type="pres">
      <dgm:prSet presAssocID="{2E337AB5-FCDE-47E7-8309-4DB5D698450B}" presName="node" presStyleLbl="vennNode1" presStyleIdx="3" presStyleCnt="6" custScaleX="189966" custScaleY="110392" custRadScaleRad="50852" custRadScaleInc="122888">
        <dgm:presLayoutVars>
          <dgm:bulletEnabled val="1"/>
        </dgm:presLayoutVars>
      </dgm:prSet>
      <dgm:spPr>
        <a:prstGeom prst="teardrop">
          <a:avLst/>
        </a:prstGeom>
      </dgm:spPr>
      <dgm:t>
        <a:bodyPr/>
        <a:lstStyle/>
        <a:p>
          <a:endParaRPr lang="ru-RU"/>
        </a:p>
      </dgm:t>
    </dgm:pt>
    <dgm:pt modelId="{7A7CAE7B-71AC-46BF-98FE-C3B0C36BF2AB}" type="pres">
      <dgm:prSet presAssocID="{E6877A81-B114-413E-9798-DDADEE1A0DA0}" presName="node" presStyleLbl="vennNode1" presStyleIdx="4" presStyleCnt="6" custScaleX="192540" custScaleY="104754" custRadScaleRad="134095" custRadScaleInc="-142474">
        <dgm:presLayoutVars>
          <dgm:bulletEnabled val="1"/>
        </dgm:presLayoutVars>
      </dgm:prSet>
      <dgm:spPr>
        <a:prstGeom prst="teardrop">
          <a:avLst/>
        </a:prstGeom>
      </dgm:spPr>
      <dgm:t>
        <a:bodyPr/>
        <a:lstStyle/>
        <a:p>
          <a:endParaRPr lang="ru-RU"/>
        </a:p>
      </dgm:t>
    </dgm:pt>
    <dgm:pt modelId="{60B095E1-CF88-4881-B667-2F52FF2699B7}" type="pres">
      <dgm:prSet presAssocID="{92710866-5FEA-425B-8D16-F0885FC2850F}" presName="node" presStyleLbl="vennNode1" presStyleIdx="5" presStyleCnt="6" custAng="0" custScaleX="164566" custScaleY="104134" custRadScaleRad="83699" custRadScaleInc="98239">
        <dgm:presLayoutVars>
          <dgm:bulletEnabled val="1"/>
        </dgm:presLayoutVars>
      </dgm:prSet>
      <dgm:spPr>
        <a:prstGeom prst="teardrop">
          <a:avLst/>
        </a:prstGeom>
      </dgm:spPr>
      <dgm:t>
        <a:bodyPr/>
        <a:lstStyle/>
        <a:p>
          <a:endParaRPr lang="ru-RU"/>
        </a:p>
      </dgm:t>
    </dgm:pt>
  </dgm:ptLst>
  <dgm:cxnLst>
    <dgm:cxn modelId="{FCBDE5AB-C52A-4CB9-952B-0CB88DE913A6}" type="presOf" srcId="{E98BA08E-6A91-41DE-9BFD-0E7EC06D2E2C}" destId="{33921BF3-1708-429A-B5B1-0D8AC96DC2F0}" srcOrd="0" destOrd="0" presId="urn:microsoft.com/office/officeart/2005/8/layout/radial3"/>
    <dgm:cxn modelId="{32A730AE-4F1D-4B78-B86B-9F1EF09A4E02}" srcId="{E98BA08E-6A91-41DE-9BFD-0E7EC06D2E2C}" destId="{92710866-5FEA-425B-8D16-F0885FC2850F}" srcOrd="4" destOrd="0" parTransId="{53BC7AB1-5AB4-42F0-99F8-1A65C008DA49}" sibTransId="{36996D02-6BE2-423A-B6F2-AC9EF1934E1B}"/>
    <dgm:cxn modelId="{A4996705-6A8F-4D17-9D11-250DC9A818F2}" type="presOf" srcId="{E8D455F1-A044-4B4F-A469-39137DCA05B0}" destId="{BEA99401-30DC-4DFE-B1A2-6A61DE8C1804}" srcOrd="0" destOrd="0" presId="urn:microsoft.com/office/officeart/2005/8/layout/radial3"/>
    <dgm:cxn modelId="{179B796E-20AB-406F-8486-8F48A64BD2EB}" type="presOf" srcId="{92710866-5FEA-425B-8D16-F0885FC2850F}" destId="{60B095E1-CF88-4881-B667-2F52FF2699B7}" srcOrd="0" destOrd="0" presId="urn:microsoft.com/office/officeart/2005/8/layout/radial3"/>
    <dgm:cxn modelId="{AAC2D721-375A-4606-91E9-574325B90D1E}" type="presOf" srcId="{E6877A81-B114-413E-9798-DDADEE1A0DA0}" destId="{7A7CAE7B-71AC-46BF-98FE-C3B0C36BF2AB}" srcOrd="0" destOrd="0" presId="urn:microsoft.com/office/officeart/2005/8/layout/radial3"/>
    <dgm:cxn modelId="{8CA77ABD-84EE-49B1-AE8F-8969A56406FF}" type="presOf" srcId="{DF9A0B07-3FFF-4C0D-9284-14335809D0CE}" destId="{4E7E0D78-861D-4BC3-91B2-DA2002D6A2F2}" srcOrd="0" destOrd="0" presId="urn:microsoft.com/office/officeart/2005/8/layout/radial3"/>
    <dgm:cxn modelId="{EFF6340B-2AF6-4DBD-BB33-F4714E33ECEC}" srcId="{E98BA08E-6A91-41DE-9BFD-0E7EC06D2E2C}" destId="{E6877A81-B114-413E-9798-DDADEE1A0DA0}" srcOrd="3" destOrd="0" parTransId="{DD5B7785-5BBD-4BEB-80C3-99767052CDE1}" sibTransId="{3DA6EB6E-B4CC-4AD6-A0EE-C2060B7D9B1C}"/>
    <dgm:cxn modelId="{8EB284E3-AC44-48C1-9A09-4AB24136E608}" srcId="{DF9A0B07-3FFF-4C0D-9284-14335809D0CE}" destId="{E98BA08E-6A91-41DE-9BFD-0E7EC06D2E2C}" srcOrd="0" destOrd="0" parTransId="{681CEA33-A29A-4863-97BE-D07B2F4BDD6A}" sibTransId="{2D9DC516-BA00-4C8F-80FA-BA62CF4D60FE}"/>
    <dgm:cxn modelId="{8ECBD8D3-80BF-414E-AFB0-83AE2543728E}" srcId="{DF9A0B07-3FFF-4C0D-9284-14335809D0CE}" destId="{99AF541E-3183-48E8-93FB-CC8904DB1A28}" srcOrd="2" destOrd="0" parTransId="{1343362A-5C5A-484C-962E-EDFE4B594A31}" sibTransId="{77D13BA3-70AE-4B19-B91D-5B18CB1FE8CC}"/>
    <dgm:cxn modelId="{1259A3B4-0CC0-4F34-8177-FC94B0392633}" srcId="{DF9A0B07-3FFF-4C0D-9284-14335809D0CE}" destId="{FA5B3DD7-9EDA-41F8-ADCA-C0946C7F1C0C}" srcOrd="3" destOrd="0" parTransId="{6DCC3A2F-2B9C-46BA-B723-2A804F1AB731}" sibTransId="{C5D90BDD-3032-4CD2-BF47-A1055DC61F98}"/>
    <dgm:cxn modelId="{1C09BA45-4DF1-4A1A-9B6A-BD46967269BE}" srcId="{E98BA08E-6A91-41DE-9BFD-0E7EC06D2E2C}" destId="{CC2A1535-D622-434E-AE4D-BD92FB84A7D8}" srcOrd="1" destOrd="0" parTransId="{A7337AA7-A60B-46A1-A169-1E25B95E1236}" sibTransId="{A6DD3836-622F-4F83-B0EE-D64461D23E59}"/>
    <dgm:cxn modelId="{C95F30BF-2F84-4FFA-8531-5434053CDF8E}" type="presOf" srcId="{CC2A1535-D622-434E-AE4D-BD92FB84A7D8}" destId="{2324B9F5-FD5B-4C56-B2E8-9CA1BB58437C}" srcOrd="0" destOrd="0" presId="urn:microsoft.com/office/officeart/2005/8/layout/radial3"/>
    <dgm:cxn modelId="{CC999D74-4558-4B6F-BE67-A15C2D2B99BD}" srcId="{E98BA08E-6A91-41DE-9BFD-0E7EC06D2E2C}" destId="{2E337AB5-FCDE-47E7-8309-4DB5D698450B}" srcOrd="2" destOrd="0" parTransId="{FAE07E0E-2039-4037-A311-096C50F8C456}" sibTransId="{9A563013-8D3B-4364-9B9A-6ED14B9CAE50}"/>
    <dgm:cxn modelId="{3B7F5048-0BA5-4FDE-A575-318A9212D09E}" srcId="{E98BA08E-6A91-41DE-9BFD-0E7EC06D2E2C}" destId="{E8D455F1-A044-4B4F-A469-39137DCA05B0}" srcOrd="0" destOrd="0" parTransId="{39C21E67-A0D2-4F4D-B88D-CA766219ADB8}" sibTransId="{D5427B04-E5ED-42E1-BBD5-B1733D63926F}"/>
    <dgm:cxn modelId="{C3493626-79AF-434A-9AC4-E37CC5BF19E3}" type="presOf" srcId="{2E337AB5-FCDE-47E7-8309-4DB5D698450B}" destId="{CF0F2BE0-2FEF-4FDE-815B-1B7EA5173291}" srcOrd="0" destOrd="0" presId="urn:microsoft.com/office/officeart/2005/8/layout/radial3"/>
    <dgm:cxn modelId="{13E89320-D1B1-4372-82CE-4B1A9629ABE4}" srcId="{DF9A0B07-3FFF-4C0D-9284-14335809D0CE}" destId="{42DF71E6-1235-4AD3-8DD4-D9AFA6CCED6A}" srcOrd="1" destOrd="0" parTransId="{350A4C6F-05A3-4516-BE9B-67EF047B8399}" sibTransId="{FAF20C8E-E913-452D-892F-FADC8AE2E65A}"/>
    <dgm:cxn modelId="{7D0F5327-CA79-4DA4-8445-8B22791D3052}" type="presParOf" srcId="{4E7E0D78-861D-4BC3-91B2-DA2002D6A2F2}" destId="{0C27B02A-2791-4564-A9DB-405BF95A6DFD}" srcOrd="0" destOrd="0" presId="urn:microsoft.com/office/officeart/2005/8/layout/radial3"/>
    <dgm:cxn modelId="{80F582FD-75C0-4E14-AC18-F89E3D5DC7BB}" type="presParOf" srcId="{0C27B02A-2791-4564-A9DB-405BF95A6DFD}" destId="{33921BF3-1708-429A-B5B1-0D8AC96DC2F0}" srcOrd="0" destOrd="0" presId="urn:microsoft.com/office/officeart/2005/8/layout/radial3"/>
    <dgm:cxn modelId="{5217E591-E3AE-4C19-953D-220DD2C480F4}" type="presParOf" srcId="{0C27B02A-2791-4564-A9DB-405BF95A6DFD}" destId="{BEA99401-30DC-4DFE-B1A2-6A61DE8C1804}" srcOrd="1" destOrd="0" presId="urn:microsoft.com/office/officeart/2005/8/layout/radial3"/>
    <dgm:cxn modelId="{1B312008-C656-47E9-BFB3-2758BA7DBC9C}" type="presParOf" srcId="{0C27B02A-2791-4564-A9DB-405BF95A6DFD}" destId="{2324B9F5-FD5B-4C56-B2E8-9CA1BB58437C}" srcOrd="2" destOrd="0" presId="urn:microsoft.com/office/officeart/2005/8/layout/radial3"/>
    <dgm:cxn modelId="{5919000F-CF06-4430-A4A0-402AAA4BD498}" type="presParOf" srcId="{0C27B02A-2791-4564-A9DB-405BF95A6DFD}" destId="{CF0F2BE0-2FEF-4FDE-815B-1B7EA5173291}" srcOrd="3" destOrd="0" presId="urn:microsoft.com/office/officeart/2005/8/layout/radial3"/>
    <dgm:cxn modelId="{F2AFC5D1-D1C4-4FC4-9856-C610535A1A81}" type="presParOf" srcId="{0C27B02A-2791-4564-A9DB-405BF95A6DFD}" destId="{7A7CAE7B-71AC-46BF-98FE-C3B0C36BF2AB}" srcOrd="4" destOrd="0" presId="urn:microsoft.com/office/officeart/2005/8/layout/radial3"/>
    <dgm:cxn modelId="{2E33905F-C3F8-4F94-AEAD-470F1BFE21A5}" type="presParOf" srcId="{0C27B02A-2791-4564-A9DB-405BF95A6DFD}" destId="{60B095E1-CF88-4881-B667-2F52FF2699B7}"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F9A0B07-3FFF-4C0D-9284-14335809D0C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ru-RU"/>
        </a:p>
      </dgm:t>
    </dgm:pt>
    <dgm:pt modelId="{E98BA08E-6A91-41DE-9BFD-0E7EC06D2E2C}">
      <dgm:prSet phldrT="[Текст]" custT="1"/>
      <dgm:spPr/>
      <dgm:t>
        <a:bodyPr/>
        <a:lstStyle/>
        <a:p>
          <a:r>
            <a:rPr lang="ru-RU" sz="1100" dirty="0" smtClean="0">
              <a:latin typeface="Times New Roman" pitchFamily="18" charset="0"/>
              <a:cs typeface="Times New Roman" pitchFamily="18" charset="0"/>
            </a:rPr>
            <a:t>Субсидии, предоставляемые из бюджета Северо-Енисейского района для создания условий для предоставления транспортных услуг населению и организации транспортного обслуживания населения в границах населенных пунктов района, организации транспортного обслуживания населения между населенными пунктами района в границах Северо-Енисейского  района</a:t>
          </a:r>
        </a:p>
        <a:p>
          <a:r>
            <a:rPr lang="ru-RU" sz="1100" dirty="0" smtClean="0">
              <a:latin typeface="Times New Roman" pitchFamily="18" charset="0"/>
              <a:cs typeface="Times New Roman" pitchFamily="18" charset="0"/>
            </a:rPr>
            <a:t>29 483,9</a:t>
          </a:r>
          <a:endParaRPr lang="ru-RU" sz="1100" dirty="0">
            <a:latin typeface="Times New Roman" pitchFamily="18" charset="0"/>
            <a:cs typeface="Times New Roman" pitchFamily="18" charset="0"/>
          </a:endParaRPr>
        </a:p>
      </dgm:t>
    </dgm:pt>
    <dgm:pt modelId="{681CEA33-A29A-4863-97BE-D07B2F4BDD6A}" type="parTrans" cxnId="{8EB284E3-AC44-48C1-9A09-4AB24136E608}">
      <dgm:prSet/>
      <dgm:spPr/>
      <dgm:t>
        <a:bodyPr/>
        <a:lstStyle/>
        <a:p>
          <a:endParaRPr lang="ru-RU" sz="1100"/>
        </a:p>
      </dgm:t>
    </dgm:pt>
    <dgm:pt modelId="{2D9DC516-BA00-4C8F-80FA-BA62CF4D60FE}" type="sibTrans" cxnId="{8EB284E3-AC44-48C1-9A09-4AB24136E608}">
      <dgm:prSet/>
      <dgm:spPr/>
      <dgm:t>
        <a:bodyPr/>
        <a:lstStyle/>
        <a:p>
          <a:endParaRPr lang="ru-RU" sz="1100"/>
        </a:p>
      </dgm:t>
    </dgm:pt>
    <dgm:pt modelId="{E8D455F1-A044-4B4F-A469-39137DCA05B0}">
      <dgm:prSet phldrT="[Текст]" custT="1"/>
      <dgm:spPr/>
      <dgm:t>
        <a:bodyPr/>
        <a:lstStyle/>
        <a:p>
          <a:r>
            <a:rPr lang="ru-RU" sz="1100" dirty="0" smtClean="0">
              <a:latin typeface="Times New Roman" pitchFamily="18" charset="0"/>
              <a:cs typeface="Times New Roman" pitchFamily="18" charset="0"/>
            </a:rPr>
            <a:t> Субсидии, предоставляемые из бюджета Северо-Енисейского района для организации благоустройства территории населенных пунктов Северо-Енисейского района (в соответствии с утвержденными Правилами благоустройства территории населенных пунктов Северо-Енисейского района, утвержденными решением Северо-Енисейского районного Совета депутатов от 31.03.2017 № 264-21):</a:t>
          </a:r>
        </a:p>
        <a:p>
          <a:r>
            <a:rPr lang="ru-RU" sz="1100" dirty="0" smtClean="0">
              <a:latin typeface="Times New Roman" pitchFamily="18" charset="0"/>
              <a:cs typeface="Times New Roman" pitchFamily="18" charset="0"/>
            </a:rPr>
            <a:t>освещение улиц населенных пунктов Северо-Енисейского района </a:t>
          </a:r>
        </a:p>
        <a:p>
          <a:r>
            <a:rPr lang="ru-RU" sz="1100" dirty="0" smtClean="0">
              <a:latin typeface="Times New Roman" pitchFamily="18" charset="0"/>
              <a:cs typeface="Times New Roman" pitchFamily="18" charset="0"/>
            </a:rPr>
            <a:t>12 756,0</a:t>
          </a:r>
          <a:endParaRPr lang="ru-RU" sz="1100" dirty="0">
            <a:latin typeface="Times New Roman" pitchFamily="18" charset="0"/>
            <a:cs typeface="Times New Roman" pitchFamily="18" charset="0"/>
          </a:endParaRPr>
        </a:p>
      </dgm:t>
    </dgm:pt>
    <dgm:pt modelId="{39C21E67-A0D2-4F4D-B88D-CA766219ADB8}" type="parTrans" cxnId="{3B7F5048-0BA5-4FDE-A575-318A9212D09E}">
      <dgm:prSet/>
      <dgm:spPr/>
      <dgm:t>
        <a:bodyPr/>
        <a:lstStyle/>
        <a:p>
          <a:endParaRPr lang="ru-RU" sz="1100"/>
        </a:p>
      </dgm:t>
    </dgm:pt>
    <dgm:pt modelId="{D5427B04-E5ED-42E1-BBD5-B1733D63926F}" type="sibTrans" cxnId="{3B7F5048-0BA5-4FDE-A575-318A9212D09E}">
      <dgm:prSet/>
      <dgm:spPr/>
      <dgm:t>
        <a:bodyPr/>
        <a:lstStyle/>
        <a:p>
          <a:endParaRPr lang="ru-RU" sz="1100"/>
        </a:p>
      </dgm:t>
    </dgm:pt>
    <dgm:pt modelId="{99AF541E-3183-48E8-93FB-CC8904DB1A28}">
      <dgm:prSet custT="1"/>
      <dgm:spPr/>
      <dgm:t>
        <a:bodyPr/>
        <a:lstStyle/>
        <a:p>
          <a:endParaRPr lang="ru-RU"/>
        </a:p>
      </dgm:t>
    </dgm:pt>
    <dgm:pt modelId="{1343362A-5C5A-484C-962E-EDFE4B594A31}" type="parTrans" cxnId="{8ECBD8D3-80BF-414E-AFB0-83AE2543728E}">
      <dgm:prSet/>
      <dgm:spPr/>
      <dgm:t>
        <a:bodyPr/>
        <a:lstStyle/>
        <a:p>
          <a:endParaRPr lang="ru-RU" sz="1100"/>
        </a:p>
      </dgm:t>
    </dgm:pt>
    <dgm:pt modelId="{77D13BA3-70AE-4B19-B91D-5B18CB1FE8CC}" type="sibTrans" cxnId="{8ECBD8D3-80BF-414E-AFB0-83AE2543728E}">
      <dgm:prSet/>
      <dgm:spPr/>
      <dgm:t>
        <a:bodyPr/>
        <a:lstStyle/>
        <a:p>
          <a:endParaRPr lang="ru-RU" sz="1100"/>
        </a:p>
      </dgm:t>
    </dgm:pt>
    <dgm:pt modelId="{42DF71E6-1235-4AD3-8DD4-D9AFA6CCED6A}">
      <dgm:prSet custT="1"/>
      <dgm:spPr/>
      <dgm:t>
        <a:bodyPr/>
        <a:lstStyle/>
        <a:p>
          <a:endParaRPr lang="ru-RU"/>
        </a:p>
      </dgm:t>
    </dgm:pt>
    <dgm:pt modelId="{350A4C6F-05A3-4516-BE9B-67EF047B8399}" type="parTrans" cxnId="{13E89320-D1B1-4372-82CE-4B1A9629ABE4}">
      <dgm:prSet/>
      <dgm:spPr/>
      <dgm:t>
        <a:bodyPr/>
        <a:lstStyle/>
        <a:p>
          <a:endParaRPr lang="ru-RU" sz="1100"/>
        </a:p>
      </dgm:t>
    </dgm:pt>
    <dgm:pt modelId="{FAF20C8E-E913-452D-892F-FADC8AE2E65A}" type="sibTrans" cxnId="{13E89320-D1B1-4372-82CE-4B1A9629ABE4}">
      <dgm:prSet/>
      <dgm:spPr/>
      <dgm:t>
        <a:bodyPr/>
        <a:lstStyle/>
        <a:p>
          <a:endParaRPr lang="ru-RU" sz="1100"/>
        </a:p>
      </dgm:t>
    </dgm:pt>
    <dgm:pt modelId="{E6877A81-B114-413E-9798-DDADEE1A0DA0}">
      <dgm:prSet phldrT="[Текст]" custT="1"/>
      <dgm:spPr/>
      <dgm:t>
        <a:bodyPr/>
        <a:lstStyle/>
        <a:p>
          <a:r>
            <a:rPr lang="ru-RU" sz="1100" dirty="0" smtClean="0">
              <a:latin typeface="Times New Roman" pitchFamily="18" charset="0"/>
              <a:cs typeface="Times New Roman" pitchFamily="18" charset="0"/>
            </a:rPr>
            <a:t>Субсидии, предоставляемые из бюджета Северо-Енисейского района по созданию условий для обеспечения жителей населенных пунктов Северо-Енисейского района услугами общественного питания, торговли и бытового обслуживания:</a:t>
          </a:r>
        </a:p>
        <a:p>
          <a:r>
            <a:rPr lang="ru-RU" sz="1100" dirty="0" smtClean="0">
              <a:latin typeface="Times New Roman" pitchFamily="18" charset="0"/>
              <a:cs typeface="Times New Roman" pitchFamily="18" charset="0"/>
            </a:rPr>
            <a:t>доставка в район указанных продуктов (включая транспортно-заготовительные расходы) </a:t>
          </a:r>
        </a:p>
        <a:p>
          <a:r>
            <a:rPr lang="ru-RU" sz="1100" dirty="0" smtClean="0">
              <a:latin typeface="Times New Roman" pitchFamily="18" charset="0"/>
              <a:cs typeface="Times New Roman" pitchFamily="18" charset="0"/>
            </a:rPr>
            <a:t>19 649,9</a:t>
          </a:r>
        </a:p>
        <a:p>
          <a:r>
            <a:rPr lang="ru-RU" sz="1100" dirty="0" smtClean="0">
              <a:latin typeface="Times New Roman" pitchFamily="18" charset="0"/>
              <a:cs typeface="Times New Roman" pitchFamily="18" charset="0"/>
            </a:rPr>
            <a:t>оказание бытовых услуг общих отделений бань</a:t>
          </a:r>
        </a:p>
        <a:p>
          <a:r>
            <a:rPr lang="ru-RU" sz="1100" dirty="0" smtClean="0">
              <a:latin typeface="Times New Roman" pitchFamily="18" charset="0"/>
              <a:cs typeface="Times New Roman" pitchFamily="18" charset="0"/>
            </a:rPr>
            <a:t>9 627,6</a:t>
          </a:r>
          <a:endParaRPr lang="ru-RU" sz="1100" dirty="0">
            <a:latin typeface="Times New Roman" pitchFamily="18" charset="0"/>
            <a:cs typeface="Times New Roman" pitchFamily="18" charset="0"/>
          </a:endParaRPr>
        </a:p>
      </dgm:t>
    </dgm:pt>
    <dgm:pt modelId="{DD5B7785-5BBD-4BEB-80C3-99767052CDE1}" type="parTrans" cxnId="{EFF6340B-2AF6-4DBD-BB33-F4714E33ECEC}">
      <dgm:prSet/>
      <dgm:spPr/>
      <dgm:t>
        <a:bodyPr/>
        <a:lstStyle/>
        <a:p>
          <a:endParaRPr lang="ru-RU" sz="1100"/>
        </a:p>
      </dgm:t>
    </dgm:pt>
    <dgm:pt modelId="{3DA6EB6E-B4CC-4AD6-A0EE-C2060B7D9B1C}" type="sibTrans" cxnId="{EFF6340B-2AF6-4DBD-BB33-F4714E33ECEC}">
      <dgm:prSet/>
      <dgm:spPr/>
      <dgm:t>
        <a:bodyPr/>
        <a:lstStyle/>
        <a:p>
          <a:endParaRPr lang="ru-RU" sz="1100"/>
        </a:p>
      </dgm:t>
    </dgm:pt>
    <dgm:pt modelId="{92710866-5FEA-425B-8D16-F0885FC2850F}">
      <dgm:prSet phldrT="[Текст]" custT="1"/>
      <dgm:spPr/>
      <dgm:t>
        <a:bodyPr/>
        <a:lstStyle/>
        <a:p>
          <a:r>
            <a:rPr lang="ru-RU" sz="1100" dirty="0" smtClean="0">
              <a:latin typeface="Times New Roman" pitchFamily="18" charset="0"/>
              <a:cs typeface="Times New Roman" pitchFamily="18" charset="0"/>
            </a:rPr>
            <a:t>Субсидии, предоставляемые из бюджета Северо-Енисейского района для организации ритуальных услуг и содержания мест захоронения, содержание на территории Северо-Енисейского района </a:t>
          </a:r>
          <a:r>
            <a:rPr lang="ru-RU" sz="1100" dirty="0" err="1" smtClean="0">
              <a:latin typeface="Times New Roman" pitchFamily="18" charset="0"/>
              <a:cs typeface="Times New Roman" pitchFamily="18" charset="0"/>
            </a:rPr>
            <a:t>межпоселенческих</a:t>
          </a:r>
          <a:r>
            <a:rPr lang="ru-RU" sz="1100" dirty="0" smtClean="0">
              <a:latin typeface="Times New Roman" pitchFamily="18" charset="0"/>
              <a:cs typeface="Times New Roman" pitchFamily="18" charset="0"/>
            </a:rPr>
            <a:t> мест захоронения</a:t>
          </a:r>
        </a:p>
        <a:p>
          <a:r>
            <a:rPr lang="ru-RU" sz="1100" dirty="0" smtClean="0">
              <a:latin typeface="Times New Roman" pitchFamily="18" charset="0"/>
              <a:cs typeface="Times New Roman" pitchFamily="18" charset="0"/>
            </a:rPr>
            <a:t>271,3</a:t>
          </a:r>
          <a:endParaRPr lang="ru-RU" sz="1100" dirty="0">
            <a:latin typeface="Times New Roman" pitchFamily="18" charset="0"/>
            <a:cs typeface="Times New Roman" pitchFamily="18" charset="0"/>
          </a:endParaRPr>
        </a:p>
      </dgm:t>
    </dgm:pt>
    <dgm:pt modelId="{53BC7AB1-5AB4-42F0-99F8-1A65C008DA49}" type="parTrans" cxnId="{32A730AE-4F1D-4B78-B86B-9F1EF09A4E02}">
      <dgm:prSet/>
      <dgm:spPr/>
      <dgm:t>
        <a:bodyPr/>
        <a:lstStyle/>
        <a:p>
          <a:endParaRPr lang="ru-RU" sz="1100"/>
        </a:p>
      </dgm:t>
    </dgm:pt>
    <dgm:pt modelId="{36996D02-6BE2-423A-B6F2-AC9EF1934E1B}" type="sibTrans" cxnId="{32A730AE-4F1D-4B78-B86B-9F1EF09A4E02}">
      <dgm:prSet/>
      <dgm:spPr/>
      <dgm:t>
        <a:bodyPr/>
        <a:lstStyle/>
        <a:p>
          <a:endParaRPr lang="ru-RU" sz="1100"/>
        </a:p>
      </dgm:t>
    </dgm:pt>
    <dgm:pt modelId="{4E7E0D78-861D-4BC3-91B2-DA2002D6A2F2}" type="pres">
      <dgm:prSet presAssocID="{DF9A0B07-3FFF-4C0D-9284-14335809D0CE}" presName="composite" presStyleCnt="0">
        <dgm:presLayoutVars>
          <dgm:chMax val="1"/>
          <dgm:dir/>
          <dgm:resizeHandles val="exact"/>
        </dgm:presLayoutVars>
      </dgm:prSet>
      <dgm:spPr/>
      <dgm:t>
        <a:bodyPr/>
        <a:lstStyle/>
        <a:p>
          <a:endParaRPr lang="ru-RU"/>
        </a:p>
      </dgm:t>
    </dgm:pt>
    <dgm:pt modelId="{0C27B02A-2791-4564-A9DB-405BF95A6DFD}" type="pres">
      <dgm:prSet presAssocID="{DF9A0B07-3FFF-4C0D-9284-14335809D0CE}" presName="radial" presStyleCnt="0">
        <dgm:presLayoutVars>
          <dgm:animLvl val="ctr"/>
        </dgm:presLayoutVars>
      </dgm:prSet>
      <dgm:spPr/>
    </dgm:pt>
    <dgm:pt modelId="{33921BF3-1708-429A-B5B1-0D8AC96DC2F0}" type="pres">
      <dgm:prSet presAssocID="{E98BA08E-6A91-41DE-9BFD-0E7EC06D2E2C}" presName="centerShape" presStyleLbl="vennNode1" presStyleIdx="0" presStyleCnt="4" custScaleX="97067" custScaleY="81339" custLinFactNeighborX="-84624" custLinFactNeighborY="-43781"/>
      <dgm:spPr>
        <a:prstGeom prst="teardrop">
          <a:avLst/>
        </a:prstGeom>
      </dgm:spPr>
      <dgm:t>
        <a:bodyPr/>
        <a:lstStyle/>
        <a:p>
          <a:endParaRPr lang="ru-RU"/>
        </a:p>
      </dgm:t>
    </dgm:pt>
    <dgm:pt modelId="{BEA99401-30DC-4DFE-B1A2-6A61DE8C1804}" type="pres">
      <dgm:prSet presAssocID="{E8D455F1-A044-4B4F-A469-39137DCA05B0}" presName="node" presStyleLbl="vennNode1" presStyleIdx="1" presStyleCnt="4" custScaleX="215721" custScaleY="147574" custRadScaleRad="106204" custRadScaleInc="-99443">
        <dgm:presLayoutVars>
          <dgm:bulletEnabled val="1"/>
        </dgm:presLayoutVars>
      </dgm:prSet>
      <dgm:spPr>
        <a:prstGeom prst="teardrop">
          <a:avLst/>
        </a:prstGeom>
      </dgm:spPr>
      <dgm:t>
        <a:bodyPr/>
        <a:lstStyle/>
        <a:p>
          <a:endParaRPr lang="ru-RU"/>
        </a:p>
      </dgm:t>
    </dgm:pt>
    <dgm:pt modelId="{7A7CAE7B-71AC-46BF-98FE-C3B0C36BF2AB}" type="pres">
      <dgm:prSet presAssocID="{E6877A81-B114-413E-9798-DDADEE1A0DA0}" presName="node" presStyleLbl="vennNode1" presStyleIdx="2" presStyleCnt="4" custScaleX="205939" custScaleY="172657" custRadScaleRad="63823" custRadScaleInc="-76986">
        <dgm:presLayoutVars>
          <dgm:bulletEnabled val="1"/>
        </dgm:presLayoutVars>
      </dgm:prSet>
      <dgm:spPr>
        <a:prstGeom prst="teardrop">
          <a:avLst/>
        </a:prstGeom>
      </dgm:spPr>
      <dgm:t>
        <a:bodyPr/>
        <a:lstStyle/>
        <a:p>
          <a:endParaRPr lang="ru-RU"/>
        </a:p>
      </dgm:t>
    </dgm:pt>
    <dgm:pt modelId="{60B095E1-CF88-4881-B667-2F52FF2699B7}" type="pres">
      <dgm:prSet presAssocID="{92710866-5FEA-425B-8D16-F0885FC2850F}" presName="node" presStyleLbl="vennNode1" presStyleIdx="3" presStyleCnt="4" custAng="0" custScaleX="153577" custScaleY="128653" custRadScaleRad="149533" custRadScaleInc="-123017">
        <dgm:presLayoutVars>
          <dgm:bulletEnabled val="1"/>
        </dgm:presLayoutVars>
      </dgm:prSet>
      <dgm:spPr>
        <a:prstGeom prst="teardrop">
          <a:avLst/>
        </a:prstGeom>
      </dgm:spPr>
      <dgm:t>
        <a:bodyPr/>
        <a:lstStyle/>
        <a:p>
          <a:endParaRPr lang="ru-RU"/>
        </a:p>
      </dgm:t>
    </dgm:pt>
  </dgm:ptLst>
  <dgm:cxnLst>
    <dgm:cxn modelId="{32A730AE-4F1D-4B78-B86B-9F1EF09A4E02}" srcId="{E98BA08E-6A91-41DE-9BFD-0E7EC06D2E2C}" destId="{92710866-5FEA-425B-8D16-F0885FC2850F}" srcOrd="2" destOrd="0" parTransId="{53BC7AB1-5AB4-42F0-99F8-1A65C008DA49}" sibTransId="{36996D02-6BE2-423A-B6F2-AC9EF1934E1B}"/>
    <dgm:cxn modelId="{EFF6340B-2AF6-4DBD-BB33-F4714E33ECEC}" srcId="{E98BA08E-6A91-41DE-9BFD-0E7EC06D2E2C}" destId="{E6877A81-B114-413E-9798-DDADEE1A0DA0}" srcOrd="1" destOrd="0" parTransId="{DD5B7785-5BBD-4BEB-80C3-99767052CDE1}" sibTransId="{3DA6EB6E-B4CC-4AD6-A0EE-C2060B7D9B1C}"/>
    <dgm:cxn modelId="{8EB284E3-AC44-48C1-9A09-4AB24136E608}" srcId="{DF9A0B07-3FFF-4C0D-9284-14335809D0CE}" destId="{E98BA08E-6A91-41DE-9BFD-0E7EC06D2E2C}" srcOrd="0" destOrd="0" parTransId="{681CEA33-A29A-4863-97BE-D07B2F4BDD6A}" sibTransId="{2D9DC516-BA00-4C8F-80FA-BA62CF4D60FE}"/>
    <dgm:cxn modelId="{8ECBD8D3-80BF-414E-AFB0-83AE2543728E}" srcId="{DF9A0B07-3FFF-4C0D-9284-14335809D0CE}" destId="{99AF541E-3183-48E8-93FB-CC8904DB1A28}" srcOrd="2" destOrd="0" parTransId="{1343362A-5C5A-484C-962E-EDFE4B594A31}" sibTransId="{77D13BA3-70AE-4B19-B91D-5B18CB1FE8CC}"/>
    <dgm:cxn modelId="{0D7AA585-83DE-4977-918C-1166403C1D9C}" type="presOf" srcId="{E6877A81-B114-413E-9798-DDADEE1A0DA0}" destId="{7A7CAE7B-71AC-46BF-98FE-C3B0C36BF2AB}" srcOrd="0" destOrd="0" presId="urn:microsoft.com/office/officeart/2005/8/layout/radial3"/>
    <dgm:cxn modelId="{F9E7C5EA-3B59-412A-87E2-13BBC73432AE}" type="presOf" srcId="{DF9A0B07-3FFF-4C0D-9284-14335809D0CE}" destId="{4E7E0D78-861D-4BC3-91B2-DA2002D6A2F2}" srcOrd="0" destOrd="0" presId="urn:microsoft.com/office/officeart/2005/8/layout/radial3"/>
    <dgm:cxn modelId="{A727AC2A-311D-4D95-9A22-C38D0E773994}" type="presOf" srcId="{E98BA08E-6A91-41DE-9BFD-0E7EC06D2E2C}" destId="{33921BF3-1708-429A-B5B1-0D8AC96DC2F0}" srcOrd="0" destOrd="0" presId="urn:microsoft.com/office/officeart/2005/8/layout/radial3"/>
    <dgm:cxn modelId="{FAD3375A-1409-4F6C-8D82-747FD4074B7F}" type="presOf" srcId="{92710866-5FEA-425B-8D16-F0885FC2850F}" destId="{60B095E1-CF88-4881-B667-2F52FF2699B7}" srcOrd="0" destOrd="0" presId="urn:microsoft.com/office/officeart/2005/8/layout/radial3"/>
    <dgm:cxn modelId="{3B7F5048-0BA5-4FDE-A575-318A9212D09E}" srcId="{E98BA08E-6A91-41DE-9BFD-0E7EC06D2E2C}" destId="{E8D455F1-A044-4B4F-A469-39137DCA05B0}" srcOrd="0" destOrd="0" parTransId="{39C21E67-A0D2-4F4D-B88D-CA766219ADB8}" sibTransId="{D5427B04-E5ED-42E1-BBD5-B1733D63926F}"/>
    <dgm:cxn modelId="{5D6E58DC-9B3A-4FB4-966E-3456CBF1F0E6}" type="presOf" srcId="{E8D455F1-A044-4B4F-A469-39137DCA05B0}" destId="{BEA99401-30DC-4DFE-B1A2-6A61DE8C1804}" srcOrd="0" destOrd="0" presId="urn:microsoft.com/office/officeart/2005/8/layout/radial3"/>
    <dgm:cxn modelId="{13E89320-D1B1-4372-82CE-4B1A9629ABE4}" srcId="{DF9A0B07-3FFF-4C0D-9284-14335809D0CE}" destId="{42DF71E6-1235-4AD3-8DD4-D9AFA6CCED6A}" srcOrd="1" destOrd="0" parTransId="{350A4C6F-05A3-4516-BE9B-67EF047B8399}" sibTransId="{FAF20C8E-E913-452D-892F-FADC8AE2E65A}"/>
    <dgm:cxn modelId="{8421612E-7340-48EE-8C1A-CB878B3EF6C7}" type="presParOf" srcId="{4E7E0D78-861D-4BC3-91B2-DA2002D6A2F2}" destId="{0C27B02A-2791-4564-A9DB-405BF95A6DFD}" srcOrd="0" destOrd="0" presId="urn:microsoft.com/office/officeart/2005/8/layout/radial3"/>
    <dgm:cxn modelId="{CEB9307D-F034-48A1-A9B8-622E946B9FEA}" type="presParOf" srcId="{0C27B02A-2791-4564-A9DB-405BF95A6DFD}" destId="{33921BF3-1708-429A-B5B1-0D8AC96DC2F0}" srcOrd="0" destOrd="0" presId="urn:microsoft.com/office/officeart/2005/8/layout/radial3"/>
    <dgm:cxn modelId="{668CED48-454D-4671-93D1-7FBE4AFBED9F}" type="presParOf" srcId="{0C27B02A-2791-4564-A9DB-405BF95A6DFD}" destId="{BEA99401-30DC-4DFE-B1A2-6A61DE8C1804}" srcOrd="1" destOrd="0" presId="urn:microsoft.com/office/officeart/2005/8/layout/radial3"/>
    <dgm:cxn modelId="{50D51F83-AD27-494C-A368-76DA3CF42DA4}" type="presParOf" srcId="{0C27B02A-2791-4564-A9DB-405BF95A6DFD}" destId="{7A7CAE7B-71AC-46BF-98FE-C3B0C36BF2AB}" srcOrd="2" destOrd="0" presId="urn:microsoft.com/office/officeart/2005/8/layout/radial3"/>
    <dgm:cxn modelId="{00E70080-66FB-4332-80A0-45F005052BCB}" type="presParOf" srcId="{0C27B02A-2791-4564-A9DB-405BF95A6DFD}" destId="{60B095E1-CF88-4881-B667-2F52FF2699B7}" srcOrd="3"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latin typeface="Times New Roman" pitchFamily="18" charset="0"/>
              <a:cs typeface="Times New Roman" pitchFamily="18" charset="0"/>
            </a:rPr>
            <a:t>Развитие образования</a:t>
          </a:r>
          <a:endParaRPr lang="ru-RU" sz="1200" dirty="0">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000" dirty="0" smtClean="0">
              <a:latin typeface="Times New Roman" pitchFamily="18" charset="0"/>
              <a:cs typeface="Times New Roman" pitchFamily="18" charset="0"/>
            </a:rPr>
            <a:t>Обеспечение жизнедеятельности образовательных учреждений</a:t>
          </a:r>
        </a:p>
        <a:p>
          <a:r>
            <a:rPr lang="ru-RU" sz="1000" dirty="0" smtClean="0">
              <a:latin typeface="Times New Roman" pitchFamily="18" charset="0"/>
              <a:cs typeface="Times New Roman" pitchFamily="18" charset="0"/>
            </a:rPr>
            <a:t>24 102,7</a:t>
          </a:r>
          <a:endParaRPr lang="ru-RU" sz="10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363FED4A-B0C1-4BB8-A643-7E81140739A4}">
      <dgm:prSet phldrT="[Текст]" custT="1"/>
      <dgm:spPr/>
      <dgm:t>
        <a:bodyPr/>
        <a:lstStyle/>
        <a:p>
          <a:r>
            <a:rPr lang="ru-RU" sz="1000" dirty="0" smtClean="0">
              <a:latin typeface="Times New Roman" pitchFamily="18" charset="0"/>
              <a:cs typeface="Times New Roman" pitchFamily="18" charset="0"/>
            </a:rPr>
            <a:t>Одаренные дети</a:t>
          </a:r>
        </a:p>
        <a:p>
          <a:r>
            <a:rPr lang="ru-RU" sz="1000" dirty="0" smtClean="0">
              <a:latin typeface="Times New Roman" pitchFamily="18" charset="0"/>
              <a:cs typeface="Times New Roman" pitchFamily="18" charset="0"/>
            </a:rPr>
            <a:t>1 705,7</a:t>
          </a:r>
          <a:endParaRPr lang="ru-RU" sz="1000" dirty="0">
            <a:latin typeface="Times New Roman" pitchFamily="18" charset="0"/>
            <a:cs typeface="Times New Roman" pitchFamily="18" charset="0"/>
          </a:endParaRPr>
        </a:p>
      </dgm:t>
    </dgm:pt>
    <dgm:pt modelId="{98C8023F-2C9D-48A0-8EED-673CFAACDED8}" type="parTrans" cxnId="{1749DA2E-253B-4862-87A7-B20C5720D536}">
      <dgm:prSet/>
      <dgm:spPr/>
      <dgm:t>
        <a:bodyPr/>
        <a:lstStyle/>
        <a:p>
          <a:endParaRPr lang="ru-RU"/>
        </a:p>
      </dgm:t>
    </dgm:pt>
    <dgm:pt modelId="{751D1259-010D-478B-B306-C05BDE10774C}" type="sibTrans" cxnId="{1749DA2E-253B-4862-87A7-B20C5720D536}">
      <dgm:prSet/>
      <dgm:spPr/>
      <dgm:t>
        <a:bodyPr/>
        <a:lstStyle/>
        <a:p>
          <a:endParaRPr lang="ru-RU"/>
        </a:p>
      </dgm:t>
    </dgm:pt>
    <dgm:pt modelId="{CF2876CA-A731-4B2A-9BB1-41AD9346C48E}">
      <dgm:prSet phldrT="[Текст]" custT="1"/>
      <dgm:spPr/>
      <dgm:t>
        <a:bodyPr/>
        <a:lstStyle/>
        <a:p>
          <a:r>
            <a:rPr lang="ru-RU" sz="1000" dirty="0" smtClean="0">
              <a:latin typeface="Times New Roman" pitchFamily="18" charset="0"/>
              <a:cs typeface="Times New Roman" pitchFamily="18" charset="0"/>
            </a:rPr>
            <a:t>Сохранение и укрепление здоровья детей</a:t>
          </a:r>
        </a:p>
        <a:p>
          <a:r>
            <a:rPr lang="ru-RU" sz="1000" dirty="0" smtClean="0">
              <a:latin typeface="Times New Roman" pitchFamily="18" charset="0"/>
              <a:cs typeface="Times New Roman" pitchFamily="18" charset="0"/>
            </a:rPr>
            <a:t>41 773,3</a:t>
          </a:r>
          <a:endParaRPr lang="ru-RU" sz="10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a:p>
      </dgm:t>
    </dgm:pt>
    <dgm:pt modelId="{2178E18F-E57E-49FC-9F55-315294E2E28C}" type="sibTrans" cxnId="{9E6B1A69-78C5-4F56-B627-2F3ABB89B17A}">
      <dgm:prSet/>
      <dgm:spPr/>
      <dgm:t>
        <a:bodyPr/>
        <a:lstStyle/>
        <a:p>
          <a:endParaRPr lang="ru-RU"/>
        </a:p>
      </dgm:t>
    </dgm:pt>
    <dgm:pt modelId="{93E0CA82-CB8A-44FD-BE33-0EA9CED51EAA}">
      <dgm:prSet custT="1"/>
      <dgm:spPr/>
      <dgm:t>
        <a:bodyPr/>
        <a:lstStyle/>
        <a:p>
          <a:r>
            <a:rPr lang="ru-RU" sz="1000" dirty="0" smtClean="0">
              <a:latin typeface="Times New Roman" pitchFamily="18" charset="0"/>
              <a:cs typeface="Times New Roman" pitchFamily="18" charset="0"/>
            </a:rPr>
            <a:t>Развитие дошкольного, общего и дополнительного образования</a:t>
          </a:r>
        </a:p>
        <a:p>
          <a:r>
            <a:rPr lang="ru-RU" sz="1000" dirty="0" smtClean="0">
              <a:latin typeface="Times New Roman" pitchFamily="18" charset="0"/>
              <a:cs typeface="Times New Roman" pitchFamily="18" charset="0"/>
            </a:rPr>
            <a:t>528 925,6</a:t>
          </a:r>
          <a:endParaRPr lang="ru-RU" sz="1000" dirty="0">
            <a:latin typeface="Times New Roman" pitchFamily="18" charset="0"/>
            <a:cs typeface="Times New Roman" pitchFamily="18" charset="0"/>
          </a:endParaRPr>
        </a:p>
      </dgm:t>
    </dgm:pt>
    <dgm:pt modelId="{747AD550-DEDD-4B9F-8688-92C53A334F1F}" type="parTrans" cxnId="{53E88EE7-D880-4620-95C4-320FDD5AD30B}">
      <dgm:prSet/>
      <dgm:spPr/>
      <dgm:t>
        <a:bodyPr/>
        <a:lstStyle/>
        <a:p>
          <a:endParaRPr lang="ru-RU"/>
        </a:p>
      </dgm:t>
    </dgm:pt>
    <dgm:pt modelId="{B28E86EF-6804-4B2B-9147-EEE7BD668CEC}" type="sibTrans" cxnId="{53E88EE7-D880-4620-95C4-320FDD5AD30B}">
      <dgm:prSet/>
      <dgm:spPr/>
      <dgm:t>
        <a:bodyPr/>
        <a:lstStyle/>
        <a:p>
          <a:endParaRPr lang="ru-RU"/>
        </a:p>
      </dgm:t>
    </dgm:pt>
    <dgm:pt modelId="{19B6A941-1A9A-4B41-ABCA-0B63290FCAFC}">
      <dgm:prSet custT="1"/>
      <dgm:spPr/>
      <dgm:t>
        <a:bodyPr/>
        <a:lstStyle/>
        <a:p>
          <a:r>
            <a:rPr lang="ru-RU" sz="1000" dirty="0" smtClean="0">
              <a:latin typeface="Times New Roman" pitchFamily="18" charset="0"/>
              <a:cs typeface="Times New Roman" pitchFamily="18" charset="0"/>
            </a:rPr>
            <a:t>Обеспечение реализации муниципальной программы</a:t>
          </a:r>
        </a:p>
        <a:p>
          <a:r>
            <a:rPr lang="ru-RU" sz="1000" dirty="0" smtClean="0">
              <a:latin typeface="Times New Roman" pitchFamily="18" charset="0"/>
              <a:cs typeface="Times New Roman" pitchFamily="18" charset="0"/>
            </a:rPr>
            <a:t>62 227,3</a:t>
          </a:r>
          <a:endParaRPr lang="ru-RU" sz="1000" dirty="0">
            <a:latin typeface="Times New Roman" pitchFamily="18" charset="0"/>
            <a:cs typeface="Times New Roman" pitchFamily="18" charset="0"/>
          </a:endParaRPr>
        </a:p>
      </dgm:t>
    </dgm:pt>
    <dgm:pt modelId="{80E2E2A3-59D5-467E-AC0B-93DCD38D0D69}" type="parTrans" cxnId="{D8A515A3-A74E-4394-8575-CB9BB34D7974}">
      <dgm:prSet/>
      <dgm:spPr/>
      <dgm:t>
        <a:bodyPr/>
        <a:lstStyle/>
        <a:p>
          <a:endParaRPr lang="ru-RU"/>
        </a:p>
      </dgm:t>
    </dgm:pt>
    <dgm:pt modelId="{315D4B09-0C2E-48B0-AEF5-84091A317596}" type="sibTrans" cxnId="{D8A515A3-A74E-4394-8575-CB9BB34D7974}">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5"/>
      <dgm:spPr/>
      <dgm:t>
        <a:bodyPr/>
        <a:lstStyle/>
        <a:p>
          <a:endParaRPr lang="ru-RU"/>
        </a:p>
      </dgm:t>
    </dgm:pt>
    <dgm:pt modelId="{7F9487AE-DCD1-4BDD-B684-2DFCF8BCD381}" type="pres">
      <dgm:prSet presAssocID="{7A0D34FF-4450-4439-8442-963A1B34B589}" presName="connTx" presStyleLbl="parChTrans1D2" presStyleIdx="0" presStyleCnt="5"/>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5"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E597C3C4-336B-48E1-999E-915DB7034795}" type="pres">
      <dgm:prSet presAssocID="{98C8023F-2C9D-48A0-8EED-673CFAACDED8}" presName="conn2-1" presStyleLbl="parChTrans1D2" presStyleIdx="1" presStyleCnt="5"/>
      <dgm:spPr/>
      <dgm:t>
        <a:bodyPr/>
        <a:lstStyle/>
        <a:p>
          <a:endParaRPr lang="ru-RU"/>
        </a:p>
      </dgm:t>
    </dgm:pt>
    <dgm:pt modelId="{A8546962-4D26-4307-B34F-B4D25B5155DD}" type="pres">
      <dgm:prSet presAssocID="{98C8023F-2C9D-48A0-8EED-673CFAACDED8}" presName="connTx" presStyleLbl="parChTrans1D2" presStyleIdx="1" presStyleCnt="5"/>
      <dgm:spPr/>
      <dgm:t>
        <a:bodyPr/>
        <a:lstStyle/>
        <a:p>
          <a:endParaRPr lang="ru-RU"/>
        </a:p>
      </dgm:t>
    </dgm:pt>
    <dgm:pt modelId="{55BE559C-84FD-474A-9D2E-538CC805D436}" type="pres">
      <dgm:prSet presAssocID="{363FED4A-B0C1-4BB8-A643-7E81140739A4}" presName="root2" presStyleCnt="0"/>
      <dgm:spPr/>
    </dgm:pt>
    <dgm:pt modelId="{99D953BE-08E9-4B21-862E-94B751C2218C}" type="pres">
      <dgm:prSet presAssocID="{363FED4A-B0C1-4BB8-A643-7E81140739A4}" presName="LevelTwoTextNode" presStyleLbl="node2" presStyleIdx="1" presStyleCnt="5" custLinFactNeighborX="-80046" custLinFactNeighborY="60134">
        <dgm:presLayoutVars>
          <dgm:chPref val="3"/>
        </dgm:presLayoutVars>
      </dgm:prSet>
      <dgm:spPr/>
      <dgm:t>
        <a:bodyPr/>
        <a:lstStyle/>
        <a:p>
          <a:endParaRPr lang="ru-RU"/>
        </a:p>
      </dgm:t>
    </dgm:pt>
    <dgm:pt modelId="{9AC8FCD7-CC20-43B8-BDAC-F19589950005}" type="pres">
      <dgm:prSet presAssocID="{363FED4A-B0C1-4BB8-A643-7E81140739A4}" presName="level3hierChild" presStyleCnt="0"/>
      <dgm:spPr/>
    </dgm:pt>
    <dgm:pt modelId="{A324A088-0BF5-47BB-84DA-4C982D9D2AF2}" type="pres">
      <dgm:prSet presAssocID="{01784CB1-5FF2-4923-9268-E48D5050269B}" presName="conn2-1" presStyleLbl="parChTrans1D2" presStyleIdx="2" presStyleCnt="5"/>
      <dgm:spPr/>
      <dgm:t>
        <a:bodyPr/>
        <a:lstStyle/>
        <a:p>
          <a:endParaRPr lang="ru-RU"/>
        </a:p>
      </dgm:t>
    </dgm:pt>
    <dgm:pt modelId="{126FF164-930E-4C50-9F90-430A3F8FD936}" type="pres">
      <dgm:prSet presAssocID="{01784CB1-5FF2-4923-9268-E48D5050269B}" presName="connTx" presStyleLbl="parChTrans1D2" presStyleIdx="2" presStyleCnt="5"/>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2" presStyleCnt="5" custLinFactNeighborX="-80046" custLinFactNeighborY="40169">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 modelId="{46D907CD-9A2D-4ADF-9B5B-F0F306D0C713}" type="pres">
      <dgm:prSet presAssocID="{747AD550-DEDD-4B9F-8688-92C53A334F1F}" presName="conn2-1" presStyleLbl="parChTrans1D2" presStyleIdx="3" presStyleCnt="5"/>
      <dgm:spPr/>
      <dgm:t>
        <a:bodyPr/>
        <a:lstStyle/>
        <a:p>
          <a:endParaRPr lang="ru-RU"/>
        </a:p>
      </dgm:t>
    </dgm:pt>
    <dgm:pt modelId="{460E7658-6808-4066-9E18-C43B392CA6C4}" type="pres">
      <dgm:prSet presAssocID="{747AD550-DEDD-4B9F-8688-92C53A334F1F}" presName="connTx" presStyleLbl="parChTrans1D2" presStyleIdx="3" presStyleCnt="5"/>
      <dgm:spPr/>
      <dgm:t>
        <a:bodyPr/>
        <a:lstStyle/>
        <a:p>
          <a:endParaRPr lang="ru-RU"/>
        </a:p>
      </dgm:t>
    </dgm:pt>
    <dgm:pt modelId="{84339896-D46F-4F4F-A132-914636391A01}" type="pres">
      <dgm:prSet presAssocID="{93E0CA82-CB8A-44FD-BE33-0EA9CED51EAA}" presName="root2" presStyleCnt="0"/>
      <dgm:spPr/>
    </dgm:pt>
    <dgm:pt modelId="{194599F4-3907-4E06-B663-3B6349F86F4E}" type="pres">
      <dgm:prSet presAssocID="{93E0CA82-CB8A-44FD-BE33-0EA9CED51EAA}" presName="LevelTwoTextNode" presStyleLbl="node2" presStyleIdx="3" presStyleCnt="5" custLinFactNeighborX="-80046" custLinFactNeighborY="20203">
        <dgm:presLayoutVars>
          <dgm:chPref val="3"/>
        </dgm:presLayoutVars>
      </dgm:prSet>
      <dgm:spPr/>
      <dgm:t>
        <a:bodyPr/>
        <a:lstStyle/>
        <a:p>
          <a:endParaRPr lang="ru-RU"/>
        </a:p>
      </dgm:t>
    </dgm:pt>
    <dgm:pt modelId="{EA97E63A-734C-46A1-A94C-BC6A8FB2979B}" type="pres">
      <dgm:prSet presAssocID="{93E0CA82-CB8A-44FD-BE33-0EA9CED51EAA}" presName="level3hierChild" presStyleCnt="0"/>
      <dgm:spPr/>
    </dgm:pt>
    <dgm:pt modelId="{6C2BBFF1-29A1-4506-948E-F73256431591}" type="pres">
      <dgm:prSet presAssocID="{80E2E2A3-59D5-467E-AC0B-93DCD38D0D69}" presName="conn2-1" presStyleLbl="parChTrans1D2" presStyleIdx="4" presStyleCnt="5"/>
      <dgm:spPr/>
      <dgm:t>
        <a:bodyPr/>
        <a:lstStyle/>
        <a:p>
          <a:endParaRPr lang="ru-RU"/>
        </a:p>
      </dgm:t>
    </dgm:pt>
    <dgm:pt modelId="{4D2C987F-74D7-4C00-BCF8-65AEE8216A21}" type="pres">
      <dgm:prSet presAssocID="{80E2E2A3-59D5-467E-AC0B-93DCD38D0D69}" presName="connTx" presStyleLbl="parChTrans1D2" presStyleIdx="4" presStyleCnt="5"/>
      <dgm:spPr/>
      <dgm:t>
        <a:bodyPr/>
        <a:lstStyle/>
        <a:p>
          <a:endParaRPr lang="ru-RU"/>
        </a:p>
      </dgm:t>
    </dgm:pt>
    <dgm:pt modelId="{FC1F754A-511A-4FD7-BBCB-C68D7F82345B}" type="pres">
      <dgm:prSet presAssocID="{19B6A941-1A9A-4B41-ABCA-0B63290FCAFC}" presName="root2" presStyleCnt="0"/>
      <dgm:spPr/>
    </dgm:pt>
    <dgm:pt modelId="{4B51C063-9882-4318-AB79-1B7E34F23459}" type="pres">
      <dgm:prSet presAssocID="{19B6A941-1A9A-4B41-ABCA-0B63290FCAFC}" presName="LevelTwoTextNode" presStyleLbl="node2" presStyleIdx="4" presStyleCnt="5" custLinFactNeighborX="-80046" custLinFactNeighborY="238">
        <dgm:presLayoutVars>
          <dgm:chPref val="3"/>
        </dgm:presLayoutVars>
      </dgm:prSet>
      <dgm:spPr/>
      <dgm:t>
        <a:bodyPr/>
        <a:lstStyle/>
        <a:p>
          <a:endParaRPr lang="ru-RU"/>
        </a:p>
      </dgm:t>
    </dgm:pt>
    <dgm:pt modelId="{95E0CBBB-DFCF-49CF-B143-515879203032}" type="pres">
      <dgm:prSet presAssocID="{19B6A941-1A9A-4B41-ABCA-0B63290FCAFC}" presName="level3hierChild" presStyleCnt="0"/>
      <dgm:spPr/>
    </dgm:pt>
  </dgm:ptLst>
  <dgm:cxnLst>
    <dgm:cxn modelId="{66C33DF9-D78B-47D8-B8DA-7AE3A31AF4E3}" type="presOf" srcId="{19B6A941-1A9A-4B41-ABCA-0B63290FCAFC}" destId="{4B51C063-9882-4318-AB79-1B7E34F23459}" srcOrd="0" destOrd="0" presId="urn:microsoft.com/office/officeart/2008/layout/HorizontalMultiLevelHierarchy"/>
    <dgm:cxn modelId="{1FBAA045-F61C-4F0F-B28F-0D280940029A}" type="presOf" srcId="{01784CB1-5FF2-4923-9268-E48D5050269B}" destId="{126FF164-930E-4C50-9F90-430A3F8FD936}" srcOrd="1" destOrd="0" presId="urn:microsoft.com/office/officeart/2008/layout/HorizontalMultiLevelHierarchy"/>
    <dgm:cxn modelId="{76D2B50E-252D-4A61-B899-8A23AAC74FA0}" type="presOf" srcId="{81553E28-EA2C-43B8-AB59-43B4B79E1F35}" destId="{3F1357B4-9E5E-44E0-B461-7288E6C0409A}" srcOrd="0" destOrd="0" presId="urn:microsoft.com/office/officeart/2008/layout/HorizontalMultiLevelHierarchy"/>
    <dgm:cxn modelId="{BB8CCADA-3B67-4F8B-BE8F-E454F3144117}" type="presOf" srcId="{80E2E2A3-59D5-467E-AC0B-93DCD38D0D69}" destId="{4D2C987F-74D7-4C00-BCF8-65AEE8216A21}" srcOrd="1" destOrd="0" presId="urn:microsoft.com/office/officeart/2008/layout/HorizontalMultiLevelHierarchy"/>
    <dgm:cxn modelId="{9DD0EAAB-C52C-440E-B971-02CCC277E54F}" srcId="{81553E28-EA2C-43B8-AB59-43B4B79E1F35}" destId="{19CF11E3-380E-48F2-89E9-879FB97AB162}" srcOrd="0" destOrd="0" parTransId="{65388ACF-4101-4037-864E-A344EABBF0C3}" sibTransId="{C2755AAF-E47A-439B-8F96-60F54D122A3B}"/>
    <dgm:cxn modelId="{6DA37D6D-B4C0-47A5-B5F7-2CD0683F4944}" srcId="{19CF11E3-380E-48F2-89E9-879FB97AB162}" destId="{CA7C17D0-4058-46FF-AE83-236C1802E17C}" srcOrd="0" destOrd="0" parTransId="{7A0D34FF-4450-4439-8442-963A1B34B589}" sibTransId="{82862A97-781B-4E0F-BF13-734B0FACBB5F}"/>
    <dgm:cxn modelId="{F2EB31CF-5F76-4F2D-B18C-D19BF0808D4F}" type="presOf" srcId="{747AD550-DEDD-4B9F-8688-92C53A334F1F}" destId="{460E7658-6808-4066-9E18-C43B392CA6C4}" srcOrd="1" destOrd="0" presId="urn:microsoft.com/office/officeart/2008/layout/HorizontalMultiLevelHierarchy"/>
    <dgm:cxn modelId="{DE425030-3929-4F2E-B95D-160CDE6C3368}" type="presOf" srcId="{7A0D34FF-4450-4439-8442-963A1B34B589}" destId="{7F9487AE-DCD1-4BDD-B684-2DFCF8BCD381}" srcOrd="1" destOrd="0" presId="urn:microsoft.com/office/officeart/2008/layout/HorizontalMultiLevelHierarchy"/>
    <dgm:cxn modelId="{9440AEA3-3EB7-43AE-90C7-22AA2D9995B4}" type="presOf" srcId="{93E0CA82-CB8A-44FD-BE33-0EA9CED51EAA}" destId="{194599F4-3907-4E06-B663-3B6349F86F4E}" srcOrd="0" destOrd="0" presId="urn:microsoft.com/office/officeart/2008/layout/HorizontalMultiLevelHierarchy"/>
    <dgm:cxn modelId="{D8A515A3-A74E-4394-8575-CB9BB34D7974}" srcId="{19CF11E3-380E-48F2-89E9-879FB97AB162}" destId="{19B6A941-1A9A-4B41-ABCA-0B63290FCAFC}" srcOrd="4" destOrd="0" parTransId="{80E2E2A3-59D5-467E-AC0B-93DCD38D0D69}" sibTransId="{315D4B09-0C2E-48B0-AEF5-84091A317596}"/>
    <dgm:cxn modelId="{23BB960A-3885-487D-9E3B-85421BF4A95F}" type="presOf" srcId="{98C8023F-2C9D-48A0-8EED-673CFAACDED8}" destId="{E597C3C4-336B-48E1-999E-915DB7034795}" srcOrd="0" destOrd="0" presId="urn:microsoft.com/office/officeart/2008/layout/HorizontalMultiLevelHierarchy"/>
    <dgm:cxn modelId="{49F17773-B1A6-4486-8B53-A08330984F75}" type="presOf" srcId="{01784CB1-5FF2-4923-9268-E48D5050269B}" destId="{A324A088-0BF5-47BB-84DA-4C982D9D2AF2}" srcOrd="0" destOrd="0" presId="urn:microsoft.com/office/officeart/2008/layout/HorizontalMultiLevelHierarchy"/>
    <dgm:cxn modelId="{DCC58D07-F2AF-4E79-ADD3-B93D171D1071}" type="presOf" srcId="{7A0D34FF-4450-4439-8442-963A1B34B589}" destId="{4EB5C69D-0640-4DB7-8474-31D16E77BBB0}" srcOrd="0" destOrd="0" presId="urn:microsoft.com/office/officeart/2008/layout/HorizontalMultiLevelHierarchy"/>
    <dgm:cxn modelId="{1749DA2E-253B-4862-87A7-B20C5720D536}" srcId="{19CF11E3-380E-48F2-89E9-879FB97AB162}" destId="{363FED4A-B0C1-4BB8-A643-7E81140739A4}" srcOrd="1" destOrd="0" parTransId="{98C8023F-2C9D-48A0-8EED-673CFAACDED8}" sibTransId="{751D1259-010D-478B-B306-C05BDE10774C}"/>
    <dgm:cxn modelId="{98B5D4A8-33B3-4A71-8922-8C0A5AABEFB2}" type="presOf" srcId="{80E2E2A3-59D5-467E-AC0B-93DCD38D0D69}" destId="{6C2BBFF1-29A1-4506-948E-F73256431591}" srcOrd="0" destOrd="0" presId="urn:microsoft.com/office/officeart/2008/layout/HorizontalMultiLevelHierarchy"/>
    <dgm:cxn modelId="{360B6E1B-F9A3-4755-AD52-5C345E95E056}" type="presOf" srcId="{CF2876CA-A731-4B2A-9BB1-41AD9346C48E}" destId="{FDD0ED59-C76F-4E93-913A-C668FA049A0F}" srcOrd="0" destOrd="0" presId="urn:microsoft.com/office/officeart/2008/layout/HorizontalMultiLevelHierarchy"/>
    <dgm:cxn modelId="{8B10BF36-19FF-4DF8-994D-A78649AD5D78}" type="presOf" srcId="{19CF11E3-380E-48F2-89E9-879FB97AB162}" destId="{62440AD2-5F42-43BB-9E39-2FCC33600A4F}" srcOrd="0" destOrd="0" presId="urn:microsoft.com/office/officeart/2008/layout/HorizontalMultiLevelHierarchy"/>
    <dgm:cxn modelId="{2AABB906-4972-4B4E-B50A-23D98FEC7A05}" type="presOf" srcId="{363FED4A-B0C1-4BB8-A643-7E81140739A4}" destId="{99D953BE-08E9-4B21-862E-94B751C2218C}" srcOrd="0" destOrd="0" presId="urn:microsoft.com/office/officeart/2008/layout/HorizontalMultiLevelHierarchy"/>
    <dgm:cxn modelId="{228E357F-FCE2-4D18-9C45-531582DE663C}" type="presOf" srcId="{CA7C17D0-4058-46FF-AE83-236C1802E17C}" destId="{9F8B010D-B14E-483B-822F-5B87F314267E}" srcOrd="0" destOrd="0" presId="urn:microsoft.com/office/officeart/2008/layout/HorizontalMultiLevelHierarchy"/>
    <dgm:cxn modelId="{675DDDC7-3E73-4943-AF5D-20BACEE5B77D}" type="presOf" srcId="{747AD550-DEDD-4B9F-8688-92C53A334F1F}" destId="{46D907CD-9A2D-4ADF-9B5B-F0F306D0C713}" srcOrd="0" destOrd="0" presId="urn:microsoft.com/office/officeart/2008/layout/HorizontalMultiLevelHierarchy"/>
    <dgm:cxn modelId="{2E119676-D7DD-4981-8A11-41B7A5C08FB9}" type="presOf" srcId="{98C8023F-2C9D-48A0-8EED-673CFAACDED8}" destId="{A8546962-4D26-4307-B34F-B4D25B5155DD}" srcOrd="1" destOrd="0" presId="urn:microsoft.com/office/officeart/2008/layout/HorizontalMultiLevelHierarchy"/>
    <dgm:cxn modelId="{9E6B1A69-78C5-4F56-B627-2F3ABB89B17A}" srcId="{19CF11E3-380E-48F2-89E9-879FB97AB162}" destId="{CF2876CA-A731-4B2A-9BB1-41AD9346C48E}" srcOrd="2" destOrd="0" parTransId="{01784CB1-5FF2-4923-9268-E48D5050269B}" sibTransId="{2178E18F-E57E-49FC-9F55-315294E2E28C}"/>
    <dgm:cxn modelId="{53E88EE7-D880-4620-95C4-320FDD5AD30B}" srcId="{19CF11E3-380E-48F2-89E9-879FB97AB162}" destId="{93E0CA82-CB8A-44FD-BE33-0EA9CED51EAA}" srcOrd="3" destOrd="0" parTransId="{747AD550-DEDD-4B9F-8688-92C53A334F1F}" sibTransId="{B28E86EF-6804-4B2B-9147-EEE7BD668CEC}"/>
    <dgm:cxn modelId="{4F7FE997-4666-46B5-9115-5439889B1EA4}" type="presParOf" srcId="{3F1357B4-9E5E-44E0-B461-7288E6C0409A}" destId="{FF605446-2FF5-4582-9DE1-73DB2B34EE99}" srcOrd="0" destOrd="0" presId="urn:microsoft.com/office/officeart/2008/layout/HorizontalMultiLevelHierarchy"/>
    <dgm:cxn modelId="{62CD4EF1-CC74-4DA2-9DEF-CF25180F5D87}" type="presParOf" srcId="{FF605446-2FF5-4582-9DE1-73DB2B34EE99}" destId="{62440AD2-5F42-43BB-9E39-2FCC33600A4F}" srcOrd="0" destOrd="0" presId="urn:microsoft.com/office/officeart/2008/layout/HorizontalMultiLevelHierarchy"/>
    <dgm:cxn modelId="{F18009F0-6E8D-4AE7-B80B-94160C6B1CDD}" type="presParOf" srcId="{FF605446-2FF5-4582-9DE1-73DB2B34EE99}" destId="{FB0B2005-BBEF-4D12-9C4E-28A25471DE17}" srcOrd="1" destOrd="0" presId="urn:microsoft.com/office/officeart/2008/layout/HorizontalMultiLevelHierarchy"/>
    <dgm:cxn modelId="{0B89030F-306A-483A-93AA-F62D0496431E}" type="presParOf" srcId="{FB0B2005-BBEF-4D12-9C4E-28A25471DE17}" destId="{4EB5C69D-0640-4DB7-8474-31D16E77BBB0}" srcOrd="0" destOrd="0" presId="urn:microsoft.com/office/officeart/2008/layout/HorizontalMultiLevelHierarchy"/>
    <dgm:cxn modelId="{16888BF3-83D0-4219-A033-1469EC643441}" type="presParOf" srcId="{4EB5C69D-0640-4DB7-8474-31D16E77BBB0}" destId="{7F9487AE-DCD1-4BDD-B684-2DFCF8BCD381}" srcOrd="0" destOrd="0" presId="urn:microsoft.com/office/officeart/2008/layout/HorizontalMultiLevelHierarchy"/>
    <dgm:cxn modelId="{93842253-C430-4556-A942-BD6D3659087D}" type="presParOf" srcId="{FB0B2005-BBEF-4D12-9C4E-28A25471DE17}" destId="{37BD7B29-F596-43D2-AAC1-532DE5CCBAAF}" srcOrd="1" destOrd="0" presId="urn:microsoft.com/office/officeart/2008/layout/HorizontalMultiLevelHierarchy"/>
    <dgm:cxn modelId="{C8BDF9A0-7008-459D-BE89-93A51F487BD0}" type="presParOf" srcId="{37BD7B29-F596-43D2-AAC1-532DE5CCBAAF}" destId="{9F8B010D-B14E-483B-822F-5B87F314267E}" srcOrd="0" destOrd="0" presId="urn:microsoft.com/office/officeart/2008/layout/HorizontalMultiLevelHierarchy"/>
    <dgm:cxn modelId="{0A3958C1-0CE4-4CCD-9DD0-00B662D2C3D8}" type="presParOf" srcId="{37BD7B29-F596-43D2-AAC1-532DE5CCBAAF}" destId="{BF2C4452-8C82-4829-B83D-2011F4A9FC23}" srcOrd="1" destOrd="0" presId="urn:microsoft.com/office/officeart/2008/layout/HorizontalMultiLevelHierarchy"/>
    <dgm:cxn modelId="{73B1B5A4-BFF5-4824-8297-82204DB77478}" type="presParOf" srcId="{FB0B2005-BBEF-4D12-9C4E-28A25471DE17}" destId="{E597C3C4-336B-48E1-999E-915DB7034795}" srcOrd="2" destOrd="0" presId="urn:microsoft.com/office/officeart/2008/layout/HorizontalMultiLevelHierarchy"/>
    <dgm:cxn modelId="{AB2D707F-B95A-4184-B0B3-111D2240CF3C}" type="presParOf" srcId="{E597C3C4-336B-48E1-999E-915DB7034795}" destId="{A8546962-4D26-4307-B34F-B4D25B5155DD}" srcOrd="0" destOrd="0" presId="urn:microsoft.com/office/officeart/2008/layout/HorizontalMultiLevelHierarchy"/>
    <dgm:cxn modelId="{67ACC393-3818-4528-9A19-F1D02B2B4AFA}" type="presParOf" srcId="{FB0B2005-BBEF-4D12-9C4E-28A25471DE17}" destId="{55BE559C-84FD-474A-9D2E-538CC805D436}" srcOrd="3" destOrd="0" presId="urn:microsoft.com/office/officeart/2008/layout/HorizontalMultiLevelHierarchy"/>
    <dgm:cxn modelId="{C53B4CA3-9D6F-4BD0-B90D-4AEFC19E47D4}" type="presParOf" srcId="{55BE559C-84FD-474A-9D2E-538CC805D436}" destId="{99D953BE-08E9-4B21-862E-94B751C2218C}" srcOrd="0" destOrd="0" presId="urn:microsoft.com/office/officeart/2008/layout/HorizontalMultiLevelHierarchy"/>
    <dgm:cxn modelId="{57275D9A-587D-4DE9-9558-F4EBF081D53D}" type="presParOf" srcId="{55BE559C-84FD-474A-9D2E-538CC805D436}" destId="{9AC8FCD7-CC20-43B8-BDAC-F19589950005}" srcOrd="1" destOrd="0" presId="urn:microsoft.com/office/officeart/2008/layout/HorizontalMultiLevelHierarchy"/>
    <dgm:cxn modelId="{0E80E135-7386-4A3A-8095-AACB54B0E35A}" type="presParOf" srcId="{FB0B2005-BBEF-4D12-9C4E-28A25471DE17}" destId="{A324A088-0BF5-47BB-84DA-4C982D9D2AF2}" srcOrd="4" destOrd="0" presId="urn:microsoft.com/office/officeart/2008/layout/HorizontalMultiLevelHierarchy"/>
    <dgm:cxn modelId="{8D1B4DED-BEE4-4419-9DE3-19CC43CBB923}" type="presParOf" srcId="{A324A088-0BF5-47BB-84DA-4C982D9D2AF2}" destId="{126FF164-930E-4C50-9F90-430A3F8FD936}" srcOrd="0" destOrd="0" presId="urn:microsoft.com/office/officeart/2008/layout/HorizontalMultiLevelHierarchy"/>
    <dgm:cxn modelId="{FA3DCCF6-E79E-426A-824B-64BD45D37E8B}" type="presParOf" srcId="{FB0B2005-BBEF-4D12-9C4E-28A25471DE17}" destId="{028392FE-8A9B-44B0-AB21-05C3C9D774E6}" srcOrd="5" destOrd="0" presId="urn:microsoft.com/office/officeart/2008/layout/HorizontalMultiLevelHierarchy"/>
    <dgm:cxn modelId="{29010C41-C942-46F2-B419-8554C2185D67}" type="presParOf" srcId="{028392FE-8A9B-44B0-AB21-05C3C9D774E6}" destId="{FDD0ED59-C76F-4E93-913A-C668FA049A0F}" srcOrd="0" destOrd="0" presId="urn:microsoft.com/office/officeart/2008/layout/HorizontalMultiLevelHierarchy"/>
    <dgm:cxn modelId="{66B77719-9165-4F3F-A858-F6CB624E8156}" type="presParOf" srcId="{028392FE-8A9B-44B0-AB21-05C3C9D774E6}" destId="{DA318DF5-3778-46A4-ADA4-3C64131F0E12}" srcOrd="1" destOrd="0" presId="urn:microsoft.com/office/officeart/2008/layout/HorizontalMultiLevelHierarchy"/>
    <dgm:cxn modelId="{367A3F0B-248D-4959-820F-A2504B307AE5}" type="presParOf" srcId="{FB0B2005-BBEF-4D12-9C4E-28A25471DE17}" destId="{46D907CD-9A2D-4ADF-9B5B-F0F306D0C713}" srcOrd="6" destOrd="0" presId="urn:microsoft.com/office/officeart/2008/layout/HorizontalMultiLevelHierarchy"/>
    <dgm:cxn modelId="{8A37A2E8-558D-42F6-A90B-B8E5F439033B}" type="presParOf" srcId="{46D907CD-9A2D-4ADF-9B5B-F0F306D0C713}" destId="{460E7658-6808-4066-9E18-C43B392CA6C4}" srcOrd="0" destOrd="0" presId="urn:microsoft.com/office/officeart/2008/layout/HorizontalMultiLevelHierarchy"/>
    <dgm:cxn modelId="{88C40108-F182-4812-A6E5-46E63E336C98}" type="presParOf" srcId="{FB0B2005-BBEF-4D12-9C4E-28A25471DE17}" destId="{84339896-D46F-4F4F-A132-914636391A01}" srcOrd="7" destOrd="0" presId="urn:microsoft.com/office/officeart/2008/layout/HorizontalMultiLevelHierarchy"/>
    <dgm:cxn modelId="{AB9EB1C2-77D3-4548-A48A-26DF8D188CA9}" type="presParOf" srcId="{84339896-D46F-4F4F-A132-914636391A01}" destId="{194599F4-3907-4E06-B663-3B6349F86F4E}" srcOrd="0" destOrd="0" presId="urn:microsoft.com/office/officeart/2008/layout/HorizontalMultiLevelHierarchy"/>
    <dgm:cxn modelId="{EB7FC35E-4A73-45FC-B04A-55BABAAA622D}" type="presParOf" srcId="{84339896-D46F-4F4F-A132-914636391A01}" destId="{EA97E63A-734C-46A1-A94C-BC6A8FB2979B}" srcOrd="1" destOrd="0" presId="urn:microsoft.com/office/officeart/2008/layout/HorizontalMultiLevelHierarchy"/>
    <dgm:cxn modelId="{73CC2C68-A5B9-4A77-9605-A64DA2325296}" type="presParOf" srcId="{FB0B2005-BBEF-4D12-9C4E-28A25471DE17}" destId="{6C2BBFF1-29A1-4506-948E-F73256431591}" srcOrd="8" destOrd="0" presId="urn:microsoft.com/office/officeart/2008/layout/HorizontalMultiLevelHierarchy"/>
    <dgm:cxn modelId="{0DFA70C3-9B3A-4EF3-8310-902974751A29}" type="presParOf" srcId="{6C2BBFF1-29A1-4506-948E-F73256431591}" destId="{4D2C987F-74D7-4C00-BCF8-65AEE8216A21}" srcOrd="0" destOrd="0" presId="urn:microsoft.com/office/officeart/2008/layout/HorizontalMultiLevelHierarchy"/>
    <dgm:cxn modelId="{CEAB3DBD-F331-418B-A9A5-9DD2874EB314}" type="presParOf" srcId="{FB0B2005-BBEF-4D12-9C4E-28A25471DE17}" destId="{FC1F754A-511A-4FD7-BBCB-C68D7F82345B}" srcOrd="9" destOrd="0" presId="urn:microsoft.com/office/officeart/2008/layout/HorizontalMultiLevelHierarchy"/>
    <dgm:cxn modelId="{E9C3CF1A-E7AE-4938-9F7B-B429292F9804}" type="presParOf" srcId="{FC1F754A-511A-4FD7-BBCB-C68D7F82345B}" destId="{4B51C063-9882-4318-AB79-1B7E34F23459}" srcOrd="0" destOrd="0" presId="urn:microsoft.com/office/officeart/2008/layout/HorizontalMultiLevelHierarchy"/>
    <dgm:cxn modelId="{96526A30-FA45-4D6B-BFC3-7025654F29A1}" type="presParOf" srcId="{FC1F754A-511A-4FD7-BBCB-C68D7F82345B}" destId="{95E0CBBB-DFCF-49CF-B143-51587920303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solidFill>
                <a:schemeClr val="bg1"/>
              </a:solidFill>
              <a:latin typeface="Times New Roman" pitchFamily="18" charset="0"/>
              <a:cs typeface="Times New Roman" pitchFamily="18" charset="0"/>
            </a:rPr>
            <a:t>Реформирование и модернизация жилищно-коммунального хозяйства и повышение энергетической эффективности</a:t>
          </a:r>
          <a:endParaRPr lang="ru-RU" sz="1200" dirty="0">
            <a:solidFill>
              <a:schemeClr val="bg1"/>
            </a:solidFill>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000" b="0" dirty="0" smtClean="0">
              <a:solidFill>
                <a:schemeClr val="bg1"/>
              </a:solidFill>
              <a:latin typeface="Times New Roman" panose="02020603050405020304" pitchFamily="18" charset="0"/>
              <a:cs typeface="Times New Roman" panose="02020603050405020304" pitchFamily="18" charset="0"/>
            </a:rPr>
            <a:t>Модернизация, реконструкция, капитальный ремонт объектов коммунальной инфраструктуры и обновление материально-технической базы предприятий жилищно-коммунального хозяйства Северо-Енисейского района</a:t>
          </a:r>
        </a:p>
        <a:p>
          <a:r>
            <a:rPr lang="ru-RU" sz="1000" dirty="0" smtClean="0">
              <a:latin typeface="Times New Roman" pitchFamily="18" charset="0"/>
              <a:cs typeface="Times New Roman" pitchFamily="18" charset="0"/>
            </a:rPr>
            <a:t>79 909,5</a:t>
          </a:r>
          <a:endParaRPr lang="ru-RU" sz="10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363FED4A-B0C1-4BB8-A643-7E81140739A4}">
      <dgm:prSet phldrT="[Текст]" custT="1"/>
      <dgm:spPr/>
      <dgm:t>
        <a:bodyPr/>
        <a:lstStyle/>
        <a:p>
          <a:r>
            <a:rPr lang="ru-RU" sz="1000" dirty="0" smtClean="0">
              <a:latin typeface="Times New Roman" pitchFamily="18" charset="0"/>
              <a:cs typeface="Times New Roman" pitchFamily="18" charset="0"/>
            </a:rPr>
            <a:t>Доступность коммунально-бытовых услуг для населения Северо-Енисейского района</a:t>
          </a:r>
        </a:p>
        <a:p>
          <a:r>
            <a:rPr lang="ru-RU" sz="1000" dirty="0" smtClean="0">
              <a:latin typeface="Times New Roman" pitchFamily="18" charset="0"/>
              <a:cs typeface="Times New Roman" pitchFamily="18" charset="0"/>
            </a:rPr>
            <a:t>485 057,2</a:t>
          </a:r>
          <a:endParaRPr lang="ru-RU" sz="1000" dirty="0">
            <a:latin typeface="Times New Roman" pitchFamily="18" charset="0"/>
            <a:cs typeface="Times New Roman" pitchFamily="18" charset="0"/>
          </a:endParaRPr>
        </a:p>
      </dgm:t>
    </dgm:pt>
    <dgm:pt modelId="{98C8023F-2C9D-48A0-8EED-673CFAACDED8}" type="parTrans" cxnId="{1749DA2E-253B-4862-87A7-B20C5720D536}">
      <dgm:prSet/>
      <dgm:spPr/>
      <dgm:t>
        <a:bodyPr/>
        <a:lstStyle/>
        <a:p>
          <a:endParaRPr lang="ru-RU"/>
        </a:p>
      </dgm:t>
    </dgm:pt>
    <dgm:pt modelId="{751D1259-010D-478B-B306-C05BDE10774C}" type="sibTrans" cxnId="{1749DA2E-253B-4862-87A7-B20C5720D536}">
      <dgm:prSet/>
      <dgm:spPr/>
      <dgm:t>
        <a:bodyPr/>
        <a:lstStyle/>
        <a:p>
          <a:endParaRPr lang="ru-RU"/>
        </a:p>
      </dgm:t>
    </dgm:pt>
    <dgm:pt modelId="{CF2876CA-A731-4B2A-9BB1-41AD9346C48E}">
      <dgm:prSet phldrT="[Текст]" custT="1"/>
      <dgm:spPr/>
      <dgm:t>
        <a:bodyPr/>
        <a:lstStyle/>
        <a:p>
          <a:r>
            <a:rPr lang="ru-RU" sz="1000" dirty="0" smtClean="0">
              <a:latin typeface="Times New Roman" pitchFamily="18" charset="0"/>
              <a:cs typeface="Times New Roman" pitchFamily="18" charset="0"/>
            </a:rPr>
            <a:t>Энергосбережение и повышение энергетической эффективности в Северо-Енисейском районе</a:t>
          </a:r>
        </a:p>
        <a:p>
          <a:r>
            <a:rPr lang="ru-RU" sz="1000" dirty="0" smtClean="0">
              <a:latin typeface="Times New Roman" pitchFamily="18" charset="0"/>
              <a:cs typeface="Times New Roman" pitchFamily="18" charset="0"/>
            </a:rPr>
            <a:t>5 438,8</a:t>
          </a:r>
          <a:endParaRPr lang="ru-RU" sz="10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a:p>
      </dgm:t>
    </dgm:pt>
    <dgm:pt modelId="{2178E18F-E57E-49FC-9F55-315294E2E28C}" type="sibTrans" cxnId="{9E6B1A69-78C5-4F56-B627-2F3ABB89B17A}">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3"/>
      <dgm:spPr/>
      <dgm:t>
        <a:bodyPr/>
        <a:lstStyle/>
        <a:p>
          <a:endParaRPr lang="ru-RU"/>
        </a:p>
      </dgm:t>
    </dgm:pt>
    <dgm:pt modelId="{7F9487AE-DCD1-4BDD-B684-2DFCF8BCD381}" type="pres">
      <dgm:prSet presAssocID="{7A0D34FF-4450-4439-8442-963A1B34B589}" presName="connTx" presStyleLbl="parChTrans1D2" presStyleIdx="0" presStyleCnt="3"/>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3" custScaleY="120186"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E597C3C4-336B-48E1-999E-915DB7034795}" type="pres">
      <dgm:prSet presAssocID="{98C8023F-2C9D-48A0-8EED-673CFAACDED8}" presName="conn2-1" presStyleLbl="parChTrans1D2" presStyleIdx="1" presStyleCnt="3"/>
      <dgm:spPr/>
      <dgm:t>
        <a:bodyPr/>
        <a:lstStyle/>
        <a:p>
          <a:endParaRPr lang="ru-RU"/>
        </a:p>
      </dgm:t>
    </dgm:pt>
    <dgm:pt modelId="{A8546962-4D26-4307-B34F-B4D25B5155DD}" type="pres">
      <dgm:prSet presAssocID="{98C8023F-2C9D-48A0-8EED-673CFAACDED8}" presName="connTx" presStyleLbl="parChTrans1D2" presStyleIdx="1" presStyleCnt="3"/>
      <dgm:spPr/>
      <dgm:t>
        <a:bodyPr/>
        <a:lstStyle/>
        <a:p>
          <a:endParaRPr lang="ru-RU"/>
        </a:p>
      </dgm:t>
    </dgm:pt>
    <dgm:pt modelId="{55BE559C-84FD-474A-9D2E-538CC805D436}" type="pres">
      <dgm:prSet presAssocID="{363FED4A-B0C1-4BB8-A643-7E81140739A4}" presName="root2" presStyleCnt="0"/>
      <dgm:spPr/>
    </dgm:pt>
    <dgm:pt modelId="{99D953BE-08E9-4B21-862E-94B751C2218C}" type="pres">
      <dgm:prSet presAssocID="{363FED4A-B0C1-4BB8-A643-7E81140739A4}" presName="LevelTwoTextNode" presStyleLbl="node2" presStyleIdx="1" presStyleCnt="3" custScaleY="196147" custLinFactNeighborX="-80046" custLinFactNeighborY="60134">
        <dgm:presLayoutVars>
          <dgm:chPref val="3"/>
        </dgm:presLayoutVars>
      </dgm:prSet>
      <dgm:spPr/>
      <dgm:t>
        <a:bodyPr/>
        <a:lstStyle/>
        <a:p>
          <a:endParaRPr lang="ru-RU"/>
        </a:p>
      </dgm:t>
    </dgm:pt>
    <dgm:pt modelId="{9AC8FCD7-CC20-43B8-BDAC-F19589950005}" type="pres">
      <dgm:prSet presAssocID="{363FED4A-B0C1-4BB8-A643-7E81140739A4}" presName="level3hierChild" presStyleCnt="0"/>
      <dgm:spPr/>
    </dgm:pt>
    <dgm:pt modelId="{A324A088-0BF5-47BB-84DA-4C982D9D2AF2}" type="pres">
      <dgm:prSet presAssocID="{01784CB1-5FF2-4923-9268-E48D5050269B}" presName="conn2-1" presStyleLbl="parChTrans1D2" presStyleIdx="2" presStyleCnt="3"/>
      <dgm:spPr/>
      <dgm:t>
        <a:bodyPr/>
        <a:lstStyle/>
        <a:p>
          <a:endParaRPr lang="ru-RU"/>
        </a:p>
      </dgm:t>
    </dgm:pt>
    <dgm:pt modelId="{126FF164-930E-4C50-9F90-430A3F8FD936}" type="pres">
      <dgm:prSet presAssocID="{01784CB1-5FF2-4923-9268-E48D5050269B}" presName="connTx" presStyleLbl="parChTrans1D2" presStyleIdx="2" presStyleCnt="3"/>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2" presStyleCnt="3" custLinFactNeighborX="-80046" custLinFactNeighborY="40169">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Lst>
  <dgm:cxnLst>
    <dgm:cxn modelId="{6202BB24-3BBD-4A8B-AFC4-9465BA057C7A}" type="presOf" srcId="{7A0D34FF-4450-4439-8442-963A1B34B589}" destId="{7F9487AE-DCD1-4BDD-B684-2DFCF8BCD381}" srcOrd="1" destOrd="0" presId="urn:microsoft.com/office/officeart/2008/layout/HorizontalMultiLevelHierarchy"/>
    <dgm:cxn modelId="{C79D5FB5-3143-4A4F-88F9-455158376558}" type="presOf" srcId="{CA7C17D0-4058-46FF-AE83-236C1802E17C}" destId="{9F8B010D-B14E-483B-822F-5B87F314267E}" srcOrd="0" destOrd="0" presId="urn:microsoft.com/office/officeart/2008/layout/HorizontalMultiLevelHierarchy"/>
    <dgm:cxn modelId="{1749DA2E-253B-4862-87A7-B20C5720D536}" srcId="{19CF11E3-380E-48F2-89E9-879FB97AB162}" destId="{363FED4A-B0C1-4BB8-A643-7E81140739A4}" srcOrd="1" destOrd="0" parTransId="{98C8023F-2C9D-48A0-8EED-673CFAACDED8}" sibTransId="{751D1259-010D-478B-B306-C05BDE10774C}"/>
    <dgm:cxn modelId="{F0234062-F476-4B62-AD1D-6DE354664F20}" type="presOf" srcId="{363FED4A-B0C1-4BB8-A643-7E81140739A4}" destId="{99D953BE-08E9-4B21-862E-94B751C2218C}" srcOrd="0" destOrd="0" presId="urn:microsoft.com/office/officeart/2008/layout/HorizontalMultiLevelHierarchy"/>
    <dgm:cxn modelId="{95A939DF-E1DB-4095-855C-CD5B79173C9D}" type="presOf" srcId="{CF2876CA-A731-4B2A-9BB1-41AD9346C48E}" destId="{FDD0ED59-C76F-4E93-913A-C668FA049A0F}" srcOrd="0" destOrd="0" presId="urn:microsoft.com/office/officeart/2008/layout/HorizontalMultiLevelHierarchy"/>
    <dgm:cxn modelId="{C453835D-D033-47C5-8353-A4332200FC5E}" type="presOf" srcId="{19CF11E3-380E-48F2-89E9-879FB97AB162}" destId="{62440AD2-5F42-43BB-9E39-2FCC33600A4F}" srcOrd="0" destOrd="0" presId="urn:microsoft.com/office/officeart/2008/layout/HorizontalMultiLevelHierarchy"/>
    <dgm:cxn modelId="{582ACB3D-06A9-4F56-BF86-9ABDC01D4944}" type="presOf" srcId="{98C8023F-2C9D-48A0-8EED-673CFAACDED8}" destId="{E597C3C4-336B-48E1-999E-915DB7034795}" srcOrd="0" destOrd="0" presId="urn:microsoft.com/office/officeart/2008/layout/HorizontalMultiLevelHierarchy"/>
    <dgm:cxn modelId="{A8928278-C665-49A3-8ADE-8185A3462CDB}" type="presOf" srcId="{98C8023F-2C9D-48A0-8EED-673CFAACDED8}" destId="{A8546962-4D26-4307-B34F-B4D25B5155DD}" srcOrd="1" destOrd="0" presId="urn:microsoft.com/office/officeart/2008/layout/HorizontalMultiLevelHierarchy"/>
    <dgm:cxn modelId="{718775E9-1EE6-41BF-955A-0C859885623C}" type="presOf" srcId="{01784CB1-5FF2-4923-9268-E48D5050269B}" destId="{A324A088-0BF5-47BB-84DA-4C982D9D2AF2}" srcOrd="0" destOrd="0" presId="urn:microsoft.com/office/officeart/2008/layout/HorizontalMultiLevelHierarchy"/>
    <dgm:cxn modelId="{B6F110B3-B621-4C8A-9E69-5696B2C4F24A}" type="presOf" srcId="{7A0D34FF-4450-4439-8442-963A1B34B589}" destId="{4EB5C69D-0640-4DB7-8474-31D16E77BBB0}" srcOrd="0" destOrd="0" presId="urn:microsoft.com/office/officeart/2008/layout/HorizontalMultiLevelHierarchy"/>
    <dgm:cxn modelId="{B0C9615E-2F10-4639-A6E3-02F48DCCAF8B}" type="presOf" srcId="{01784CB1-5FF2-4923-9268-E48D5050269B}" destId="{126FF164-930E-4C50-9F90-430A3F8FD936}" srcOrd="1" destOrd="0" presId="urn:microsoft.com/office/officeart/2008/layout/HorizontalMultiLevelHierarchy"/>
    <dgm:cxn modelId="{540DD903-79DA-4BF4-98F9-9FC9DA94AC22}" type="presOf" srcId="{81553E28-EA2C-43B8-AB59-43B4B79E1F35}" destId="{3F1357B4-9E5E-44E0-B461-7288E6C0409A}" srcOrd="0" destOrd="0" presId="urn:microsoft.com/office/officeart/2008/layout/HorizontalMultiLevelHierarchy"/>
    <dgm:cxn modelId="{6DA37D6D-B4C0-47A5-B5F7-2CD0683F4944}" srcId="{19CF11E3-380E-48F2-89E9-879FB97AB162}" destId="{CA7C17D0-4058-46FF-AE83-236C1802E17C}" srcOrd="0" destOrd="0" parTransId="{7A0D34FF-4450-4439-8442-963A1B34B589}" sibTransId="{82862A97-781B-4E0F-BF13-734B0FACBB5F}"/>
    <dgm:cxn modelId="{9E6B1A69-78C5-4F56-B627-2F3ABB89B17A}" srcId="{19CF11E3-380E-48F2-89E9-879FB97AB162}" destId="{CF2876CA-A731-4B2A-9BB1-41AD9346C48E}" srcOrd="2" destOrd="0" parTransId="{01784CB1-5FF2-4923-9268-E48D5050269B}" sibTransId="{2178E18F-E57E-49FC-9F55-315294E2E28C}"/>
    <dgm:cxn modelId="{9DD0EAAB-C52C-440E-B971-02CCC277E54F}" srcId="{81553E28-EA2C-43B8-AB59-43B4B79E1F35}" destId="{19CF11E3-380E-48F2-89E9-879FB97AB162}" srcOrd="0" destOrd="0" parTransId="{65388ACF-4101-4037-864E-A344EABBF0C3}" sibTransId="{C2755AAF-E47A-439B-8F96-60F54D122A3B}"/>
    <dgm:cxn modelId="{71599A0D-B9A5-4A15-895C-8BC780B58DCA}" type="presParOf" srcId="{3F1357B4-9E5E-44E0-B461-7288E6C0409A}" destId="{FF605446-2FF5-4582-9DE1-73DB2B34EE99}" srcOrd="0" destOrd="0" presId="urn:microsoft.com/office/officeart/2008/layout/HorizontalMultiLevelHierarchy"/>
    <dgm:cxn modelId="{C81BDCFB-A598-4D2A-A548-81C72F8E67AD}" type="presParOf" srcId="{FF605446-2FF5-4582-9DE1-73DB2B34EE99}" destId="{62440AD2-5F42-43BB-9E39-2FCC33600A4F}" srcOrd="0" destOrd="0" presId="urn:microsoft.com/office/officeart/2008/layout/HorizontalMultiLevelHierarchy"/>
    <dgm:cxn modelId="{A9AE26E9-F08F-40DE-B3EC-657D9A9E0A7E}" type="presParOf" srcId="{FF605446-2FF5-4582-9DE1-73DB2B34EE99}" destId="{FB0B2005-BBEF-4D12-9C4E-28A25471DE17}" srcOrd="1" destOrd="0" presId="urn:microsoft.com/office/officeart/2008/layout/HorizontalMultiLevelHierarchy"/>
    <dgm:cxn modelId="{856A5377-4556-410F-B41C-3DA2867047AC}" type="presParOf" srcId="{FB0B2005-BBEF-4D12-9C4E-28A25471DE17}" destId="{4EB5C69D-0640-4DB7-8474-31D16E77BBB0}" srcOrd="0" destOrd="0" presId="urn:microsoft.com/office/officeart/2008/layout/HorizontalMultiLevelHierarchy"/>
    <dgm:cxn modelId="{E9B424F3-B821-4BD2-ACC3-5928F4E8B041}" type="presParOf" srcId="{4EB5C69D-0640-4DB7-8474-31D16E77BBB0}" destId="{7F9487AE-DCD1-4BDD-B684-2DFCF8BCD381}" srcOrd="0" destOrd="0" presId="urn:microsoft.com/office/officeart/2008/layout/HorizontalMultiLevelHierarchy"/>
    <dgm:cxn modelId="{2B396B6F-0B96-4F81-A310-EABF0A0A4201}" type="presParOf" srcId="{FB0B2005-BBEF-4D12-9C4E-28A25471DE17}" destId="{37BD7B29-F596-43D2-AAC1-532DE5CCBAAF}" srcOrd="1" destOrd="0" presId="urn:microsoft.com/office/officeart/2008/layout/HorizontalMultiLevelHierarchy"/>
    <dgm:cxn modelId="{2745C605-27B7-47C3-9163-020FC9002405}" type="presParOf" srcId="{37BD7B29-F596-43D2-AAC1-532DE5CCBAAF}" destId="{9F8B010D-B14E-483B-822F-5B87F314267E}" srcOrd="0" destOrd="0" presId="urn:microsoft.com/office/officeart/2008/layout/HorizontalMultiLevelHierarchy"/>
    <dgm:cxn modelId="{1C3B8282-6589-4E2B-BF59-B87A1B3C7EB1}" type="presParOf" srcId="{37BD7B29-F596-43D2-AAC1-532DE5CCBAAF}" destId="{BF2C4452-8C82-4829-B83D-2011F4A9FC23}" srcOrd="1" destOrd="0" presId="urn:microsoft.com/office/officeart/2008/layout/HorizontalMultiLevelHierarchy"/>
    <dgm:cxn modelId="{EE9C5B7A-EDB9-4FC1-99CB-8A5CF1A7265A}" type="presParOf" srcId="{FB0B2005-BBEF-4D12-9C4E-28A25471DE17}" destId="{E597C3C4-336B-48E1-999E-915DB7034795}" srcOrd="2" destOrd="0" presId="urn:microsoft.com/office/officeart/2008/layout/HorizontalMultiLevelHierarchy"/>
    <dgm:cxn modelId="{575093E7-F4B9-47F4-9550-99528706A850}" type="presParOf" srcId="{E597C3C4-336B-48E1-999E-915DB7034795}" destId="{A8546962-4D26-4307-B34F-B4D25B5155DD}" srcOrd="0" destOrd="0" presId="urn:microsoft.com/office/officeart/2008/layout/HorizontalMultiLevelHierarchy"/>
    <dgm:cxn modelId="{8BBC653F-E217-4AF9-B1D1-739B51A1FA0B}" type="presParOf" srcId="{FB0B2005-BBEF-4D12-9C4E-28A25471DE17}" destId="{55BE559C-84FD-474A-9D2E-538CC805D436}" srcOrd="3" destOrd="0" presId="urn:microsoft.com/office/officeart/2008/layout/HorizontalMultiLevelHierarchy"/>
    <dgm:cxn modelId="{D2FB9009-D830-430A-A9C3-E57EE408EBB5}" type="presParOf" srcId="{55BE559C-84FD-474A-9D2E-538CC805D436}" destId="{99D953BE-08E9-4B21-862E-94B751C2218C}" srcOrd="0" destOrd="0" presId="urn:microsoft.com/office/officeart/2008/layout/HorizontalMultiLevelHierarchy"/>
    <dgm:cxn modelId="{A09C47F2-F3C0-476D-87A2-D6C5FE8017A7}" type="presParOf" srcId="{55BE559C-84FD-474A-9D2E-538CC805D436}" destId="{9AC8FCD7-CC20-43B8-BDAC-F19589950005}" srcOrd="1" destOrd="0" presId="urn:microsoft.com/office/officeart/2008/layout/HorizontalMultiLevelHierarchy"/>
    <dgm:cxn modelId="{8F963768-1879-4A07-A6A9-E723F12B68E4}" type="presParOf" srcId="{FB0B2005-BBEF-4D12-9C4E-28A25471DE17}" destId="{A324A088-0BF5-47BB-84DA-4C982D9D2AF2}" srcOrd="4" destOrd="0" presId="urn:microsoft.com/office/officeart/2008/layout/HorizontalMultiLevelHierarchy"/>
    <dgm:cxn modelId="{E1614524-89F5-4D0D-834C-2CA6A7B8F071}" type="presParOf" srcId="{A324A088-0BF5-47BB-84DA-4C982D9D2AF2}" destId="{126FF164-930E-4C50-9F90-430A3F8FD936}" srcOrd="0" destOrd="0" presId="urn:microsoft.com/office/officeart/2008/layout/HorizontalMultiLevelHierarchy"/>
    <dgm:cxn modelId="{A3B04841-A126-457B-9060-B9AF868C07AC}" type="presParOf" srcId="{FB0B2005-BBEF-4D12-9C4E-28A25471DE17}" destId="{028392FE-8A9B-44B0-AB21-05C3C9D774E6}" srcOrd="5" destOrd="0" presId="urn:microsoft.com/office/officeart/2008/layout/HorizontalMultiLevelHierarchy"/>
    <dgm:cxn modelId="{21E6357D-2B77-48F3-B8EF-A9E910F7EA3E}" type="presParOf" srcId="{028392FE-8A9B-44B0-AB21-05C3C9D774E6}" destId="{FDD0ED59-C76F-4E93-913A-C668FA049A0F}" srcOrd="0" destOrd="0" presId="urn:microsoft.com/office/officeart/2008/layout/HorizontalMultiLevelHierarchy"/>
    <dgm:cxn modelId="{2758A574-979D-4C7A-9546-E66C4583B5F1}" type="presParOf" srcId="{028392FE-8A9B-44B0-AB21-05C3C9D774E6}" destId="{DA318DF5-3778-46A4-ADA4-3C64131F0E12}" srcOrd="1" destOrd="0" presId="urn:microsoft.com/office/officeart/2008/layout/HorizontalMultiLevelHierarchy"/>
  </dgm:cxnLst>
  <dgm:bg>
    <a:blipFill>
      <a:blip xmlns:r="http://schemas.openxmlformats.org/officeDocument/2006/relationships" r:embed="rId1"/>
      <a:stretch>
        <a:fillRect/>
      </a:stretch>
    </a:blip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E4ACE02-777F-4FB8-8EBD-CB7C811E1A9F}"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FF91EE5D-9A23-428D-B9CC-614CD1417EC9}">
      <dgm:prSet phldrT="[Текст]" custT="1"/>
      <dgm:spPr/>
      <dgm:t>
        <a:bodyPr/>
        <a:lstStyle/>
        <a:p>
          <a:r>
            <a:rPr lang="ru-RU" sz="1200" dirty="0" smtClean="0">
              <a:latin typeface="Times New Roman" pitchFamily="18" charset="0"/>
              <a:cs typeface="Times New Roman" pitchFamily="18" charset="0"/>
            </a:rPr>
            <a:t>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a:t>
          </a:r>
          <a:endParaRPr lang="ru-RU" sz="1200" dirty="0">
            <a:latin typeface="Times New Roman" pitchFamily="18" charset="0"/>
            <a:cs typeface="Times New Roman" pitchFamily="18" charset="0"/>
          </a:endParaRPr>
        </a:p>
      </dgm:t>
    </dgm:pt>
    <dgm:pt modelId="{ABBA5825-76A8-440E-A02D-ABAEB31C4F48}" type="parTrans" cxnId="{FC23187B-3662-4B27-83FC-77F5BC526B7C}">
      <dgm:prSet/>
      <dgm:spPr/>
      <dgm:t>
        <a:bodyPr/>
        <a:lstStyle/>
        <a:p>
          <a:endParaRPr lang="ru-RU"/>
        </a:p>
      </dgm:t>
    </dgm:pt>
    <dgm:pt modelId="{2D60FC47-BD54-4683-8107-56C781E871EC}" type="sibTrans" cxnId="{FC23187B-3662-4B27-83FC-77F5BC526B7C}">
      <dgm:prSet/>
      <dgm:spPr/>
      <dgm:t>
        <a:bodyPr/>
        <a:lstStyle/>
        <a:p>
          <a:endParaRPr lang="ru-RU"/>
        </a:p>
      </dgm:t>
    </dgm:pt>
    <dgm:pt modelId="{EEED1266-1EDA-4AFB-9711-E6317DCD0617}">
      <dgm:prSet custT="1"/>
      <dgm:spPr/>
      <dgm:t>
        <a:bodyPr/>
        <a:lstStyle/>
        <a:p>
          <a:r>
            <a:rPr lang="ru-RU" sz="1200" dirty="0" smtClean="0">
              <a:latin typeface="Times New Roman" pitchFamily="18" charset="0"/>
              <a:cs typeface="Times New Roman" pitchFamily="18" charset="0"/>
            </a:rPr>
            <a:t>Обеспечение предупреждения возникновения и развития чрезвычайных ситуаций природного и техногенного характера</a:t>
          </a:r>
        </a:p>
        <a:p>
          <a:r>
            <a:rPr lang="ru-RU" sz="1200" dirty="0" smtClean="0">
              <a:latin typeface="Times New Roman" pitchFamily="18" charset="0"/>
              <a:cs typeface="Times New Roman" pitchFamily="18" charset="0"/>
            </a:rPr>
            <a:t>44 717,6</a:t>
          </a:r>
          <a:endParaRPr lang="ru-RU" sz="1200" dirty="0">
            <a:latin typeface="Times New Roman" pitchFamily="18" charset="0"/>
            <a:cs typeface="Times New Roman" pitchFamily="18" charset="0"/>
          </a:endParaRPr>
        </a:p>
      </dgm:t>
    </dgm:pt>
    <dgm:pt modelId="{062648E0-8A02-4FC4-BC57-51F413828037}" type="parTrans" cxnId="{BE6638A2-F9EF-4247-95A1-53194B1AB065}">
      <dgm:prSet/>
      <dgm:spPr/>
      <dgm:t>
        <a:bodyPr/>
        <a:lstStyle/>
        <a:p>
          <a:endParaRPr lang="ru-RU"/>
        </a:p>
      </dgm:t>
    </dgm:pt>
    <dgm:pt modelId="{FC68B8CD-EA8F-4A6A-A39E-F18BE141A9AC}" type="sibTrans" cxnId="{BE6638A2-F9EF-4247-95A1-53194B1AB065}">
      <dgm:prSet/>
      <dgm:spPr/>
      <dgm:t>
        <a:bodyPr/>
        <a:lstStyle/>
        <a:p>
          <a:endParaRPr lang="ru-RU"/>
        </a:p>
      </dgm:t>
    </dgm:pt>
    <dgm:pt modelId="{DB584029-6CF7-459C-B858-D5AFD18B1C4E}">
      <dgm:prSet custT="1"/>
      <dgm:spPr/>
      <dgm:t>
        <a:bodyPr/>
        <a:lstStyle/>
        <a:p>
          <a:r>
            <a:rPr lang="ru-RU" sz="1200" dirty="0" smtClean="0">
              <a:latin typeface="Times New Roman" pitchFamily="18" charset="0"/>
              <a:cs typeface="Times New Roman" pitchFamily="18" charset="0"/>
            </a:rPr>
            <a:t>Обеспечение первичных мер пожарной безопасности в населенных пунктах района</a:t>
          </a:r>
        </a:p>
        <a:p>
          <a:r>
            <a:rPr lang="ru-RU" sz="1200" dirty="0" smtClean="0">
              <a:latin typeface="Times New Roman" pitchFamily="18" charset="0"/>
              <a:cs typeface="Times New Roman" pitchFamily="18" charset="0"/>
            </a:rPr>
            <a:t>1 005,8</a:t>
          </a:r>
          <a:endParaRPr lang="ru-RU" sz="1200" dirty="0">
            <a:latin typeface="Times New Roman" pitchFamily="18" charset="0"/>
            <a:cs typeface="Times New Roman" pitchFamily="18" charset="0"/>
          </a:endParaRPr>
        </a:p>
      </dgm:t>
    </dgm:pt>
    <dgm:pt modelId="{A2F8449E-655A-4B37-B8D2-2F5F74F096D0}" type="parTrans" cxnId="{BAA5726A-DF44-445A-9BEC-541723635644}">
      <dgm:prSet/>
      <dgm:spPr/>
      <dgm:t>
        <a:bodyPr/>
        <a:lstStyle/>
        <a:p>
          <a:endParaRPr lang="ru-RU"/>
        </a:p>
      </dgm:t>
    </dgm:pt>
    <dgm:pt modelId="{6BE58E99-FB47-44A7-B2D3-F2C9D0E2D91E}" type="sibTrans" cxnId="{BAA5726A-DF44-445A-9BEC-541723635644}">
      <dgm:prSet/>
      <dgm:spPr/>
      <dgm:t>
        <a:bodyPr/>
        <a:lstStyle/>
        <a:p>
          <a:endParaRPr lang="ru-RU"/>
        </a:p>
      </dgm:t>
    </dgm:pt>
    <dgm:pt modelId="{F30E09CF-92A3-47DB-B94B-CFED186BCA46}">
      <dgm:prSet custT="1"/>
      <dgm:spPr/>
      <dgm:t>
        <a:bodyPr/>
        <a:lstStyle/>
        <a:p>
          <a:r>
            <a:rPr lang="ru-RU" sz="1200" dirty="0" smtClean="0">
              <a:latin typeface="Times New Roman" pitchFamily="18" charset="0"/>
              <a:cs typeface="Times New Roman" pitchFamily="18" charset="0"/>
            </a:rPr>
            <a:t>Профилактика правонарушений в районе</a:t>
          </a:r>
        </a:p>
        <a:p>
          <a:r>
            <a:rPr lang="ru-RU" sz="1200" dirty="0" smtClean="0">
              <a:latin typeface="Times New Roman" pitchFamily="18" charset="0"/>
              <a:cs typeface="Times New Roman" pitchFamily="18" charset="0"/>
            </a:rPr>
            <a:t>355,0</a:t>
          </a:r>
          <a:endParaRPr lang="ru-RU" sz="1200" dirty="0">
            <a:latin typeface="Times New Roman" pitchFamily="18" charset="0"/>
            <a:cs typeface="Times New Roman" pitchFamily="18" charset="0"/>
          </a:endParaRPr>
        </a:p>
      </dgm:t>
    </dgm:pt>
    <dgm:pt modelId="{D4D8EE3A-492A-41A5-9F45-38ADB764F19D}" type="parTrans" cxnId="{784A879D-D297-4363-82C8-C744B418B14C}">
      <dgm:prSet/>
      <dgm:spPr/>
      <dgm:t>
        <a:bodyPr/>
        <a:lstStyle/>
        <a:p>
          <a:endParaRPr lang="ru-RU"/>
        </a:p>
      </dgm:t>
    </dgm:pt>
    <dgm:pt modelId="{6F985E07-A4F9-4E53-BF98-3CD0554B3121}" type="sibTrans" cxnId="{784A879D-D297-4363-82C8-C744B418B14C}">
      <dgm:prSet/>
      <dgm:spPr/>
      <dgm:t>
        <a:bodyPr/>
        <a:lstStyle/>
        <a:p>
          <a:endParaRPr lang="ru-RU"/>
        </a:p>
      </dgm:t>
    </dgm:pt>
    <dgm:pt modelId="{D54B9BAD-6366-4737-BA52-F4CDEBD64616}" type="pres">
      <dgm:prSet presAssocID="{FE4ACE02-777F-4FB8-8EBD-CB7C811E1A9F}" presName="Name0" presStyleCnt="0">
        <dgm:presLayoutVars>
          <dgm:chPref val="1"/>
          <dgm:dir/>
          <dgm:animOne val="branch"/>
          <dgm:animLvl val="lvl"/>
          <dgm:resizeHandles val="exact"/>
        </dgm:presLayoutVars>
      </dgm:prSet>
      <dgm:spPr/>
      <dgm:t>
        <a:bodyPr/>
        <a:lstStyle/>
        <a:p>
          <a:endParaRPr lang="ru-RU"/>
        </a:p>
      </dgm:t>
    </dgm:pt>
    <dgm:pt modelId="{04F59901-0DD7-46D3-86D9-F0CAB55DF920}" type="pres">
      <dgm:prSet presAssocID="{FF91EE5D-9A23-428D-B9CC-614CD1417EC9}" presName="root1" presStyleCnt="0"/>
      <dgm:spPr/>
    </dgm:pt>
    <dgm:pt modelId="{D25EA9D2-EE4A-4B08-A8E1-CC3EA6FDEB09}" type="pres">
      <dgm:prSet presAssocID="{FF91EE5D-9A23-428D-B9CC-614CD1417EC9}" presName="LevelOneTextNode" presStyleLbl="node0" presStyleIdx="0" presStyleCnt="1" custLinFactX="-100000" custLinFactNeighborX="-122126" custLinFactNeighborY="632">
        <dgm:presLayoutVars>
          <dgm:chPref val="3"/>
        </dgm:presLayoutVars>
      </dgm:prSet>
      <dgm:spPr/>
      <dgm:t>
        <a:bodyPr/>
        <a:lstStyle/>
        <a:p>
          <a:endParaRPr lang="ru-RU"/>
        </a:p>
      </dgm:t>
    </dgm:pt>
    <dgm:pt modelId="{2A35300A-77FD-428C-9CC6-D7E7B6C78DB8}" type="pres">
      <dgm:prSet presAssocID="{FF91EE5D-9A23-428D-B9CC-614CD1417EC9}" presName="level2hierChild" presStyleCnt="0"/>
      <dgm:spPr/>
    </dgm:pt>
    <dgm:pt modelId="{F405756D-00B2-45DD-A48B-726025D170FF}" type="pres">
      <dgm:prSet presAssocID="{062648E0-8A02-4FC4-BC57-51F413828037}" presName="conn2-1" presStyleLbl="parChTrans1D2" presStyleIdx="0" presStyleCnt="3"/>
      <dgm:spPr/>
      <dgm:t>
        <a:bodyPr/>
        <a:lstStyle/>
        <a:p>
          <a:endParaRPr lang="ru-RU"/>
        </a:p>
      </dgm:t>
    </dgm:pt>
    <dgm:pt modelId="{85389117-61CA-427F-8582-F92F8C8B623B}" type="pres">
      <dgm:prSet presAssocID="{062648E0-8A02-4FC4-BC57-51F413828037}" presName="connTx" presStyleLbl="parChTrans1D2" presStyleIdx="0" presStyleCnt="3"/>
      <dgm:spPr/>
      <dgm:t>
        <a:bodyPr/>
        <a:lstStyle/>
        <a:p>
          <a:endParaRPr lang="ru-RU"/>
        </a:p>
      </dgm:t>
    </dgm:pt>
    <dgm:pt modelId="{5884DB86-46E0-4FCA-8F6D-B81C6386F517}" type="pres">
      <dgm:prSet presAssocID="{EEED1266-1EDA-4AFB-9711-E6317DCD0617}" presName="root2" presStyleCnt="0"/>
      <dgm:spPr/>
    </dgm:pt>
    <dgm:pt modelId="{9C1544FD-D8B7-45D9-98B6-A2E1E70F0582}" type="pres">
      <dgm:prSet presAssocID="{EEED1266-1EDA-4AFB-9711-E6317DCD0617}" presName="LevelTwoTextNode" presStyleLbl="node2" presStyleIdx="0" presStyleCnt="3" custScaleX="121930" custLinFactNeighborX="-70598" custLinFactNeighborY="-29134">
        <dgm:presLayoutVars>
          <dgm:chPref val="3"/>
        </dgm:presLayoutVars>
      </dgm:prSet>
      <dgm:spPr/>
      <dgm:t>
        <a:bodyPr/>
        <a:lstStyle/>
        <a:p>
          <a:endParaRPr lang="ru-RU"/>
        </a:p>
      </dgm:t>
    </dgm:pt>
    <dgm:pt modelId="{8501D75A-8F40-42C5-B759-3501A7C5E9BB}" type="pres">
      <dgm:prSet presAssocID="{EEED1266-1EDA-4AFB-9711-E6317DCD0617}" presName="level3hierChild" presStyleCnt="0"/>
      <dgm:spPr/>
    </dgm:pt>
    <dgm:pt modelId="{4BF9BC64-83C5-451F-949D-BD5C6ABDCF9C}" type="pres">
      <dgm:prSet presAssocID="{A2F8449E-655A-4B37-B8D2-2F5F74F096D0}" presName="conn2-1" presStyleLbl="parChTrans1D2" presStyleIdx="1" presStyleCnt="3"/>
      <dgm:spPr/>
      <dgm:t>
        <a:bodyPr/>
        <a:lstStyle/>
        <a:p>
          <a:endParaRPr lang="ru-RU"/>
        </a:p>
      </dgm:t>
    </dgm:pt>
    <dgm:pt modelId="{E7713A7C-A2AB-44CE-B100-4A2582302F02}" type="pres">
      <dgm:prSet presAssocID="{A2F8449E-655A-4B37-B8D2-2F5F74F096D0}" presName="connTx" presStyleLbl="parChTrans1D2" presStyleIdx="1" presStyleCnt="3"/>
      <dgm:spPr/>
      <dgm:t>
        <a:bodyPr/>
        <a:lstStyle/>
        <a:p>
          <a:endParaRPr lang="ru-RU"/>
        </a:p>
      </dgm:t>
    </dgm:pt>
    <dgm:pt modelId="{77C98E5A-1DC4-4F23-BABF-FF32DF1E3C3F}" type="pres">
      <dgm:prSet presAssocID="{DB584029-6CF7-459C-B858-D5AFD18B1C4E}" presName="root2" presStyleCnt="0"/>
      <dgm:spPr/>
    </dgm:pt>
    <dgm:pt modelId="{294F7D4B-9F95-4A33-8F96-82DEA8391ADD}" type="pres">
      <dgm:prSet presAssocID="{DB584029-6CF7-459C-B858-D5AFD18B1C4E}" presName="LevelTwoTextNode" presStyleLbl="node2" presStyleIdx="1" presStyleCnt="3" custScaleX="121931" custLinFactNeighborX="-70598" custLinFactNeighborY="-26550">
        <dgm:presLayoutVars>
          <dgm:chPref val="3"/>
        </dgm:presLayoutVars>
      </dgm:prSet>
      <dgm:spPr/>
      <dgm:t>
        <a:bodyPr/>
        <a:lstStyle/>
        <a:p>
          <a:endParaRPr lang="ru-RU"/>
        </a:p>
      </dgm:t>
    </dgm:pt>
    <dgm:pt modelId="{2338CAF2-96A4-4D37-8E5B-6E93EFE5C1CB}" type="pres">
      <dgm:prSet presAssocID="{DB584029-6CF7-459C-B858-D5AFD18B1C4E}" presName="level3hierChild" presStyleCnt="0"/>
      <dgm:spPr/>
    </dgm:pt>
    <dgm:pt modelId="{36272AC6-E201-4D3A-BC73-911E6D556B64}" type="pres">
      <dgm:prSet presAssocID="{D4D8EE3A-492A-41A5-9F45-38ADB764F19D}" presName="conn2-1" presStyleLbl="parChTrans1D2" presStyleIdx="2" presStyleCnt="3"/>
      <dgm:spPr/>
      <dgm:t>
        <a:bodyPr/>
        <a:lstStyle/>
        <a:p>
          <a:endParaRPr lang="ru-RU"/>
        </a:p>
      </dgm:t>
    </dgm:pt>
    <dgm:pt modelId="{1A296986-C1BD-46E5-90DD-AA6ACF6CC49F}" type="pres">
      <dgm:prSet presAssocID="{D4D8EE3A-492A-41A5-9F45-38ADB764F19D}" presName="connTx" presStyleLbl="parChTrans1D2" presStyleIdx="2" presStyleCnt="3"/>
      <dgm:spPr/>
      <dgm:t>
        <a:bodyPr/>
        <a:lstStyle/>
        <a:p>
          <a:endParaRPr lang="ru-RU"/>
        </a:p>
      </dgm:t>
    </dgm:pt>
    <dgm:pt modelId="{691DE6A4-1A6E-4282-8BDA-66DC25ACE5A0}" type="pres">
      <dgm:prSet presAssocID="{F30E09CF-92A3-47DB-B94B-CFED186BCA46}" presName="root2" presStyleCnt="0"/>
      <dgm:spPr/>
    </dgm:pt>
    <dgm:pt modelId="{F77D81AF-5597-4855-A4C7-79883B2F9772}" type="pres">
      <dgm:prSet presAssocID="{F30E09CF-92A3-47DB-B94B-CFED186BCA46}" presName="LevelTwoTextNode" presStyleLbl="node2" presStyleIdx="2" presStyleCnt="3" custScaleX="121136" custLinFactNeighborX="-70598" custLinFactNeighborY="-23967">
        <dgm:presLayoutVars>
          <dgm:chPref val="3"/>
        </dgm:presLayoutVars>
      </dgm:prSet>
      <dgm:spPr/>
      <dgm:t>
        <a:bodyPr/>
        <a:lstStyle/>
        <a:p>
          <a:endParaRPr lang="ru-RU"/>
        </a:p>
      </dgm:t>
    </dgm:pt>
    <dgm:pt modelId="{B0115699-E40D-4081-98DA-876850BC3465}" type="pres">
      <dgm:prSet presAssocID="{F30E09CF-92A3-47DB-B94B-CFED186BCA46}" presName="level3hierChild" presStyleCnt="0"/>
      <dgm:spPr/>
    </dgm:pt>
  </dgm:ptLst>
  <dgm:cxnLst>
    <dgm:cxn modelId="{F641B259-3271-497D-9818-0406C4DD0805}" type="presOf" srcId="{D4D8EE3A-492A-41A5-9F45-38ADB764F19D}" destId="{1A296986-C1BD-46E5-90DD-AA6ACF6CC49F}" srcOrd="1" destOrd="0" presId="urn:microsoft.com/office/officeart/2008/layout/HorizontalMultiLevelHierarchy"/>
    <dgm:cxn modelId="{FC23187B-3662-4B27-83FC-77F5BC526B7C}" srcId="{FE4ACE02-777F-4FB8-8EBD-CB7C811E1A9F}" destId="{FF91EE5D-9A23-428D-B9CC-614CD1417EC9}" srcOrd="0" destOrd="0" parTransId="{ABBA5825-76A8-440E-A02D-ABAEB31C4F48}" sibTransId="{2D60FC47-BD54-4683-8107-56C781E871EC}"/>
    <dgm:cxn modelId="{CC55DF43-193F-4521-BCEE-150C2B1BDDE0}" type="presOf" srcId="{A2F8449E-655A-4B37-B8D2-2F5F74F096D0}" destId="{E7713A7C-A2AB-44CE-B100-4A2582302F02}" srcOrd="1" destOrd="0" presId="urn:microsoft.com/office/officeart/2008/layout/HorizontalMultiLevelHierarchy"/>
    <dgm:cxn modelId="{BE6638A2-F9EF-4247-95A1-53194B1AB065}" srcId="{FF91EE5D-9A23-428D-B9CC-614CD1417EC9}" destId="{EEED1266-1EDA-4AFB-9711-E6317DCD0617}" srcOrd="0" destOrd="0" parTransId="{062648E0-8A02-4FC4-BC57-51F413828037}" sibTransId="{FC68B8CD-EA8F-4A6A-A39E-F18BE141A9AC}"/>
    <dgm:cxn modelId="{A945E27C-BA92-4A5F-B9EA-ACB90008F19A}" type="presOf" srcId="{062648E0-8A02-4FC4-BC57-51F413828037}" destId="{F405756D-00B2-45DD-A48B-726025D170FF}" srcOrd="0" destOrd="0" presId="urn:microsoft.com/office/officeart/2008/layout/HorizontalMultiLevelHierarchy"/>
    <dgm:cxn modelId="{CC22830A-DED9-46D8-9F30-14D42CB620CC}" type="presOf" srcId="{062648E0-8A02-4FC4-BC57-51F413828037}" destId="{85389117-61CA-427F-8582-F92F8C8B623B}" srcOrd="1" destOrd="0" presId="urn:microsoft.com/office/officeart/2008/layout/HorizontalMultiLevelHierarchy"/>
    <dgm:cxn modelId="{80AFECFD-45FB-41D0-BDF2-43696C5F2F04}" type="presOf" srcId="{F30E09CF-92A3-47DB-B94B-CFED186BCA46}" destId="{F77D81AF-5597-4855-A4C7-79883B2F9772}" srcOrd="0" destOrd="0" presId="urn:microsoft.com/office/officeart/2008/layout/HorizontalMultiLevelHierarchy"/>
    <dgm:cxn modelId="{4BF60B03-28EA-4777-B8FC-FF5B706BDA1B}" type="presOf" srcId="{FE4ACE02-777F-4FB8-8EBD-CB7C811E1A9F}" destId="{D54B9BAD-6366-4737-BA52-F4CDEBD64616}" srcOrd="0" destOrd="0" presId="urn:microsoft.com/office/officeart/2008/layout/HorizontalMultiLevelHierarchy"/>
    <dgm:cxn modelId="{3819F787-8519-4B3C-9706-BBA7B87CD89C}" type="presOf" srcId="{DB584029-6CF7-459C-B858-D5AFD18B1C4E}" destId="{294F7D4B-9F95-4A33-8F96-82DEA8391ADD}" srcOrd="0" destOrd="0" presId="urn:microsoft.com/office/officeart/2008/layout/HorizontalMultiLevelHierarchy"/>
    <dgm:cxn modelId="{7F2BE62D-F850-4558-8CC3-713D7F2A7C33}" type="presOf" srcId="{EEED1266-1EDA-4AFB-9711-E6317DCD0617}" destId="{9C1544FD-D8B7-45D9-98B6-A2E1E70F0582}" srcOrd="0" destOrd="0" presId="urn:microsoft.com/office/officeart/2008/layout/HorizontalMultiLevelHierarchy"/>
    <dgm:cxn modelId="{BAA5726A-DF44-445A-9BEC-541723635644}" srcId="{FF91EE5D-9A23-428D-B9CC-614CD1417EC9}" destId="{DB584029-6CF7-459C-B858-D5AFD18B1C4E}" srcOrd="1" destOrd="0" parTransId="{A2F8449E-655A-4B37-B8D2-2F5F74F096D0}" sibTransId="{6BE58E99-FB47-44A7-B2D3-F2C9D0E2D91E}"/>
    <dgm:cxn modelId="{FA5789F6-50D0-4B59-947A-35D4C3C65D74}" type="presOf" srcId="{FF91EE5D-9A23-428D-B9CC-614CD1417EC9}" destId="{D25EA9D2-EE4A-4B08-A8E1-CC3EA6FDEB09}" srcOrd="0" destOrd="0" presId="urn:microsoft.com/office/officeart/2008/layout/HorizontalMultiLevelHierarchy"/>
    <dgm:cxn modelId="{F60CF3FD-B702-4B4F-8249-0706C4CCDB37}" type="presOf" srcId="{D4D8EE3A-492A-41A5-9F45-38ADB764F19D}" destId="{36272AC6-E201-4D3A-BC73-911E6D556B64}" srcOrd="0" destOrd="0" presId="urn:microsoft.com/office/officeart/2008/layout/HorizontalMultiLevelHierarchy"/>
    <dgm:cxn modelId="{784A879D-D297-4363-82C8-C744B418B14C}" srcId="{FF91EE5D-9A23-428D-B9CC-614CD1417EC9}" destId="{F30E09CF-92A3-47DB-B94B-CFED186BCA46}" srcOrd="2" destOrd="0" parTransId="{D4D8EE3A-492A-41A5-9F45-38ADB764F19D}" sibTransId="{6F985E07-A4F9-4E53-BF98-3CD0554B3121}"/>
    <dgm:cxn modelId="{258DFD97-66E0-4906-A186-9CB98489654A}" type="presOf" srcId="{A2F8449E-655A-4B37-B8D2-2F5F74F096D0}" destId="{4BF9BC64-83C5-451F-949D-BD5C6ABDCF9C}" srcOrd="0" destOrd="0" presId="urn:microsoft.com/office/officeart/2008/layout/HorizontalMultiLevelHierarchy"/>
    <dgm:cxn modelId="{7AC323D6-6E5F-4423-94EE-D8FE2FC3503B}" type="presParOf" srcId="{D54B9BAD-6366-4737-BA52-F4CDEBD64616}" destId="{04F59901-0DD7-46D3-86D9-F0CAB55DF920}" srcOrd="0" destOrd="0" presId="urn:microsoft.com/office/officeart/2008/layout/HorizontalMultiLevelHierarchy"/>
    <dgm:cxn modelId="{C1EE7FFD-3BAB-4062-A745-045CA6D3943D}" type="presParOf" srcId="{04F59901-0DD7-46D3-86D9-F0CAB55DF920}" destId="{D25EA9D2-EE4A-4B08-A8E1-CC3EA6FDEB09}" srcOrd="0" destOrd="0" presId="urn:microsoft.com/office/officeart/2008/layout/HorizontalMultiLevelHierarchy"/>
    <dgm:cxn modelId="{1C40B1D9-D9EF-484F-B3CD-6163D91790A9}" type="presParOf" srcId="{04F59901-0DD7-46D3-86D9-F0CAB55DF920}" destId="{2A35300A-77FD-428C-9CC6-D7E7B6C78DB8}" srcOrd="1" destOrd="0" presId="urn:microsoft.com/office/officeart/2008/layout/HorizontalMultiLevelHierarchy"/>
    <dgm:cxn modelId="{2B212EFA-9F74-4BD4-A522-4B762025AD4E}" type="presParOf" srcId="{2A35300A-77FD-428C-9CC6-D7E7B6C78DB8}" destId="{F405756D-00B2-45DD-A48B-726025D170FF}" srcOrd="0" destOrd="0" presId="urn:microsoft.com/office/officeart/2008/layout/HorizontalMultiLevelHierarchy"/>
    <dgm:cxn modelId="{48832A35-1AFB-45F3-A9B6-8F4C7763B264}" type="presParOf" srcId="{F405756D-00B2-45DD-A48B-726025D170FF}" destId="{85389117-61CA-427F-8582-F92F8C8B623B}" srcOrd="0" destOrd="0" presId="urn:microsoft.com/office/officeart/2008/layout/HorizontalMultiLevelHierarchy"/>
    <dgm:cxn modelId="{038A8305-CFCE-45FF-B9B3-3518D2973105}" type="presParOf" srcId="{2A35300A-77FD-428C-9CC6-D7E7B6C78DB8}" destId="{5884DB86-46E0-4FCA-8F6D-B81C6386F517}" srcOrd="1" destOrd="0" presId="urn:microsoft.com/office/officeart/2008/layout/HorizontalMultiLevelHierarchy"/>
    <dgm:cxn modelId="{C4CE639C-6B17-42FA-8559-2B119F00D81E}" type="presParOf" srcId="{5884DB86-46E0-4FCA-8F6D-B81C6386F517}" destId="{9C1544FD-D8B7-45D9-98B6-A2E1E70F0582}" srcOrd="0" destOrd="0" presId="urn:microsoft.com/office/officeart/2008/layout/HorizontalMultiLevelHierarchy"/>
    <dgm:cxn modelId="{347464E8-72AA-40A9-B63B-BE9AC69261C0}" type="presParOf" srcId="{5884DB86-46E0-4FCA-8F6D-B81C6386F517}" destId="{8501D75A-8F40-42C5-B759-3501A7C5E9BB}" srcOrd="1" destOrd="0" presId="urn:microsoft.com/office/officeart/2008/layout/HorizontalMultiLevelHierarchy"/>
    <dgm:cxn modelId="{6600B43A-53D9-4E85-BD47-355F077E67A9}" type="presParOf" srcId="{2A35300A-77FD-428C-9CC6-D7E7B6C78DB8}" destId="{4BF9BC64-83C5-451F-949D-BD5C6ABDCF9C}" srcOrd="2" destOrd="0" presId="urn:microsoft.com/office/officeart/2008/layout/HorizontalMultiLevelHierarchy"/>
    <dgm:cxn modelId="{3D1588FD-AF99-4548-8989-B729429EA314}" type="presParOf" srcId="{4BF9BC64-83C5-451F-949D-BD5C6ABDCF9C}" destId="{E7713A7C-A2AB-44CE-B100-4A2582302F02}" srcOrd="0" destOrd="0" presId="urn:microsoft.com/office/officeart/2008/layout/HorizontalMultiLevelHierarchy"/>
    <dgm:cxn modelId="{F646518D-F2D9-4E97-A55F-B4E3FD3BC602}" type="presParOf" srcId="{2A35300A-77FD-428C-9CC6-D7E7B6C78DB8}" destId="{77C98E5A-1DC4-4F23-BABF-FF32DF1E3C3F}" srcOrd="3" destOrd="0" presId="urn:microsoft.com/office/officeart/2008/layout/HorizontalMultiLevelHierarchy"/>
    <dgm:cxn modelId="{CA7A992D-8779-43C4-B851-385D449B9331}" type="presParOf" srcId="{77C98E5A-1DC4-4F23-BABF-FF32DF1E3C3F}" destId="{294F7D4B-9F95-4A33-8F96-82DEA8391ADD}" srcOrd="0" destOrd="0" presId="urn:microsoft.com/office/officeart/2008/layout/HorizontalMultiLevelHierarchy"/>
    <dgm:cxn modelId="{EA05600B-7A24-4B19-8CC6-FBEC4C3BB016}" type="presParOf" srcId="{77C98E5A-1DC4-4F23-BABF-FF32DF1E3C3F}" destId="{2338CAF2-96A4-4D37-8E5B-6E93EFE5C1CB}" srcOrd="1" destOrd="0" presId="urn:microsoft.com/office/officeart/2008/layout/HorizontalMultiLevelHierarchy"/>
    <dgm:cxn modelId="{45151AED-D54B-46A3-87CD-451893CCFBD3}" type="presParOf" srcId="{2A35300A-77FD-428C-9CC6-D7E7B6C78DB8}" destId="{36272AC6-E201-4D3A-BC73-911E6D556B64}" srcOrd="4" destOrd="0" presId="urn:microsoft.com/office/officeart/2008/layout/HorizontalMultiLevelHierarchy"/>
    <dgm:cxn modelId="{DBCAB349-8CEF-41B6-8B51-11C05D474F58}" type="presParOf" srcId="{36272AC6-E201-4D3A-BC73-911E6D556B64}" destId="{1A296986-C1BD-46E5-90DD-AA6ACF6CC49F}" srcOrd="0" destOrd="0" presId="urn:microsoft.com/office/officeart/2008/layout/HorizontalMultiLevelHierarchy"/>
    <dgm:cxn modelId="{9CA774A7-A413-46D0-8480-56805B3431CD}" type="presParOf" srcId="{2A35300A-77FD-428C-9CC6-D7E7B6C78DB8}" destId="{691DE6A4-1A6E-4282-8BDA-66DC25ACE5A0}" srcOrd="5" destOrd="0" presId="urn:microsoft.com/office/officeart/2008/layout/HorizontalMultiLevelHierarchy"/>
    <dgm:cxn modelId="{ED688EDE-93E3-4F35-B6AC-D948DFF1EBA9}" type="presParOf" srcId="{691DE6A4-1A6E-4282-8BDA-66DC25ACE5A0}" destId="{F77D81AF-5597-4855-A4C7-79883B2F9772}" srcOrd="0" destOrd="0" presId="urn:microsoft.com/office/officeart/2008/layout/HorizontalMultiLevelHierarchy"/>
    <dgm:cxn modelId="{E6C1D0A1-5FE3-42ED-BC17-9349F0B72F5F}" type="presParOf" srcId="{691DE6A4-1A6E-4282-8BDA-66DC25ACE5A0}" destId="{B0115699-E40D-4081-98DA-876850BC3465}"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latin typeface="Times New Roman" pitchFamily="18" charset="0"/>
              <a:cs typeface="Times New Roman" pitchFamily="18" charset="0"/>
            </a:rPr>
            <a:t>Развитие культуры</a:t>
          </a:r>
          <a:endParaRPr lang="ru-RU" sz="1200" dirty="0">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000" dirty="0" smtClean="0">
              <a:latin typeface="Times New Roman" pitchFamily="18" charset="0"/>
              <a:cs typeface="Times New Roman" pitchFamily="18" charset="0"/>
            </a:rPr>
            <a:t>Сохранение культурного наследия</a:t>
          </a:r>
        </a:p>
        <a:p>
          <a:r>
            <a:rPr lang="ru-RU" sz="1000" dirty="0" smtClean="0">
              <a:latin typeface="Times New Roman" pitchFamily="18" charset="0"/>
              <a:cs typeface="Times New Roman" pitchFamily="18" charset="0"/>
            </a:rPr>
            <a:t>35 089,5</a:t>
          </a:r>
          <a:endParaRPr lang="ru-RU" sz="10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363FED4A-B0C1-4BB8-A643-7E81140739A4}">
      <dgm:prSet phldrT="[Текст]" custT="1"/>
      <dgm:spPr/>
      <dgm:t>
        <a:bodyPr/>
        <a:lstStyle/>
        <a:p>
          <a:r>
            <a:rPr lang="ru-RU" sz="1000" dirty="0" smtClean="0">
              <a:latin typeface="Times New Roman" pitchFamily="18" charset="0"/>
              <a:cs typeface="Times New Roman" pitchFamily="18" charset="0"/>
            </a:rPr>
            <a:t>Поддержка искусства и народного творчества</a:t>
          </a:r>
        </a:p>
        <a:p>
          <a:r>
            <a:rPr lang="ru-RU" sz="1000" dirty="0" smtClean="0">
              <a:latin typeface="Times New Roman" pitchFamily="18" charset="0"/>
              <a:cs typeface="Times New Roman" pitchFamily="18" charset="0"/>
            </a:rPr>
            <a:t>91 515,8</a:t>
          </a:r>
          <a:endParaRPr lang="ru-RU" sz="1000" dirty="0">
            <a:latin typeface="Times New Roman" pitchFamily="18" charset="0"/>
            <a:cs typeface="Times New Roman" pitchFamily="18" charset="0"/>
          </a:endParaRPr>
        </a:p>
      </dgm:t>
    </dgm:pt>
    <dgm:pt modelId="{98C8023F-2C9D-48A0-8EED-673CFAACDED8}" type="parTrans" cxnId="{1749DA2E-253B-4862-87A7-B20C5720D536}">
      <dgm:prSet/>
      <dgm:spPr/>
      <dgm:t>
        <a:bodyPr/>
        <a:lstStyle/>
        <a:p>
          <a:endParaRPr lang="ru-RU"/>
        </a:p>
      </dgm:t>
    </dgm:pt>
    <dgm:pt modelId="{751D1259-010D-478B-B306-C05BDE10774C}" type="sibTrans" cxnId="{1749DA2E-253B-4862-87A7-B20C5720D536}">
      <dgm:prSet/>
      <dgm:spPr/>
      <dgm:t>
        <a:bodyPr/>
        <a:lstStyle/>
        <a:p>
          <a:endParaRPr lang="ru-RU"/>
        </a:p>
      </dgm:t>
    </dgm:pt>
    <dgm:pt modelId="{CF2876CA-A731-4B2A-9BB1-41AD9346C48E}">
      <dgm:prSet phldrT="[Текст]" custT="1"/>
      <dgm:spPr/>
      <dgm:t>
        <a:bodyPr/>
        <a:lstStyle/>
        <a:p>
          <a:r>
            <a:rPr lang="ru-RU" sz="1000" dirty="0" smtClean="0">
              <a:latin typeface="Times New Roman" pitchFamily="18" charset="0"/>
              <a:cs typeface="Times New Roman" pitchFamily="18" charset="0"/>
            </a:rPr>
            <a:t>Обеспечение содержания (эксплуатации) имущества муниципальных учреждений Северо-Енисейского района</a:t>
          </a:r>
        </a:p>
        <a:p>
          <a:r>
            <a:rPr lang="ru-RU" sz="1000" dirty="0" smtClean="0">
              <a:latin typeface="Times New Roman" pitchFamily="18" charset="0"/>
              <a:cs typeface="Times New Roman" pitchFamily="18" charset="0"/>
            </a:rPr>
            <a:t>34 328,8</a:t>
          </a:r>
          <a:endParaRPr lang="ru-RU" sz="10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a:p>
      </dgm:t>
    </dgm:pt>
    <dgm:pt modelId="{2178E18F-E57E-49FC-9F55-315294E2E28C}" type="sibTrans" cxnId="{9E6B1A69-78C5-4F56-B627-2F3ABB89B17A}">
      <dgm:prSet/>
      <dgm:spPr/>
      <dgm:t>
        <a:bodyPr/>
        <a:lstStyle/>
        <a:p>
          <a:endParaRPr lang="ru-RU"/>
        </a:p>
      </dgm:t>
    </dgm:pt>
    <dgm:pt modelId="{93E0CA82-CB8A-44FD-BE33-0EA9CED51EAA}">
      <dgm:prSet custT="1"/>
      <dgm:spPr/>
      <dgm:t>
        <a:bodyPr/>
        <a:lstStyle/>
        <a:p>
          <a:r>
            <a:rPr lang="ru-RU" sz="1000" dirty="0" smtClean="0">
              <a:latin typeface="Times New Roman" pitchFamily="18" charset="0"/>
              <a:cs typeface="Times New Roman" pitchFamily="18" charset="0"/>
            </a:rPr>
            <a:t>Обеспечение реализации муниципальной программы</a:t>
          </a:r>
        </a:p>
        <a:p>
          <a:r>
            <a:rPr lang="ru-RU" sz="1000" dirty="0" smtClean="0">
              <a:latin typeface="Times New Roman" pitchFamily="18" charset="0"/>
              <a:cs typeface="Times New Roman" pitchFamily="18" charset="0"/>
            </a:rPr>
            <a:t>23 540,3</a:t>
          </a:r>
          <a:endParaRPr lang="ru-RU" sz="1000" dirty="0">
            <a:latin typeface="Times New Roman" pitchFamily="18" charset="0"/>
            <a:cs typeface="Times New Roman" pitchFamily="18" charset="0"/>
          </a:endParaRPr>
        </a:p>
      </dgm:t>
    </dgm:pt>
    <dgm:pt modelId="{747AD550-DEDD-4B9F-8688-92C53A334F1F}" type="parTrans" cxnId="{53E88EE7-D880-4620-95C4-320FDD5AD30B}">
      <dgm:prSet/>
      <dgm:spPr/>
      <dgm:t>
        <a:bodyPr/>
        <a:lstStyle/>
        <a:p>
          <a:endParaRPr lang="ru-RU"/>
        </a:p>
      </dgm:t>
    </dgm:pt>
    <dgm:pt modelId="{B28E86EF-6804-4B2B-9147-EEE7BD668CEC}" type="sibTrans" cxnId="{53E88EE7-D880-4620-95C4-320FDD5AD30B}">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4"/>
      <dgm:spPr/>
      <dgm:t>
        <a:bodyPr/>
        <a:lstStyle/>
        <a:p>
          <a:endParaRPr lang="ru-RU"/>
        </a:p>
      </dgm:t>
    </dgm:pt>
    <dgm:pt modelId="{7F9487AE-DCD1-4BDD-B684-2DFCF8BCD381}" type="pres">
      <dgm:prSet presAssocID="{7A0D34FF-4450-4439-8442-963A1B34B589}" presName="connTx" presStyleLbl="parChTrans1D2" presStyleIdx="0" presStyleCnt="4"/>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4"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E597C3C4-336B-48E1-999E-915DB7034795}" type="pres">
      <dgm:prSet presAssocID="{98C8023F-2C9D-48A0-8EED-673CFAACDED8}" presName="conn2-1" presStyleLbl="parChTrans1D2" presStyleIdx="1" presStyleCnt="4"/>
      <dgm:spPr/>
      <dgm:t>
        <a:bodyPr/>
        <a:lstStyle/>
        <a:p>
          <a:endParaRPr lang="ru-RU"/>
        </a:p>
      </dgm:t>
    </dgm:pt>
    <dgm:pt modelId="{A8546962-4D26-4307-B34F-B4D25B5155DD}" type="pres">
      <dgm:prSet presAssocID="{98C8023F-2C9D-48A0-8EED-673CFAACDED8}" presName="connTx" presStyleLbl="parChTrans1D2" presStyleIdx="1" presStyleCnt="4"/>
      <dgm:spPr/>
      <dgm:t>
        <a:bodyPr/>
        <a:lstStyle/>
        <a:p>
          <a:endParaRPr lang="ru-RU"/>
        </a:p>
      </dgm:t>
    </dgm:pt>
    <dgm:pt modelId="{55BE559C-84FD-474A-9D2E-538CC805D436}" type="pres">
      <dgm:prSet presAssocID="{363FED4A-B0C1-4BB8-A643-7E81140739A4}" presName="root2" presStyleCnt="0"/>
      <dgm:spPr/>
    </dgm:pt>
    <dgm:pt modelId="{99D953BE-08E9-4B21-862E-94B751C2218C}" type="pres">
      <dgm:prSet presAssocID="{363FED4A-B0C1-4BB8-A643-7E81140739A4}" presName="LevelTwoTextNode" presStyleLbl="node2" presStyleIdx="1" presStyleCnt="4" custLinFactNeighborX="-80046" custLinFactNeighborY="60134">
        <dgm:presLayoutVars>
          <dgm:chPref val="3"/>
        </dgm:presLayoutVars>
      </dgm:prSet>
      <dgm:spPr/>
      <dgm:t>
        <a:bodyPr/>
        <a:lstStyle/>
        <a:p>
          <a:endParaRPr lang="ru-RU"/>
        </a:p>
      </dgm:t>
    </dgm:pt>
    <dgm:pt modelId="{9AC8FCD7-CC20-43B8-BDAC-F19589950005}" type="pres">
      <dgm:prSet presAssocID="{363FED4A-B0C1-4BB8-A643-7E81140739A4}" presName="level3hierChild" presStyleCnt="0"/>
      <dgm:spPr/>
    </dgm:pt>
    <dgm:pt modelId="{A324A088-0BF5-47BB-84DA-4C982D9D2AF2}" type="pres">
      <dgm:prSet presAssocID="{01784CB1-5FF2-4923-9268-E48D5050269B}" presName="conn2-1" presStyleLbl="parChTrans1D2" presStyleIdx="2" presStyleCnt="4"/>
      <dgm:spPr/>
      <dgm:t>
        <a:bodyPr/>
        <a:lstStyle/>
        <a:p>
          <a:endParaRPr lang="ru-RU"/>
        </a:p>
      </dgm:t>
    </dgm:pt>
    <dgm:pt modelId="{126FF164-930E-4C50-9F90-430A3F8FD936}" type="pres">
      <dgm:prSet presAssocID="{01784CB1-5FF2-4923-9268-E48D5050269B}" presName="connTx" presStyleLbl="parChTrans1D2" presStyleIdx="2" presStyleCnt="4"/>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2" presStyleCnt="4" custLinFactNeighborX="-80046" custLinFactNeighborY="40169">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 modelId="{46D907CD-9A2D-4ADF-9B5B-F0F306D0C713}" type="pres">
      <dgm:prSet presAssocID="{747AD550-DEDD-4B9F-8688-92C53A334F1F}" presName="conn2-1" presStyleLbl="parChTrans1D2" presStyleIdx="3" presStyleCnt="4"/>
      <dgm:spPr/>
      <dgm:t>
        <a:bodyPr/>
        <a:lstStyle/>
        <a:p>
          <a:endParaRPr lang="ru-RU"/>
        </a:p>
      </dgm:t>
    </dgm:pt>
    <dgm:pt modelId="{460E7658-6808-4066-9E18-C43B392CA6C4}" type="pres">
      <dgm:prSet presAssocID="{747AD550-DEDD-4B9F-8688-92C53A334F1F}" presName="connTx" presStyleLbl="parChTrans1D2" presStyleIdx="3" presStyleCnt="4"/>
      <dgm:spPr/>
      <dgm:t>
        <a:bodyPr/>
        <a:lstStyle/>
        <a:p>
          <a:endParaRPr lang="ru-RU"/>
        </a:p>
      </dgm:t>
    </dgm:pt>
    <dgm:pt modelId="{84339896-D46F-4F4F-A132-914636391A01}" type="pres">
      <dgm:prSet presAssocID="{93E0CA82-CB8A-44FD-BE33-0EA9CED51EAA}" presName="root2" presStyleCnt="0"/>
      <dgm:spPr/>
    </dgm:pt>
    <dgm:pt modelId="{194599F4-3907-4E06-B663-3B6349F86F4E}" type="pres">
      <dgm:prSet presAssocID="{93E0CA82-CB8A-44FD-BE33-0EA9CED51EAA}" presName="LevelTwoTextNode" presStyleLbl="node2" presStyleIdx="3" presStyleCnt="4" custLinFactNeighborX="-80046" custLinFactNeighborY="20203">
        <dgm:presLayoutVars>
          <dgm:chPref val="3"/>
        </dgm:presLayoutVars>
      </dgm:prSet>
      <dgm:spPr/>
      <dgm:t>
        <a:bodyPr/>
        <a:lstStyle/>
        <a:p>
          <a:endParaRPr lang="ru-RU"/>
        </a:p>
      </dgm:t>
    </dgm:pt>
    <dgm:pt modelId="{EA97E63A-734C-46A1-A94C-BC6A8FB2979B}" type="pres">
      <dgm:prSet presAssocID="{93E0CA82-CB8A-44FD-BE33-0EA9CED51EAA}" presName="level3hierChild" presStyleCnt="0"/>
      <dgm:spPr/>
    </dgm:pt>
  </dgm:ptLst>
  <dgm:cxnLst>
    <dgm:cxn modelId="{C441DA50-4340-467E-865F-18BDC0E07784}" type="presOf" srcId="{01784CB1-5FF2-4923-9268-E48D5050269B}" destId="{126FF164-930E-4C50-9F90-430A3F8FD936}" srcOrd="1" destOrd="0" presId="urn:microsoft.com/office/officeart/2008/layout/HorizontalMultiLevelHierarchy"/>
    <dgm:cxn modelId="{531712EF-6E53-457A-AF51-9601A89079DD}" type="presOf" srcId="{93E0CA82-CB8A-44FD-BE33-0EA9CED51EAA}" destId="{194599F4-3907-4E06-B663-3B6349F86F4E}" srcOrd="0" destOrd="0" presId="urn:microsoft.com/office/officeart/2008/layout/HorizontalMultiLevelHierarchy"/>
    <dgm:cxn modelId="{602AACC1-58FF-4C2E-B1A3-58AF2E8E9C26}" type="presOf" srcId="{7A0D34FF-4450-4439-8442-963A1B34B589}" destId="{4EB5C69D-0640-4DB7-8474-31D16E77BBB0}" srcOrd="0" destOrd="0" presId="urn:microsoft.com/office/officeart/2008/layout/HorizontalMultiLevelHierarchy"/>
    <dgm:cxn modelId="{40C78CBC-EC07-4C84-AFB8-DBA68DE5EBD4}" type="presOf" srcId="{747AD550-DEDD-4B9F-8688-92C53A334F1F}" destId="{46D907CD-9A2D-4ADF-9B5B-F0F306D0C713}" srcOrd="0" destOrd="0" presId="urn:microsoft.com/office/officeart/2008/layout/HorizontalMultiLevelHierarchy"/>
    <dgm:cxn modelId="{F5229CDB-D45C-485F-9BC6-660C1F692C6D}" type="presOf" srcId="{363FED4A-B0C1-4BB8-A643-7E81140739A4}" destId="{99D953BE-08E9-4B21-862E-94B751C2218C}" srcOrd="0" destOrd="0" presId="urn:microsoft.com/office/officeart/2008/layout/HorizontalMultiLevelHierarchy"/>
    <dgm:cxn modelId="{9DD0EAAB-C52C-440E-B971-02CCC277E54F}" srcId="{81553E28-EA2C-43B8-AB59-43B4B79E1F35}" destId="{19CF11E3-380E-48F2-89E9-879FB97AB162}" srcOrd="0" destOrd="0" parTransId="{65388ACF-4101-4037-864E-A344EABBF0C3}" sibTransId="{C2755AAF-E47A-439B-8F96-60F54D122A3B}"/>
    <dgm:cxn modelId="{6DA37D6D-B4C0-47A5-B5F7-2CD0683F4944}" srcId="{19CF11E3-380E-48F2-89E9-879FB97AB162}" destId="{CA7C17D0-4058-46FF-AE83-236C1802E17C}" srcOrd="0" destOrd="0" parTransId="{7A0D34FF-4450-4439-8442-963A1B34B589}" sibTransId="{82862A97-781B-4E0F-BF13-734B0FACBB5F}"/>
    <dgm:cxn modelId="{78B52DA4-2BFA-470B-9410-D02867F0F714}" type="presOf" srcId="{CF2876CA-A731-4B2A-9BB1-41AD9346C48E}" destId="{FDD0ED59-C76F-4E93-913A-C668FA049A0F}" srcOrd="0" destOrd="0" presId="urn:microsoft.com/office/officeart/2008/layout/HorizontalMultiLevelHierarchy"/>
    <dgm:cxn modelId="{164BF1E1-6D66-4FF0-A1C2-B099C96FF017}" type="presOf" srcId="{01784CB1-5FF2-4923-9268-E48D5050269B}" destId="{A324A088-0BF5-47BB-84DA-4C982D9D2AF2}" srcOrd="0" destOrd="0" presId="urn:microsoft.com/office/officeart/2008/layout/HorizontalMultiLevelHierarchy"/>
    <dgm:cxn modelId="{F40890BA-EA1C-429C-AEF7-854346BD5A4B}" type="presOf" srcId="{98C8023F-2C9D-48A0-8EED-673CFAACDED8}" destId="{A8546962-4D26-4307-B34F-B4D25B5155DD}" srcOrd="1" destOrd="0" presId="urn:microsoft.com/office/officeart/2008/layout/HorizontalMultiLevelHierarchy"/>
    <dgm:cxn modelId="{3C8439F1-1F47-4AA7-9028-69C63E6D62F5}" type="presOf" srcId="{81553E28-EA2C-43B8-AB59-43B4B79E1F35}" destId="{3F1357B4-9E5E-44E0-B461-7288E6C0409A}" srcOrd="0" destOrd="0" presId="urn:microsoft.com/office/officeart/2008/layout/HorizontalMultiLevelHierarchy"/>
    <dgm:cxn modelId="{AE662E0F-44F3-46A4-8822-30E25924730B}" type="presOf" srcId="{19CF11E3-380E-48F2-89E9-879FB97AB162}" destId="{62440AD2-5F42-43BB-9E39-2FCC33600A4F}" srcOrd="0" destOrd="0" presId="urn:microsoft.com/office/officeart/2008/layout/HorizontalMultiLevelHierarchy"/>
    <dgm:cxn modelId="{7DC2300B-730E-4FF8-974E-DF2BFCCC87AD}" type="presOf" srcId="{747AD550-DEDD-4B9F-8688-92C53A334F1F}" destId="{460E7658-6808-4066-9E18-C43B392CA6C4}" srcOrd="1" destOrd="0" presId="urn:microsoft.com/office/officeart/2008/layout/HorizontalMultiLevelHierarchy"/>
    <dgm:cxn modelId="{1749DA2E-253B-4862-87A7-B20C5720D536}" srcId="{19CF11E3-380E-48F2-89E9-879FB97AB162}" destId="{363FED4A-B0C1-4BB8-A643-7E81140739A4}" srcOrd="1" destOrd="0" parTransId="{98C8023F-2C9D-48A0-8EED-673CFAACDED8}" sibTransId="{751D1259-010D-478B-B306-C05BDE10774C}"/>
    <dgm:cxn modelId="{9E6B1A69-78C5-4F56-B627-2F3ABB89B17A}" srcId="{19CF11E3-380E-48F2-89E9-879FB97AB162}" destId="{CF2876CA-A731-4B2A-9BB1-41AD9346C48E}" srcOrd="2" destOrd="0" parTransId="{01784CB1-5FF2-4923-9268-E48D5050269B}" sibTransId="{2178E18F-E57E-49FC-9F55-315294E2E28C}"/>
    <dgm:cxn modelId="{53E88EE7-D880-4620-95C4-320FDD5AD30B}" srcId="{19CF11E3-380E-48F2-89E9-879FB97AB162}" destId="{93E0CA82-CB8A-44FD-BE33-0EA9CED51EAA}" srcOrd="3" destOrd="0" parTransId="{747AD550-DEDD-4B9F-8688-92C53A334F1F}" sibTransId="{B28E86EF-6804-4B2B-9147-EEE7BD668CEC}"/>
    <dgm:cxn modelId="{CD8FC859-4319-4AE6-BB01-F0192F7B801A}" type="presOf" srcId="{7A0D34FF-4450-4439-8442-963A1B34B589}" destId="{7F9487AE-DCD1-4BDD-B684-2DFCF8BCD381}" srcOrd="1" destOrd="0" presId="urn:microsoft.com/office/officeart/2008/layout/HorizontalMultiLevelHierarchy"/>
    <dgm:cxn modelId="{D04BFC9E-9564-406F-95AA-3916E8ABF414}" type="presOf" srcId="{98C8023F-2C9D-48A0-8EED-673CFAACDED8}" destId="{E597C3C4-336B-48E1-999E-915DB7034795}" srcOrd="0" destOrd="0" presId="urn:microsoft.com/office/officeart/2008/layout/HorizontalMultiLevelHierarchy"/>
    <dgm:cxn modelId="{4CFF2033-6AB5-4229-8224-FD797CB81BE2}" type="presOf" srcId="{CA7C17D0-4058-46FF-AE83-236C1802E17C}" destId="{9F8B010D-B14E-483B-822F-5B87F314267E}" srcOrd="0" destOrd="0" presId="urn:microsoft.com/office/officeart/2008/layout/HorizontalMultiLevelHierarchy"/>
    <dgm:cxn modelId="{A9C780B9-6B9C-4E29-95E2-5CF72F9AACEB}" type="presParOf" srcId="{3F1357B4-9E5E-44E0-B461-7288E6C0409A}" destId="{FF605446-2FF5-4582-9DE1-73DB2B34EE99}" srcOrd="0" destOrd="0" presId="urn:microsoft.com/office/officeart/2008/layout/HorizontalMultiLevelHierarchy"/>
    <dgm:cxn modelId="{D456B1B5-8C55-453F-9D62-B28E4654E916}" type="presParOf" srcId="{FF605446-2FF5-4582-9DE1-73DB2B34EE99}" destId="{62440AD2-5F42-43BB-9E39-2FCC33600A4F}" srcOrd="0" destOrd="0" presId="urn:microsoft.com/office/officeart/2008/layout/HorizontalMultiLevelHierarchy"/>
    <dgm:cxn modelId="{1028C7E2-C4A4-4F30-9D3F-5522266B1AC0}" type="presParOf" srcId="{FF605446-2FF5-4582-9DE1-73DB2B34EE99}" destId="{FB0B2005-BBEF-4D12-9C4E-28A25471DE17}" srcOrd="1" destOrd="0" presId="urn:microsoft.com/office/officeart/2008/layout/HorizontalMultiLevelHierarchy"/>
    <dgm:cxn modelId="{E48720A8-D2A4-4882-8EB7-2ABD6DCE9772}" type="presParOf" srcId="{FB0B2005-BBEF-4D12-9C4E-28A25471DE17}" destId="{4EB5C69D-0640-4DB7-8474-31D16E77BBB0}" srcOrd="0" destOrd="0" presId="urn:microsoft.com/office/officeart/2008/layout/HorizontalMultiLevelHierarchy"/>
    <dgm:cxn modelId="{EF258656-38B8-4F53-8771-0AC4D76BE490}" type="presParOf" srcId="{4EB5C69D-0640-4DB7-8474-31D16E77BBB0}" destId="{7F9487AE-DCD1-4BDD-B684-2DFCF8BCD381}" srcOrd="0" destOrd="0" presId="urn:microsoft.com/office/officeart/2008/layout/HorizontalMultiLevelHierarchy"/>
    <dgm:cxn modelId="{FE2EE17C-077D-43F7-B269-6EFDFD3938A8}" type="presParOf" srcId="{FB0B2005-BBEF-4D12-9C4E-28A25471DE17}" destId="{37BD7B29-F596-43D2-AAC1-532DE5CCBAAF}" srcOrd="1" destOrd="0" presId="urn:microsoft.com/office/officeart/2008/layout/HorizontalMultiLevelHierarchy"/>
    <dgm:cxn modelId="{955B2A50-B6E7-4D31-981B-E18556D27816}" type="presParOf" srcId="{37BD7B29-F596-43D2-AAC1-532DE5CCBAAF}" destId="{9F8B010D-B14E-483B-822F-5B87F314267E}" srcOrd="0" destOrd="0" presId="urn:microsoft.com/office/officeart/2008/layout/HorizontalMultiLevelHierarchy"/>
    <dgm:cxn modelId="{161BBC0A-4510-4E7B-917E-4CF7D6CF61EC}" type="presParOf" srcId="{37BD7B29-F596-43D2-AAC1-532DE5CCBAAF}" destId="{BF2C4452-8C82-4829-B83D-2011F4A9FC23}" srcOrd="1" destOrd="0" presId="urn:microsoft.com/office/officeart/2008/layout/HorizontalMultiLevelHierarchy"/>
    <dgm:cxn modelId="{6147843E-15DF-4647-B061-28BA5E674E12}" type="presParOf" srcId="{FB0B2005-BBEF-4D12-9C4E-28A25471DE17}" destId="{E597C3C4-336B-48E1-999E-915DB7034795}" srcOrd="2" destOrd="0" presId="urn:microsoft.com/office/officeart/2008/layout/HorizontalMultiLevelHierarchy"/>
    <dgm:cxn modelId="{FD4CFA53-0007-4EC1-876C-269E51C63E11}" type="presParOf" srcId="{E597C3C4-336B-48E1-999E-915DB7034795}" destId="{A8546962-4D26-4307-B34F-B4D25B5155DD}" srcOrd="0" destOrd="0" presId="urn:microsoft.com/office/officeart/2008/layout/HorizontalMultiLevelHierarchy"/>
    <dgm:cxn modelId="{09AAB2DA-50EA-448D-BE2D-259B257A2BEE}" type="presParOf" srcId="{FB0B2005-BBEF-4D12-9C4E-28A25471DE17}" destId="{55BE559C-84FD-474A-9D2E-538CC805D436}" srcOrd="3" destOrd="0" presId="urn:microsoft.com/office/officeart/2008/layout/HorizontalMultiLevelHierarchy"/>
    <dgm:cxn modelId="{EB9BC142-6705-4BF6-BD5C-71346B242178}" type="presParOf" srcId="{55BE559C-84FD-474A-9D2E-538CC805D436}" destId="{99D953BE-08E9-4B21-862E-94B751C2218C}" srcOrd="0" destOrd="0" presId="urn:microsoft.com/office/officeart/2008/layout/HorizontalMultiLevelHierarchy"/>
    <dgm:cxn modelId="{95AEFEF1-3D17-4F19-9EF6-507ED40B86B5}" type="presParOf" srcId="{55BE559C-84FD-474A-9D2E-538CC805D436}" destId="{9AC8FCD7-CC20-43B8-BDAC-F19589950005}" srcOrd="1" destOrd="0" presId="urn:microsoft.com/office/officeart/2008/layout/HorizontalMultiLevelHierarchy"/>
    <dgm:cxn modelId="{167A88D0-E08F-4E52-8CDD-041309883FE9}" type="presParOf" srcId="{FB0B2005-BBEF-4D12-9C4E-28A25471DE17}" destId="{A324A088-0BF5-47BB-84DA-4C982D9D2AF2}" srcOrd="4" destOrd="0" presId="urn:microsoft.com/office/officeart/2008/layout/HorizontalMultiLevelHierarchy"/>
    <dgm:cxn modelId="{0BE20377-4BDD-44C1-AA56-73B2AEDFC6F1}" type="presParOf" srcId="{A324A088-0BF5-47BB-84DA-4C982D9D2AF2}" destId="{126FF164-930E-4C50-9F90-430A3F8FD936}" srcOrd="0" destOrd="0" presId="urn:microsoft.com/office/officeart/2008/layout/HorizontalMultiLevelHierarchy"/>
    <dgm:cxn modelId="{F2675607-50ED-41C4-9A45-D4909D31CCCB}" type="presParOf" srcId="{FB0B2005-BBEF-4D12-9C4E-28A25471DE17}" destId="{028392FE-8A9B-44B0-AB21-05C3C9D774E6}" srcOrd="5" destOrd="0" presId="urn:microsoft.com/office/officeart/2008/layout/HorizontalMultiLevelHierarchy"/>
    <dgm:cxn modelId="{5E35D246-2902-4680-A699-EAEC679BB921}" type="presParOf" srcId="{028392FE-8A9B-44B0-AB21-05C3C9D774E6}" destId="{FDD0ED59-C76F-4E93-913A-C668FA049A0F}" srcOrd="0" destOrd="0" presId="urn:microsoft.com/office/officeart/2008/layout/HorizontalMultiLevelHierarchy"/>
    <dgm:cxn modelId="{A197B00D-2F2F-4F9E-92D5-D5A0BB9E86E9}" type="presParOf" srcId="{028392FE-8A9B-44B0-AB21-05C3C9D774E6}" destId="{DA318DF5-3778-46A4-ADA4-3C64131F0E12}" srcOrd="1" destOrd="0" presId="urn:microsoft.com/office/officeart/2008/layout/HorizontalMultiLevelHierarchy"/>
    <dgm:cxn modelId="{475D58F2-E6C5-4A08-BC71-A21CE884983B}" type="presParOf" srcId="{FB0B2005-BBEF-4D12-9C4E-28A25471DE17}" destId="{46D907CD-9A2D-4ADF-9B5B-F0F306D0C713}" srcOrd="6" destOrd="0" presId="urn:microsoft.com/office/officeart/2008/layout/HorizontalMultiLevelHierarchy"/>
    <dgm:cxn modelId="{436EABA1-D6B0-481D-AB3F-5AD508E49DAB}" type="presParOf" srcId="{46D907CD-9A2D-4ADF-9B5B-F0F306D0C713}" destId="{460E7658-6808-4066-9E18-C43B392CA6C4}" srcOrd="0" destOrd="0" presId="urn:microsoft.com/office/officeart/2008/layout/HorizontalMultiLevelHierarchy"/>
    <dgm:cxn modelId="{AE75E566-1C79-47E4-A5EF-604E9BCDADE2}" type="presParOf" srcId="{FB0B2005-BBEF-4D12-9C4E-28A25471DE17}" destId="{84339896-D46F-4F4F-A132-914636391A01}" srcOrd="7" destOrd="0" presId="urn:microsoft.com/office/officeart/2008/layout/HorizontalMultiLevelHierarchy"/>
    <dgm:cxn modelId="{E9E36527-5B15-4BB0-B0EC-8BD717543579}" type="presParOf" srcId="{84339896-D46F-4F4F-A132-914636391A01}" destId="{194599F4-3907-4E06-B663-3B6349F86F4E}" srcOrd="0" destOrd="0" presId="urn:microsoft.com/office/officeart/2008/layout/HorizontalMultiLevelHierarchy"/>
    <dgm:cxn modelId="{D4DFDD13-D58B-4CA2-ADC6-75256D290C5C}" type="presParOf" srcId="{84339896-D46F-4F4F-A132-914636391A01}" destId="{EA97E63A-734C-46A1-A94C-BC6A8FB2979B}"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solidFill>
                <a:schemeClr val="bg1"/>
              </a:solidFill>
              <a:latin typeface="Times New Roman" pitchFamily="18" charset="0"/>
              <a:cs typeface="Times New Roman" pitchFamily="18" charset="0"/>
            </a:rPr>
            <a:t>Развитие физической культуры, спорта и молодежной</a:t>
          </a:r>
        </a:p>
        <a:p>
          <a:r>
            <a:rPr lang="ru-RU" sz="1200" dirty="0" smtClean="0">
              <a:solidFill>
                <a:schemeClr val="bg1"/>
              </a:solidFill>
              <a:latin typeface="Times New Roman" pitchFamily="18" charset="0"/>
              <a:cs typeface="Times New Roman" pitchFamily="18" charset="0"/>
            </a:rPr>
            <a:t> политики</a:t>
          </a:r>
          <a:endParaRPr lang="ru-RU" sz="1200" dirty="0">
            <a:solidFill>
              <a:schemeClr val="bg1"/>
            </a:solidFill>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200" dirty="0" smtClean="0">
              <a:latin typeface="Times New Roman" pitchFamily="18" charset="0"/>
              <a:cs typeface="Times New Roman" pitchFamily="18" charset="0"/>
            </a:rPr>
            <a:t>Развитие массовой физической культуры, спорта</a:t>
          </a:r>
        </a:p>
        <a:p>
          <a:r>
            <a:rPr lang="ru-RU" sz="1200" dirty="0" smtClean="0">
              <a:latin typeface="Times New Roman" pitchFamily="18" charset="0"/>
              <a:cs typeface="Times New Roman" pitchFamily="18" charset="0"/>
            </a:rPr>
            <a:t>62 792,1</a:t>
          </a:r>
          <a:endParaRPr lang="ru-RU" sz="12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CF2876CA-A731-4B2A-9BB1-41AD9346C48E}">
      <dgm:prSet phldrT="[Текст]" custT="1"/>
      <dgm:spPr/>
      <dgm:t>
        <a:bodyPr/>
        <a:lstStyle/>
        <a:p>
          <a:r>
            <a:rPr lang="ru-RU" sz="1200" dirty="0" smtClean="0">
              <a:latin typeface="Times New Roman" pitchFamily="18" charset="0"/>
              <a:cs typeface="Times New Roman" pitchFamily="18" charset="0"/>
            </a:rPr>
            <a:t>Развитие молодежной политики в районе</a:t>
          </a:r>
        </a:p>
        <a:p>
          <a:r>
            <a:rPr lang="ru-RU" sz="1200" dirty="0" smtClean="0">
              <a:latin typeface="Times New Roman" pitchFamily="18" charset="0"/>
              <a:cs typeface="Times New Roman" pitchFamily="18" charset="0"/>
            </a:rPr>
            <a:t>13 199,5</a:t>
          </a:r>
          <a:endParaRPr lang="ru-RU" sz="12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a:p>
      </dgm:t>
    </dgm:pt>
    <dgm:pt modelId="{2178E18F-E57E-49FC-9F55-315294E2E28C}" type="sibTrans" cxnId="{9E6B1A69-78C5-4F56-B627-2F3ABB89B17A}">
      <dgm:prSet/>
      <dgm:spPr/>
      <dgm:t>
        <a:bodyPr/>
        <a:lstStyle/>
        <a:p>
          <a:endParaRPr lang="ru-RU"/>
        </a:p>
      </dgm:t>
    </dgm:pt>
    <dgm:pt modelId="{19B6A941-1A9A-4B41-ABCA-0B63290FCAFC}">
      <dgm:prSet custT="1"/>
      <dgm:spPr/>
      <dgm:t>
        <a:bodyPr/>
        <a:lstStyle/>
        <a:p>
          <a:r>
            <a:rPr lang="ru-RU" sz="1200" dirty="0" smtClean="0">
              <a:latin typeface="Times New Roman" pitchFamily="18" charset="0"/>
              <a:cs typeface="Times New Roman" pitchFamily="18" charset="0"/>
            </a:rPr>
            <a:t>Обеспечение реализации муниципальной программы и прочие мероприятия</a:t>
          </a:r>
        </a:p>
        <a:p>
          <a:r>
            <a:rPr lang="ru-RU" sz="1200" dirty="0" smtClean="0"/>
            <a:t>16 189,7</a:t>
          </a:r>
          <a:endParaRPr lang="ru-RU" sz="1200" dirty="0"/>
        </a:p>
      </dgm:t>
    </dgm:pt>
    <dgm:pt modelId="{80E2E2A3-59D5-467E-AC0B-93DCD38D0D69}" type="parTrans" cxnId="{D8A515A3-A74E-4394-8575-CB9BB34D7974}">
      <dgm:prSet/>
      <dgm:spPr/>
      <dgm:t>
        <a:bodyPr/>
        <a:lstStyle/>
        <a:p>
          <a:endParaRPr lang="ru-RU"/>
        </a:p>
      </dgm:t>
    </dgm:pt>
    <dgm:pt modelId="{315D4B09-0C2E-48B0-AEF5-84091A317596}" type="sibTrans" cxnId="{D8A515A3-A74E-4394-8575-CB9BB34D7974}">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3"/>
      <dgm:spPr/>
      <dgm:t>
        <a:bodyPr/>
        <a:lstStyle/>
        <a:p>
          <a:endParaRPr lang="ru-RU"/>
        </a:p>
      </dgm:t>
    </dgm:pt>
    <dgm:pt modelId="{7F9487AE-DCD1-4BDD-B684-2DFCF8BCD381}" type="pres">
      <dgm:prSet presAssocID="{7A0D34FF-4450-4439-8442-963A1B34B589}" presName="connTx" presStyleLbl="parChTrans1D2" presStyleIdx="0" presStyleCnt="3"/>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3" custScaleY="252293"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A324A088-0BF5-47BB-84DA-4C982D9D2AF2}" type="pres">
      <dgm:prSet presAssocID="{01784CB1-5FF2-4923-9268-E48D5050269B}" presName="conn2-1" presStyleLbl="parChTrans1D2" presStyleIdx="1" presStyleCnt="3"/>
      <dgm:spPr/>
      <dgm:t>
        <a:bodyPr/>
        <a:lstStyle/>
        <a:p>
          <a:endParaRPr lang="ru-RU"/>
        </a:p>
      </dgm:t>
    </dgm:pt>
    <dgm:pt modelId="{126FF164-930E-4C50-9F90-430A3F8FD936}" type="pres">
      <dgm:prSet presAssocID="{01784CB1-5FF2-4923-9268-E48D5050269B}" presName="connTx" presStyleLbl="parChTrans1D2" presStyleIdx="1" presStyleCnt="3"/>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1" presStyleCnt="3" custLinFactNeighborX="-80046" custLinFactNeighborY="40169">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 modelId="{6C2BBFF1-29A1-4506-948E-F73256431591}" type="pres">
      <dgm:prSet presAssocID="{80E2E2A3-59D5-467E-AC0B-93DCD38D0D69}" presName="conn2-1" presStyleLbl="parChTrans1D2" presStyleIdx="2" presStyleCnt="3"/>
      <dgm:spPr/>
      <dgm:t>
        <a:bodyPr/>
        <a:lstStyle/>
        <a:p>
          <a:endParaRPr lang="ru-RU"/>
        </a:p>
      </dgm:t>
    </dgm:pt>
    <dgm:pt modelId="{4D2C987F-74D7-4C00-BCF8-65AEE8216A21}" type="pres">
      <dgm:prSet presAssocID="{80E2E2A3-59D5-467E-AC0B-93DCD38D0D69}" presName="connTx" presStyleLbl="parChTrans1D2" presStyleIdx="2" presStyleCnt="3"/>
      <dgm:spPr/>
      <dgm:t>
        <a:bodyPr/>
        <a:lstStyle/>
        <a:p>
          <a:endParaRPr lang="ru-RU"/>
        </a:p>
      </dgm:t>
    </dgm:pt>
    <dgm:pt modelId="{FC1F754A-511A-4FD7-BBCB-C68D7F82345B}" type="pres">
      <dgm:prSet presAssocID="{19B6A941-1A9A-4B41-ABCA-0B63290FCAFC}" presName="root2" presStyleCnt="0"/>
      <dgm:spPr/>
    </dgm:pt>
    <dgm:pt modelId="{4B51C063-9882-4318-AB79-1B7E34F23459}" type="pres">
      <dgm:prSet presAssocID="{19B6A941-1A9A-4B41-ABCA-0B63290FCAFC}" presName="LevelTwoTextNode" presStyleLbl="node2" presStyleIdx="2" presStyleCnt="3" custLinFactNeighborX="-80046" custLinFactNeighborY="238">
        <dgm:presLayoutVars>
          <dgm:chPref val="3"/>
        </dgm:presLayoutVars>
      </dgm:prSet>
      <dgm:spPr/>
      <dgm:t>
        <a:bodyPr/>
        <a:lstStyle/>
        <a:p>
          <a:endParaRPr lang="ru-RU"/>
        </a:p>
      </dgm:t>
    </dgm:pt>
    <dgm:pt modelId="{95E0CBBB-DFCF-49CF-B143-515879203032}" type="pres">
      <dgm:prSet presAssocID="{19B6A941-1A9A-4B41-ABCA-0B63290FCAFC}" presName="level3hierChild" presStyleCnt="0"/>
      <dgm:spPr/>
    </dgm:pt>
  </dgm:ptLst>
  <dgm:cxnLst>
    <dgm:cxn modelId="{D323DC37-2CAB-4332-A652-6D2890EC8BF7}" type="presOf" srcId="{19CF11E3-380E-48F2-89E9-879FB97AB162}" destId="{62440AD2-5F42-43BB-9E39-2FCC33600A4F}" srcOrd="0" destOrd="0" presId="urn:microsoft.com/office/officeart/2008/layout/HorizontalMultiLevelHierarchy"/>
    <dgm:cxn modelId="{9DD0EAAB-C52C-440E-B971-02CCC277E54F}" srcId="{81553E28-EA2C-43B8-AB59-43B4B79E1F35}" destId="{19CF11E3-380E-48F2-89E9-879FB97AB162}" srcOrd="0" destOrd="0" parTransId="{65388ACF-4101-4037-864E-A344EABBF0C3}" sibTransId="{C2755AAF-E47A-439B-8F96-60F54D122A3B}"/>
    <dgm:cxn modelId="{F1BA41F9-8867-42F3-8EDC-5BECC1B5752E}" type="presOf" srcId="{19B6A941-1A9A-4B41-ABCA-0B63290FCAFC}" destId="{4B51C063-9882-4318-AB79-1B7E34F23459}" srcOrd="0" destOrd="0" presId="urn:microsoft.com/office/officeart/2008/layout/HorizontalMultiLevelHierarchy"/>
    <dgm:cxn modelId="{FF7EE143-19DA-4B30-ADA1-59786FC525FC}" type="presOf" srcId="{7A0D34FF-4450-4439-8442-963A1B34B589}" destId="{4EB5C69D-0640-4DB7-8474-31D16E77BBB0}" srcOrd="0" destOrd="0" presId="urn:microsoft.com/office/officeart/2008/layout/HorizontalMultiLevelHierarchy"/>
    <dgm:cxn modelId="{CC9C875A-8D9B-4A24-837C-76D65F634B08}" type="presOf" srcId="{7A0D34FF-4450-4439-8442-963A1B34B589}" destId="{7F9487AE-DCD1-4BDD-B684-2DFCF8BCD381}" srcOrd="1" destOrd="0" presId="urn:microsoft.com/office/officeart/2008/layout/HorizontalMultiLevelHierarchy"/>
    <dgm:cxn modelId="{4DC772EF-2380-44A3-B8CC-624A4F3CAF68}" type="presOf" srcId="{01784CB1-5FF2-4923-9268-E48D5050269B}" destId="{126FF164-930E-4C50-9F90-430A3F8FD936}" srcOrd="1" destOrd="0" presId="urn:microsoft.com/office/officeart/2008/layout/HorizontalMultiLevelHierarchy"/>
    <dgm:cxn modelId="{AD641BC9-E2AB-4EDA-951B-E00AB8249C0E}" type="presOf" srcId="{80E2E2A3-59D5-467E-AC0B-93DCD38D0D69}" destId="{6C2BBFF1-29A1-4506-948E-F73256431591}" srcOrd="0" destOrd="0" presId="urn:microsoft.com/office/officeart/2008/layout/HorizontalMultiLevelHierarchy"/>
    <dgm:cxn modelId="{6DA37D6D-B4C0-47A5-B5F7-2CD0683F4944}" srcId="{19CF11E3-380E-48F2-89E9-879FB97AB162}" destId="{CA7C17D0-4058-46FF-AE83-236C1802E17C}" srcOrd="0" destOrd="0" parTransId="{7A0D34FF-4450-4439-8442-963A1B34B589}" sibTransId="{82862A97-781B-4E0F-BF13-734B0FACBB5F}"/>
    <dgm:cxn modelId="{EAE55524-6BD7-4DFB-9372-B152413B4D18}" type="presOf" srcId="{CA7C17D0-4058-46FF-AE83-236C1802E17C}" destId="{9F8B010D-B14E-483B-822F-5B87F314267E}" srcOrd="0" destOrd="0" presId="urn:microsoft.com/office/officeart/2008/layout/HorizontalMultiLevelHierarchy"/>
    <dgm:cxn modelId="{387691D4-7B3C-47F1-B809-1A9F659EA2A6}" type="presOf" srcId="{81553E28-EA2C-43B8-AB59-43B4B79E1F35}" destId="{3F1357B4-9E5E-44E0-B461-7288E6C0409A}" srcOrd="0" destOrd="0" presId="urn:microsoft.com/office/officeart/2008/layout/HorizontalMultiLevelHierarchy"/>
    <dgm:cxn modelId="{9E6B1A69-78C5-4F56-B627-2F3ABB89B17A}" srcId="{19CF11E3-380E-48F2-89E9-879FB97AB162}" destId="{CF2876CA-A731-4B2A-9BB1-41AD9346C48E}" srcOrd="1" destOrd="0" parTransId="{01784CB1-5FF2-4923-9268-E48D5050269B}" sibTransId="{2178E18F-E57E-49FC-9F55-315294E2E28C}"/>
    <dgm:cxn modelId="{FE25F558-A30F-4205-8167-5C7E482EF3A1}" type="presOf" srcId="{01784CB1-5FF2-4923-9268-E48D5050269B}" destId="{A324A088-0BF5-47BB-84DA-4C982D9D2AF2}" srcOrd="0" destOrd="0" presId="urn:microsoft.com/office/officeart/2008/layout/HorizontalMultiLevelHierarchy"/>
    <dgm:cxn modelId="{E7DB6F1A-C2DD-424F-AD30-2E0095EA94E2}" type="presOf" srcId="{CF2876CA-A731-4B2A-9BB1-41AD9346C48E}" destId="{FDD0ED59-C76F-4E93-913A-C668FA049A0F}" srcOrd="0" destOrd="0" presId="urn:microsoft.com/office/officeart/2008/layout/HorizontalMultiLevelHierarchy"/>
    <dgm:cxn modelId="{9F089924-1905-45E4-9E72-1C69CE0F0A59}" type="presOf" srcId="{80E2E2A3-59D5-467E-AC0B-93DCD38D0D69}" destId="{4D2C987F-74D7-4C00-BCF8-65AEE8216A21}" srcOrd="1" destOrd="0" presId="urn:microsoft.com/office/officeart/2008/layout/HorizontalMultiLevelHierarchy"/>
    <dgm:cxn modelId="{D8A515A3-A74E-4394-8575-CB9BB34D7974}" srcId="{19CF11E3-380E-48F2-89E9-879FB97AB162}" destId="{19B6A941-1A9A-4B41-ABCA-0B63290FCAFC}" srcOrd="2" destOrd="0" parTransId="{80E2E2A3-59D5-467E-AC0B-93DCD38D0D69}" sibTransId="{315D4B09-0C2E-48B0-AEF5-84091A317596}"/>
    <dgm:cxn modelId="{5C21A835-5604-47D4-97A6-3CB42C06C0A4}" type="presParOf" srcId="{3F1357B4-9E5E-44E0-B461-7288E6C0409A}" destId="{FF605446-2FF5-4582-9DE1-73DB2B34EE99}" srcOrd="0" destOrd="0" presId="urn:microsoft.com/office/officeart/2008/layout/HorizontalMultiLevelHierarchy"/>
    <dgm:cxn modelId="{71B67A35-527F-4E18-8E30-F964F10CE75A}" type="presParOf" srcId="{FF605446-2FF5-4582-9DE1-73DB2B34EE99}" destId="{62440AD2-5F42-43BB-9E39-2FCC33600A4F}" srcOrd="0" destOrd="0" presId="urn:microsoft.com/office/officeart/2008/layout/HorizontalMultiLevelHierarchy"/>
    <dgm:cxn modelId="{9FD864BE-FE50-425E-ACA7-1858031C42B5}" type="presParOf" srcId="{FF605446-2FF5-4582-9DE1-73DB2B34EE99}" destId="{FB0B2005-BBEF-4D12-9C4E-28A25471DE17}" srcOrd="1" destOrd="0" presId="urn:microsoft.com/office/officeart/2008/layout/HorizontalMultiLevelHierarchy"/>
    <dgm:cxn modelId="{9D6D740B-B27A-4D05-876E-D7ACFC562E09}" type="presParOf" srcId="{FB0B2005-BBEF-4D12-9C4E-28A25471DE17}" destId="{4EB5C69D-0640-4DB7-8474-31D16E77BBB0}" srcOrd="0" destOrd="0" presId="urn:microsoft.com/office/officeart/2008/layout/HorizontalMultiLevelHierarchy"/>
    <dgm:cxn modelId="{E8DD48C5-F7CA-4F6C-AA2E-ED8173701AEF}" type="presParOf" srcId="{4EB5C69D-0640-4DB7-8474-31D16E77BBB0}" destId="{7F9487AE-DCD1-4BDD-B684-2DFCF8BCD381}" srcOrd="0" destOrd="0" presId="urn:microsoft.com/office/officeart/2008/layout/HorizontalMultiLevelHierarchy"/>
    <dgm:cxn modelId="{22A2BFC7-7533-4B25-BEE2-FAF89D8D6B63}" type="presParOf" srcId="{FB0B2005-BBEF-4D12-9C4E-28A25471DE17}" destId="{37BD7B29-F596-43D2-AAC1-532DE5CCBAAF}" srcOrd="1" destOrd="0" presId="urn:microsoft.com/office/officeart/2008/layout/HorizontalMultiLevelHierarchy"/>
    <dgm:cxn modelId="{331A14C0-582B-40A6-93CF-5CED7FB58673}" type="presParOf" srcId="{37BD7B29-F596-43D2-AAC1-532DE5CCBAAF}" destId="{9F8B010D-B14E-483B-822F-5B87F314267E}" srcOrd="0" destOrd="0" presId="urn:microsoft.com/office/officeart/2008/layout/HorizontalMultiLevelHierarchy"/>
    <dgm:cxn modelId="{62CC9616-B2FA-419B-827F-32C0E7BE593B}" type="presParOf" srcId="{37BD7B29-F596-43D2-AAC1-532DE5CCBAAF}" destId="{BF2C4452-8C82-4829-B83D-2011F4A9FC23}" srcOrd="1" destOrd="0" presId="urn:microsoft.com/office/officeart/2008/layout/HorizontalMultiLevelHierarchy"/>
    <dgm:cxn modelId="{E452DD3A-BE1D-449E-B1CB-C72DCA102E47}" type="presParOf" srcId="{FB0B2005-BBEF-4D12-9C4E-28A25471DE17}" destId="{A324A088-0BF5-47BB-84DA-4C982D9D2AF2}" srcOrd="2" destOrd="0" presId="urn:microsoft.com/office/officeart/2008/layout/HorizontalMultiLevelHierarchy"/>
    <dgm:cxn modelId="{6ED531B9-45B4-487F-83F0-FA6F1D5080A1}" type="presParOf" srcId="{A324A088-0BF5-47BB-84DA-4C982D9D2AF2}" destId="{126FF164-930E-4C50-9F90-430A3F8FD936}" srcOrd="0" destOrd="0" presId="urn:microsoft.com/office/officeart/2008/layout/HorizontalMultiLevelHierarchy"/>
    <dgm:cxn modelId="{F0258823-73E8-458C-9C66-89E98B77D39C}" type="presParOf" srcId="{FB0B2005-BBEF-4D12-9C4E-28A25471DE17}" destId="{028392FE-8A9B-44B0-AB21-05C3C9D774E6}" srcOrd="3" destOrd="0" presId="urn:microsoft.com/office/officeart/2008/layout/HorizontalMultiLevelHierarchy"/>
    <dgm:cxn modelId="{1568FFC4-0A6F-4A7E-8D66-616DB58AE300}" type="presParOf" srcId="{028392FE-8A9B-44B0-AB21-05C3C9D774E6}" destId="{FDD0ED59-C76F-4E93-913A-C668FA049A0F}" srcOrd="0" destOrd="0" presId="urn:microsoft.com/office/officeart/2008/layout/HorizontalMultiLevelHierarchy"/>
    <dgm:cxn modelId="{D9946A7B-94D8-4472-909D-695F81A55EB8}" type="presParOf" srcId="{028392FE-8A9B-44B0-AB21-05C3C9D774E6}" destId="{DA318DF5-3778-46A4-ADA4-3C64131F0E12}" srcOrd="1" destOrd="0" presId="urn:microsoft.com/office/officeart/2008/layout/HorizontalMultiLevelHierarchy"/>
    <dgm:cxn modelId="{5632D3D6-489F-46CA-A995-9BED0BD14912}" type="presParOf" srcId="{FB0B2005-BBEF-4D12-9C4E-28A25471DE17}" destId="{6C2BBFF1-29A1-4506-948E-F73256431591}" srcOrd="4" destOrd="0" presId="urn:microsoft.com/office/officeart/2008/layout/HorizontalMultiLevelHierarchy"/>
    <dgm:cxn modelId="{E14BD869-C65A-4AE8-8D76-131A537C7365}" type="presParOf" srcId="{6C2BBFF1-29A1-4506-948E-F73256431591}" destId="{4D2C987F-74D7-4C00-BCF8-65AEE8216A21}" srcOrd="0" destOrd="0" presId="urn:microsoft.com/office/officeart/2008/layout/HorizontalMultiLevelHierarchy"/>
    <dgm:cxn modelId="{4A39D1CB-89DB-415F-9DA0-30B643DFC171}" type="presParOf" srcId="{FB0B2005-BBEF-4D12-9C4E-28A25471DE17}" destId="{FC1F754A-511A-4FD7-BBCB-C68D7F82345B}" srcOrd="5" destOrd="0" presId="urn:microsoft.com/office/officeart/2008/layout/HorizontalMultiLevelHierarchy"/>
    <dgm:cxn modelId="{A58732C9-36F2-4FEF-A350-749B2A3353F6}" type="presParOf" srcId="{FC1F754A-511A-4FD7-BBCB-C68D7F82345B}" destId="{4B51C063-9882-4318-AB79-1B7E34F23459}" srcOrd="0" destOrd="0" presId="urn:microsoft.com/office/officeart/2008/layout/HorizontalMultiLevelHierarchy"/>
    <dgm:cxn modelId="{9D114C19-783C-44CD-9D5E-2862B7B248AD}" type="presParOf" srcId="{FC1F754A-511A-4FD7-BBCB-C68D7F82345B}" destId="{95E0CBBB-DFCF-49CF-B143-51587920303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8A26D62-86C6-477C-9FAC-E1C3EF9840F3}"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4E9B80E8-A296-46D6-91D0-93F32A3A8024}">
      <dgm:prSet phldrT="[Текст]" custT="1"/>
      <dgm:spPr/>
      <dgm:t>
        <a:bodyPr/>
        <a:lstStyle/>
        <a:p>
          <a:r>
            <a:rPr lang="ru-RU" sz="1400" dirty="0" smtClean="0">
              <a:latin typeface="Times New Roman" pitchFamily="18" charset="0"/>
              <a:cs typeface="Times New Roman" pitchFamily="18" charset="0"/>
            </a:rPr>
            <a:t>Развитие транспортной системы</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Северо-Енисейского района</a:t>
          </a:r>
          <a:br>
            <a:rPr lang="ru-RU" sz="1400" dirty="0" smtClean="0">
              <a:latin typeface="Times New Roman" pitchFamily="18" charset="0"/>
              <a:cs typeface="Times New Roman" pitchFamily="18" charset="0"/>
            </a:rPr>
          </a:br>
          <a:endParaRPr lang="ru-RU" sz="1400" dirty="0">
            <a:latin typeface="Times New Roman" pitchFamily="18" charset="0"/>
            <a:cs typeface="Times New Roman" pitchFamily="18" charset="0"/>
          </a:endParaRPr>
        </a:p>
      </dgm:t>
    </dgm:pt>
    <dgm:pt modelId="{FC65CE7B-0348-4C8F-93AA-377C8D103470}" type="parTrans" cxnId="{072DDE38-523C-4487-87C5-DB78BF8FBA27}">
      <dgm:prSet/>
      <dgm:spPr/>
      <dgm:t>
        <a:bodyPr/>
        <a:lstStyle/>
        <a:p>
          <a:endParaRPr lang="ru-RU"/>
        </a:p>
      </dgm:t>
    </dgm:pt>
    <dgm:pt modelId="{C402CE06-5CA1-4238-82D6-615027094FCA}" type="sibTrans" cxnId="{072DDE38-523C-4487-87C5-DB78BF8FBA27}">
      <dgm:prSet/>
      <dgm:spPr/>
      <dgm:t>
        <a:bodyPr/>
        <a:lstStyle/>
        <a:p>
          <a:endParaRPr lang="ru-RU"/>
        </a:p>
      </dgm:t>
    </dgm:pt>
    <dgm:pt modelId="{2E8D24E1-B78D-4A0C-8AD6-A0F2192B97BD}">
      <dgm:prSet custT="1"/>
      <dgm:spPr/>
      <dgm:t>
        <a:bodyPr/>
        <a:lstStyle/>
        <a:p>
          <a:r>
            <a:rPr lang="ru-RU" sz="1200" dirty="0" smtClean="0">
              <a:latin typeface="Times New Roman" pitchFamily="18" charset="0"/>
              <a:cs typeface="Times New Roman" pitchFamily="18" charset="0"/>
            </a:rPr>
            <a:t>Дороги Северо-Енисейского района</a:t>
          </a:r>
        </a:p>
        <a:p>
          <a:r>
            <a:rPr lang="ru-RU" sz="1200" dirty="0" smtClean="0">
              <a:latin typeface="Times New Roman" pitchFamily="18" charset="0"/>
              <a:cs typeface="Times New Roman" pitchFamily="18" charset="0"/>
            </a:rPr>
            <a:t>143 299,6</a:t>
          </a:r>
          <a:endParaRPr lang="ru-RU" sz="1200" dirty="0">
            <a:latin typeface="Times New Roman" pitchFamily="18" charset="0"/>
            <a:cs typeface="Times New Roman" pitchFamily="18" charset="0"/>
          </a:endParaRPr>
        </a:p>
      </dgm:t>
    </dgm:pt>
    <dgm:pt modelId="{EE084943-F421-44CD-ACB6-2CD9366E759D}" type="parTrans" cxnId="{D53533FE-11C1-403E-820A-ACA8357368B5}">
      <dgm:prSet/>
      <dgm:spPr/>
      <dgm:t>
        <a:bodyPr/>
        <a:lstStyle/>
        <a:p>
          <a:endParaRPr lang="ru-RU" dirty="0"/>
        </a:p>
      </dgm:t>
    </dgm:pt>
    <dgm:pt modelId="{88ADAC01-3503-473A-B1E7-11D48E50EAFA}" type="sibTrans" cxnId="{D53533FE-11C1-403E-820A-ACA8357368B5}">
      <dgm:prSet/>
      <dgm:spPr/>
      <dgm:t>
        <a:bodyPr/>
        <a:lstStyle/>
        <a:p>
          <a:endParaRPr lang="ru-RU"/>
        </a:p>
      </dgm:t>
    </dgm:pt>
    <dgm:pt modelId="{7EDC473A-6C58-4C8A-8217-8262621784AF}">
      <dgm:prSet custT="1"/>
      <dgm:spPr/>
      <dgm:t>
        <a:bodyPr/>
        <a:lstStyle/>
        <a:p>
          <a:r>
            <a:rPr lang="ru-RU" sz="1200" dirty="0" smtClean="0">
              <a:latin typeface="Times New Roman" pitchFamily="18" charset="0"/>
              <a:cs typeface="Times New Roman" pitchFamily="18" charset="0"/>
            </a:rPr>
            <a:t>Повышение безопасности дорожного движения в Северо-Енисейском районе</a:t>
          </a:r>
        </a:p>
        <a:p>
          <a:r>
            <a:rPr lang="ru-RU" sz="1200" dirty="0" smtClean="0">
              <a:latin typeface="Times New Roman" pitchFamily="18" charset="0"/>
              <a:cs typeface="Times New Roman" pitchFamily="18" charset="0"/>
            </a:rPr>
            <a:t>4 977,5</a:t>
          </a:r>
          <a:endParaRPr lang="ru-RU" sz="1200" dirty="0">
            <a:latin typeface="Times New Roman" pitchFamily="18" charset="0"/>
            <a:cs typeface="Times New Roman" pitchFamily="18" charset="0"/>
          </a:endParaRPr>
        </a:p>
      </dgm:t>
    </dgm:pt>
    <dgm:pt modelId="{5105E6DB-3263-4E03-B9A3-BF352CBFAADD}" type="parTrans" cxnId="{E43644DF-8B0E-4DF4-8E2C-327FA44F98D2}">
      <dgm:prSet/>
      <dgm:spPr/>
      <dgm:t>
        <a:bodyPr/>
        <a:lstStyle/>
        <a:p>
          <a:endParaRPr lang="ru-RU" dirty="0"/>
        </a:p>
      </dgm:t>
    </dgm:pt>
    <dgm:pt modelId="{EF8F042F-DA7C-42E7-A8C2-A1C7EA1E5AE2}" type="sibTrans" cxnId="{E43644DF-8B0E-4DF4-8E2C-327FA44F98D2}">
      <dgm:prSet/>
      <dgm:spPr/>
      <dgm:t>
        <a:bodyPr/>
        <a:lstStyle/>
        <a:p>
          <a:endParaRPr lang="ru-RU"/>
        </a:p>
      </dgm:t>
    </dgm:pt>
    <dgm:pt modelId="{C9ECBD1B-26A6-4E2D-81F4-AA329CC412D1}">
      <dgm:prSet custT="1"/>
      <dgm:spPr/>
      <dgm:t>
        <a:bodyPr/>
        <a:lstStyle/>
        <a:p>
          <a:r>
            <a:rPr lang="ru-RU" sz="1200" dirty="0" smtClean="0">
              <a:latin typeface="Times New Roman" pitchFamily="18" charset="0"/>
              <a:cs typeface="Times New Roman" pitchFamily="18" charset="0"/>
            </a:rPr>
            <a:t>Развитие транспортного комплекса Северо-Енисейского района</a:t>
          </a:r>
        </a:p>
        <a:p>
          <a:r>
            <a:rPr lang="ru-RU" sz="1200" dirty="0" smtClean="0">
              <a:latin typeface="Times New Roman" pitchFamily="18" charset="0"/>
              <a:cs typeface="Times New Roman" pitchFamily="18" charset="0"/>
            </a:rPr>
            <a:t>29 484,0</a:t>
          </a:r>
        </a:p>
      </dgm:t>
    </dgm:pt>
    <dgm:pt modelId="{38F0BA02-43DE-434F-91CB-FEA04BD349D8}" type="parTrans" cxnId="{A297A064-FECE-4BC9-AFB9-86EA07C71785}">
      <dgm:prSet/>
      <dgm:spPr/>
      <dgm:t>
        <a:bodyPr/>
        <a:lstStyle/>
        <a:p>
          <a:endParaRPr lang="ru-RU" dirty="0"/>
        </a:p>
      </dgm:t>
    </dgm:pt>
    <dgm:pt modelId="{95C8E3F4-F946-44BD-8A0A-E64B8578E3DA}" type="sibTrans" cxnId="{A297A064-FECE-4BC9-AFB9-86EA07C71785}">
      <dgm:prSet/>
      <dgm:spPr/>
      <dgm:t>
        <a:bodyPr/>
        <a:lstStyle/>
        <a:p>
          <a:endParaRPr lang="ru-RU"/>
        </a:p>
      </dgm:t>
    </dgm:pt>
    <dgm:pt modelId="{B9FC096F-E88F-4CC9-B277-DAF7DCFD65C5}" type="pres">
      <dgm:prSet presAssocID="{58A26D62-86C6-477C-9FAC-E1C3EF9840F3}" presName="Name0" presStyleCnt="0">
        <dgm:presLayoutVars>
          <dgm:chPref val="1"/>
          <dgm:dir/>
          <dgm:animOne val="branch"/>
          <dgm:animLvl val="lvl"/>
          <dgm:resizeHandles val="exact"/>
        </dgm:presLayoutVars>
      </dgm:prSet>
      <dgm:spPr/>
      <dgm:t>
        <a:bodyPr/>
        <a:lstStyle/>
        <a:p>
          <a:endParaRPr lang="ru-RU"/>
        </a:p>
      </dgm:t>
    </dgm:pt>
    <dgm:pt modelId="{27AF1974-172F-4BAB-9B8F-41F4C20B2DEB}" type="pres">
      <dgm:prSet presAssocID="{4E9B80E8-A296-46D6-91D0-93F32A3A8024}" presName="root1" presStyleCnt="0"/>
      <dgm:spPr/>
    </dgm:pt>
    <dgm:pt modelId="{7255C32E-BE47-4CBC-84D8-D0996D81D5D3}" type="pres">
      <dgm:prSet presAssocID="{4E9B80E8-A296-46D6-91D0-93F32A3A8024}" presName="LevelOneTextNode" presStyleLbl="node0" presStyleIdx="0" presStyleCnt="1" custScaleX="87339" custScaleY="111275" custLinFactX="-96233" custLinFactNeighborX="-100000" custLinFactNeighborY="8026">
        <dgm:presLayoutVars>
          <dgm:chPref val="3"/>
        </dgm:presLayoutVars>
      </dgm:prSet>
      <dgm:spPr/>
      <dgm:t>
        <a:bodyPr/>
        <a:lstStyle/>
        <a:p>
          <a:endParaRPr lang="ru-RU"/>
        </a:p>
      </dgm:t>
    </dgm:pt>
    <dgm:pt modelId="{50FF79EE-692E-4AFC-BDC7-016051C4CBFF}" type="pres">
      <dgm:prSet presAssocID="{4E9B80E8-A296-46D6-91D0-93F32A3A8024}" presName="level2hierChild" presStyleCnt="0"/>
      <dgm:spPr/>
    </dgm:pt>
    <dgm:pt modelId="{0D60C23C-F719-445C-836B-22BBBFEBF2CB}" type="pres">
      <dgm:prSet presAssocID="{EE084943-F421-44CD-ACB6-2CD9366E759D}" presName="conn2-1" presStyleLbl="parChTrans1D2" presStyleIdx="0" presStyleCnt="3"/>
      <dgm:spPr/>
      <dgm:t>
        <a:bodyPr/>
        <a:lstStyle/>
        <a:p>
          <a:endParaRPr lang="ru-RU"/>
        </a:p>
      </dgm:t>
    </dgm:pt>
    <dgm:pt modelId="{08809B55-D645-4635-A684-C4F4C7229D30}" type="pres">
      <dgm:prSet presAssocID="{EE084943-F421-44CD-ACB6-2CD9366E759D}" presName="connTx" presStyleLbl="parChTrans1D2" presStyleIdx="0" presStyleCnt="3"/>
      <dgm:spPr/>
      <dgm:t>
        <a:bodyPr/>
        <a:lstStyle/>
        <a:p>
          <a:endParaRPr lang="ru-RU"/>
        </a:p>
      </dgm:t>
    </dgm:pt>
    <dgm:pt modelId="{99915978-9905-43FD-8C13-CF968082F0C9}" type="pres">
      <dgm:prSet presAssocID="{2E8D24E1-B78D-4A0C-8AD6-A0F2192B97BD}" presName="root2" presStyleCnt="0"/>
      <dgm:spPr/>
    </dgm:pt>
    <dgm:pt modelId="{FE124371-5989-4CF5-8EE0-76D0B7D72B09}" type="pres">
      <dgm:prSet presAssocID="{2E8D24E1-B78D-4A0C-8AD6-A0F2192B97BD}" presName="LevelTwoTextNode" presStyleLbl="node2" presStyleIdx="0" presStyleCnt="3" custScaleX="158723" custScaleY="130690" custLinFactNeighborX="-58514" custLinFactNeighborY="22785">
        <dgm:presLayoutVars>
          <dgm:chPref val="3"/>
        </dgm:presLayoutVars>
      </dgm:prSet>
      <dgm:spPr/>
      <dgm:t>
        <a:bodyPr/>
        <a:lstStyle/>
        <a:p>
          <a:endParaRPr lang="ru-RU"/>
        </a:p>
      </dgm:t>
    </dgm:pt>
    <dgm:pt modelId="{0D2CA81C-6B28-4516-B017-564B0BA7CEC6}" type="pres">
      <dgm:prSet presAssocID="{2E8D24E1-B78D-4A0C-8AD6-A0F2192B97BD}" presName="level3hierChild" presStyleCnt="0"/>
      <dgm:spPr/>
    </dgm:pt>
    <dgm:pt modelId="{3B00C9E7-84AC-49B9-ACF2-4FA1A05BCB44}" type="pres">
      <dgm:prSet presAssocID="{5105E6DB-3263-4E03-B9A3-BF352CBFAADD}" presName="conn2-1" presStyleLbl="parChTrans1D2" presStyleIdx="1" presStyleCnt="3"/>
      <dgm:spPr/>
      <dgm:t>
        <a:bodyPr/>
        <a:lstStyle/>
        <a:p>
          <a:endParaRPr lang="ru-RU"/>
        </a:p>
      </dgm:t>
    </dgm:pt>
    <dgm:pt modelId="{C85BAEFF-5C61-4FFC-93D6-D02998CC4DF8}" type="pres">
      <dgm:prSet presAssocID="{5105E6DB-3263-4E03-B9A3-BF352CBFAADD}" presName="connTx" presStyleLbl="parChTrans1D2" presStyleIdx="1" presStyleCnt="3"/>
      <dgm:spPr/>
      <dgm:t>
        <a:bodyPr/>
        <a:lstStyle/>
        <a:p>
          <a:endParaRPr lang="ru-RU"/>
        </a:p>
      </dgm:t>
    </dgm:pt>
    <dgm:pt modelId="{32FE97F3-FD08-42BF-A972-3F9B9CDC77D7}" type="pres">
      <dgm:prSet presAssocID="{7EDC473A-6C58-4C8A-8217-8262621784AF}" presName="root2" presStyleCnt="0"/>
      <dgm:spPr/>
    </dgm:pt>
    <dgm:pt modelId="{7966EECF-EE01-4F69-927F-8EB470ED57B0}" type="pres">
      <dgm:prSet presAssocID="{7EDC473A-6C58-4C8A-8217-8262621784AF}" presName="LevelTwoTextNode" presStyleLbl="node2" presStyleIdx="1" presStyleCnt="3" custScaleX="160028" custScaleY="140592" custLinFactNeighborX="-57786" custLinFactNeighborY="37619">
        <dgm:presLayoutVars>
          <dgm:chPref val="3"/>
        </dgm:presLayoutVars>
      </dgm:prSet>
      <dgm:spPr/>
      <dgm:t>
        <a:bodyPr/>
        <a:lstStyle/>
        <a:p>
          <a:endParaRPr lang="ru-RU"/>
        </a:p>
      </dgm:t>
    </dgm:pt>
    <dgm:pt modelId="{4DE8F1B3-AD95-4AF3-A954-213825462CB4}" type="pres">
      <dgm:prSet presAssocID="{7EDC473A-6C58-4C8A-8217-8262621784AF}" presName="level3hierChild" presStyleCnt="0"/>
      <dgm:spPr/>
    </dgm:pt>
    <dgm:pt modelId="{AE6349DC-4666-4DBD-AC6C-D6087B4C9D33}" type="pres">
      <dgm:prSet presAssocID="{38F0BA02-43DE-434F-91CB-FEA04BD349D8}" presName="conn2-1" presStyleLbl="parChTrans1D2" presStyleIdx="2" presStyleCnt="3"/>
      <dgm:spPr/>
      <dgm:t>
        <a:bodyPr/>
        <a:lstStyle/>
        <a:p>
          <a:endParaRPr lang="ru-RU"/>
        </a:p>
      </dgm:t>
    </dgm:pt>
    <dgm:pt modelId="{24127767-45B9-4EE8-9C96-6F932B318585}" type="pres">
      <dgm:prSet presAssocID="{38F0BA02-43DE-434F-91CB-FEA04BD349D8}" presName="connTx" presStyleLbl="parChTrans1D2" presStyleIdx="2" presStyleCnt="3"/>
      <dgm:spPr/>
      <dgm:t>
        <a:bodyPr/>
        <a:lstStyle/>
        <a:p>
          <a:endParaRPr lang="ru-RU"/>
        </a:p>
      </dgm:t>
    </dgm:pt>
    <dgm:pt modelId="{5CE2679B-2F37-4890-9813-06F32A5EDBF9}" type="pres">
      <dgm:prSet presAssocID="{C9ECBD1B-26A6-4E2D-81F4-AA329CC412D1}" presName="root2" presStyleCnt="0"/>
      <dgm:spPr/>
    </dgm:pt>
    <dgm:pt modelId="{B12B45CD-A15C-43A4-8293-64A90453C64E}" type="pres">
      <dgm:prSet presAssocID="{C9ECBD1B-26A6-4E2D-81F4-AA329CC412D1}" presName="LevelTwoTextNode" presStyleLbl="node2" presStyleIdx="2" presStyleCnt="3" custScaleX="160341" custScaleY="126222" custLinFactNeighborX="-58099" custLinFactNeighborY="42556">
        <dgm:presLayoutVars>
          <dgm:chPref val="3"/>
        </dgm:presLayoutVars>
      </dgm:prSet>
      <dgm:spPr/>
      <dgm:t>
        <a:bodyPr/>
        <a:lstStyle/>
        <a:p>
          <a:endParaRPr lang="ru-RU"/>
        </a:p>
      </dgm:t>
    </dgm:pt>
    <dgm:pt modelId="{B5953E75-E63B-4B23-9947-7812D9AE0A13}" type="pres">
      <dgm:prSet presAssocID="{C9ECBD1B-26A6-4E2D-81F4-AA329CC412D1}" presName="level3hierChild" presStyleCnt="0"/>
      <dgm:spPr/>
    </dgm:pt>
  </dgm:ptLst>
  <dgm:cxnLst>
    <dgm:cxn modelId="{E3A2BBDA-3F39-41CB-AAB5-BD1744550C2A}" type="presOf" srcId="{2E8D24E1-B78D-4A0C-8AD6-A0F2192B97BD}" destId="{FE124371-5989-4CF5-8EE0-76D0B7D72B09}" srcOrd="0" destOrd="0" presId="urn:microsoft.com/office/officeart/2008/layout/HorizontalMultiLevelHierarchy"/>
    <dgm:cxn modelId="{E29E9B23-C47E-49A1-BFC5-280470CF1D66}" type="presOf" srcId="{EE084943-F421-44CD-ACB6-2CD9366E759D}" destId="{08809B55-D645-4635-A684-C4F4C7229D30}" srcOrd="1" destOrd="0" presId="urn:microsoft.com/office/officeart/2008/layout/HorizontalMultiLevelHierarchy"/>
    <dgm:cxn modelId="{CBD39F25-182F-4FC6-A620-2AEBDE73BFEE}" type="presOf" srcId="{5105E6DB-3263-4E03-B9A3-BF352CBFAADD}" destId="{3B00C9E7-84AC-49B9-ACF2-4FA1A05BCB44}" srcOrd="0" destOrd="0" presId="urn:microsoft.com/office/officeart/2008/layout/HorizontalMultiLevelHierarchy"/>
    <dgm:cxn modelId="{6DEFD86A-841C-4E5F-B741-FB074FFD612D}" type="presOf" srcId="{38F0BA02-43DE-434F-91CB-FEA04BD349D8}" destId="{AE6349DC-4666-4DBD-AC6C-D6087B4C9D33}" srcOrd="0" destOrd="0" presId="urn:microsoft.com/office/officeart/2008/layout/HorizontalMultiLevelHierarchy"/>
    <dgm:cxn modelId="{98479E3D-E624-44DC-9A8A-C475843B25F9}" type="presOf" srcId="{5105E6DB-3263-4E03-B9A3-BF352CBFAADD}" destId="{C85BAEFF-5C61-4FFC-93D6-D02998CC4DF8}" srcOrd="1" destOrd="0" presId="urn:microsoft.com/office/officeart/2008/layout/HorizontalMultiLevelHierarchy"/>
    <dgm:cxn modelId="{CBA47AC7-53B8-43B6-88C7-60B2EBFC581F}" type="presOf" srcId="{58A26D62-86C6-477C-9FAC-E1C3EF9840F3}" destId="{B9FC096F-E88F-4CC9-B277-DAF7DCFD65C5}" srcOrd="0" destOrd="0" presId="urn:microsoft.com/office/officeart/2008/layout/HorizontalMultiLevelHierarchy"/>
    <dgm:cxn modelId="{FF2F225C-0FFA-49FF-BB17-11BE17065CBE}" type="presOf" srcId="{C9ECBD1B-26A6-4E2D-81F4-AA329CC412D1}" destId="{B12B45CD-A15C-43A4-8293-64A90453C64E}" srcOrd="0" destOrd="0" presId="urn:microsoft.com/office/officeart/2008/layout/HorizontalMultiLevelHierarchy"/>
    <dgm:cxn modelId="{9F7F2DE9-A510-4852-A8CC-DB00396ACD32}" type="presOf" srcId="{38F0BA02-43DE-434F-91CB-FEA04BD349D8}" destId="{24127767-45B9-4EE8-9C96-6F932B318585}" srcOrd="1" destOrd="0" presId="urn:microsoft.com/office/officeart/2008/layout/HorizontalMultiLevelHierarchy"/>
    <dgm:cxn modelId="{E43644DF-8B0E-4DF4-8E2C-327FA44F98D2}" srcId="{4E9B80E8-A296-46D6-91D0-93F32A3A8024}" destId="{7EDC473A-6C58-4C8A-8217-8262621784AF}" srcOrd="1" destOrd="0" parTransId="{5105E6DB-3263-4E03-B9A3-BF352CBFAADD}" sibTransId="{EF8F042F-DA7C-42E7-A8C2-A1C7EA1E5AE2}"/>
    <dgm:cxn modelId="{91EFF019-40E5-4B55-84C5-61587DDD57A2}" type="presOf" srcId="{EE084943-F421-44CD-ACB6-2CD9366E759D}" destId="{0D60C23C-F719-445C-836B-22BBBFEBF2CB}" srcOrd="0" destOrd="0" presId="urn:microsoft.com/office/officeart/2008/layout/HorizontalMultiLevelHierarchy"/>
    <dgm:cxn modelId="{A297A064-FECE-4BC9-AFB9-86EA07C71785}" srcId="{4E9B80E8-A296-46D6-91D0-93F32A3A8024}" destId="{C9ECBD1B-26A6-4E2D-81F4-AA329CC412D1}" srcOrd="2" destOrd="0" parTransId="{38F0BA02-43DE-434F-91CB-FEA04BD349D8}" sibTransId="{95C8E3F4-F946-44BD-8A0A-E64B8578E3DA}"/>
    <dgm:cxn modelId="{D8DC591D-F80C-4B83-8797-0E484865505A}" type="presOf" srcId="{7EDC473A-6C58-4C8A-8217-8262621784AF}" destId="{7966EECF-EE01-4F69-927F-8EB470ED57B0}" srcOrd="0" destOrd="0" presId="urn:microsoft.com/office/officeart/2008/layout/HorizontalMultiLevelHierarchy"/>
    <dgm:cxn modelId="{D53533FE-11C1-403E-820A-ACA8357368B5}" srcId="{4E9B80E8-A296-46D6-91D0-93F32A3A8024}" destId="{2E8D24E1-B78D-4A0C-8AD6-A0F2192B97BD}" srcOrd="0" destOrd="0" parTransId="{EE084943-F421-44CD-ACB6-2CD9366E759D}" sibTransId="{88ADAC01-3503-473A-B1E7-11D48E50EAFA}"/>
    <dgm:cxn modelId="{072DDE38-523C-4487-87C5-DB78BF8FBA27}" srcId="{58A26D62-86C6-477C-9FAC-E1C3EF9840F3}" destId="{4E9B80E8-A296-46D6-91D0-93F32A3A8024}" srcOrd="0" destOrd="0" parTransId="{FC65CE7B-0348-4C8F-93AA-377C8D103470}" sibTransId="{C402CE06-5CA1-4238-82D6-615027094FCA}"/>
    <dgm:cxn modelId="{B6237A60-AB64-4574-AC9C-BD438B07C1FD}" type="presOf" srcId="{4E9B80E8-A296-46D6-91D0-93F32A3A8024}" destId="{7255C32E-BE47-4CBC-84D8-D0996D81D5D3}" srcOrd="0" destOrd="0" presId="urn:microsoft.com/office/officeart/2008/layout/HorizontalMultiLevelHierarchy"/>
    <dgm:cxn modelId="{C60F0D25-F878-43DB-AE89-76B8F7ECB0C1}" type="presParOf" srcId="{B9FC096F-E88F-4CC9-B277-DAF7DCFD65C5}" destId="{27AF1974-172F-4BAB-9B8F-41F4C20B2DEB}" srcOrd="0" destOrd="0" presId="urn:microsoft.com/office/officeart/2008/layout/HorizontalMultiLevelHierarchy"/>
    <dgm:cxn modelId="{F61F2316-FC61-4246-A733-9E9C68541BCE}" type="presParOf" srcId="{27AF1974-172F-4BAB-9B8F-41F4C20B2DEB}" destId="{7255C32E-BE47-4CBC-84D8-D0996D81D5D3}" srcOrd="0" destOrd="0" presId="urn:microsoft.com/office/officeart/2008/layout/HorizontalMultiLevelHierarchy"/>
    <dgm:cxn modelId="{B2ED50DE-3B9D-4F9F-8165-E8CDA6FA6F37}" type="presParOf" srcId="{27AF1974-172F-4BAB-9B8F-41F4C20B2DEB}" destId="{50FF79EE-692E-4AFC-BDC7-016051C4CBFF}" srcOrd="1" destOrd="0" presId="urn:microsoft.com/office/officeart/2008/layout/HorizontalMultiLevelHierarchy"/>
    <dgm:cxn modelId="{F5F10E15-A984-4D4F-BD4A-E0C6F290A7C5}" type="presParOf" srcId="{50FF79EE-692E-4AFC-BDC7-016051C4CBFF}" destId="{0D60C23C-F719-445C-836B-22BBBFEBF2CB}" srcOrd="0" destOrd="0" presId="urn:microsoft.com/office/officeart/2008/layout/HorizontalMultiLevelHierarchy"/>
    <dgm:cxn modelId="{3A85E12A-F803-4865-8695-8160AFD37C05}" type="presParOf" srcId="{0D60C23C-F719-445C-836B-22BBBFEBF2CB}" destId="{08809B55-D645-4635-A684-C4F4C7229D30}" srcOrd="0" destOrd="0" presId="urn:microsoft.com/office/officeart/2008/layout/HorizontalMultiLevelHierarchy"/>
    <dgm:cxn modelId="{1558C554-768F-4B38-B2D7-E97FC4C8A3AF}" type="presParOf" srcId="{50FF79EE-692E-4AFC-BDC7-016051C4CBFF}" destId="{99915978-9905-43FD-8C13-CF968082F0C9}" srcOrd="1" destOrd="0" presId="urn:microsoft.com/office/officeart/2008/layout/HorizontalMultiLevelHierarchy"/>
    <dgm:cxn modelId="{5B08FFFE-84E5-48C1-B0D8-02B0A101C6AC}" type="presParOf" srcId="{99915978-9905-43FD-8C13-CF968082F0C9}" destId="{FE124371-5989-4CF5-8EE0-76D0B7D72B09}" srcOrd="0" destOrd="0" presId="urn:microsoft.com/office/officeart/2008/layout/HorizontalMultiLevelHierarchy"/>
    <dgm:cxn modelId="{39C7F19B-2299-4CD3-B44A-49151AE67D08}" type="presParOf" srcId="{99915978-9905-43FD-8C13-CF968082F0C9}" destId="{0D2CA81C-6B28-4516-B017-564B0BA7CEC6}" srcOrd="1" destOrd="0" presId="urn:microsoft.com/office/officeart/2008/layout/HorizontalMultiLevelHierarchy"/>
    <dgm:cxn modelId="{AB629348-7612-4DA1-9107-D9064EC15B54}" type="presParOf" srcId="{50FF79EE-692E-4AFC-BDC7-016051C4CBFF}" destId="{3B00C9E7-84AC-49B9-ACF2-4FA1A05BCB44}" srcOrd="2" destOrd="0" presId="urn:microsoft.com/office/officeart/2008/layout/HorizontalMultiLevelHierarchy"/>
    <dgm:cxn modelId="{32B6E7CB-91F2-4B4F-8A8A-4AE26EF95D53}" type="presParOf" srcId="{3B00C9E7-84AC-49B9-ACF2-4FA1A05BCB44}" destId="{C85BAEFF-5C61-4FFC-93D6-D02998CC4DF8}" srcOrd="0" destOrd="0" presId="urn:microsoft.com/office/officeart/2008/layout/HorizontalMultiLevelHierarchy"/>
    <dgm:cxn modelId="{B259BA4D-EFEF-4BE2-A663-50EF1A87F57F}" type="presParOf" srcId="{50FF79EE-692E-4AFC-BDC7-016051C4CBFF}" destId="{32FE97F3-FD08-42BF-A972-3F9B9CDC77D7}" srcOrd="3" destOrd="0" presId="urn:microsoft.com/office/officeart/2008/layout/HorizontalMultiLevelHierarchy"/>
    <dgm:cxn modelId="{AF19C1B6-79A1-4892-B7BF-AB7043DE0C18}" type="presParOf" srcId="{32FE97F3-FD08-42BF-A972-3F9B9CDC77D7}" destId="{7966EECF-EE01-4F69-927F-8EB470ED57B0}" srcOrd="0" destOrd="0" presId="urn:microsoft.com/office/officeart/2008/layout/HorizontalMultiLevelHierarchy"/>
    <dgm:cxn modelId="{CF539F25-7423-4B8A-B0FC-3F7D32080834}" type="presParOf" srcId="{32FE97F3-FD08-42BF-A972-3F9B9CDC77D7}" destId="{4DE8F1B3-AD95-4AF3-A954-213825462CB4}" srcOrd="1" destOrd="0" presId="urn:microsoft.com/office/officeart/2008/layout/HorizontalMultiLevelHierarchy"/>
    <dgm:cxn modelId="{31B9EB2E-34C9-4444-B76B-A635E374CC0E}" type="presParOf" srcId="{50FF79EE-692E-4AFC-BDC7-016051C4CBFF}" destId="{AE6349DC-4666-4DBD-AC6C-D6087B4C9D33}" srcOrd="4" destOrd="0" presId="urn:microsoft.com/office/officeart/2008/layout/HorizontalMultiLevelHierarchy"/>
    <dgm:cxn modelId="{FD9611EC-7A08-41F3-83D3-AB716EA398B5}" type="presParOf" srcId="{AE6349DC-4666-4DBD-AC6C-D6087B4C9D33}" destId="{24127767-45B9-4EE8-9C96-6F932B318585}" srcOrd="0" destOrd="0" presId="urn:microsoft.com/office/officeart/2008/layout/HorizontalMultiLevelHierarchy"/>
    <dgm:cxn modelId="{82A05AC2-BD0B-496A-A20B-E6704BA97907}" type="presParOf" srcId="{50FF79EE-692E-4AFC-BDC7-016051C4CBFF}" destId="{5CE2679B-2F37-4890-9813-06F32A5EDBF9}" srcOrd="5" destOrd="0" presId="urn:microsoft.com/office/officeart/2008/layout/HorizontalMultiLevelHierarchy"/>
    <dgm:cxn modelId="{8EF3B1BF-30A0-46C2-9945-12007041EA08}" type="presParOf" srcId="{5CE2679B-2F37-4890-9813-06F32A5EDBF9}" destId="{B12B45CD-A15C-43A4-8293-64A90453C64E}" srcOrd="0" destOrd="0" presId="urn:microsoft.com/office/officeart/2008/layout/HorizontalMultiLevelHierarchy"/>
    <dgm:cxn modelId="{B2A1138D-6F52-40B2-9B17-793AC7FC833C}" type="presParOf" srcId="{5CE2679B-2F37-4890-9813-06F32A5EDBF9}" destId="{B5953E75-E63B-4B23-9947-7812D9AE0A13}"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E741C7C-2C4A-45D6-9712-513A1E021F3B}"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55FA072E-B33A-4E15-A79E-354834A19474}">
      <dgm:prSet phldrT="[Текст]" custT="1"/>
      <dgm:spPr/>
      <dgm:t>
        <a:bodyPr/>
        <a:lstStyle/>
        <a:p>
          <a:r>
            <a:rPr lang="ru-RU" sz="1200" dirty="0" smtClean="0">
              <a:latin typeface="Times New Roman" pitchFamily="18" charset="0"/>
              <a:cs typeface="Times New Roman" pitchFamily="18" charset="0"/>
            </a:rPr>
            <a:t>Управление муниципальными финансами</a:t>
          </a:r>
          <a:endParaRPr lang="ru-RU" sz="1200" dirty="0">
            <a:latin typeface="Times New Roman" pitchFamily="18" charset="0"/>
            <a:cs typeface="Times New Roman" pitchFamily="18" charset="0"/>
          </a:endParaRPr>
        </a:p>
      </dgm:t>
    </dgm:pt>
    <dgm:pt modelId="{937D4232-FEF1-40D4-B1C7-2373E65D611A}" type="parTrans" cxnId="{1C7BD0B9-9A47-44FF-9748-9E0D3189A896}">
      <dgm:prSet/>
      <dgm:spPr/>
      <dgm:t>
        <a:bodyPr/>
        <a:lstStyle/>
        <a:p>
          <a:endParaRPr lang="ru-RU"/>
        </a:p>
      </dgm:t>
    </dgm:pt>
    <dgm:pt modelId="{1F653622-7F79-42B8-BA4B-55AE7B6C38FC}" type="sibTrans" cxnId="{1C7BD0B9-9A47-44FF-9748-9E0D3189A896}">
      <dgm:prSet/>
      <dgm:spPr/>
      <dgm:t>
        <a:bodyPr/>
        <a:lstStyle/>
        <a:p>
          <a:endParaRPr lang="ru-RU"/>
        </a:p>
      </dgm:t>
    </dgm:pt>
    <dgm:pt modelId="{0338064E-7B3B-4E07-AF3D-B20D09D86A28}">
      <dgm:prSet custT="1"/>
      <dgm:spPr/>
      <dgm:t>
        <a:bodyPr/>
        <a:lstStyle/>
        <a:p>
          <a:r>
            <a:rPr lang="ru-RU" sz="1200" dirty="0" smtClean="0">
              <a:latin typeface="Times New Roman" pitchFamily="18" charset="0"/>
              <a:cs typeface="Times New Roman" pitchFamily="18" charset="0"/>
            </a:rPr>
            <a:t>Обеспечение реализации муниципальной программы и прочие мероприятия»</a:t>
          </a:r>
        </a:p>
        <a:p>
          <a:r>
            <a:rPr lang="ru-RU" sz="1200" dirty="0" smtClean="0">
              <a:latin typeface="Times New Roman" pitchFamily="18" charset="0"/>
              <a:cs typeface="Times New Roman" pitchFamily="18" charset="0"/>
            </a:rPr>
            <a:t>34 054,6</a:t>
          </a:r>
          <a:endParaRPr lang="ru-RU" sz="1200" dirty="0">
            <a:latin typeface="Times New Roman" pitchFamily="18" charset="0"/>
            <a:cs typeface="Times New Roman" pitchFamily="18" charset="0"/>
          </a:endParaRPr>
        </a:p>
      </dgm:t>
    </dgm:pt>
    <dgm:pt modelId="{4EEBF6DD-853F-4E9B-A1A1-483A0E8D8C4A}" type="parTrans" cxnId="{1D3A5BB8-55A4-4FC8-8F13-58877FE8A1FF}">
      <dgm:prSet/>
      <dgm:spPr/>
      <dgm:t>
        <a:bodyPr/>
        <a:lstStyle/>
        <a:p>
          <a:endParaRPr lang="ru-RU"/>
        </a:p>
      </dgm:t>
    </dgm:pt>
    <dgm:pt modelId="{422F8D20-E34B-477C-9445-38F51EB93912}" type="sibTrans" cxnId="{1D3A5BB8-55A4-4FC8-8F13-58877FE8A1FF}">
      <dgm:prSet/>
      <dgm:spPr/>
      <dgm:t>
        <a:bodyPr/>
        <a:lstStyle/>
        <a:p>
          <a:endParaRPr lang="ru-RU"/>
        </a:p>
      </dgm:t>
    </dgm:pt>
    <dgm:pt modelId="{61D0F04B-48AF-4A47-BFFF-E6B3436951D3}">
      <dgm:prSet custT="1"/>
      <dgm:spPr/>
      <dgm:t>
        <a:bodyPr/>
        <a:lstStyle/>
        <a:p>
          <a:r>
            <a:rPr lang="ru-RU" sz="1200" dirty="0" smtClean="0">
              <a:latin typeface="Times New Roman" pitchFamily="18" charset="0"/>
              <a:cs typeface="Times New Roman" pitchFamily="18" charset="0"/>
            </a:rPr>
            <a:t>Отдельное мероприятие «Межбюджетные трансферты из бюджета Северо-Енисейского района»</a:t>
          </a:r>
        </a:p>
        <a:p>
          <a:r>
            <a:rPr lang="ru-RU" sz="1200" dirty="0" smtClean="0">
              <a:latin typeface="Times New Roman" pitchFamily="18" charset="0"/>
              <a:cs typeface="Times New Roman" pitchFamily="18" charset="0"/>
            </a:rPr>
            <a:t>525 359,6</a:t>
          </a:r>
          <a:endParaRPr lang="ru-RU" sz="1200" dirty="0">
            <a:latin typeface="Times New Roman" pitchFamily="18" charset="0"/>
            <a:cs typeface="Times New Roman" pitchFamily="18" charset="0"/>
          </a:endParaRPr>
        </a:p>
      </dgm:t>
    </dgm:pt>
    <dgm:pt modelId="{1A6F1836-F45C-4646-B600-9803BFF56E3A}" type="parTrans" cxnId="{79CE4FA3-7BBF-4BD3-80BF-3AA60F9D6869}">
      <dgm:prSet/>
      <dgm:spPr/>
      <dgm:t>
        <a:bodyPr/>
        <a:lstStyle/>
        <a:p>
          <a:endParaRPr lang="ru-RU"/>
        </a:p>
      </dgm:t>
    </dgm:pt>
    <dgm:pt modelId="{2CF1A7D1-13B2-4F6E-BB5B-B7C2DB01767A}" type="sibTrans" cxnId="{79CE4FA3-7BBF-4BD3-80BF-3AA60F9D6869}">
      <dgm:prSet/>
      <dgm:spPr/>
      <dgm:t>
        <a:bodyPr/>
        <a:lstStyle/>
        <a:p>
          <a:endParaRPr lang="ru-RU"/>
        </a:p>
      </dgm:t>
    </dgm:pt>
    <dgm:pt modelId="{913D5511-AFE8-460A-8B46-043D325E5A59}" type="pres">
      <dgm:prSet presAssocID="{0E741C7C-2C4A-45D6-9712-513A1E021F3B}" presName="Name0" presStyleCnt="0">
        <dgm:presLayoutVars>
          <dgm:chPref val="1"/>
          <dgm:dir/>
          <dgm:animOne val="branch"/>
          <dgm:animLvl val="lvl"/>
          <dgm:resizeHandles val="exact"/>
        </dgm:presLayoutVars>
      </dgm:prSet>
      <dgm:spPr/>
      <dgm:t>
        <a:bodyPr/>
        <a:lstStyle/>
        <a:p>
          <a:endParaRPr lang="ru-RU"/>
        </a:p>
      </dgm:t>
    </dgm:pt>
    <dgm:pt modelId="{BFC7633E-CD70-4BC6-A4C7-AE2C3BA09CD0}" type="pres">
      <dgm:prSet presAssocID="{55FA072E-B33A-4E15-A79E-354834A19474}" presName="root1" presStyleCnt="0"/>
      <dgm:spPr/>
    </dgm:pt>
    <dgm:pt modelId="{C347BABD-8672-4B52-A603-1C93763AF7F7}" type="pres">
      <dgm:prSet presAssocID="{55FA072E-B33A-4E15-A79E-354834A19474}" presName="LevelOneTextNode" presStyleLbl="node0" presStyleIdx="0" presStyleCnt="1" custScaleX="84570" custLinFactX="-155309" custLinFactNeighborX="-200000" custLinFactNeighborY="-98">
        <dgm:presLayoutVars>
          <dgm:chPref val="3"/>
        </dgm:presLayoutVars>
      </dgm:prSet>
      <dgm:spPr/>
      <dgm:t>
        <a:bodyPr/>
        <a:lstStyle/>
        <a:p>
          <a:endParaRPr lang="ru-RU"/>
        </a:p>
      </dgm:t>
    </dgm:pt>
    <dgm:pt modelId="{A8B97595-2599-4162-8501-A394CDD09334}" type="pres">
      <dgm:prSet presAssocID="{55FA072E-B33A-4E15-A79E-354834A19474}" presName="level2hierChild" presStyleCnt="0"/>
      <dgm:spPr/>
    </dgm:pt>
    <dgm:pt modelId="{D523C51B-7E39-4725-9461-A5B735CE195B}" type="pres">
      <dgm:prSet presAssocID="{4EEBF6DD-853F-4E9B-A1A1-483A0E8D8C4A}" presName="conn2-1" presStyleLbl="parChTrans1D2" presStyleIdx="0" presStyleCnt="2"/>
      <dgm:spPr/>
      <dgm:t>
        <a:bodyPr/>
        <a:lstStyle/>
        <a:p>
          <a:endParaRPr lang="ru-RU"/>
        </a:p>
      </dgm:t>
    </dgm:pt>
    <dgm:pt modelId="{58DE8AD4-5F8A-49EA-B19E-0BADC723A684}" type="pres">
      <dgm:prSet presAssocID="{4EEBF6DD-853F-4E9B-A1A1-483A0E8D8C4A}" presName="connTx" presStyleLbl="parChTrans1D2" presStyleIdx="0" presStyleCnt="2"/>
      <dgm:spPr/>
      <dgm:t>
        <a:bodyPr/>
        <a:lstStyle/>
        <a:p>
          <a:endParaRPr lang="ru-RU"/>
        </a:p>
      </dgm:t>
    </dgm:pt>
    <dgm:pt modelId="{DFCB6BA1-F52E-4A2C-80F1-0023A1242FAC}" type="pres">
      <dgm:prSet presAssocID="{0338064E-7B3B-4E07-AF3D-B20D09D86A28}" presName="root2" presStyleCnt="0"/>
      <dgm:spPr/>
    </dgm:pt>
    <dgm:pt modelId="{8BD3A3D7-C5A5-46A7-B85D-521EEDB7E164}" type="pres">
      <dgm:prSet presAssocID="{0338064E-7B3B-4E07-AF3D-B20D09D86A28}" presName="LevelTwoTextNode" presStyleLbl="node2" presStyleIdx="0" presStyleCnt="2" custScaleX="156960" custScaleY="142657" custLinFactNeighborX="-87646" custLinFactNeighborY="-93070">
        <dgm:presLayoutVars>
          <dgm:chPref val="3"/>
        </dgm:presLayoutVars>
      </dgm:prSet>
      <dgm:spPr/>
      <dgm:t>
        <a:bodyPr/>
        <a:lstStyle/>
        <a:p>
          <a:endParaRPr lang="ru-RU"/>
        </a:p>
      </dgm:t>
    </dgm:pt>
    <dgm:pt modelId="{74BC88BE-8C10-4C84-BE1B-C07F0ED07DA6}" type="pres">
      <dgm:prSet presAssocID="{0338064E-7B3B-4E07-AF3D-B20D09D86A28}" presName="level3hierChild" presStyleCnt="0"/>
      <dgm:spPr/>
    </dgm:pt>
    <dgm:pt modelId="{9C42FFA8-59DA-46DD-B2FF-1F4C2A52864B}" type="pres">
      <dgm:prSet presAssocID="{1A6F1836-F45C-4646-B600-9803BFF56E3A}" presName="conn2-1" presStyleLbl="parChTrans1D2" presStyleIdx="1" presStyleCnt="2"/>
      <dgm:spPr/>
      <dgm:t>
        <a:bodyPr/>
        <a:lstStyle/>
        <a:p>
          <a:endParaRPr lang="ru-RU"/>
        </a:p>
      </dgm:t>
    </dgm:pt>
    <dgm:pt modelId="{6704C251-19D4-4F04-B851-9D4BEE3D691F}" type="pres">
      <dgm:prSet presAssocID="{1A6F1836-F45C-4646-B600-9803BFF56E3A}" presName="connTx" presStyleLbl="parChTrans1D2" presStyleIdx="1" presStyleCnt="2"/>
      <dgm:spPr/>
      <dgm:t>
        <a:bodyPr/>
        <a:lstStyle/>
        <a:p>
          <a:endParaRPr lang="ru-RU"/>
        </a:p>
      </dgm:t>
    </dgm:pt>
    <dgm:pt modelId="{56EC646C-30F7-4400-A965-BB8DE181DEBC}" type="pres">
      <dgm:prSet presAssocID="{61D0F04B-48AF-4A47-BFFF-E6B3436951D3}" presName="root2" presStyleCnt="0"/>
      <dgm:spPr/>
    </dgm:pt>
    <dgm:pt modelId="{0F2A811E-15CE-4C10-AD2D-9A4517D33A62}" type="pres">
      <dgm:prSet presAssocID="{61D0F04B-48AF-4A47-BFFF-E6B3436951D3}" presName="LevelTwoTextNode" presStyleLbl="node2" presStyleIdx="1" presStyleCnt="2" custScaleX="155687" custScaleY="130736" custLinFactNeighborX="-87646" custLinFactNeighborY="-14710">
        <dgm:presLayoutVars>
          <dgm:chPref val="3"/>
        </dgm:presLayoutVars>
      </dgm:prSet>
      <dgm:spPr/>
      <dgm:t>
        <a:bodyPr/>
        <a:lstStyle/>
        <a:p>
          <a:endParaRPr lang="ru-RU"/>
        </a:p>
      </dgm:t>
    </dgm:pt>
    <dgm:pt modelId="{972BC2BD-368C-4681-BD2E-08265BB4431B}" type="pres">
      <dgm:prSet presAssocID="{61D0F04B-48AF-4A47-BFFF-E6B3436951D3}" presName="level3hierChild" presStyleCnt="0"/>
      <dgm:spPr/>
    </dgm:pt>
  </dgm:ptLst>
  <dgm:cxnLst>
    <dgm:cxn modelId="{354C72DB-594C-49B2-A1AA-6B0E1EB53B2A}" type="presOf" srcId="{55FA072E-B33A-4E15-A79E-354834A19474}" destId="{C347BABD-8672-4B52-A603-1C93763AF7F7}" srcOrd="0" destOrd="0" presId="urn:microsoft.com/office/officeart/2008/layout/HorizontalMultiLevelHierarchy"/>
    <dgm:cxn modelId="{1D3A5BB8-55A4-4FC8-8F13-58877FE8A1FF}" srcId="{55FA072E-B33A-4E15-A79E-354834A19474}" destId="{0338064E-7B3B-4E07-AF3D-B20D09D86A28}" srcOrd="0" destOrd="0" parTransId="{4EEBF6DD-853F-4E9B-A1A1-483A0E8D8C4A}" sibTransId="{422F8D20-E34B-477C-9445-38F51EB93912}"/>
    <dgm:cxn modelId="{301EFEAD-377F-452C-A00E-D106D87D1B10}" type="presOf" srcId="{4EEBF6DD-853F-4E9B-A1A1-483A0E8D8C4A}" destId="{D523C51B-7E39-4725-9461-A5B735CE195B}" srcOrd="0" destOrd="0" presId="urn:microsoft.com/office/officeart/2008/layout/HorizontalMultiLevelHierarchy"/>
    <dgm:cxn modelId="{B7177818-48F9-4DA2-A676-90D713D372AE}" type="presOf" srcId="{1A6F1836-F45C-4646-B600-9803BFF56E3A}" destId="{6704C251-19D4-4F04-B851-9D4BEE3D691F}" srcOrd="1" destOrd="0" presId="urn:microsoft.com/office/officeart/2008/layout/HorizontalMultiLevelHierarchy"/>
    <dgm:cxn modelId="{CA22EB9D-94E7-40E6-9041-8B4EB412A66F}" type="presOf" srcId="{1A6F1836-F45C-4646-B600-9803BFF56E3A}" destId="{9C42FFA8-59DA-46DD-B2FF-1F4C2A52864B}" srcOrd="0" destOrd="0" presId="urn:microsoft.com/office/officeart/2008/layout/HorizontalMultiLevelHierarchy"/>
    <dgm:cxn modelId="{65108D92-8F9B-4FB0-BE3D-80B43A9BA7E8}" type="presOf" srcId="{0E741C7C-2C4A-45D6-9712-513A1E021F3B}" destId="{913D5511-AFE8-460A-8B46-043D325E5A59}" srcOrd="0" destOrd="0" presId="urn:microsoft.com/office/officeart/2008/layout/HorizontalMultiLevelHierarchy"/>
    <dgm:cxn modelId="{67D65525-4FCD-4171-A24D-EA1C76F59854}" type="presOf" srcId="{61D0F04B-48AF-4A47-BFFF-E6B3436951D3}" destId="{0F2A811E-15CE-4C10-AD2D-9A4517D33A62}" srcOrd="0" destOrd="0" presId="urn:microsoft.com/office/officeart/2008/layout/HorizontalMultiLevelHierarchy"/>
    <dgm:cxn modelId="{764FF97A-597C-4F46-8221-9BB16836A54A}" type="presOf" srcId="{4EEBF6DD-853F-4E9B-A1A1-483A0E8D8C4A}" destId="{58DE8AD4-5F8A-49EA-B19E-0BADC723A684}" srcOrd="1" destOrd="0" presId="urn:microsoft.com/office/officeart/2008/layout/HorizontalMultiLevelHierarchy"/>
    <dgm:cxn modelId="{79CE4FA3-7BBF-4BD3-80BF-3AA60F9D6869}" srcId="{55FA072E-B33A-4E15-A79E-354834A19474}" destId="{61D0F04B-48AF-4A47-BFFF-E6B3436951D3}" srcOrd="1" destOrd="0" parTransId="{1A6F1836-F45C-4646-B600-9803BFF56E3A}" sibTransId="{2CF1A7D1-13B2-4F6E-BB5B-B7C2DB01767A}"/>
    <dgm:cxn modelId="{1C7BD0B9-9A47-44FF-9748-9E0D3189A896}" srcId="{0E741C7C-2C4A-45D6-9712-513A1E021F3B}" destId="{55FA072E-B33A-4E15-A79E-354834A19474}" srcOrd="0" destOrd="0" parTransId="{937D4232-FEF1-40D4-B1C7-2373E65D611A}" sibTransId="{1F653622-7F79-42B8-BA4B-55AE7B6C38FC}"/>
    <dgm:cxn modelId="{12722919-172D-4AB6-B063-F1E4D987B026}" type="presOf" srcId="{0338064E-7B3B-4E07-AF3D-B20D09D86A28}" destId="{8BD3A3D7-C5A5-46A7-B85D-521EEDB7E164}" srcOrd="0" destOrd="0" presId="urn:microsoft.com/office/officeart/2008/layout/HorizontalMultiLevelHierarchy"/>
    <dgm:cxn modelId="{3FB61AB1-0F4A-4EBD-A316-CFC7FAD25AFC}" type="presParOf" srcId="{913D5511-AFE8-460A-8B46-043D325E5A59}" destId="{BFC7633E-CD70-4BC6-A4C7-AE2C3BA09CD0}" srcOrd="0" destOrd="0" presId="urn:microsoft.com/office/officeart/2008/layout/HorizontalMultiLevelHierarchy"/>
    <dgm:cxn modelId="{27FB2609-CADE-4143-A14A-D5FE3F0D4B26}" type="presParOf" srcId="{BFC7633E-CD70-4BC6-A4C7-AE2C3BA09CD0}" destId="{C347BABD-8672-4B52-A603-1C93763AF7F7}" srcOrd="0" destOrd="0" presId="urn:microsoft.com/office/officeart/2008/layout/HorizontalMultiLevelHierarchy"/>
    <dgm:cxn modelId="{81B633F6-76D0-4DA9-AE09-DCD885BD5733}" type="presParOf" srcId="{BFC7633E-CD70-4BC6-A4C7-AE2C3BA09CD0}" destId="{A8B97595-2599-4162-8501-A394CDD09334}" srcOrd="1" destOrd="0" presId="urn:microsoft.com/office/officeart/2008/layout/HorizontalMultiLevelHierarchy"/>
    <dgm:cxn modelId="{355E53F1-80FF-4BB4-B04F-89E1B5EA2632}" type="presParOf" srcId="{A8B97595-2599-4162-8501-A394CDD09334}" destId="{D523C51B-7E39-4725-9461-A5B735CE195B}" srcOrd="0" destOrd="0" presId="urn:microsoft.com/office/officeart/2008/layout/HorizontalMultiLevelHierarchy"/>
    <dgm:cxn modelId="{EB976997-279E-4C07-8B01-219E95F4D2FB}" type="presParOf" srcId="{D523C51B-7E39-4725-9461-A5B735CE195B}" destId="{58DE8AD4-5F8A-49EA-B19E-0BADC723A684}" srcOrd="0" destOrd="0" presId="urn:microsoft.com/office/officeart/2008/layout/HorizontalMultiLevelHierarchy"/>
    <dgm:cxn modelId="{B570C7B7-F33D-4CC9-A851-B15E00A718CC}" type="presParOf" srcId="{A8B97595-2599-4162-8501-A394CDD09334}" destId="{DFCB6BA1-F52E-4A2C-80F1-0023A1242FAC}" srcOrd="1" destOrd="0" presId="urn:microsoft.com/office/officeart/2008/layout/HorizontalMultiLevelHierarchy"/>
    <dgm:cxn modelId="{E1979607-9892-4B1E-8D33-3BCF45B2DC45}" type="presParOf" srcId="{DFCB6BA1-F52E-4A2C-80F1-0023A1242FAC}" destId="{8BD3A3D7-C5A5-46A7-B85D-521EEDB7E164}" srcOrd="0" destOrd="0" presId="urn:microsoft.com/office/officeart/2008/layout/HorizontalMultiLevelHierarchy"/>
    <dgm:cxn modelId="{DFBEF593-CC9E-4431-A801-FBFF30357CC9}" type="presParOf" srcId="{DFCB6BA1-F52E-4A2C-80F1-0023A1242FAC}" destId="{74BC88BE-8C10-4C84-BE1B-C07F0ED07DA6}" srcOrd="1" destOrd="0" presId="urn:microsoft.com/office/officeart/2008/layout/HorizontalMultiLevelHierarchy"/>
    <dgm:cxn modelId="{4EF8FC4B-C3F6-4999-882A-F59BD2ABC454}" type="presParOf" srcId="{A8B97595-2599-4162-8501-A394CDD09334}" destId="{9C42FFA8-59DA-46DD-B2FF-1F4C2A52864B}" srcOrd="2" destOrd="0" presId="urn:microsoft.com/office/officeart/2008/layout/HorizontalMultiLevelHierarchy"/>
    <dgm:cxn modelId="{54607CC0-901A-4713-A971-A8B6FA69271F}" type="presParOf" srcId="{9C42FFA8-59DA-46DD-B2FF-1F4C2A52864B}" destId="{6704C251-19D4-4F04-B851-9D4BEE3D691F}" srcOrd="0" destOrd="0" presId="urn:microsoft.com/office/officeart/2008/layout/HorizontalMultiLevelHierarchy"/>
    <dgm:cxn modelId="{4E9F9934-93C0-4090-9A89-170A4B971405}" type="presParOf" srcId="{A8B97595-2599-4162-8501-A394CDD09334}" destId="{56EC646C-30F7-4400-A965-BB8DE181DEBC}" srcOrd="3" destOrd="0" presId="urn:microsoft.com/office/officeart/2008/layout/HorizontalMultiLevelHierarchy"/>
    <dgm:cxn modelId="{6FF83233-ADE0-4E4C-9ED5-403D8985A660}" type="presParOf" srcId="{56EC646C-30F7-4400-A965-BB8DE181DEBC}" destId="{0F2A811E-15CE-4C10-AD2D-9A4517D33A62}" srcOrd="0" destOrd="0" presId="urn:microsoft.com/office/officeart/2008/layout/HorizontalMultiLevelHierarchy"/>
    <dgm:cxn modelId="{2183812D-736C-43D1-83C3-C47B5C60DF8D}" type="presParOf" srcId="{56EC646C-30F7-4400-A965-BB8DE181DEBC}" destId="{972BC2BD-368C-4681-BD2E-08265BB4431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44CA14A-B23E-4AC3-8727-570A8E420A26}"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9A636A6E-691F-4D3E-8200-8F49793B28A0}">
      <dgm:prSet phldrT="[Текст]" custT="1"/>
      <dgm:spPr/>
      <dgm:t>
        <a:bodyPr/>
        <a:lstStyle/>
        <a:p>
          <a:r>
            <a:rPr lang="ru-RU" sz="1400" dirty="0" smtClean="0">
              <a:latin typeface="Times New Roman" pitchFamily="18" charset="0"/>
              <a:cs typeface="Times New Roman" pitchFamily="18" charset="0"/>
            </a:rPr>
            <a:t>Развитие местного самоуправления</a:t>
          </a:r>
          <a:endParaRPr lang="ru-RU" sz="1400" dirty="0">
            <a:latin typeface="Times New Roman" pitchFamily="18" charset="0"/>
            <a:cs typeface="Times New Roman" pitchFamily="18" charset="0"/>
          </a:endParaRPr>
        </a:p>
      </dgm:t>
    </dgm:pt>
    <dgm:pt modelId="{8C097C00-7AC4-4E4C-92A0-C199A8D7DD2D}" type="parTrans" cxnId="{0E0940FD-A1C8-4DE3-A65B-FB7B612E59DD}">
      <dgm:prSet/>
      <dgm:spPr/>
      <dgm:t>
        <a:bodyPr/>
        <a:lstStyle/>
        <a:p>
          <a:endParaRPr lang="ru-RU"/>
        </a:p>
      </dgm:t>
    </dgm:pt>
    <dgm:pt modelId="{B9511497-4361-4787-880B-83DC7013E4A0}" type="sibTrans" cxnId="{0E0940FD-A1C8-4DE3-A65B-FB7B612E59DD}">
      <dgm:prSet/>
      <dgm:spPr/>
      <dgm:t>
        <a:bodyPr/>
        <a:lstStyle/>
        <a:p>
          <a:endParaRPr lang="ru-RU"/>
        </a:p>
      </dgm:t>
    </dgm:pt>
    <dgm:pt modelId="{70AE9488-83B5-4759-AAB7-E0E74F56130B}">
      <dgm:prSet custT="1"/>
      <dgm:spPr/>
      <dgm:t>
        <a:bodyPr/>
        <a:lstStyle/>
        <a:p>
          <a:r>
            <a:rPr lang="ru-RU" sz="1000" dirty="0" smtClean="0">
              <a:latin typeface="Times New Roman" pitchFamily="18" charset="0"/>
              <a:cs typeface="Times New Roman" pitchFamily="18" charset="0"/>
            </a:rPr>
            <a:t>Создание условий для обеспечения населения района услугами торговли</a:t>
          </a:r>
        </a:p>
        <a:p>
          <a:r>
            <a:rPr lang="ru-RU" sz="1000" dirty="0" smtClean="0">
              <a:latin typeface="Times New Roman" pitchFamily="18" charset="0"/>
              <a:cs typeface="Times New Roman" pitchFamily="18" charset="0"/>
            </a:rPr>
            <a:t>19 649,9</a:t>
          </a:r>
          <a:endParaRPr lang="ru-RU" sz="1000" dirty="0">
            <a:latin typeface="Times New Roman" pitchFamily="18" charset="0"/>
            <a:cs typeface="Times New Roman" pitchFamily="18" charset="0"/>
          </a:endParaRPr>
        </a:p>
      </dgm:t>
    </dgm:pt>
    <dgm:pt modelId="{9C9E9B31-DAC5-4F24-98BA-1A308CE30DD9}" type="parTrans" cxnId="{F39C1EFB-4090-4434-B8A9-3A59046A66D1}">
      <dgm:prSet/>
      <dgm:spPr/>
      <dgm:t>
        <a:bodyPr/>
        <a:lstStyle/>
        <a:p>
          <a:endParaRPr lang="ru-RU"/>
        </a:p>
      </dgm:t>
    </dgm:pt>
    <dgm:pt modelId="{C2B2E52C-B0DA-47D3-A00C-D61B450AA9B3}" type="sibTrans" cxnId="{F39C1EFB-4090-4434-B8A9-3A59046A66D1}">
      <dgm:prSet/>
      <dgm:spPr/>
      <dgm:t>
        <a:bodyPr/>
        <a:lstStyle/>
        <a:p>
          <a:endParaRPr lang="ru-RU"/>
        </a:p>
      </dgm:t>
    </dgm:pt>
    <dgm:pt modelId="{1A44BCE3-1E7F-42E5-86FC-A3AEDB7E2CDA}">
      <dgm:prSet custT="1"/>
      <dgm:spPr/>
      <dgm:t>
        <a:bodyPr/>
        <a:lstStyle/>
        <a:p>
          <a:r>
            <a:rPr lang="ru-RU" sz="1000" dirty="0" smtClean="0">
              <a:latin typeface="Times New Roman" pitchFamily="18" charset="0"/>
              <a:cs typeface="Times New Roman" pitchFamily="18" charset="0"/>
            </a:rPr>
            <a:t>Развитие и поддержка субъектов малого и среднего предпринимательства на территории Северо-Енисейского района</a:t>
          </a:r>
        </a:p>
        <a:p>
          <a:r>
            <a:rPr lang="ru-RU" sz="1000" dirty="0" smtClean="0">
              <a:latin typeface="Times New Roman" pitchFamily="18" charset="0"/>
              <a:cs typeface="Times New Roman" pitchFamily="18" charset="0"/>
            </a:rPr>
            <a:t>10,0</a:t>
          </a:r>
          <a:endParaRPr lang="ru-RU" sz="1000" dirty="0">
            <a:latin typeface="Times New Roman" pitchFamily="18" charset="0"/>
            <a:cs typeface="Times New Roman" pitchFamily="18" charset="0"/>
          </a:endParaRPr>
        </a:p>
      </dgm:t>
    </dgm:pt>
    <dgm:pt modelId="{009721BD-3BE8-47C9-A4DA-5C71CE977547}" type="parTrans" cxnId="{13B0F431-743C-44ED-A833-FFEA539D8DF0}">
      <dgm:prSet/>
      <dgm:spPr/>
      <dgm:t>
        <a:bodyPr/>
        <a:lstStyle/>
        <a:p>
          <a:endParaRPr lang="ru-RU"/>
        </a:p>
      </dgm:t>
    </dgm:pt>
    <dgm:pt modelId="{A9F084D6-4A84-44F8-AFCF-6B3903A2A76A}" type="sibTrans" cxnId="{13B0F431-743C-44ED-A833-FFEA539D8DF0}">
      <dgm:prSet/>
      <dgm:spPr/>
      <dgm:t>
        <a:bodyPr/>
        <a:lstStyle/>
        <a:p>
          <a:endParaRPr lang="ru-RU"/>
        </a:p>
      </dgm:t>
    </dgm:pt>
    <dgm:pt modelId="{5EF6F7F2-B15C-4B91-A589-87FE76877019}">
      <dgm:prSet custT="1"/>
      <dgm:spPr/>
      <dgm:t>
        <a:bodyPr/>
        <a:lstStyle/>
        <a:p>
          <a:r>
            <a:rPr lang="ru-RU" sz="1000" dirty="0" smtClean="0">
              <a:latin typeface="Times New Roman" pitchFamily="18" charset="0"/>
              <a:cs typeface="Times New Roman" pitchFamily="18" charset="0"/>
            </a:rPr>
            <a:t>Поддержка местных инициатив</a:t>
          </a:r>
        </a:p>
        <a:p>
          <a:r>
            <a:rPr lang="ru-RU" sz="1000" dirty="0" smtClean="0">
              <a:latin typeface="Times New Roman" pitchFamily="18" charset="0"/>
              <a:cs typeface="Times New Roman" pitchFamily="18" charset="0"/>
            </a:rPr>
            <a:t>70 338,7</a:t>
          </a:r>
          <a:endParaRPr lang="ru-RU" sz="1000" dirty="0">
            <a:latin typeface="Times New Roman" pitchFamily="18" charset="0"/>
            <a:cs typeface="Times New Roman" pitchFamily="18" charset="0"/>
          </a:endParaRPr>
        </a:p>
      </dgm:t>
    </dgm:pt>
    <dgm:pt modelId="{61894DD0-B8C8-4446-9F85-3D8BB6D18CF6}" type="parTrans" cxnId="{9ED2F35D-F42F-4001-A8D5-55CF5FFD74C9}">
      <dgm:prSet/>
      <dgm:spPr/>
      <dgm:t>
        <a:bodyPr/>
        <a:lstStyle/>
        <a:p>
          <a:endParaRPr lang="ru-RU"/>
        </a:p>
      </dgm:t>
    </dgm:pt>
    <dgm:pt modelId="{1129E7C4-870B-4D78-B175-4A9DB6FC8BFC}" type="sibTrans" cxnId="{9ED2F35D-F42F-4001-A8D5-55CF5FFD74C9}">
      <dgm:prSet/>
      <dgm:spPr/>
      <dgm:t>
        <a:bodyPr/>
        <a:lstStyle/>
        <a:p>
          <a:endParaRPr lang="ru-RU"/>
        </a:p>
      </dgm:t>
    </dgm:pt>
    <dgm:pt modelId="{2B02C428-D8D5-44E2-B71E-465064E244EB}">
      <dgm:prSet custT="1"/>
      <dgm:spPr/>
      <dgm:t>
        <a:bodyPr/>
        <a:lstStyle/>
        <a:p>
          <a:r>
            <a:rPr lang="ru-RU" sz="1000" dirty="0" smtClean="0">
              <a:latin typeface="Times New Roman" pitchFamily="18" charset="0"/>
              <a:cs typeface="Times New Roman" pitchFamily="18" charset="0"/>
            </a:rPr>
            <a:t>Развитие сельского хозяйства на территории Северо-Енисейского района</a:t>
          </a:r>
        </a:p>
        <a:p>
          <a:r>
            <a:rPr lang="ru-RU" sz="1000" dirty="0" smtClean="0">
              <a:latin typeface="Times New Roman" pitchFamily="18" charset="0"/>
              <a:cs typeface="Times New Roman" pitchFamily="18" charset="0"/>
            </a:rPr>
            <a:t>900,0</a:t>
          </a:r>
          <a:endParaRPr lang="ru-RU" sz="1000" dirty="0">
            <a:latin typeface="Times New Roman" pitchFamily="18" charset="0"/>
            <a:cs typeface="Times New Roman" pitchFamily="18" charset="0"/>
          </a:endParaRPr>
        </a:p>
      </dgm:t>
    </dgm:pt>
    <dgm:pt modelId="{0890F153-7812-4864-AC8D-7EC1672EC3F6}" type="parTrans" cxnId="{C358DBCA-9DAC-411C-B462-0DE65B81E935}">
      <dgm:prSet/>
      <dgm:spPr/>
      <dgm:t>
        <a:bodyPr/>
        <a:lstStyle/>
        <a:p>
          <a:endParaRPr lang="ru-RU"/>
        </a:p>
      </dgm:t>
    </dgm:pt>
    <dgm:pt modelId="{62B33697-73BC-4FE6-8D7F-AEA2E127633E}" type="sibTrans" cxnId="{C358DBCA-9DAC-411C-B462-0DE65B81E935}">
      <dgm:prSet/>
      <dgm:spPr/>
      <dgm:t>
        <a:bodyPr/>
        <a:lstStyle/>
        <a:p>
          <a:endParaRPr lang="ru-RU"/>
        </a:p>
      </dgm:t>
    </dgm:pt>
    <dgm:pt modelId="{6BD08C92-8C07-4F60-B653-1944E8D24A44}">
      <dgm:prSet custT="1"/>
      <dgm:spPr/>
      <dgm:t>
        <a:bodyPr/>
        <a:lstStyle/>
        <a:p>
          <a:r>
            <a:rPr lang="ru-RU" sz="1000" dirty="0" smtClean="0">
              <a:latin typeface="Times New Roman" pitchFamily="18" charset="0"/>
              <a:cs typeface="Times New Roman" pitchFamily="18" charset="0"/>
            </a:rPr>
            <a:t>Обеспечение реализации общественных и гражданских инициатив, поддержка социально-ориентированных некоммерческих организаций</a:t>
          </a:r>
        </a:p>
        <a:p>
          <a:r>
            <a:rPr lang="ru-RU" sz="1000" dirty="0" smtClean="0">
              <a:latin typeface="Times New Roman" pitchFamily="18" charset="0"/>
              <a:cs typeface="Times New Roman" pitchFamily="18" charset="0"/>
            </a:rPr>
            <a:t>0,0</a:t>
          </a:r>
          <a:endParaRPr lang="ru-RU" sz="1000" dirty="0">
            <a:latin typeface="Times New Roman" pitchFamily="18" charset="0"/>
            <a:cs typeface="Times New Roman" pitchFamily="18" charset="0"/>
          </a:endParaRPr>
        </a:p>
      </dgm:t>
    </dgm:pt>
    <dgm:pt modelId="{1F993776-A41C-4896-9FC7-F0DAACB908DC}" type="parTrans" cxnId="{5DC68E2F-485E-472C-BCDA-6B79AFBBA28D}">
      <dgm:prSet/>
      <dgm:spPr/>
      <dgm:t>
        <a:bodyPr/>
        <a:lstStyle/>
        <a:p>
          <a:endParaRPr lang="ru-RU"/>
        </a:p>
      </dgm:t>
    </dgm:pt>
    <dgm:pt modelId="{8E8BF67A-3EE9-4F1B-B19E-C88A905D79C0}" type="sibTrans" cxnId="{5DC68E2F-485E-472C-BCDA-6B79AFBBA28D}">
      <dgm:prSet/>
      <dgm:spPr/>
      <dgm:t>
        <a:bodyPr/>
        <a:lstStyle/>
        <a:p>
          <a:endParaRPr lang="ru-RU"/>
        </a:p>
      </dgm:t>
    </dgm:pt>
    <dgm:pt modelId="{B7AC9C85-05DC-4B9B-89F5-A0C57725EE07}" type="pres">
      <dgm:prSet presAssocID="{044CA14A-B23E-4AC3-8727-570A8E420A26}" presName="Name0" presStyleCnt="0">
        <dgm:presLayoutVars>
          <dgm:chPref val="1"/>
          <dgm:dir/>
          <dgm:animOne val="branch"/>
          <dgm:animLvl val="lvl"/>
          <dgm:resizeHandles val="exact"/>
        </dgm:presLayoutVars>
      </dgm:prSet>
      <dgm:spPr/>
      <dgm:t>
        <a:bodyPr/>
        <a:lstStyle/>
        <a:p>
          <a:endParaRPr lang="ru-RU"/>
        </a:p>
      </dgm:t>
    </dgm:pt>
    <dgm:pt modelId="{6D88840D-B1B4-43CE-8685-4D3BEFD904EB}" type="pres">
      <dgm:prSet presAssocID="{9A636A6E-691F-4D3E-8200-8F49793B28A0}" presName="root1" presStyleCnt="0"/>
      <dgm:spPr/>
    </dgm:pt>
    <dgm:pt modelId="{41F94149-52BF-4C65-9DAB-15383E7BF078}" type="pres">
      <dgm:prSet presAssocID="{9A636A6E-691F-4D3E-8200-8F49793B28A0}" presName="LevelOneTextNode" presStyleLbl="node0" presStyleIdx="0" presStyleCnt="1" custScaleY="83642" custLinFactX="-200000" custLinFactNeighborX="-204065" custLinFactNeighborY="-3370">
        <dgm:presLayoutVars>
          <dgm:chPref val="3"/>
        </dgm:presLayoutVars>
      </dgm:prSet>
      <dgm:spPr/>
      <dgm:t>
        <a:bodyPr/>
        <a:lstStyle/>
        <a:p>
          <a:endParaRPr lang="ru-RU"/>
        </a:p>
      </dgm:t>
    </dgm:pt>
    <dgm:pt modelId="{FE9262CE-8453-42E5-8054-217A1EF5A61E}" type="pres">
      <dgm:prSet presAssocID="{9A636A6E-691F-4D3E-8200-8F49793B28A0}" presName="level2hierChild" presStyleCnt="0"/>
      <dgm:spPr/>
    </dgm:pt>
    <dgm:pt modelId="{16C7F677-5BD0-4B42-9455-B2CDCB278DCD}" type="pres">
      <dgm:prSet presAssocID="{9C9E9B31-DAC5-4F24-98BA-1A308CE30DD9}" presName="conn2-1" presStyleLbl="parChTrans1D2" presStyleIdx="0" presStyleCnt="5"/>
      <dgm:spPr/>
      <dgm:t>
        <a:bodyPr/>
        <a:lstStyle/>
        <a:p>
          <a:endParaRPr lang="ru-RU"/>
        </a:p>
      </dgm:t>
    </dgm:pt>
    <dgm:pt modelId="{33982619-0A65-4EC8-A700-2131D75453FF}" type="pres">
      <dgm:prSet presAssocID="{9C9E9B31-DAC5-4F24-98BA-1A308CE30DD9}" presName="connTx" presStyleLbl="parChTrans1D2" presStyleIdx="0" presStyleCnt="5"/>
      <dgm:spPr/>
      <dgm:t>
        <a:bodyPr/>
        <a:lstStyle/>
        <a:p>
          <a:endParaRPr lang="ru-RU"/>
        </a:p>
      </dgm:t>
    </dgm:pt>
    <dgm:pt modelId="{C1F1B7E3-1D49-4F62-86D4-CC1BA5D4233A}" type="pres">
      <dgm:prSet presAssocID="{70AE9488-83B5-4759-AAB7-E0E74F56130B}" presName="root2" presStyleCnt="0"/>
      <dgm:spPr/>
    </dgm:pt>
    <dgm:pt modelId="{F5A30079-CC7C-4853-BA1F-BE5A40AC20C1}" type="pres">
      <dgm:prSet presAssocID="{70AE9488-83B5-4759-AAB7-E0E74F56130B}" presName="LevelTwoTextNode" presStyleLbl="node2" presStyleIdx="0" presStyleCnt="5" custScaleX="191119" custScaleY="54932" custLinFactNeighborX="-83761" custLinFactNeighborY="-2949">
        <dgm:presLayoutVars>
          <dgm:chPref val="3"/>
        </dgm:presLayoutVars>
      </dgm:prSet>
      <dgm:spPr/>
      <dgm:t>
        <a:bodyPr/>
        <a:lstStyle/>
        <a:p>
          <a:endParaRPr lang="ru-RU"/>
        </a:p>
      </dgm:t>
    </dgm:pt>
    <dgm:pt modelId="{4CA3A736-ECD2-4E12-9106-8D0752A602DA}" type="pres">
      <dgm:prSet presAssocID="{70AE9488-83B5-4759-AAB7-E0E74F56130B}" presName="level3hierChild" presStyleCnt="0"/>
      <dgm:spPr/>
    </dgm:pt>
    <dgm:pt modelId="{C58F10F2-A737-4AA2-BAAA-3C567C23D03B}" type="pres">
      <dgm:prSet presAssocID="{009721BD-3BE8-47C9-A4DA-5C71CE977547}" presName="conn2-1" presStyleLbl="parChTrans1D2" presStyleIdx="1" presStyleCnt="5"/>
      <dgm:spPr/>
      <dgm:t>
        <a:bodyPr/>
        <a:lstStyle/>
        <a:p>
          <a:endParaRPr lang="ru-RU"/>
        </a:p>
      </dgm:t>
    </dgm:pt>
    <dgm:pt modelId="{011607BF-6A52-486C-AEF8-100B7AEA82A1}" type="pres">
      <dgm:prSet presAssocID="{009721BD-3BE8-47C9-A4DA-5C71CE977547}" presName="connTx" presStyleLbl="parChTrans1D2" presStyleIdx="1" presStyleCnt="5"/>
      <dgm:spPr/>
      <dgm:t>
        <a:bodyPr/>
        <a:lstStyle/>
        <a:p>
          <a:endParaRPr lang="ru-RU"/>
        </a:p>
      </dgm:t>
    </dgm:pt>
    <dgm:pt modelId="{3887F6EF-3DD7-4F35-A451-A0995450075F}" type="pres">
      <dgm:prSet presAssocID="{1A44BCE3-1E7F-42E5-86FC-A3AEDB7E2CDA}" presName="root2" presStyleCnt="0"/>
      <dgm:spPr/>
    </dgm:pt>
    <dgm:pt modelId="{44367C5D-314C-4DFC-A103-FADBB54DFCD0}" type="pres">
      <dgm:prSet presAssocID="{1A44BCE3-1E7F-42E5-86FC-A3AEDB7E2CDA}" presName="LevelTwoTextNode" presStyleLbl="node2" presStyleIdx="1" presStyleCnt="5" custScaleX="190723" custLinFactNeighborX="-83761" custLinFactNeighborY="-22657">
        <dgm:presLayoutVars>
          <dgm:chPref val="3"/>
        </dgm:presLayoutVars>
      </dgm:prSet>
      <dgm:spPr/>
      <dgm:t>
        <a:bodyPr/>
        <a:lstStyle/>
        <a:p>
          <a:endParaRPr lang="ru-RU"/>
        </a:p>
      </dgm:t>
    </dgm:pt>
    <dgm:pt modelId="{6446391E-25C5-43DB-BDC4-B115A4279AF3}" type="pres">
      <dgm:prSet presAssocID="{1A44BCE3-1E7F-42E5-86FC-A3AEDB7E2CDA}" presName="level3hierChild" presStyleCnt="0"/>
      <dgm:spPr/>
    </dgm:pt>
    <dgm:pt modelId="{D7FD32A0-1361-4F6F-B734-B6226AEE01F6}" type="pres">
      <dgm:prSet presAssocID="{0890F153-7812-4864-AC8D-7EC1672EC3F6}" presName="conn2-1" presStyleLbl="parChTrans1D2" presStyleIdx="2" presStyleCnt="5"/>
      <dgm:spPr/>
      <dgm:t>
        <a:bodyPr/>
        <a:lstStyle/>
        <a:p>
          <a:endParaRPr lang="ru-RU"/>
        </a:p>
      </dgm:t>
    </dgm:pt>
    <dgm:pt modelId="{A34466C6-04DD-4E4A-9AAC-8D05A005711E}" type="pres">
      <dgm:prSet presAssocID="{0890F153-7812-4864-AC8D-7EC1672EC3F6}" presName="connTx" presStyleLbl="parChTrans1D2" presStyleIdx="2" presStyleCnt="5"/>
      <dgm:spPr/>
      <dgm:t>
        <a:bodyPr/>
        <a:lstStyle/>
        <a:p>
          <a:endParaRPr lang="ru-RU"/>
        </a:p>
      </dgm:t>
    </dgm:pt>
    <dgm:pt modelId="{E1133D51-EC59-411F-B8A5-6C463FF0638F}" type="pres">
      <dgm:prSet presAssocID="{2B02C428-D8D5-44E2-B71E-465064E244EB}" presName="root2" presStyleCnt="0"/>
      <dgm:spPr/>
    </dgm:pt>
    <dgm:pt modelId="{3AAA717B-D7FD-4194-8C21-37919332731E}" type="pres">
      <dgm:prSet presAssocID="{2B02C428-D8D5-44E2-B71E-465064E244EB}" presName="LevelTwoTextNode" presStyleLbl="node2" presStyleIdx="2" presStyleCnt="5" custScaleX="188428" custScaleY="61803" custLinFactNeighborX="-83761" custLinFactNeighborY="-31741">
        <dgm:presLayoutVars>
          <dgm:chPref val="3"/>
        </dgm:presLayoutVars>
      </dgm:prSet>
      <dgm:spPr/>
      <dgm:t>
        <a:bodyPr/>
        <a:lstStyle/>
        <a:p>
          <a:endParaRPr lang="ru-RU"/>
        </a:p>
      </dgm:t>
    </dgm:pt>
    <dgm:pt modelId="{A58393A0-2405-4D31-9505-7A47FE1AC7BB}" type="pres">
      <dgm:prSet presAssocID="{2B02C428-D8D5-44E2-B71E-465064E244EB}" presName="level3hierChild" presStyleCnt="0"/>
      <dgm:spPr/>
    </dgm:pt>
    <dgm:pt modelId="{15194A33-D17F-49FB-B7C2-3B4B02F14E5F}" type="pres">
      <dgm:prSet presAssocID="{61894DD0-B8C8-4446-9F85-3D8BB6D18CF6}" presName="conn2-1" presStyleLbl="parChTrans1D2" presStyleIdx="3" presStyleCnt="5"/>
      <dgm:spPr/>
      <dgm:t>
        <a:bodyPr/>
        <a:lstStyle/>
        <a:p>
          <a:endParaRPr lang="ru-RU"/>
        </a:p>
      </dgm:t>
    </dgm:pt>
    <dgm:pt modelId="{FB451FA1-5A17-43A6-80E1-4408A8BBA2D6}" type="pres">
      <dgm:prSet presAssocID="{61894DD0-B8C8-4446-9F85-3D8BB6D18CF6}" presName="connTx" presStyleLbl="parChTrans1D2" presStyleIdx="3" presStyleCnt="5"/>
      <dgm:spPr/>
      <dgm:t>
        <a:bodyPr/>
        <a:lstStyle/>
        <a:p>
          <a:endParaRPr lang="ru-RU"/>
        </a:p>
      </dgm:t>
    </dgm:pt>
    <dgm:pt modelId="{764D2A9C-02E2-40CE-B9D7-3303A5B6E6A9}" type="pres">
      <dgm:prSet presAssocID="{5EF6F7F2-B15C-4B91-A589-87FE76877019}" presName="root2" presStyleCnt="0"/>
      <dgm:spPr/>
    </dgm:pt>
    <dgm:pt modelId="{00C72338-63C3-43C2-924A-84299C504212}" type="pres">
      <dgm:prSet presAssocID="{5EF6F7F2-B15C-4B91-A589-87FE76877019}" presName="LevelTwoTextNode" presStyleLbl="node2" presStyleIdx="3" presStyleCnt="5" custScaleX="190723" custScaleY="64515" custLinFactNeighborX="-83761" custLinFactNeighborY="64443">
        <dgm:presLayoutVars>
          <dgm:chPref val="3"/>
        </dgm:presLayoutVars>
      </dgm:prSet>
      <dgm:spPr/>
      <dgm:t>
        <a:bodyPr/>
        <a:lstStyle/>
        <a:p>
          <a:endParaRPr lang="ru-RU"/>
        </a:p>
      </dgm:t>
    </dgm:pt>
    <dgm:pt modelId="{7CEBBA00-8A2F-4656-8997-377D89A6DACF}" type="pres">
      <dgm:prSet presAssocID="{5EF6F7F2-B15C-4B91-A589-87FE76877019}" presName="level3hierChild" presStyleCnt="0"/>
      <dgm:spPr/>
    </dgm:pt>
    <dgm:pt modelId="{F2A84346-C376-4E37-A6C3-743020D76F14}" type="pres">
      <dgm:prSet presAssocID="{1F993776-A41C-4896-9FC7-F0DAACB908DC}" presName="conn2-1" presStyleLbl="parChTrans1D2" presStyleIdx="4" presStyleCnt="5"/>
      <dgm:spPr/>
      <dgm:t>
        <a:bodyPr/>
        <a:lstStyle/>
        <a:p>
          <a:endParaRPr lang="ru-RU"/>
        </a:p>
      </dgm:t>
    </dgm:pt>
    <dgm:pt modelId="{CEEE121B-EE42-4C11-8188-5E0D40D11943}" type="pres">
      <dgm:prSet presAssocID="{1F993776-A41C-4896-9FC7-F0DAACB908DC}" presName="connTx" presStyleLbl="parChTrans1D2" presStyleIdx="4" presStyleCnt="5"/>
      <dgm:spPr/>
      <dgm:t>
        <a:bodyPr/>
        <a:lstStyle/>
        <a:p>
          <a:endParaRPr lang="ru-RU"/>
        </a:p>
      </dgm:t>
    </dgm:pt>
    <dgm:pt modelId="{5A1B6764-61CD-4AB1-AA53-A4C806B44737}" type="pres">
      <dgm:prSet presAssocID="{6BD08C92-8C07-4F60-B653-1944E8D24A44}" presName="root2" presStyleCnt="0"/>
      <dgm:spPr/>
    </dgm:pt>
    <dgm:pt modelId="{1BEB1DF2-471B-47F9-B473-85DA5012AFE4}" type="pres">
      <dgm:prSet presAssocID="{6BD08C92-8C07-4F60-B653-1944E8D24A44}" presName="LevelTwoTextNode" presStyleLbl="node2" presStyleIdx="4" presStyleCnt="5" custScaleX="190437" custLinFactY="-29639" custLinFactNeighborX="-83761" custLinFactNeighborY="-100000">
        <dgm:presLayoutVars>
          <dgm:chPref val="3"/>
        </dgm:presLayoutVars>
      </dgm:prSet>
      <dgm:spPr/>
      <dgm:t>
        <a:bodyPr/>
        <a:lstStyle/>
        <a:p>
          <a:endParaRPr lang="ru-RU"/>
        </a:p>
      </dgm:t>
    </dgm:pt>
    <dgm:pt modelId="{82DF06E6-0FFB-4BF8-A479-5878F93F2EF0}" type="pres">
      <dgm:prSet presAssocID="{6BD08C92-8C07-4F60-B653-1944E8D24A44}" presName="level3hierChild" presStyleCnt="0"/>
      <dgm:spPr/>
    </dgm:pt>
  </dgm:ptLst>
  <dgm:cxnLst>
    <dgm:cxn modelId="{5DC68E2F-485E-472C-BCDA-6B79AFBBA28D}" srcId="{9A636A6E-691F-4D3E-8200-8F49793B28A0}" destId="{6BD08C92-8C07-4F60-B653-1944E8D24A44}" srcOrd="4" destOrd="0" parTransId="{1F993776-A41C-4896-9FC7-F0DAACB908DC}" sibTransId="{8E8BF67A-3EE9-4F1B-B19E-C88A905D79C0}"/>
    <dgm:cxn modelId="{C71A016E-21A2-408E-988A-C5D92E73D892}" type="presOf" srcId="{009721BD-3BE8-47C9-A4DA-5C71CE977547}" destId="{011607BF-6A52-486C-AEF8-100B7AEA82A1}" srcOrd="1" destOrd="0" presId="urn:microsoft.com/office/officeart/2008/layout/HorizontalMultiLevelHierarchy"/>
    <dgm:cxn modelId="{13B0F431-743C-44ED-A833-FFEA539D8DF0}" srcId="{9A636A6E-691F-4D3E-8200-8F49793B28A0}" destId="{1A44BCE3-1E7F-42E5-86FC-A3AEDB7E2CDA}" srcOrd="1" destOrd="0" parTransId="{009721BD-3BE8-47C9-A4DA-5C71CE977547}" sibTransId="{A9F084D6-4A84-44F8-AFCF-6B3903A2A76A}"/>
    <dgm:cxn modelId="{F39C1EFB-4090-4434-B8A9-3A59046A66D1}" srcId="{9A636A6E-691F-4D3E-8200-8F49793B28A0}" destId="{70AE9488-83B5-4759-AAB7-E0E74F56130B}" srcOrd="0" destOrd="0" parTransId="{9C9E9B31-DAC5-4F24-98BA-1A308CE30DD9}" sibTransId="{C2B2E52C-B0DA-47D3-A00C-D61B450AA9B3}"/>
    <dgm:cxn modelId="{0E0940FD-A1C8-4DE3-A65B-FB7B612E59DD}" srcId="{044CA14A-B23E-4AC3-8727-570A8E420A26}" destId="{9A636A6E-691F-4D3E-8200-8F49793B28A0}" srcOrd="0" destOrd="0" parTransId="{8C097C00-7AC4-4E4C-92A0-C199A8D7DD2D}" sibTransId="{B9511497-4361-4787-880B-83DC7013E4A0}"/>
    <dgm:cxn modelId="{9ED2F35D-F42F-4001-A8D5-55CF5FFD74C9}" srcId="{9A636A6E-691F-4D3E-8200-8F49793B28A0}" destId="{5EF6F7F2-B15C-4B91-A589-87FE76877019}" srcOrd="3" destOrd="0" parTransId="{61894DD0-B8C8-4446-9F85-3D8BB6D18CF6}" sibTransId="{1129E7C4-870B-4D78-B175-4A9DB6FC8BFC}"/>
    <dgm:cxn modelId="{37AA4B59-9A0F-4C75-AF4B-B525E67C54F7}" type="presOf" srcId="{2B02C428-D8D5-44E2-B71E-465064E244EB}" destId="{3AAA717B-D7FD-4194-8C21-37919332731E}" srcOrd="0" destOrd="0" presId="urn:microsoft.com/office/officeart/2008/layout/HorizontalMultiLevelHierarchy"/>
    <dgm:cxn modelId="{BE5D626E-FBCC-4C45-9C80-12D183E11156}" type="presOf" srcId="{9C9E9B31-DAC5-4F24-98BA-1A308CE30DD9}" destId="{16C7F677-5BD0-4B42-9455-B2CDCB278DCD}" srcOrd="0" destOrd="0" presId="urn:microsoft.com/office/officeart/2008/layout/HorizontalMultiLevelHierarchy"/>
    <dgm:cxn modelId="{30650FD4-6674-4023-AC0A-44C948D753C0}" type="presOf" srcId="{044CA14A-B23E-4AC3-8727-570A8E420A26}" destId="{B7AC9C85-05DC-4B9B-89F5-A0C57725EE07}" srcOrd="0" destOrd="0" presId="urn:microsoft.com/office/officeart/2008/layout/HorizontalMultiLevelHierarchy"/>
    <dgm:cxn modelId="{A282E8AD-74A7-474A-93C1-C3B67A5A7792}" type="presOf" srcId="{9C9E9B31-DAC5-4F24-98BA-1A308CE30DD9}" destId="{33982619-0A65-4EC8-A700-2131D75453FF}" srcOrd="1" destOrd="0" presId="urn:microsoft.com/office/officeart/2008/layout/HorizontalMultiLevelHierarchy"/>
    <dgm:cxn modelId="{29FE402D-732C-43BD-AC6D-7637355E23E4}" type="presOf" srcId="{70AE9488-83B5-4759-AAB7-E0E74F56130B}" destId="{F5A30079-CC7C-4853-BA1F-BE5A40AC20C1}" srcOrd="0" destOrd="0" presId="urn:microsoft.com/office/officeart/2008/layout/HorizontalMultiLevelHierarchy"/>
    <dgm:cxn modelId="{DFF4A4C6-7660-45A2-AE51-F31FBDC83141}" type="presOf" srcId="{9A636A6E-691F-4D3E-8200-8F49793B28A0}" destId="{41F94149-52BF-4C65-9DAB-15383E7BF078}" srcOrd="0" destOrd="0" presId="urn:microsoft.com/office/officeart/2008/layout/HorizontalMultiLevelHierarchy"/>
    <dgm:cxn modelId="{A58D60B3-278F-498B-97DE-B97783A62674}" type="presOf" srcId="{009721BD-3BE8-47C9-A4DA-5C71CE977547}" destId="{C58F10F2-A737-4AA2-BAAA-3C567C23D03B}" srcOrd="0" destOrd="0" presId="urn:microsoft.com/office/officeart/2008/layout/HorizontalMultiLevelHierarchy"/>
    <dgm:cxn modelId="{AF720DC0-4417-4918-AA60-7A1DC55CA6B1}" type="presOf" srcId="{1A44BCE3-1E7F-42E5-86FC-A3AEDB7E2CDA}" destId="{44367C5D-314C-4DFC-A103-FADBB54DFCD0}" srcOrd="0" destOrd="0" presId="urn:microsoft.com/office/officeart/2008/layout/HorizontalMultiLevelHierarchy"/>
    <dgm:cxn modelId="{54086BFD-45D2-41AA-9062-95F9980F8BFD}" type="presOf" srcId="{0890F153-7812-4864-AC8D-7EC1672EC3F6}" destId="{A34466C6-04DD-4E4A-9AAC-8D05A005711E}" srcOrd="1" destOrd="0" presId="urn:microsoft.com/office/officeart/2008/layout/HorizontalMultiLevelHierarchy"/>
    <dgm:cxn modelId="{3D01840A-A2B1-4417-B1CD-0B95EC30211B}" type="presOf" srcId="{1F993776-A41C-4896-9FC7-F0DAACB908DC}" destId="{F2A84346-C376-4E37-A6C3-743020D76F14}" srcOrd="0" destOrd="0" presId="urn:microsoft.com/office/officeart/2008/layout/HorizontalMultiLevelHierarchy"/>
    <dgm:cxn modelId="{7A525067-D496-4A75-8705-F77253E4C17D}" type="presOf" srcId="{5EF6F7F2-B15C-4B91-A589-87FE76877019}" destId="{00C72338-63C3-43C2-924A-84299C504212}" srcOrd="0" destOrd="0" presId="urn:microsoft.com/office/officeart/2008/layout/HorizontalMultiLevelHierarchy"/>
    <dgm:cxn modelId="{DB10A850-1BB7-4588-8F61-1F4A115053EB}" type="presOf" srcId="{61894DD0-B8C8-4446-9F85-3D8BB6D18CF6}" destId="{15194A33-D17F-49FB-B7C2-3B4B02F14E5F}" srcOrd="0" destOrd="0" presId="urn:microsoft.com/office/officeart/2008/layout/HorizontalMultiLevelHierarchy"/>
    <dgm:cxn modelId="{C358DBCA-9DAC-411C-B462-0DE65B81E935}" srcId="{9A636A6E-691F-4D3E-8200-8F49793B28A0}" destId="{2B02C428-D8D5-44E2-B71E-465064E244EB}" srcOrd="2" destOrd="0" parTransId="{0890F153-7812-4864-AC8D-7EC1672EC3F6}" sibTransId="{62B33697-73BC-4FE6-8D7F-AEA2E127633E}"/>
    <dgm:cxn modelId="{580C8218-6CF1-403A-9A3E-4719E10722BF}" type="presOf" srcId="{0890F153-7812-4864-AC8D-7EC1672EC3F6}" destId="{D7FD32A0-1361-4F6F-B734-B6226AEE01F6}" srcOrd="0" destOrd="0" presId="urn:microsoft.com/office/officeart/2008/layout/HorizontalMultiLevelHierarchy"/>
    <dgm:cxn modelId="{3E16ED1D-D73F-4599-94B7-E87AB51C8D71}" type="presOf" srcId="{6BD08C92-8C07-4F60-B653-1944E8D24A44}" destId="{1BEB1DF2-471B-47F9-B473-85DA5012AFE4}" srcOrd="0" destOrd="0" presId="urn:microsoft.com/office/officeart/2008/layout/HorizontalMultiLevelHierarchy"/>
    <dgm:cxn modelId="{201B3FF4-CCB8-407B-8AD9-43D7FB3B9D3D}" type="presOf" srcId="{61894DD0-B8C8-4446-9F85-3D8BB6D18CF6}" destId="{FB451FA1-5A17-43A6-80E1-4408A8BBA2D6}" srcOrd="1" destOrd="0" presId="urn:microsoft.com/office/officeart/2008/layout/HorizontalMultiLevelHierarchy"/>
    <dgm:cxn modelId="{C94A30E4-44B3-4101-9B7A-F0468A7C3809}" type="presOf" srcId="{1F993776-A41C-4896-9FC7-F0DAACB908DC}" destId="{CEEE121B-EE42-4C11-8188-5E0D40D11943}" srcOrd="1" destOrd="0" presId="urn:microsoft.com/office/officeart/2008/layout/HorizontalMultiLevelHierarchy"/>
    <dgm:cxn modelId="{4DD87A66-A3A0-4316-8080-37A7A020CD85}" type="presParOf" srcId="{B7AC9C85-05DC-4B9B-89F5-A0C57725EE07}" destId="{6D88840D-B1B4-43CE-8685-4D3BEFD904EB}" srcOrd="0" destOrd="0" presId="urn:microsoft.com/office/officeart/2008/layout/HorizontalMultiLevelHierarchy"/>
    <dgm:cxn modelId="{58BB9958-27C7-47CC-B793-384E46B560A2}" type="presParOf" srcId="{6D88840D-B1B4-43CE-8685-4D3BEFD904EB}" destId="{41F94149-52BF-4C65-9DAB-15383E7BF078}" srcOrd="0" destOrd="0" presId="urn:microsoft.com/office/officeart/2008/layout/HorizontalMultiLevelHierarchy"/>
    <dgm:cxn modelId="{B88A02A4-3D09-4EF8-909F-D993FCA7EA9F}" type="presParOf" srcId="{6D88840D-B1B4-43CE-8685-4D3BEFD904EB}" destId="{FE9262CE-8453-42E5-8054-217A1EF5A61E}" srcOrd="1" destOrd="0" presId="urn:microsoft.com/office/officeart/2008/layout/HorizontalMultiLevelHierarchy"/>
    <dgm:cxn modelId="{DC3634DF-DB6A-4FA0-A144-2C1B1576BFA5}" type="presParOf" srcId="{FE9262CE-8453-42E5-8054-217A1EF5A61E}" destId="{16C7F677-5BD0-4B42-9455-B2CDCB278DCD}" srcOrd="0" destOrd="0" presId="urn:microsoft.com/office/officeart/2008/layout/HorizontalMultiLevelHierarchy"/>
    <dgm:cxn modelId="{9781C631-3145-477F-B366-E90C8E1F434E}" type="presParOf" srcId="{16C7F677-5BD0-4B42-9455-B2CDCB278DCD}" destId="{33982619-0A65-4EC8-A700-2131D75453FF}" srcOrd="0" destOrd="0" presId="urn:microsoft.com/office/officeart/2008/layout/HorizontalMultiLevelHierarchy"/>
    <dgm:cxn modelId="{BB9F4D55-951C-4602-8191-69426B6F8CD7}" type="presParOf" srcId="{FE9262CE-8453-42E5-8054-217A1EF5A61E}" destId="{C1F1B7E3-1D49-4F62-86D4-CC1BA5D4233A}" srcOrd="1" destOrd="0" presId="urn:microsoft.com/office/officeart/2008/layout/HorizontalMultiLevelHierarchy"/>
    <dgm:cxn modelId="{0AFB5D22-9FD7-40A9-9F63-4103F7E333CD}" type="presParOf" srcId="{C1F1B7E3-1D49-4F62-86D4-CC1BA5D4233A}" destId="{F5A30079-CC7C-4853-BA1F-BE5A40AC20C1}" srcOrd="0" destOrd="0" presId="urn:microsoft.com/office/officeart/2008/layout/HorizontalMultiLevelHierarchy"/>
    <dgm:cxn modelId="{55A3DE5D-36A7-4A3D-8390-3CC55D7A8E6D}" type="presParOf" srcId="{C1F1B7E3-1D49-4F62-86D4-CC1BA5D4233A}" destId="{4CA3A736-ECD2-4E12-9106-8D0752A602DA}" srcOrd="1" destOrd="0" presId="urn:microsoft.com/office/officeart/2008/layout/HorizontalMultiLevelHierarchy"/>
    <dgm:cxn modelId="{65751493-9810-42CE-94DA-0C039D4D8176}" type="presParOf" srcId="{FE9262CE-8453-42E5-8054-217A1EF5A61E}" destId="{C58F10F2-A737-4AA2-BAAA-3C567C23D03B}" srcOrd="2" destOrd="0" presId="urn:microsoft.com/office/officeart/2008/layout/HorizontalMultiLevelHierarchy"/>
    <dgm:cxn modelId="{0049BC2F-7EB3-4F4D-ABB3-5C904D2F5BCB}" type="presParOf" srcId="{C58F10F2-A737-4AA2-BAAA-3C567C23D03B}" destId="{011607BF-6A52-486C-AEF8-100B7AEA82A1}" srcOrd="0" destOrd="0" presId="urn:microsoft.com/office/officeart/2008/layout/HorizontalMultiLevelHierarchy"/>
    <dgm:cxn modelId="{BDEC2D41-32E4-484B-BFE6-FF649CE6A2DE}" type="presParOf" srcId="{FE9262CE-8453-42E5-8054-217A1EF5A61E}" destId="{3887F6EF-3DD7-4F35-A451-A0995450075F}" srcOrd="3" destOrd="0" presId="urn:microsoft.com/office/officeart/2008/layout/HorizontalMultiLevelHierarchy"/>
    <dgm:cxn modelId="{373EE90E-3889-4D29-938F-D191FAE11A21}" type="presParOf" srcId="{3887F6EF-3DD7-4F35-A451-A0995450075F}" destId="{44367C5D-314C-4DFC-A103-FADBB54DFCD0}" srcOrd="0" destOrd="0" presId="urn:microsoft.com/office/officeart/2008/layout/HorizontalMultiLevelHierarchy"/>
    <dgm:cxn modelId="{F4BEB859-C146-4EF9-A301-B0747F227CED}" type="presParOf" srcId="{3887F6EF-3DD7-4F35-A451-A0995450075F}" destId="{6446391E-25C5-43DB-BDC4-B115A4279AF3}" srcOrd="1" destOrd="0" presId="urn:microsoft.com/office/officeart/2008/layout/HorizontalMultiLevelHierarchy"/>
    <dgm:cxn modelId="{3A57C282-2FB3-4B8F-9284-89AE360111FF}" type="presParOf" srcId="{FE9262CE-8453-42E5-8054-217A1EF5A61E}" destId="{D7FD32A0-1361-4F6F-B734-B6226AEE01F6}" srcOrd="4" destOrd="0" presId="urn:microsoft.com/office/officeart/2008/layout/HorizontalMultiLevelHierarchy"/>
    <dgm:cxn modelId="{05A2A1BA-81CF-422A-A58B-1A00D5532DA2}" type="presParOf" srcId="{D7FD32A0-1361-4F6F-B734-B6226AEE01F6}" destId="{A34466C6-04DD-4E4A-9AAC-8D05A005711E}" srcOrd="0" destOrd="0" presId="urn:microsoft.com/office/officeart/2008/layout/HorizontalMultiLevelHierarchy"/>
    <dgm:cxn modelId="{E52BCA26-670A-4B53-B90C-5EF1DC4BDFEC}" type="presParOf" srcId="{FE9262CE-8453-42E5-8054-217A1EF5A61E}" destId="{E1133D51-EC59-411F-B8A5-6C463FF0638F}" srcOrd="5" destOrd="0" presId="urn:microsoft.com/office/officeart/2008/layout/HorizontalMultiLevelHierarchy"/>
    <dgm:cxn modelId="{3F82ED01-6F37-4146-8C14-7ABB150C57C4}" type="presParOf" srcId="{E1133D51-EC59-411F-B8A5-6C463FF0638F}" destId="{3AAA717B-D7FD-4194-8C21-37919332731E}" srcOrd="0" destOrd="0" presId="urn:microsoft.com/office/officeart/2008/layout/HorizontalMultiLevelHierarchy"/>
    <dgm:cxn modelId="{F6BD3419-31B6-4E1C-BAD4-EBE0BBD684C6}" type="presParOf" srcId="{E1133D51-EC59-411F-B8A5-6C463FF0638F}" destId="{A58393A0-2405-4D31-9505-7A47FE1AC7BB}" srcOrd="1" destOrd="0" presId="urn:microsoft.com/office/officeart/2008/layout/HorizontalMultiLevelHierarchy"/>
    <dgm:cxn modelId="{E5521DBD-C2D5-4F9E-B339-F4FA8C92B33E}" type="presParOf" srcId="{FE9262CE-8453-42E5-8054-217A1EF5A61E}" destId="{15194A33-D17F-49FB-B7C2-3B4B02F14E5F}" srcOrd="6" destOrd="0" presId="urn:microsoft.com/office/officeart/2008/layout/HorizontalMultiLevelHierarchy"/>
    <dgm:cxn modelId="{273E4960-DD2A-4EFC-BD72-ECA388436952}" type="presParOf" srcId="{15194A33-D17F-49FB-B7C2-3B4B02F14E5F}" destId="{FB451FA1-5A17-43A6-80E1-4408A8BBA2D6}" srcOrd="0" destOrd="0" presId="urn:microsoft.com/office/officeart/2008/layout/HorizontalMultiLevelHierarchy"/>
    <dgm:cxn modelId="{2270CDF9-D652-4F6D-9805-A31AD912E73D}" type="presParOf" srcId="{FE9262CE-8453-42E5-8054-217A1EF5A61E}" destId="{764D2A9C-02E2-40CE-B9D7-3303A5B6E6A9}" srcOrd="7" destOrd="0" presId="urn:microsoft.com/office/officeart/2008/layout/HorizontalMultiLevelHierarchy"/>
    <dgm:cxn modelId="{AF3B3529-BA02-430A-8BDD-24CF3BFACDAC}" type="presParOf" srcId="{764D2A9C-02E2-40CE-B9D7-3303A5B6E6A9}" destId="{00C72338-63C3-43C2-924A-84299C504212}" srcOrd="0" destOrd="0" presId="urn:microsoft.com/office/officeart/2008/layout/HorizontalMultiLevelHierarchy"/>
    <dgm:cxn modelId="{9F132E02-3A48-4E5D-BEF3-0FBDDE1B6186}" type="presParOf" srcId="{764D2A9C-02E2-40CE-B9D7-3303A5B6E6A9}" destId="{7CEBBA00-8A2F-4656-8997-377D89A6DACF}" srcOrd="1" destOrd="0" presId="urn:microsoft.com/office/officeart/2008/layout/HorizontalMultiLevelHierarchy"/>
    <dgm:cxn modelId="{D7D073E4-3DB4-4866-A40F-F425BC7F6A16}" type="presParOf" srcId="{FE9262CE-8453-42E5-8054-217A1EF5A61E}" destId="{F2A84346-C376-4E37-A6C3-743020D76F14}" srcOrd="8" destOrd="0" presId="urn:microsoft.com/office/officeart/2008/layout/HorizontalMultiLevelHierarchy"/>
    <dgm:cxn modelId="{CC673DD7-5266-476D-9DBD-AA42BFFBB454}" type="presParOf" srcId="{F2A84346-C376-4E37-A6C3-743020D76F14}" destId="{CEEE121B-EE42-4C11-8188-5E0D40D11943}" srcOrd="0" destOrd="0" presId="urn:microsoft.com/office/officeart/2008/layout/HorizontalMultiLevelHierarchy"/>
    <dgm:cxn modelId="{E2969845-3D86-43F5-AD6A-7B0EE71063B2}" type="presParOf" srcId="{FE9262CE-8453-42E5-8054-217A1EF5A61E}" destId="{5A1B6764-61CD-4AB1-AA53-A4C806B44737}" srcOrd="9" destOrd="0" presId="urn:microsoft.com/office/officeart/2008/layout/HorizontalMultiLevelHierarchy"/>
    <dgm:cxn modelId="{D7A42302-BD7D-4612-99A9-9B1669F38C76}" type="presParOf" srcId="{5A1B6764-61CD-4AB1-AA53-A4C806B44737}" destId="{1BEB1DF2-471B-47F9-B473-85DA5012AFE4}" srcOrd="0" destOrd="0" presId="urn:microsoft.com/office/officeart/2008/layout/HorizontalMultiLevelHierarchy"/>
    <dgm:cxn modelId="{A59C68FE-7E9E-418C-ADE1-492A9ABF4017}" type="presParOf" srcId="{5A1B6764-61CD-4AB1-AA53-A4C806B44737}" destId="{82DF06E6-0FFB-4BF8-A479-5878F93F2EF0}"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B1529F-E585-4F9F-A7EC-8E82F9CF8F89}"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1D6B9A55-DF01-48AE-9D97-ECF39A142F05}">
      <dgm:prSet custT="1"/>
      <dgm:spPr/>
      <dgm:t>
        <a:bodyPr/>
        <a:lstStyle/>
        <a:p>
          <a:pPr rtl="0"/>
          <a:r>
            <a:rPr lang="ru-RU" sz="1400" b="0" dirty="0" smtClean="0">
              <a:latin typeface="Times New Roman" pitchFamily="18" charset="0"/>
              <a:cs typeface="Times New Roman" pitchFamily="18" charset="0"/>
            </a:rPr>
            <a:t>Участие в конкурсном отборе проводимого в рамках 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a:t>
          </a:r>
        </a:p>
      </dgm:t>
    </dgm:pt>
    <dgm:pt modelId="{15F3F80C-6B44-4DAC-A87A-9A239F753F45}" type="parTrans" cxnId="{7FA3DB0B-223D-4AFF-8A89-A8048800537A}">
      <dgm:prSet/>
      <dgm:spPr/>
      <dgm:t>
        <a:bodyPr/>
        <a:lstStyle/>
        <a:p>
          <a:endParaRPr lang="ru-RU"/>
        </a:p>
      </dgm:t>
    </dgm:pt>
    <dgm:pt modelId="{606ACCF7-52BB-497A-8451-47E0C580E269}" type="sibTrans" cxnId="{7FA3DB0B-223D-4AFF-8A89-A8048800537A}">
      <dgm:prSet/>
      <dgm:spPr/>
      <dgm:t>
        <a:bodyPr/>
        <a:lstStyle/>
        <a:p>
          <a:endParaRPr lang="ru-RU"/>
        </a:p>
      </dgm:t>
    </dgm:pt>
    <dgm:pt modelId="{EBCFC0FB-AC76-4562-86D7-8A8184124A09}" type="pres">
      <dgm:prSet presAssocID="{78B1529F-E585-4F9F-A7EC-8E82F9CF8F89}" presName="Name0" presStyleCnt="0">
        <dgm:presLayoutVars>
          <dgm:chMax val="7"/>
          <dgm:dir/>
          <dgm:animLvl val="lvl"/>
          <dgm:resizeHandles val="exact"/>
        </dgm:presLayoutVars>
      </dgm:prSet>
      <dgm:spPr/>
      <dgm:t>
        <a:bodyPr/>
        <a:lstStyle/>
        <a:p>
          <a:endParaRPr lang="ru-RU"/>
        </a:p>
      </dgm:t>
    </dgm:pt>
    <dgm:pt modelId="{6A5B84DC-6ED3-461A-9779-42748396BC83}" type="pres">
      <dgm:prSet presAssocID="{1D6B9A55-DF01-48AE-9D97-ECF39A142F05}" presName="circle1" presStyleLbl="node1" presStyleIdx="0" presStyleCnt="1" custLinFactNeighborX="-1368" custLinFactNeighborY="-2453"/>
      <dgm:spPr/>
    </dgm:pt>
    <dgm:pt modelId="{ACC52EB2-55DF-479D-8AAE-87283F3786A8}" type="pres">
      <dgm:prSet presAssocID="{1D6B9A55-DF01-48AE-9D97-ECF39A142F05}" presName="space" presStyleCnt="0"/>
      <dgm:spPr/>
    </dgm:pt>
    <dgm:pt modelId="{69B39C88-5A86-4D7A-BB6C-26E54BDD549A}" type="pres">
      <dgm:prSet presAssocID="{1D6B9A55-DF01-48AE-9D97-ECF39A142F05}" presName="rect1" presStyleLbl="alignAcc1" presStyleIdx="0" presStyleCnt="1" custLinFactNeighborX="1594" custLinFactNeighborY="-2051"/>
      <dgm:spPr/>
      <dgm:t>
        <a:bodyPr/>
        <a:lstStyle/>
        <a:p>
          <a:endParaRPr lang="ru-RU"/>
        </a:p>
      </dgm:t>
    </dgm:pt>
    <dgm:pt modelId="{0C65240E-1879-4F97-A56A-B8FD6D8B0BB4}" type="pres">
      <dgm:prSet presAssocID="{1D6B9A55-DF01-48AE-9D97-ECF39A142F05}" presName="rect1ParTxNoCh" presStyleLbl="alignAcc1" presStyleIdx="0" presStyleCnt="1">
        <dgm:presLayoutVars>
          <dgm:chMax val="1"/>
          <dgm:bulletEnabled val="1"/>
        </dgm:presLayoutVars>
      </dgm:prSet>
      <dgm:spPr/>
      <dgm:t>
        <a:bodyPr/>
        <a:lstStyle/>
        <a:p>
          <a:endParaRPr lang="ru-RU"/>
        </a:p>
      </dgm:t>
    </dgm:pt>
  </dgm:ptLst>
  <dgm:cxnLst>
    <dgm:cxn modelId="{BD227E9D-4075-4521-B209-8C18B92B967B}" type="presOf" srcId="{1D6B9A55-DF01-48AE-9D97-ECF39A142F05}" destId="{69B39C88-5A86-4D7A-BB6C-26E54BDD549A}" srcOrd="0" destOrd="0" presId="urn:microsoft.com/office/officeart/2005/8/layout/target3"/>
    <dgm:cxn modelId="{6A2AA743-39F2-4C53-A6C9-4CF9EBE4D193}" type="presOf" srcId="{1D6B9A55-DF01-48AE-9D97-ECF39A142F05}" destId="{0C65240E-1879-4F97-A56A-B8FD6D8B0BB4}" srcOrd="1" destOrd="0" presId="urn:microsoft.com/office/officeart/2005/8/layout/target3"/>
    <dgm:cxn modelId="{70FAA31A-BE61-443E-A6AB-4CBBC670BA7E}" type="presOf" srcId="{78B1529F-E585-4F9F-A7EC-8E82F9CF8F89}" destId="{EBCFC0FB-AC76-4562-86D7-8A8184124A09}" srcOrd="0" destOrd="0" presId="urn:microsoft.com/office/officeart/2005/8/layout/target3"/>
    <dgm:cxn modelId="{7FA3DB0B-223D-4AFF-8A89-A8048800537A}" srcId="{78B1529F-E585-4F9F-A7EC-8E82F9CF8F89}" destId="{1D6B9A55-DF01-48AE-9D97-ECF39A142F05}" srcOrd="0" destOrd="0" parTransId="{15F3F80C-6B44-4DAC-A87A-9A239F753F45}" sibTransId="{606ACCF7-52BB-497A-8451-47E0C580E269}"/>
    <dgm:cxn modelId="{80CF108F-3F7D-4248-8F36-BAEDC0AFB7D5}" type="presParOf" srcId="{EBCFC0FB-AC76-4562-86D7-8A8184124A09}" destId="{6A5B84DC-6ED3-461A-9779-42748396BC83}" srcOrd="0" destOrd="0" presId="urn:microsoft.com/office/officeart/2005/8/layout/target3"/>
    <dgm:cxn modelId="{7AF874CD-824C-4832-8397-200B235DD4B8}" type="presParOf" srcId="{EBCFC0FB-AC76-4562-86D7-8A8184124A09}" destId="{ACC52EB2-55DF-479D-8AAE-87283F3786A8}" srcOrd="1" destOrd="0" presId="urn:microsoft.com/office/officeart/2005/8/layout/target3"/>
    <dgm:cxn modelId="{033BC317-2C7A-467C-8620-773FC346BB55}" type="presParOf" srcId="{EBCFC0FB-AC76-4562-86D7-8A8184124A09}" destId="{69B39C88-5A86-4D7A-BB6C-26E54BDD549A}" srcOrd="2" destOrd="0" presId="urn:microsoft.com/office/officeart/2005/8/layout/target3"/>
    <dgm:cxn modelId="{14578527-12A0-4D9F-BFC7-D5D0EC76E0F1}" type="presParOf" srcId="{EBCFC0FB-AC76-4562-86D7-8A8184124A09}" destId="{0C65240E-1879-4F97-A56A-B8FD6D8B0BB4}" srcOrd="3" destOrd="0" presId="urn:microsoft.com/office/officeart/2005/8/layout/targe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latin typeface="Times New Roman" pitchFamily="18" charset="0"/>
              <a:cs typeface="Times New Roman" pitchFamily="18" charset="0"/>
            </a:rPr>
            <a:t>Создание условий для обеспечения доступным и комфортным жильем граждан Северо-Енисейского района</a:t>
          </a:r>
          <a:endParaRPr lang="ru-RU" sz="1200" dirty="0">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100" dirty="0" smtClean="0">
              <a:latin typeface="Times New Roman" pitchFamily="18" charset="0"/>
              <a:cs typeface="Times New Roman" pitchFamily="18" charset="0"/>
            </a:rPr>
            <a:t>Улучшение жилищных условий отдельных категорий граждан, проживающих на территории Северо-Енисейского района</a:t>
          </a:r>
        </a:p>
        <a:p>
          <a:r>
            <a:rPr lang="ru-RU" sz="1100" dirty="0" smtClean="0">
              <a:latin typeface="Times New Roman" pitchFamily="18" charset="0"/>
              <a:cs typeface="Times New Roman" pitchFamily="18" charset="0"/>
            </a:rPr>
            <a:t>1 955,1</a:t>
          </a:r>
          <a:endParaRPr lang="ru-RU" sz="11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dirty="0"/>
        </a:p>
      </dgm:t>
    </dgm:pt>
    <dgm:pt modelId="{82862A97-781B-4E0F-BF13-734B0FACBB5F}" type="sibTrans" cxnId="{6DA37D6D-B4C0-47A5-B5F7-2CD0683F4944}">
      <dgm:prSet/>
      <dgm:spPr/>
      <dgm:t>
        <a:bodyPr/>
        <a:lstStyle/>
        <a:p>
          <a:endParaRPr lang="ru-RU"/>
        </a:p>
      </dgm:t>
    </dgm:pt>
    <dgm:pt modelId="{363FED4A-B0C1-4BB8-A643-7E81140739A4}">
      <dgm:prSet phldrT="[Текст]" custT="1"/>
      <dgm:spPr/>
      <dgm:t>
        <a:bodyPr/>
        <a:lstStyle/>
        <a:p>
          <a:r>
            <a:rPr lang="ru-RU" sz="1000" dirty="0" smtClean="0">
              <a:latin typeface="Times New Roman" pitchFamily="18" charset="0"/>
              <a:cs typeface="Times New Roman" pitchFamily="18" charset="0"/>
            </a:rPr>
            <a:t>Развитие среднеэтажного и малоэтажного жилищного строительства в Северо-Енисейском районе</a:t>
          </a:r>
        </a:p>
        <a:p>
          <a:r>
            <a:rPr lang="ru-RU" sz="1000" dirty="0" smtClean="0">
              <a:latin typeface="Times New Roman" pitchFamily="18" charset="0"/>
              <a:cs typeface="Times New Roman" pitchFamily="18" charset="0"/>
            </a:rPr>
            <a:t>258 563,9</a:t>
          </a:r>
          <a:endParaRPr lang="ru-RU" sz="1000" dirty="0">
            <a:latin typeface="Times New Roman" pitchFamily="18" charset="0"/>
            <a:cs typeface="Times New Roman" pitchFamily="18" charset="0"/>
          </a:endParaRPr>
        </a:p>
      </dgm:t>
    </dgm:pt>
    <dgm:pt modelId="{98C8023F-2C9D-48A0-8EED-673CFAACDED8}" type="parTrans" cxnId="{1749DA2E-253B-4862-87A7-B20C5720D536}">
      <dgm:prSet/>
      <dgm:spPr/>
      <dgm:t>
        <a:bodyPr/>
        <a:lstStyle/>
        <a:p>
          <a:endParaRPr lang="ru-RU" dirty="0"/>
        </a:p>
      </dgm:t>
    </dgm:pt>
    <dgm:pt modelId="{751D1259-010D-478B-B306-C05BDE10774C}" type="sibTrans" cxnId="{1749DA2E-253B-4862-87A7-B20C5720D536}">
      <dgm:prSet/>
      <dgm:spPr/>
      <dgm:t>
        <a:bodyPr/>
        <a:lstStyle/>
        <a:p>
          <a:endParaRPr lang="ru-RU"/>
        </a:p>
      </dgm:t>
    </dgm:pt>
    <dgm:pt modelId="{CF2876CA-A731-4B2A-9BB1-41AD9346C48E}">
      <dgm:prSet phldrT="[Текст]" custT="1"/>
      <dgm:spPr/>
      <dgm:t>
        <a:bodyPr/>
        <a:lstStyle/>
        <a:p>
          <a:pPr>
            <a:lnSpc>
              <a:spcPct val="90000"/>
            </a:lnSpc>
          </a:pPr>
          <a:r>
            <a:rPr lang="ru-RU" sz="1000" dirty="0" smtClean="0">
              <a:latin typeface="Times New Roman" pitchFamily="18" charset="0"/>
              <a:cs typeface="Times New Roman" pitchFamily="18" charset="0"/>
            </a:rPr>
            <a:t>Капитальный ремонт муниципальных жилых помещений и общего имущества в многоквартирных домах, расположенных на территории Северо-Енисейского района</a:t>
          </a:r>
        </a:p>
        <a:p>
          <a:pPr>
            <a:lnSpc>
              <a:spcPct val="90000"/>
            </a:lnSpc>
          </a:pPr>
          <a:r>
            <a:rPr lang="ru-RU" sz="1000" dirty="0" smtClean="0">
              <a:latin typeface="Times New Roman" pitchFamily="18" charset="0"/>
              <a:cs typeface="Times New Roman" pitchFamily="18" charset="0"/>
            </a:rPr>
            <a:t>98 779,9</a:t>
          </a:r>
          <a:endParaRPr lang="ru-RU" sz="10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dirty="0"/>
        </a:p>
      </dgm:t>
    </dgm:pt>
    <dgm:pt modelId="{2178E18F-E57E-49FC-9F55-315294E2E28C}" type="sibTrans" cxnId="{9E6B1A69-78C5-4F56-B627-2F3ABB89B17A}">
      <dgm:prSet/>
      <dgm:spPr/>
      <dgm:t>
        <a:bodyPr/>
        <a:lstStyle/>
        <a:p>
          <a:endParaRPr lang="ru-RU"/>
        </a:p>
      </dgm:t>
    </dgm:pt>
    <dgm:pt modelId="{93E0CA82-CB8A-44FD-BE33-0EA9CED51EAA}">
      <dgm:prSet custT="1"/>
      <dgm:spPr/>
      <dgm:t>
        <a:bodyPr/>
        <a:lstStyle/>
        <a:p>
          <a:r>
            <a:rPr lang="ru-RU" sz="1000" dirty="0" smtClean="0">
              <a:latin typeface="Times New Roman" pitchFamily="18" charset="0"/>
              <a:cs typeface="Times New Roman" pitchFamily="18" charset="0"/>
            </a:rPr>
            <a:t>Реализация мероприятий в области градостроительной деятельности на территории Северо-Енисейского района</a:t>
          </a:r>
        </a:p>
        <a:p>
          <a:r>
            <a:rPr lang="ru-RU" sz="1000" dirty="0" smtClean="0">
              <a:latin typeface="Times New Roman" pitchFamily="18" charset="0"/>
              <a:cs typeface="Times New Roman" pitchFamily="18" charset="0"/>
            </a:rPr>
            <a:t>3 500,0</a:t>
          </a:r>
          <a:endParaRPr lang="ru-RU" sz="1000" dirty="0">
            <a:latin typeface="Times New Roman" pitchFamily="18" charset="0"/>
            <a:cs typeface="Times New Roman" pitchFamily="18" charset="0"/>
          </a:endParaRPr>
        </a:p>
      </dgm:t>
    </dgm:pt>
    <dgm:pt modelId="{747AD550-DEDD-4B9F-8688-92C53A334F1F}" type="parTrans" cxnId="{53E88EE7-D880-4620-95C4-320FDD5AD30B}">
      <dgm:prSet/>
      <dgm:spPr/>
      <dgm:t>
        <a:bodyPr/>
        <a:lstStyle/>
        <a:p>
          <a:endParaRPr lang="ru-RU" dirty="0"/>
        </a:p>
      </dgm:t>
    </dgm:pt>
    <dgm:pt modelId="{B28E86EF-6804-4B2B-9147-EEE7BD668CEC}" type="sibTrans" cxnId="{53E88EE7-D880-4620-95C4-320FDD5AD30B}">
      <dgm:prSet/>
      <dgm:spPr/>
      <dgm:t>
        <a:bodyPr/>
        <a:lstStyle/>
        <a:p>
          <a:endParaRPr lang="ru-RU"/>
        </a:p>
      </dgm:t>
    </dgm:pt>
    <dgm:pt modelId="{19B6A941-1A9A-4B41-ABCA-0B63290FCAFC}">
      <dgm:prSet custT="1"/>
      <dgm:spPr/>
      <dgm:t>
        <a:bodyPr/>
        <a:lstStyle/>
        <a:p>
          <a:r>
            <a:rPr lang="ru-RU" sz="1000" dirty="0" smtClean="0">
              <a:latin typeface="Times New Roman" pitchFamily="18" charset="0"/>
              <a:cs typeface="Times New Roman" pitchFamily="18" charset="0"/>
            </a:rPr>
            <a:t>Обеспечение условий реализации муниципальной программы</a:t>
          </a:r>
        </a:p>
        <a:p>
          <a:r>
            <a:rPr lang="ru-RU" sz="1000" dirty="0" smtClean="0">
              <a:latin typeface="Times New Roman" pitchFamily="18" charset="0"/>
              <a:cs typeface="Times New Roman" pitchFamily="18" charset="0"/>
            </a:rPr>
            <a:t>25 683,6</a:t>
          </a:r>
          <a:endParaRPr lang="ru-RU" sz="1000" dirty="0">
            <a:latin typeface="Times New Roman" pitchFamily="18" charset="0"/>
            <a:cs typeface="Times New Roman" pitchFamily="18" charset="0"/>
          </a:endParaRPr>
        </a:p>
      </dgm:t>
    </dgm:pt>
    <dgm:pt modelId="{80E2E2A3-59D5-467E-AC0B-93DCD38D0D69}" type="parTrans" cxnId="{D8A515A3-A74E-4394-8575-CB9BB34D7974}">
      <dgm:prSet/>
      <dgm:spPr/>
      <dgm:t>
        <a:bodyPr/>
        <a:lstStyle/>
        <a:p>
          <a:endParaRPr lang="ru-RU" dirty="0"/>
        </a:p>
      </dgm:t>
    </dgm:pt>
    <dgm:pt modelId="{315D4B09-0C2E-48B0-AEF5-84091A317596}" type="sibTrans" cxnId="{D8A515A3-A74E-4394-8575-CB9BB34D7974}">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5"/>
      <dgm:spPr/>
      <dgm:t>
        <a:bodyPr/>
        <a:lstStyle/>
        <a:p>
          <a:endParaRPr lang="ru-RU"/>
        </a:p>
      </dgm:t>
    </dgm:pt>
    <dgm:pt modelId="{7F9487AE-DCD1-4BDD-B684-2DFCF8BCD381}" type="pres">
      <dgm:prSet presAssocID="{7A0D34FF-4450-4439-8442-963A1B34B589}" presName="connTx" presStyleLbl="parChTrans1D2" presStyleIdx="0" presStyleCnt="5"/>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5" custScaleX="146721" custScaleY="86870" custLinFactNeighborX="-66556" custLinFactNeighborY="57113">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E597C3C4-336B-48E1-999E-915DB7034795}" type="pres">
      <dgm:prSet presAssocID="{98C8023F-2C9D-48A0-8EED-673CFAACDED8}" presName="conn2-1" presStyleLbl="parChTrans1D2" presStyleIdx="1" presStyleCnt="5"/>
      <dgm:spPr/>
      <dgm:t>
        <a:bodyPr/>
        <a:lstStyle/>
        <a:p>
          <a:endParaRPr lang="ru-RU"/>
        </a:p>
      </dgm:t>
    </dgm:pt>
    <dgm:pt modelId="{A8546962-4D26-4307-B34F-B4D25B5155DD}" type="pres">
      <dgm:prSet presAssocID="{98C8023F-2C9D-48A0-8EED-673CFAACDED8}" presName="connTx" presStyleLbl="parChTrans1D2" presStyleIdx="1" presStyleCnt="5"/>
      <dgm:spPr/>
      <dgm:t>
        <a:bodyPr/>
        <a:lstStyle/>
        <a:p>
          <a:endParaRPr lang="ru-RU"/>
        </a:p>
      </dgm:t>
    </dgm:pt>
    <dgm:pt modelId="{55BE559C-84FD-474A-9D2E-538CC805D436}" type="pres">
      <dgm:prSet presAssocID="{363FED4A-B0C1-4BB8-A643-7E81140739A4}" presName="root2" presStyleCnt="0"/>
      <dgm:spPr/>
    </dgm:pt>
    <dgm:pt modelId="{99D953BE-08E9-4B21-862E-94B751C2218C}" type="pres">
      <dgm:prSet presAssocID="{363FED4A-B0C1-4BB8-A643-7E81140739A4}" presName="LevelTwoTextNode" presStyleLbl="node2" presStyleIdx="1" presStyleCnt="5" custScaleX="146343" custScaleY="106941" custLinFactNeighborX="-66556" custLinFactNeighborY="41884">
        <dgm:presLayoutVars>
          <dgm:chPref val="3"/>
        </dgm:presLayoutVars>
      </dgm:prSet>
      <dgm:spPr/>
      <dgm:t>
        <a:bodyPr/>
        <a:lstStyle/>
        <a:p>
          <a:endParaRPr lang="ru-RU"/>
        </a:p>
      </dgm:t>
    </dgm:pt>
    <dgm:pt modelId="{9AC8FCD7-CC20-43B8-BDAC-F19589950005}" type="pres">
      <dgm:prSet presAssocID="{363FED4A-B0C1-4BB8-A643-7E81140739A4}" presName="level3hierChild" presStyleCnt="0"/>
      <dgm:spPr/>
    </dgm:pt>
    <dgm:pt modelId="{A324A088-0BF5-47BB-84DA-4C982D9D2AF2}" type="pres">
      <dgm:prSet presAssocID="{01784CB1-5FF2-4923-9268-E48D5050269B}" presName="conn2-1" presStyleLbl="parChTrans1D2" presStyleIdx="2" presStyleCnt="5"/>
      <dgm:spPr/>
      <dgm:t>
        <a:bodyPr/>
        <a:lstStyle/>
        <a:p>
          <a:endParaRPr lang="ru-RU"/>
        </a:p>
      </dgm:t>
    </dgm:pt>
    <dgm:pt modelId="{126FF164-930E-4C50-9F90-430A3F8FD936}" type="pres">
      <dgm:prSet presAssocID="{01784CB1-5FF2-4923-9268-E48D5050269B}" presName="connTx" presStyleLbl="parChTrans1D2" presStyleIdx="2" presStyleCnt="5"/>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2" presStyleCnt="5" custScaleX="147275" custScaleY="91325" custLinFactNeighborX="-66212" custLinFactNeighborY="24661">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 modelId="{46D907CD-9A2D-4ADF-9B5B-F0F306D0C713}" type="pres">
      <dgm:prSet presAssocID="{747AD550-DEDD-4B9F-8688-92C53A334F1F}" presName="conn2-1" presStyleLbl="parChTrans1D2" presStyleIdx="3" presStyleCnt="5"/>
      <dgm:spPr/>
      <dgm:t>
        <a:bodyPr/>
        <a:lstStyle/>
        <a:p>
          <a:endParaRPr lang="ru-RU"/>
        </a:p>
      </dgm:t>
    </dgm:pt>
    <dgm:pt modelId="{460E7658-6808-4066-9E18-C43B392CA6C4}" type="pres">
      <dgm:prSet presAssocID="{747AD550-DEDD-4B9F-8688-92C53A334F1F}" presName="connTx" presStyleLbl="parChTrans1D2" presStyleIdx="3" presStyleCnt="5"/>
      <dgm:spPr/>
      <dgm:t>
        <a:bodyPr/>
        <a:lstStyle/>
        <a:p>
          <a:endParaRPr lang="ru-RU"/>
        </a:p>
      </dgm:t>
    </dgm:pt>
    <dgm:pt modelId="{84339896-D46F-4F4F-A132-914636391A01}" type="pres">
      <dgm:prSet presAssocID="{93E0CA82-CB8A-44FD-BE33-0EA9CED51EAA}" presName="root2" presStyleCnt="0"/>
      <dgm:spPr/>
    </dgm:pt>
    <dgm:pt modelId="{194599F4-3907-4E06-B663-3B6349F86F4E}" type="pres">
      <dgm:prSet presAssocID="{93E0CA82-CB8A-44FD-BE33-0EA9CED51EAA}" presName="LevelTwoTextNode" presStyleLbl="node2" presStyleIdx="3" presStyleCnt="5" custScaleX="147113" custScaleY="87371" custLinFactNeighborX="-66556" custLinFactNeighborY="5845">
        <dgm:presLayoutVars>
          <dgm:chPref val="3"/>
        </dgm:presLayoutVars>
      </dgm:prSet>
      <dgm:spPr/>
      <dgm:t>
        <a:bodyPr/>
        <a:lstStyle/>
        <a:p>
          <a:endParaRPr lang="ru-RU"/>
        </a:p>
      </dgm:t>
    </dgm:pt>
    <dgm:pt modelId="{EA97E63A-734C-46A1-A94C-BC6A8FB2979B}" type="pres">
      <dgm:prSet presAssocID="{93E0CA82-CB8A-44FD-BE33-0EA9CED51EAA}" presName="level3hierChild" presStyleCnt="0"/>
      <dgm:spPr/>
    </dgm:pt>
    <dgm:pt modelId="{6C2BBFF1-29A1-4506-948E-F73256431591}" type="pres">
      <dgm:prSet presAssocID="{80E2E2A3-59D5-467E-AC0B-93DCD38D0D69}" presName="conn2-1" presStyleLbl="parChTrans1D2" presStyleIdx="4" presStyleCnt="5"/>
      <dgm:spPr/>
      <dgm:t>
        <a:bodyPr/>
        <a:lstStyle/>
        <a:p>
          <a:endParaRPr lang="ru-RU"/>
        </a:p>
      </dgm:t>
    </dgm:pt>
    <dgm:pt modelId="{4D2C987F-74D7-4C00-BCF8-65AEE8216A21}" type="pres">
      <dgm:prSet presAssocID="{80E2E2A3-59D5-467E-AC0B-93DCD38D0D69}" presName="connTx" presStyleLbl="parChTrans1D2" presStyleIdx="4" presStyleCnt="5"/>
      <dgm:spPr/>
      <dgm:t>
        <a:bodyPr/>
        <a:lstStyle/>
        <a:p>
          <a:endParaRPr lang="ru-RU"/>
        </a:p>
      </dgm:t>
    </dgm:pt>
    <dgm:pt modelId="{FC1F754A-511A-4FD7-BBCB-C68D7F82345B}" type="pres">
      <dgm:prSet presAssocID="{19B6A941-1A9A-4B41-ABCA-0B63290FCAFC}" presName="root2" presStyleCnt="0"/>
      <dgm:spPr/>
    </dgm:pt>
    <dgm:pt modelId="{4B51C063-9882-4318-AB79-1B7E34F23459}" type="pres">
      <dgm:prSet presAssocID="{19B6A941-1A9A-4B41-ABCA-0B63290FCAFC}" presName="LevelTwoTextNode" presStyleLbl="node2" presStyleIdx="4" presStyleCnt="5" custScaleX="147841" custLinFactNeighborX="-66556" custLinFactNeighborY="-6738">
        <dgm:presLayoutVars>
          <dgm:chPref val="3"/>
        </dgm:presLayoutVars>
      </dgm:prSet>
      <dgm:spPr/>
      <dgm:t>
        <a:bodyPr/>
        <a:lstStyle/>
        <a:p>
          <a:endParaRPr lang="ru-RU"/>
        </a:p>
      </dgm:t>
    </dgm:pt>
    <dgm:pt modelId="{95E0CBBB-DFCF-49CF-B143-515879203032}" type="pres">
      <dgm:prSet presAssocID="{19B6A941-1A9A-4B41-ABCA-0B63290FCAFC}" presName="level3hierChild" presStyleCnt="0"/>
      <dgm:spPr/>
    </dgm:pt>
  </dgm:ptLst>
  <dgm:cxnLst>
    <dgm:cxn modelId="{5F3761A9-1546-4ADD-AD3E-B307892BEB90}" type="presOf" srcId="{80E2E2A3-59D5-467E-AC0B-93DCD38D0D69}" destId="{6C2BBFF1-29A1-4506-948E-F73256431591}" srcOrd="0" destOrd="0" presId="urn:microsoft.com/office/officeart/2008/layout/HorizontalMultiLevelHierarchy"/>
    <dgm:cxn modelId="{0F732262-A048-4D18-9879-6B4BE6F43777}" type="presOf" srcId="{19CF11E3-380E-48F2-89E9-879FB97AB162}" destId="{62440AD2-5F42-43BB-9E39-2FCC33600A4F}" srcOrd="0" destOrd="0" presId="urn:microsoft.com/office/officeart/2008/layout/HorizontalMultiLevelHierarchy"/>
    <dgm:cxn modelId="{1751F1D5-75D7-4F34-AD68-77423ED9C5E0}" type="presOf" srcId="{747AD550-DEDD-4B9F-8688-92C53A334F1F}" destId="{46D907CD-9A2D-4ADF-9B5B-F0F306D0C713}" srcOrd="0" destOrd="0" presId="urn:microsoft.com/office/officeart/2008/layout/HorizontalMultiLevelHierarchy"/>
    <dgm:cxn modelId="{6DA37D6D-B4C0-47A5-B5F7-2CD0683F4944}" srcId="{19CF11E3-380E-48F2-89E9-879FB97AB162}" destId="{CA7C17D0-4058-46FF-AE83-236C1802E17C}" srcOrd="0" destOrd="0" parTransId="{7A0D34FF-4450-4439-8442-963A1B34B589}" sibTransId="{82862A97-781B-4E0F-BF13-734B0FACBB5F}"/>
    <dgm:cxn modelId="{9DD0EAAB-C52C-440E-B971-02CCC277E54F}" srcId="{81553E28-EA2C-43B8-AB59-43B4B79E1F35}" destId="{19CF11E3-380E-48F2-89E9-879FB97AB162}" srcOrd="0" destOrd="0" parTransId="{65388ACF-4101-4037-864E-A344EABBF0C3}" sibTransId="{C2755AAF-E47A-439B-8F96-60F54D122A3B}"/>
    <dgm:cxn modelId="{32A936F8-12CF-4D34-A8FB-31EE8096D86D}" type="presOf" srcId="{CA7C17D0-4058-46FF-AE83-236C1802E17C}" destId="{9F8B010D-B14E-483B-822F-5B87F314267E}" srcOrd="0" destOrd="0" presId="urn:microsoft.com/office/officeart/2008/layout/HorizontalMultiLevelHierarchy"/>
    <dgm:cxn modelId="{FF825BF1-BD9C-461F-80C2-870A3A7AA08D}" type="presOf" srcId="{98C8023F-2C9D-48A0-8EED-673CFAACDED8}" destId="{A8546962-4D26-4307-B34F-B4D25B5155DD}" srcOrd="1" destOrd="0" presId="urn:microsoft.com/office/officeart/2008/layout/HorizontalMultiLevelHierarchy"/>
    <dgm:cxn modelId="{5531C5B7-D354-41C2-86F4-E9320EC159E4}" type="presOf" srcId="{81553E28-EA2C-43B8-AB59-43B4B79E1F35}" destId="{3F1357B4-9E5E-44E0-B461-7288E6C0409A}" srcOrd="0" destOrd="0" presId="urn:microsoft.com/office/officeart/2008/layout/HorizontalMultiLevelHierarchy"/>
    <dgm:cxn modelId="{F127338E-5F05-40EE-8A33-642E3A6F47C3}" type="presOf" srcId="{19B6A941-1A9A-4B41-ABCA-0B63290FCAFC}" destId="{4B51C063-9882-4318-AB79-1B7E34F23459}" srcOrd="0" destOrd="0" presId="urn:microsoft.com/office/officeart/2008/layout/HorizontalMultiLevelHierarchy"/>
    <dgm:cxn modelId="{D8A515A3-A74E-4394-8575-CB9BB34D7974}" srcId="{19CF11E3-380E-48F2-89E9-879FB97AB162}" destId="{19B6A941-1A9A-4B41-ABCA-0B63290FCAFC}" srcOrd="4" destOrd="0" parTransId="{80E2E2A3-59D5-467E-AC0B-93DCD38D0D69}" sibTransId="{315D4B09-0C2E-48B0-AEF5-84091A317596}"/>
    <dgm:cxn modelId="{6C5C499E-C6AC-4721-B487-7CDFAC0B0ED1}" type="presOf" srcId="{93E0CA82-CB8A-44FD-BE33-0EA9CED51EAA}" destId="{194599F4-3907-4E06-B663-3B6349F86F4E}" srcOrd="0" destOrd="0" presId="urn:microsoft.com/office/officeart/2008/layout/HorizontalMultiLevelHierarchy"/>
    <dgm:cxn modelId="{1749DA2E-253B-4862-87A7-B20C5720D536}" srcId="{19CF11E3-380E-48F2-89E9-879FB97AB162}" destId="{363FED4A-B0C1-4BB8-A643-7E81140739A4}" srcOrd="1" destOrd="0" parTransId="{98C8023F-2C9D-48A0-8EED-673CFAACDED8}" sibTransId="{751D1259-010D-478B-B306-C05BDE10774C}"/>
    <dgm:cxn modelId="{20F0DAEE-B948-463F-B5F5-B608FD88F6F3}" type="presOf" srcId="{747AD550-DEDD-4B9F-8688-92C53A334F1F}" destId="{460E7658-6808-4066-9E18-C43B392CA6C4}" srcOrd="1" destOrd="0" presId="urn:microsoft.com/office/officeart/2008/layout/HorizontalMultiLevelHierarchy"/>
    <dgm:cxn modelId="{999A17A1-B567-4ADD-8E22-39753889062E}" type="presOf" srcId="{CF2876CA-A731-4B2A-9BB1-41AD9346C48E}" destId="{FDD0ED59-C76F-4E93-913A-C668FA049A0F}" srcOrd="0" destOrd="0" presId="urn:microsoft.com/office/officeart/2008/layout/HorizontalMultiLevelHierarchy"/>
    <dgm:cxn modelId="{756CB736-BDA3-4E24-8C99-7799655846FD}" type="presOf" srcId="{7A0D34FF-4450-4439-8442-963A1B34B589}" destId="{7F9487AE-DCD1-4BDD-B684-2DFCF8BCD381}" srcOrd="1" destOrd="0" presId="urn:microsoft.com/office/officeart/2008/layout/HorizontalMultiLevelHierarchy"/>
    <dgm:cxn modelId="{6C6E7F8B-626B-4E87-B0F0-1BC7BB9CDEA2}" type="presOf" srcId="{98C8023F-2C9D-48A0-8EED-673CFAACDED8}" destId="{E597C3C4-336B-48E1-999E-915DB7034795}" srcOrd="0" destOrd="0" presId="urn:microsoft.com/office/officeart/2008/layout/HorizontalMultiLevelHierarchy"/>
    <dgm:cxn modelId="{247CF76B-154A-4B91-8900-16BDAA16D9F3}" type="presOf" srcId="{7A0D34FF-4450-4439-8442-963A1B34B589}" destId="{4EB5C69D-0640-4DB7-8474-31D16E77BBB0}" srcOrd="0" destOrd="0" presId="urn:microsoft.com/office/officeart/2008/layout/HorizontalMultiLevelHierarchy"/>
    <dgm:cxn modelId="{9E6B1A69-78C5-4F56-B627-2F3ABB89B17A}" srcId="{19CF11E3-380E-48F2-89E9-879FB97AB162}" destId="{CF2876CA-A731-4B2A-9BB1-41AD9346C48E}" srcOrd="2" destOrd="0" parTransId="{01784CB1-5FF2-4923-9268-E48D5050269B}" sibTransId="{2178E18F-E57E-49FC-9F55-315294E2E28C}"/>
    <dgm:cxn modelId="{53E88EE7-D880-4620-95C4-320FDD5AD30B}" srcId="{19CF11E3-380E-48F2-89E9-879FB97AB162}" destId="{93E0CA82-CB8A-44FD-BE33-0EA9CED51EAA}" srcOrd="3" destOrd="0" parTransId="{747AD550-DEDD-4B9F-8688-92C53A334F1F}" sibTransId="{B28E86EF-6804-4B2B-9147-EEE7BD668CEC}"/>
    <dgm:cxn modelId="{DBE46EC1-7110-4372-8258-BB3E8AF78A5E}" type="presOf" srcId="{01784CB1-5FF2-4923-9268-E48D5050269B}" destId="{126FF164-930E-4C50-9F90-430A3F8FD936}" srcOrd="1" destOrd="0" presId="urn:microsoft.com/office/officeart/2008/layout/HorizontalMultiLevelHierarchy"/>
    <dgm:cxn modelId="{5E93F907-8641-4417-B654-CE96DEA1CB80}" type="presOf" srcId="{80E2E2A3-59D5-467E-AC0B-93DCD38D0D69}" destId="{4D2C987F-74D7-4C00-BCF8-65AEE8216A21}" srcOrd="1" destOrd="0" presId="urn:microsoft.com/office/officeart/2008/layout/HorizontalMultiLevelHierarchy"/>
    <dgm:cxn modelId="{D6EFE55C-AAB0-4152-96E5-3A4926169462}" type="presOf" srcId="{01784CB1-5FF2-4923-9268-E48D5050269B}" destId="{A324A088-0BF5-47BB-84DA-4C982D9D2AF2}" srcOrd="0" destOrd="0" presId="urn:microsoft.com/office/officeart/2008/layout/HorizontalMultiLevelHierarchy"/>
    <dgm:cxn modelId="{F628B030-44AD-46FA-9AC2-33C3EA9D3A71}" type="presOf" srcId="{363FED4A-B0C1-4BB8-A643-7E81140739A4}" destId="{99D953BE-08E9-4B21-862E-94B751C2218C}" srcOrd="0" destOrd="0" presId="urn:microsoft.com/office/officeart/2008/layout/HorizontalMultiLevelHierarchy"/>
    <dgm:cxn modelId="{6B0F0BCF-7598-43A4-B9FE-187C575CB0A6}" type="presParOf" srcId="{3F1357B4-9E5E-44E0-B461-7288E6C0409A}" destId="{FF605446-2FF5-4582-9DE1-73DB2B34EE99}" srcOrd="0" destOrd="0" presId="urn:microsoft.com/office/officeart/2008/layout/HorizontalMultiLevelHierarchy"/>
    <dgm:cxn modelId="{7E9349DF-E726-4190-8F01-E58EC0429351}" type="presParOf" srcId="{FF605446-2FF5-4582-9DE1-73DB2B34EE99}" destId="{62440AD2-5F42-43BB-9E39-2FCC33600A4F}" srcOrd="0" destOrd="0" presId="urn:microsoft.com/office/officeart/2008/layout/HorizontalMultiLevelHierarchy"/>
    <dgm:cxn modelId="{99A46CC9-5E76-426D-9DF2-9786B04D6ADE}" type="presParOf" srcId="{FF605446-2FF5-4582-9DE1-73DB2B34EE99}" destId="{FB0B2005-BBEF-4D12-9C4E-28A25471DE17}" srcOrd="1" destOrd="0" presId="urn:microsoft.com/office/officeart/2008/layout/HorizontalMultiLevelHierarchy"/>
    <dgm:cxn modelId="{3D3C5261-AEFE-43A5-B557-50066F523403}" type="presParOf" srcId="{FB0B2005-BBEF-4D12-9C4E-28A25471DE17}" destId="{4EB5C69D-0640-4DB7-8474-31D16E77BBB0}" srcOrd="0" destOrd="0" presId="urn:microsoft.com/office/officeart/2008/layout/HorizontalMultiLevelHierarchy"/>
    <dgm:cxn modelId="{BE00E753-6219-4DC6-8198-8F98DE662B96}" type="presParOf" srcId="{4EB5C69D-0640-4DB7-8474-31D16E77BBB0}" destId="{7F9487AE-DCD1-4BDD-B684-2DFCF8BCD381}" srcOrd="0" destOrd="0" presId="urn:microsoft.com/office/officeart/2008/layout/HorizontalMultiLevelHierarchy"/>
    <dgm:cxn modelId="{F53EA77E-77CF-4FFA-98C6-9AFA8B0DB1FB}" type="presParOf" srcId="{FB0B2005-BBEF-4D12-9C4E-28A25471DE17}" destId="{37BD7B29-F596-43D2-AAC1-532DE5CCBAAF}" srcOrd="1" destOrd="0" presId="urn:microsoft.com/office/officeart/2008/layout/HorizontalMultiLevelHierarchy"/>
    <dgm:cxn modelId="{12348E14-9791-4DC8-AD5F-49530111D979}" type="presParOf" srcId="{37BD7B29-F596-43D2-AAC1-532DE5CCBAAF}" destId="{9F8B010D-B14E-483B-822F-5B87F314267E}" srcOrd="0" destOrd="0" presId="urn:microsoft.com/office/officeart/2008/layout/HorizontalMultiLevelHierarchy"/>
    <dgm:cxn modelId="{5FDF4090-CD65-491D-96A7-A99EC46613F4}" type="presParOf" srcId="{37BD7B29-F596-43D2-AAC1-532DE5CCBAAF}" destId="{BF2C4452-8C82-4829-B83D-2011F4A9FC23}" srcOrd="1" destOrd="0" presId="urn:microsoft.com/office/officeart/2008/layout/HorizontalMultiLevelHierarchy"/>
    <dgm:cxn modelId="{35A9CF4A-E21B-406E-8E71-5565E84DC0A2}" type="presParOf" srcId="{FB0B2005-BBEF-4D12-9C4E-28A25471DE17}" destId="{E597C3C4-336B-48E1-999E-915DB7034795}" srcOrd="2" destOrd="0" presId="urn:microsoft.com/office/officeart/2008/layout/HorizontalMultiLevelHierarchy"/>
    <dgm:cxn modelId="{24404BD7-B25F-4F3B-84D5-A3FB61F016FE}" type="presParOf" srcId="{E597C3C4-336B-48E1-999E-915DB7034795}" destId="{A8546962-4D26-4307-B34F-B4D25B5155DD}" srcOrd="0" destOrd="0" presId="urn:microsoft.com/office/officeart/2008/layout/HorizontalMultiLevelHierarchy"/>
    <dgm:cxn modelId="{48C48DC6-3D5D-440E-A2DE-D888DCB2191D}" type="presParOf" srcId="{FB0B2005-BBEF-4D12-9C4E-28A25471DE17}" destId="{55BE559C-84FD-474A-9D2E-538CC805D436}" srcOrd="3" destOrd="0" presId="urn:microsoft.com/office/officeart/2008/layout/HorizontalMultiLevelHierarchy"/>
    <dgm:cxn modelId="{F72D3680-3581-45D3-ABFB-90B80B4F2264}" type="presParOf" srcId="{55BE559C-84FD-474A-9D2E-538CC805D436}" destId="{99D953BE-08E9-4B21-862E-94B751C2218C}" srcOrd="0" destOrd="0" presId="urn:microsoft.com/office/officeart/2008/layout/HorizontalMultiLevelHierarchy"/>
    <dgm:cxn modelId="{1B47C3F1-4790-4F55-9838-85BF7769C460}" type="presParOf" srcId="{55BE559C-84FD-474A-9D2E-538CC805D436}" destId="{9AC8FCD7-CC20-43B8-BDAC-F19589950005}" srcOrd="1" destOrd="0" presId="urn:microsoft.com/office/officeart/2008/layout/HorizontalMultiLevelHierarchy"/>
    <dgm:cxn modelId="{D5FFCB67-D900-45E3-9B20-8A2DC4BE97CC}" type="presParOf" srcId="{FB0B2005-BBEF-4D12-9C4E-28A25471DE17}" destId="{A324A088-0BF5-47BB-84DA-4C982D9D2AF2}" srcOrd="4" destOrd="0" presId="urn:microsoft.com/office/officeart/2008/layout/HorizontalMultiLevelHierarchy"/>
    <dgm:cxn modelId="{8F2BFCE6-6B71-4314-902B-073FF7803DA7}" type="presParOf" srcId="{A324A088-0BF5-47BB-84DA-4C982D9D2AF2}" destId="{126FF164-930E-4C50-9F90-430A3F8FD936}" srcOrd="0" destOrd="0" presId="urn:microsoft.com/office/officeart/2008/layout/HorizontalMultiLevelHierarchy"/>
    <dgm:cxn modelId="{855188CE-59E0-4DE2-B874-0B6C2D59968A}" type="presParOf" srcId="{FB0B2005-BBEF-4D12-9C4E-28A25471DE17}" destId="{028392FE-8A9B-44B0-AB21-05C3C9D774E6}" srcOrd="5" destOrd="0" presId="urn:microsoft.com/office/officeart/2008/layout/HorizontalMultiLevelHierarchy"/>
    <dgm:cxn modelId="{558915B2-0749-474C-A520-D66E77212351}" type="presParOf" srcId="{028392FE-8A9B-44B0-AB21-05C3C9D774E6}" destId="{FDD0ED59-C76F-4E93-913A-C668FA049A0F}" srcOrd="0" destOrd="0" presId="urn:microsoft.com/office/officeart/2008/layout/HorizontalMultiLevelHierarchy"/>
    <dgm:cxn modelId="{8972E411-972F-40AC-A542-7C7A6B5119EF}" type="presParOf" srcId="{028392FE-8A9B-44B0-AB21-05C3C9D774E6}" destId="{DA318DF5-3778-46A4-ADA4-3C64131F0E12}" srcOrd="1" destOrd="0" presId="urn:microsoft.com/office/officeart/2008/layout/HorizontalMultiLevelHierarchy"/>
    <dgm:cxn modelId="{E87799A2-38F7-4CEC-B50E-76E0A0AC1F14}" type="presParOf" srcId="{FB0B2005-BBEF-4D12-9C4E-28A25471DE17}" destId="{46D907CD-9A2D-4ADF-9B5B-F0F306D0C713}" srcOrd="6" destOrd="0" presId="urn:microsoft.com/office/officeart/2008/layout/HorizontalMultiLevelHierarchy"/>
    <dgm:cxn modelId="{514FE554-A1AC-40B9-839C-CCD33DFC5A4C}" type="presParOf" srcId="{46D907CD-9A2D-4ADF-9B5B-F0F306D0C713}" destId="{460E7658-6808-4066-9E18-C43B392CA6C4}" srcOrd="0" destOrd="0" presId="urn:microsoft.com/office/officeart/2008/layout/HorizontalMultiLevelHierarchy"/>
    <dgm:cxn modelId="{EF97769D-2D3D-41E9-AFA6-5B6033982824}" type="presParOf" srcId="{FB0B2005-BBEF-4D12-9C4E-28A25471DE17}" destId="{84339896-D46F-4F4F-A132-914636391A01}" srcOrd="7" destOrd="0" presId="urn:microsoft.com/office/officeart/2008/layout/HorizontalMultiLevelHierarchy"/>
    <dgm:cxn modelId="{7791335D-EB0F-4435-92CD-6867019B295B}" type="presParOf" srcId="{84339896-D46F-4F4F-A132-914636391A01}" destId="{194599F4-3907-4E06-B663-3B6349F86F4E}" srcOrd="0" destOrd="0" presId="urn:microsoft.com/office/officeart/2008/layout/HorizontalMultiLevelHierarchy"/>
    <dgm:cxn modelId="{B2971C0C-C27C-4E1A-82D5-E98DAA6D6468}" type="presParOf" srcId="{84339896-D46F-4F4F-A132-914636391A01}" destId="{EA97E63A-734C-46A1-A94C-BC6A8FB2979B}" srcOrd="1" destOrd="0" presId="urn:microsoft.com/office/officeart/2008/layout/HorizontalMultiLevelHierarchy"/>
    <dgm:cxn modelId="{8828A092-1B25-4446-8F4C-30B8C825501E}" type="presParOf" srcId="{FB0B2005-BBEF-4D12-9C4E-28A25471DE17}" destId="{6C2BBFF1-29A1-4506-948E-F73256431591}" srcOrd="8" destOrd="0" presId="urn:microsoft.com/office/officeart/2008/layout/HorizontalMultiLevelHierarchy"/>
    <dgm:cxn modelId="{47F5CE08-084B-40E6-8823-5E29AC4ECC6F}" type="presParOf" srcId="{6C2BBFF1-29A1-4506-948E-F73256431591}" destId="{4D2C987F-74D7-4C00-BCF8-65AEE8216A21}" srcOrd="0" destOrd="0" presId="urn:microsoft.com/office/officeart/2008/layout/HorizontalMultiLevelHierarchy"/>
    <dgm:cxn modelId="{E14CD6F5-F307-4011-BF0C-05BE3BDF88FB}" type="presParOf" srcId="{FB0B2005-BBEF-4D12-9C4E-28A25471DE17}" destId="{FC1F754A-511A-4FD7-BBCB-C68D7F82345B}" srcOrd="9" destOrd="0" presId="urn:microsoft.com/office/officeart/2008/layout/HorizontalMultiLevelHierarchy"/>
    <dgm:cxn modelId="{EF90344C-5727-43CC-9B5F-2914E06024AD}" type="presParOf" srcId="{FC1F754A-511A-4FD7-BBCB-C68D7F82345B}" destId="{4B51C063-9882-4318-AB79-1B7E34F23459}" srcOrd="0" destOrd="0" presId="urn:microsoft.com/office/officeart/2008/layout/HorizontalMultiLevelHierarchy"/>
    <dgm:cxn modelId="{8A18108E-8632-49C8-AD73-A7B784498494}" type="presParOf" srcId="{FC1F754A-511A-4FD7-BBCB-C68D7F82345B}" destId="{95E0CBBB-DFCF-49CF-B143-51587920303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4958109-10FB-4ACF-8A27-A5E181A612C9}"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4C46F534-5F9A-4779-9BB9-24FECB7A81C6}">
      <dgm:prSet phldrT="[Текст]" custT="1"/>
      <dgm:spPr/>
      <dgm:t>
        <a:bodyPr/>
        <a:lstStyle/>
        <a:p>
          <a:r>
            <a:rPr lang="ru-RU" sz="1200" dirty="0" smtClean="0">
              <a:latin typeface="Times New Roman" pitchFamily="18" charset="0"/>
              <a:cs typeface="Times New Roman" pitchFamily="18" charset="0"/>
            </a:rPr>
            <a:t>Содействие развитию гражданского общества</a:t>
          </a:r>
          <a:endParaRPr lang="ru-RU" sz="1200" dirty="0">
            <a:latin typeface="Times New Roman" pitchFamily="18" charset="0"/>
            <a:cs typeface="Times New Roman" pitchFamily="18" charset="0"/>
          </a:endParaRPr>
        </a:p>
      </dgm:t>
    </dgm:pt>
    <dgm:pt modelId="{6461E7A8-A12A-47DB-B4B5-3E4F3CFD39B5}" type="parTrans" cxnId="{177B7ADA-38AD-4A1F-B189-6A4CB120D2A6}">
      <dgm:prSet/>
      <dgm:spPr/>
      <dgm:t>
        <a:bodyPr/>
        <a:lstStyle/>
        <a:p>
          <a:endParaRPr lang="ru-RU"/>
        </a:p>
      </dgm:t>
    </dgm:pt>
    <dgm:pt modelId="{5F5F62C1-AE34-4896-91FA-E6CD864D6FEE}" type="sibTrans" cxnId="{177B7ADA-38AD-4A1F-B189-6A4CB120D2A6}">
      <dgm:prSet/>
      <dgm:spPr/>
      <dgm:t>
        <a:bodyPr/>
        <a:lstStyle/>
        <a:p>
          <a:endParaRPr lang="ru-RU"/>
        </a:p>
      </dgm:t>
    </dgm:pt>
    <dgm:pt modelId="{1EE8FD7C-76DF-4428-9C68-17A797529A79}">
      <dgm:prSet custT="1"/>
      <dgm:spPr/>
      <dgm:t>
        <a:bodyPr/>
        <a:lstStyle/>
        <a:p>
          <a:r>
            <a:rPr lang="ru-RU" sz="1000" dirty="0" smtClean="0">
              <a:latin typeface="Times New Roman" pitchFamily="18" charset="0"/>
              <a:cs typeface="Times New Roman" pitchFamily="18" charset="0"/>
            </a:rPr>
            <a:t>Открытость власти и информирование населения Северо-Енисейского района о деятельности и решениях органов местного самоуправления Северо-Енисейского района и информационно-разъяснительная работа по актуальным социально значимым вопросам</a:t>
          </a:r>
        </a:p>
        <a:p>
          <a:r>
            <a:rPr lang="ru-RU" sz="1000" dirty="0" smtClean="0">
              <a:latin typeface="Times New Roman" pitchFamily="18" charset="0"/>
              <a:cs typeface="Times New Roman" pitchFamily="18" charset="0"/>
            </a:rPr>
            <a:t>29 947,8</a:t>
          </a:r>
          <a:endParaRPr lang="ru-RU" sz="1000" dirty="0">
            <a:latin typeface="Times New Roman" pitchFamily="18" charset="0"/>
            <a:cs typeface="Times New Roman" pitchFamily="18" charset="0"/>
          </a:endParaRPr>
        </a:p>
      </dgm:t>
    </dgm:pt>
    <dgm:pt modelId="{ED1497C3-C3A6-4501-B85B-A4158B55B654}" type="parTrans" cxnId="{B37561AE-C87A-475D-A247-8080F8CE8F27}">
      <dgm:prSet/>
      <dgm:spPr/>
      <dgm:t>
        <a:bodyPr/>
        <a:lstStyle/>
        <a:p>
          <a:endParaRPr lang="ru-RU"/>
        </a:p>
      </dgm:t>
    </dgm:pt>
    <dgm:pt modelId="{444317AC-0EFD-4D75-BD33-92D2F88988B5}" type="sibTrans" cxnId="{B37561AE-C87A-475D-A247-8080F8CE8F27}">
      <dgm:prSet/>
      <dgm:spPr/>
      <dgm:t>
        <a:bodyPr/>
        <a:lstStyle/>
        <a:p>
          <a:endParaRPr lang="ru-RU"/>
        </a:p>
      </dgm:t>
    </dgm:pt>
    <dgm:pt modelId="{818EA383-42B9-4FE5-B086-59D4A9E803FC}" type="pres">
      <dgm:prSet presAssocID="{D4958109-10FB-4ACF-8A27-A5E181A612C9}" presName="Name0" presStyleCnt="0">
        <dgm:presLayoutVars>
          <dgm:chPref val="1"/>
          <dgm:dir/>
          <dgm:animOne val="branch"/>
          <dgm:animLvl val="lvl"/>
          <dgm:resizeHandles val="exact"/>
        </dgm:presLayoutVars>
      </dgm:prSet>
      <dgm:spPr/>
      <dgm:t>
        <a:bodyPr/>
        <a:lstStyle/>
        <a:p>
          <a:endParaRPr lang="ru-RU"/>
        </a:p>
      </dgm:t>
    </dgm:pt>
    <dgm:pt modelId="{62E5BCD8-E69C-4CFD-A4CC-8CE89580395C}" type="pres">
      <dgm:prSet presAssocID="{4C46F534-5F9A-4779-9BB9-24FECB7A81C6}" presName="root1" presStyleCnt="0"/>
      <dgm:spPr/>
    </dgm:pt>
    <dgm:pt modelId="{761F5429-391E-40FF-A0B8-52257D99353D}" type="pres">
      <dgm:prSet presAssocID="{4C46F534-5F9A-4779-9BB9-24FECB7A81C6}" presName="LevelOneTextNode" presStyleLbl="node0" presStyleIdx="0" presStyleCnt="1" custLinFactX="-122622" custLinFactNeighborX="-200000" custLinFactNeighborY="11288">
        <dgm:presLayoutVars>
          <dgm:chPref val="3"/>
        </dgm:presLayoutVars>
      </dgm:prSet>
      <dgm:spPr/>
      <dgm:t>
        <a:bodyPr/>
        <a:lstStyle/>
        <a:p>
          <a:endParaRPr lang="ru-RU"/>
        </a:p>
      </dgm:t>
    </dgm:pt>
    <dgm:pt modelId="{AD8F37D7-A372-46D0-8356-9A3237134922}" type="pres">
      <dgm:prSet presAssocID="{4C46F534-5F9A-4779-9BB9-24FECB7A81C6}" presName="level2hierChild" presStyleCnt="0"/>
      <dgm:spPr/>
    </dgm:pt>
    <dgm:pt modelId="{951E2344-25B7-4C4E-AB1D-067204D6E809}" type="pres">
      <dgm:prSet presAssocID="{ED1497C3-C3A6-4501-B85B-A4158B55B654}" presName="conn2-1" presStyleLbl="parChTrans1D2" presStyleIdx="0" presStyleCnt="1"/>
      <dgm:spPr/>
      <dgm:t>
        <a:bodyPr/>
        <a:lstStyle/>
        <a:p>
          <a:endParaRPr lang="ru-RU"/>
        </a:p>
      </dgm:t>
    </dgm:pt>
    <dgm:pt modelId="{6F4E6D5E-5E0F-4343-9A96-498B46BA7EAF}" type="pres">
      <dgm:prSet presAssocID="{ED1497C3-C3A6-4501-B85B-A4158B55B654}" presName="connTx" presStyleLbl="parChTrans1D2" presStyleIdx="0" presStyleCnt="1"/>
      <dgm:spPr/>
      <dgm:t>
        <a:bodyPr/>
        <a:lstStyle/>
        <a:p>
          <a:endParaRPr lang="ru-RU"/>
        </a:p>
      </dgm:t>
    </dgm:pt>
    <dgm:pt modelId="{7C41139D-9CAB-468C-83B7-15EA47C061E2}" type="pres">
      <dgm:prSet presAssocID="{1EE8FD7C-76DF-4428-9C68-17A797529A79}" presName="root2" presStyleCnt="0"/>
      <dgm:spPr/>
    </dgm:pt>
    <dgm:pt modelId="{DEDE37E8-46FF-4160-8193-A7CA83802DCC}" type="pres">
      <dgm:prSet presAssocID="{1EE8FD7C-76DF-4428-9C68-17A797529A79}" presName="LevelTwoTextNode" presStyleLbl="node2" presStyleIdx="0" presStyleCnt="1" custScaleX="170397" custScaleY="184084" custLinFactNeighborX="-62877" custLinFactNeighborY="-11134">
        <dgm:presLayoutVars>
          <dgm:chPref val="3"/>
        </dgm:presLayoutVars>
      </dgm:prSet>
      <dgm:spPr/>
      <dgm:t>
        <a:bodyPr/>
        <a:lstStyle/>
        <a:p>
          <a:endParaRPr lang="ru-RU"/>
        </a:p>
      </dgm:t>
    </dgm:pt>
    <dgm:pt modelId="{97A05D7A-2AB8-47EF-B7B9-E3E83D766A6B}" type="pres">
      <dgm:prSet presAssocID="{1EE8FD7C-76DF-4428-9C68-17A797529A79}" presName="level3hierChild" presStyleCnt="0"/>
      <dgm:spPr/>
    </dgm:pt>
  </dgm:ptLst>
  <dgm:cxnLst>
    <dgm:cxn modelId="{0D22940C-43A1-4872-BC5A-8232F74A8598}" type="presOf" srcId="{4C46F534-5F9A-4779-9BB9-24FECB7A81C6}" destId="{761F5429-391E-40FF-A0B8-52257D99353D}" srcOrd="0" destOrd="0" presId="urn:microsoft.com/office/officeart/2008/layout/HorizontalMultiLevelHierarchy"/>
    <dgm:cxn modelId="{64D933CC-6A2A-4AE6-A429-D69EB9B8FD09}" type="presOf" srcId="{D4958109-10FB-4ACF-8A27-A5E181A612C9}" destId="{818EA383-42B9-4FE5-B086-59D4A9E803FC}" srcOrd="0" destOrd="0" presId="urn:microsoft.com/office/officeart/2008/layout/HorizontalMultiLevelHierarchy"/>
    <dgm:cxn modelId="{177B7ADA-38AD-4A1F-B189-6A4CB120D2A6}" srcId="{D4958109-10FB-4ACF-8A27-A5E181A612C9}" destId="{4C46F534-5F9A-4779-9BB9-24FECB7A81C6}" srcOrd="0" destOrd="0" parTransId="{6461E7A8-A12A-47DB-B4B5-3E4F3CFD39B5}" sibTransId="{5F5F62C1-AE34-4896-91FA-E6CD864D6FEE}"/>
    <dgm:cxn modelId="{B37561AE-C87A-475D-A247-8080F8CE8F27}" srcId="{4C46F534-5F9A-4779-9BB9-24FECB7A81C6}" destId="{1EE8FD7C-76DF-4428-9C68-17A797529A79}" srcOrd="0" destOrd="0" parTransId="{ED1497C3-C3A6-4501-B85B-A4158B55B654}" sibTransId="{444317AC-0EFD-4D75-BD33-92D2F88988B5}"/>
    <dgm:cxn modelId="{1BDC9471-2FAB-45FB-B030-6383AA69347E}" type="presOf" srcId="{ED1497C3-C3A6-4501-B85B-A4158B55B654}" destId="{951E2344-25B7-4C4E-AB1D-067204D6E809}" srcOrd="0" destOrd="0" presId="urn:microsoft.com/office/officeart/2008/layout/HorizontalMultiLevelHierarchy"/>
    <dgm:cxn modelId="{2DEA0000-A74F-499B-9F08-57D3D56D5137}" type="presOf" srcId="{ED1497C3-C3A6-4501-B85B-A4158B55B654}" destId="{6F4E6D5E-5E0F-4343-9A96-498B46BA7EAF}" srcOrd="1" destOrd="0" presId="urn:microsoft.com/office/officeart/2008/layout/HorizontalMultiLevelHierarchy"/>
    <dgm:cxn modelId="{59EA20B6-0632-4523-A3FC-4CABCF3C00D0}" type="presOf" srcId="{1EE8FD7C-76DF-4428-9C68-17A797529A79}" destId="{DEDE37E8-46FF-4160-8193-A7CA83802DCC}" srcOrd="0" destOrd="0" presId="urn:microsoft.com/office/officeart/2008/layout/HorizontalMultiLevelHierarchy"/>
    <dgm:cxn modelId="{20BDEA1B-9C4A-43F2-AC9C-AE1C63F50AB6}" type="presParOf" srcId="{818EA383-42B9-4FE5-B086-59D4A9E803FC}" destId="{62E5BCD8-E69C-4CFD-A4CC-8CE89580395C}" srcOrd="0" destOrd="0" presId="urn:microsoft.com/office/officeart/2008/layout/HorizontalMultiLevelHierarchy"/>
    <dgm:cxn modelId="{83D95BD1-F13F-46DF-BEC7-650EB3B6C9F3}" type="presParOf" srcId="{62E5BCD8-E69C-4CFD-A4CC-8CE89580395C}" destId="{761F5429-391E-40FF-A0B8-52257D99353D}" srcOrd="0" destOrd="0" presId="urn:microsoft.com/office/officeart/2008/layout/HorizontalMultiLevelHierarchy"/>
    <dgm:cxn modelId="{0C3985EC-0460-447B-AA56-FADA7D8684D1}" type="presParOf" srcId="{62E5BCD8-E69C-4CFD-A4CC-8CE89580395C}" destId="{AD8F37D7-A372-46D0-8356-9A3237134922}" srcOrd="1" destOrd="0" presId="urn:microsoft.com/office/officeart/2008/layout/HorizontalMultiLevelHierarchy"/>
    <dgm:cxn modelId="{B55A2C5B-77AE-4346-84CF-0B5163E15B11}" type="presParOf" srcId="{AD8F37D7-A372-46D0-8356-9A3237134922}" destId="{951E2344-25B7-4C4E-AB1D-067204D6E809}" srcOrd="0" destOrd="0" presId="urn:microsoft.com/office/officeart/2008/layout/HorizontalMultiLevelHierarchy"/>
    <dgm:cxn modelId="{A9C30C32-0DC6-4CD8-8EDD-3D3B0D6AE970}" type="presParOf" srcId="{951E2344-25B7-4C4E-AB1D-067204D6E809}" destId="{6F4E6D5E-5E0F-4343-9A96-498B46BA7EAF}" srcOrd="0" destOrd="0" presId="urn:microsoft.com/office/officeart/2008/layout/HorizontalMultiLevelHierarchy"/>
    <dgm:cxn modelId="{54D76293-1AFB-451F-A6BF-469C50419F1B}" type="presParOf" srcId="{AD8F37D7-A372-46D0-8356-9A3237134922}" destId="{7C41139D-9CAB-468C-83B7-15EA47C061E2}" srcOrd="1" destOrd="0" presId="urn:microsoft.com/office/officeart/2008/layout/HorizontalMultiLevelHierarchy"/>
    <dgm:cxn modelId="{5A4ADBEF-833C-486B-A071-DAB4C3304269}" type="presParOf" srcId="{7C41139D-9CAB-468C-83B7-15EA47C061E2}" destId="{DEDE37E8-46FF-4160-8193-A7CA83802DCC}" srcOrd="0" destOrd="0" presId="urn:microsoft.com/office/officeart/2008/layout/HorizontalMultiLevelHierarchy"/>
    <dgm:cxn modelId="{FDE8AF81-0066-487A-A804-291469B7703C}" type="presParOf" srcId="{7C41139D-9CAB-468C-83B7-15EA47C061E2}" destId="{97A05D7A-2AB8-47EF-B7B9-E3E83D766A6B}"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latin typeface="Times New Roman" pitchFamily="18" charset="0"/>
              <a:cs typeface="Times New Roman" pitchFamily="18" charset="0"/>
            </a:rPr>
            <a:t>Управление муниципальным имуществом</a:t>
          </a:r>
          <a:endParaRPr lang="ru-RU" sz="1200" dirty="0">
            <a:solidFill>
              <a:schemeClr val="bg1"/>
            </a:solidFill>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200" dirty="0" smtClean="0">
              <a:latin typeface="Times New Roman" pitchFamily="18" charset="0"/>
              <a:cs typeface="Times New Roman" pitchFamily="18" charset="0"/>
            </a:rPr>
            <a:t>Повышение эффективности управления муниципальным имуществом, содержание и техническое обслуживание муниципального имущества</a:t>
          </a:r>
        </a:p>
        <a:p>
          <a:r>
            <a:rPr lang="ru-RU" sz="1200" dirty="0" smtClean="0">
              <a:latin typeface="Times New Roman" pitchFamily="18" charset="0"/>
              <a:cs typeface="Times New Roman" pitchFamily="18" charset="0"/>
            </a:rPr>
            <a:t>24 205,8</a:t>
          </a:r>
          <a:endParaRPr lang="ru-RU" sz="1200" dirty="0">
            <a:latin typeface="Times New Roman" pitchFamily="18" charset="0"/>
            <a:cs typeface="Times New Roman" pitchFamily="18" charset="0"/>
          </a:endParaRP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CF2876CA-A731-4B2A-9BB1-41AD9346C48E}">
      <dgm:prSet phldrT="[Текст]" custT="1"/>
      <dgm:spPr/>
      <dgm:t>
        <a:bodyPr/>
        <a:lstStyle/>
        <a:p>
          <a:r>
            <a:rPr lang="ru-RU" sz="1200" u="none" dirty="0" smtClean="0">
              <a:solidFill>
                <a:schemeClr val="bg1"/>
              </a:solidFill>
              <a:latin typeface="Times New Roman" panose="02020603050405020304" pitchFamily="18" charset="0"/>
              <a:cs typeface="Times New Roman" panose="02020603050405020304" pitchFamily="18" charset="0"/>
            </a:rPr>
            <a:t>Реализация мероприятий в области земельных отношений и природопользования</a:t>
          </a:r>
        </a:p>
        <a:p>
          <a:r>
            <a:rPr lang="ru-RU" sz="1200" dirty="0" smtClean="0">
              <a:latin typeface="Times New Roman" pitchFamily="18" charset="0"/>
              <a:cs typeface="Times New Roman" pitchFamily="18" charset="0"/>
            </a:rPr>
            <a:t>550,0</a:t>
          </a:r>
          <a:endParaRPr lang="ru-RU" sz="1200" dirty="0">
            <a:latin typeface="Times New Roman" pitchFamily="18" charset="0"/>
            <a:cs typeface="Times New Roman" pitchFamily="18" charset="0"/>
          </a:endParaRPr>
        </a:p>
      </dgm:t>
    </dgm:pt>
    <dgm:pt modelId="{01784CB1-5FF2-4923-9268-E48D5050269B}" type="parTrans" cxnId="{9E6B1A69-78C5-4F56-B627-2F3ABB89B17A}">
      <dgm:prSet/>
      <dgm:spPr/>
      <dgm:t>
        <a:bodyPr/>
        <a:lstStyle/>
        <a:p>
          <a:endParaRPr lang="ru-RU"/>
        </a:p>
      </dgm:t>
    </dgm:pt>
    <dgm:pt modelId="{2178E18F-E57E-49FC-9F55-315294E2E28C}" type="sibTrans" cxnId="{9E6B1A69-78C5-4F56-B627-2F3ABB89B17A}">
      <dgm:prSet/>
      <dgm:spPr/>
      <dgm:t>
        <a:bodyPr/>
        <a:lstStyle/>
        <a:p>
          <a:endParaRPr lang="ru-RU"/>
        </a:p>
      </dgm:t>
    </dgm:pt>
    <dgm:pt modelId="{19B6A941-1A9A-4B41-ABCA-0B63290FCAFC}">
      <dgm:prSet custT="1"/>
      <dgm:spPr/>
      <dgm:t>
        <a:bodyPr/>
        <a:lstStyle/>
        <a:p>
          <a:r>
            <a:rPr lang="ru-RU" sz="1200" dirty="0" smtClean="0">
              <a:latin typeface="Times New Roman" pitchFamily="18" charset="0"/>
              <a:cs typeface="Times New Roman" pitchFamily="18" charset="0"/>
            </a:rPr>
            <a:t>Строительство, реконструкция, капитальный ремонт, техническое оснащение, обслуживание муниципальных объектов и приобретение муниципального имущества</a:t>
          </a:r>
        </a:p>
        <a:p>
          <a:r>
            <a:rPr lang="ru-RU" sz="1200" dirty="0" smtClean="0">
              <a:latin typeface="Times New Roman" pitchFamily="18" charset="0"/>
              <a:cs typeface="Times New Roman" pitchFamily="18" charset="0"/>
            </a:rPr>
            <a:t>20 076,3</a:t>
          </a:r>
          <a:endParaRPr lang="ru-RU" sz="1200" dirty="0"/>
        </a:p>
      </dgm:t>
    </dgm:pt>
    <dgm:pt modelId="{80E2E2A3-59D5-467E-AC0B-93DCD38D0D69}" type="parTrans" cxnId="{D8A515A3-A74E-4394-8575-CB9BB34D7974}">
      <dgm:prSet/>
      <dgm:spPr/>
      <dgm:t>
        <a:bodyPr/>
        <a:lstStyle/>
        <a:p>
          <a:endParaRPr lang="ru-RU"/>
        </a:p>
      </dgm:t>
    </dgm:pt>
    <dgm:pt modelId="{315D4B09-0C2E-48B0-AEF5-84091A317596}" type="sibTrans" cxnId="{D8A515A3-A74E-4394-8575-CB9BB34D7974}">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3"/>
      <dgm:spPr/>
      <dgm:t>
        <a:bodyPr/>
        <a:lstStyle/>
        <a:p>
          <a:endParaRPr lang="ru-RU"/>
        </a:p>
      </dgm:t>
    </dgm:pt>
    <dgm:pt modelId="{7F9487AE-DCD1-4BDD-B684-2DFCF8BCD381}" type="pres">
      <dgm:prSet presAssocID="{7A0D34FF-4450-4439-8442-963A1B34B589}" presName="connTx" presStyleLbl="parChTrans1D2" presStyleIdx="0" presStyleCnt="3"/>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3" custScaleX="97746" custScaleY="151809"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 modelId="{A324A088-0BF5-47BB-84DA-4C982D9D2AF2}" type="pres">
      <dgm:prSet presAssocID="{01784CB1-5FF2-4923-9268-E48D5050269B}" presName="conn2-1" presStyleLbl="parChTrans1D2" presStyleIdx="1" presStyleCnt="3"/>
      <dgm:spPr/>
      <dgm:t>
        <a:bodyPr/>
        <a:lstStyle/>
        <a:p>
          <a:endParaRPr lang="ru-RU"/>
        </a:p>
      </dgm:t>
    </dgm:pt>
    <dgm:pt modelId="{126FF164-930E-4C50-9F90-430A3F8FD936}" type="pres">
      <dgm:prSet presAssocID="{01784CB1-5FF2-4923-9268-E48D5050269B}" presName="connTx" presStyleLbl="parChTrans1D2" presStyleIdx="1" presStyleCnt="3"/>
      <dgm:spPr/>
      <dgm:t>
        <a:bodyPr/>
        <a:lstStyle/>
        <a:p>
          <a:endParaRPr lang="ru-RU"/>
        </a:p>
      </dgm:t>
    </dgm:pt>
    <dgm:pt modelId="{028392FE-8A9B-44B0-AB21-05C3C9D774E6}" type="pres">
      <dgm:prSet presAssocID="{CF2876CA-A731-4B2A-9BB1-41AD9346C48E}" presName="root2" presStyleCnt="0"/>
      <dgm:spPr/>
    </dgm:pt>
    <dgm:pt modelId="{FDD0ED59-C76F-4E93-913A-C668FA049A0F}" type="pres">
      <dgm:prSet presAssocID="{CF2876CA-A731-4B2A-9BB1-41AD9346C48E}" presName="LevelTwoTextNode" presStyleLbl="node2" presStyleIdx="1" presStyleCnt="3" custScaleX="97746" custScaleY="112254" custLinFactNeighborX="-80046" custLinFactNeighborY="40169">
        <dgm:presLayoutVars>
          <dgm:chPref val="3"/>
        </dgm:presLayoutVars>
      </dgm:prSet>
      <dgm:spPr/>
      <dgm:t>
        <a:bodyPr/>
        <a:lstStyle/>
        <a:p>
          <a:endParaRPr lang="ru-RU"/>
        </a:p>
      </dgm:t>
    </dgm:pt>
    <dgm:pt modelId="{DA318DF5-3778-46A4-ADA4-3C64131F0E12}" type="pres">
      <dgm:prSet presAssocID="{CF2876CA-A731-4B2A-9BB1-41AD9346C48E}" presName="level3hierChild" presStyleCnt="0"/>
      <dgm:spPr/>
    </dgm:pt>
    <dgm:pt modelId="{6C2BBFF1-29A1-4506-948E-F73256431591}" type="pres">
      <dgm:prSet presAssocID="{80E2E2A3-59D5-467E-AC0B-93DCD38D0D69}" presName="conn2-1" presStyleLbl="parChTrans1D2" presStyleIdx="2" presStyleCnt="3"/>
      <dgm:spPr/>
      <dgm:t>
        <a:bodyPr/>
        <a:lstStyle/>
        <a:p>
          <a:endParaRPr lang="ru-RU"/>
        </a:p>
      </dgm:t>
    </dgm:pt>
    <dgm:pt modelId="{4D2C987F-74D7-4C00-BCF8-65AEE8216A21}" type="pres">
      <dgm:prSet presAssocID="{80E2E2A3-59D5-467E-AC0B-93DCD38D0D69}" presName="connTx" presStyleLbl="parChTrans1D2" presStyleIdx="2" presStyleCnt="3"/>
      <dgm:spPr/>
      <dgm:t>
        <a:bodyPr/>
        <a:lstStyle/>
        <a:p>
          <a:endParaRPr lang="ru-RU"/>
        </a:p>
      </dgm:t>
    </dgm:pt>
    <dgm:pt modelId="{FC1F754A-511A-4FD7-BBCB-C68D7F82345B}" type="pres">
      <dgm:prSet presAssocID="{19B6A941-1A9A-4B41-ABCA-0B63290FCAFC}" presName="root2" presStyleCnt="0"/>
      <dgm:spPr/>
    </dgm:pt>
    <dgm:pt modelId="{4B51C063-9882-4318-AB79-1B7E34F23459}" type="pres">
      <dgm:prSet presAssocID="{19B6A941-1A9A-4B41-ABCA-0B63290FCAFC}" presName="LevelTwoTextNode" presStyleLbl="node2" presStyleIdx="2" presStyleCnt="3" custScaleX="97746" custScaleY="150201" custLinFactNeighborX="-80046" custLinFactNeighborY="238">
        <dgm:presLayoutVars>
          <dgm:chPref val="3"/>
        </dgm:presLayoutVars>
      </dgm:prSet>
      <dgm:spPr/>
      <dgm:t>
        <a:bodyPr/>
        <a:lstStyle/>
        <a:p>
          <a:endParaRPr lang="ru-RU"/>
        </a:p>
      </dgm:t>
    </dgm:pt>
    <dgm:pt modelId="{95E0CBBB-DFCF-49CF-B143-515879203032}" type="pres">
      <dgm:prSet presAssocID="{19B6A941-1A9A-4B41-ABCA-0B63290FCAFC}" presName="level3hierChild" presStyleCnt="0"/>
      <dgm:spPr/>
    </dgm:pt>
  </dgm:ptLst>
  <dgm:cxnLst>
    <dgm:cxn modelId="{A0A8E39F-98B6-456C-83BA-391D36CB9088}" type="presOf" srcId="{81553E28-EA2C-43B8-AB59-43B4B79E1F35}" destId="{3F1357B4-9E5E-44E0-B461-7288E6C0409A}" srcOrd="0" destOrd="0" presId="urn:microsoft.com/office/officeart/2008/layout/HorizontalMultiLevelHierarchy"/>
    <dgm:cxn modelId="{EFF6DDD4-D92E-4322-82BC-659DB04606F3}" type="presOf" srcId="{7A0D34FF-4450-4439-8442-963A1B34B589}" destId="{7F9487AE-DCD1-4BDD-B684-2DFCF8BCD381}" srcOrd="1" destOrd="0" presId="urn:microsoft.com/office/officeart/2008/layout/HorizontalMultiLevelHierarchy"/>
    <dgm:cxn modelId="{9DD0EAAB-C52C-440E-B971-02CCC277E54F}" srcId="{81553E28-EA2C-43B8-AB59-43B4B79E1F35}" destId="{19CF11E3-380E-48F2-89E9-879FB97AB162}" srcOrd="0" destOrd="0" parTransId="{65388ACF-4101-4037-864E-A344EABBF0C3}" sibTransId="{C2755AAF-E47A-439B-8F96-60F54D122A3B}"/>
    <dgm:cxn modelId="{BC424DFA-9BA8-4359-8D15-54AB10D180CF}" type="presOf" srcId="{01784CB1-5FF2-4923-9268-E48D5050269B}" destId="{A324A088-0BF5-47BB-84DA-4C982D9D2AF2}" srcOrd="0" destOrd="0" presId="urn:microsoft.com/office/officeart/2008/layout/HorizontalMultiLevelHierarchy"/>
    <dgm:cxn modelId="{1D0C4FE9-CBCC-492B-B95E-CF6C1DF14646}" type="presOf" srcId="{01784CB1-5FF2-4923-9268-E48D5050269B}" destId="{126FF164-930E-4C50-9F90-430A3F8FD936}" srcOrd="1" destOrd="0" presId="urn:microsoft.com/office/officeart/2008/layout/HorizontalMultiLevelHierarchy"/>
    <dgm:cxn modelId="{BE91FC84-FBD0-4E62-9417-8CE7A912FB57}" type="presOf" srcId="{80E2E2A3-59D5-467E-AC0B-93DCD38D0D69}" destId="{4D2C987F-74D7-4C00-BCF8-65AEE8216A21}" srcOrd="1" destOrd="0" presId="urn:microsoft.com/office/officeart/2008/layout/HorizontalMultiLevelHierarchy"/>
    <dgm:cxn modelId="{58777562-6588-4D33-AC3F-C7CA7E1154C6}" type="presOf" srcId="{19CF11E3-380E-48F2-89E9-879FB97AB162}" destId="{62440AD2-5F42-43BB-9E39-2FCC33600A4F}" srcOrd="0" destOrd="0" presId="urn:microsoft.com/office/officeart/2008/layout/HorizontalMultiLevelHierarchy"/>
    <dgm:cxn modelId="{6DA37D6D-B4C0-47A5-B5F7-2CD0683F4944}" srcId="{19CF11E3-380E-48F2-89E9-879FB97AB162}" destId="{CA7C17D0-4058-46FF-AE83-236C1802E17C}" srcOrd="0" destOrd="0" parTransId="{7A0D34FF-4450-4439-8442-963A1B34B589}" sibTransId="{82862A97-781B-4E0F-BF13-734B0FACBB5F}"/>
    <dgm:cxn modelId="{13874D33-313F-43EE-940D-8D47573C1FC6}" type="presOf" srcId="{19B6A941-1A9A-4B41-ABCA-0B63290FCAFC}" destId="{4B51C063-9882-4318-AB79-1B7E34F23459}" srcOrd="0" destOrd="0" presId="urn:microsoft.com/office/officeart/2008/layout/HorizontalMultiLevelHierarchy"/>
    <dgm:cxn modelId="{BD438F62-6B9E-4F36-B2DA-64DD898B9EAB}" type="presOf" srcId="{CA7C17D0-4058-46FF-AE83-236C1802E17C}" destId="{9F8B010D-B14E-483B-822F-5B87F314267E}" srcOrd="0" destOrd="0" presId="urn:microsoft.com/office/officeart/2008/layout/HorizontalMultiLevelHierarchy"/>
    <dgm:cxn modelId="{91BF97D5-6A68-4B9F-9973-BBD1F2FC5EE3}" type="presOf" srcId="{CF2876CA-A731-4B2A-9BB1-41AD9346C48E}" destId="{FDD0ED59-C76F-4E93-913A-C668FA049A0F}" srcOrd="0" destOrd="0" presId="urn:microsoft.com/office/officeart/2008/layout/HorizontalMultiLevelHierarchy"/>
    <dgm:cxn modelId="{20AF45C8-7625-45E5-BBCB-E335270144B1}" type="presOf" srcId="{80E2E2A3-59D5-467E-AC0B-93DCD38D0D69}" destId="{6C2BBFF1-29A1-4506-948E-F73256431591}" srcOrd="0" destOrd="0" presId="urn:microsoft.com/office/officeart/2008/layout/HorizontalMultiLevelHierarchy"/>
    <dgm:cxn modelId="{9E6B1A69-78C5-4F56-B627-2F3ABB89B17A}" srcId="{19CF11E3-380E-48F2-89E9-879FB97AB162}" destId="{CF2876CA-A731-4B2A-9BB1-41AD9346C48E}" srcOrd="1" destOrd="0" parTransId="{01784CB1-5FF2-4923-9268-E48D5050269B}" sibTransId="{2178E18F-E57E-49FC-9F55-315294E2E28C}"/>
    <dgm:cxn modelId="{12DE02F3-0672-4737-A059-4F1B3F6CD5C5}" type="presOf" srcId="{7A0D34FF-4450-4439-8442-963A1B34B589}" destId="{4EB5C69D-0640-4DB7-8474-31D16E77BBB0}" srcOrd="0" destOrd="0" presId="urn:microsoft.com/office/officeart/2008/layout/HorizontalMultiLevelHierarchy"/>
    <dgm:cxn modelId="{D8A515A3-A74E-4394-8575-CB9BB34D7974}" srcId="{19CF11E3-380E-48F2-89E9-879FB97AB162}" destId="{19B6A941-1A9A-4B41-ABCA-0B63290FCAFC}" srcOrd="2" destOrd="0" parTransId="{80E2E2A3-59D5-467E-AC0B-93DCD38D0D69}" sibTransId="{315D4B09-0C2E-48B0-AEF5-84091A317596}"/>
    <dgm:cxn modelId="{A349A82B-5095-40B0-98E6-1EF472934CC9}" type="presParOf" srcId="{3F1357B4-9E5E-44E0-B461-7288E6C0409A}" destId="{FF605446-2FF5-4582-9DE1-73DB2B34EE99}" srcOrd="0" destOrd="0" presId="urn:microsoft.com/office/officeart/2008/layout/HorizontalMultiLevelHierarchy"/>
    <dgm:cxn modelId="{0B43B64A-3607-4105-BC7F-18EB89D16805}" type="presParOf" srcId="{FF605446-2FF5-4582-9DE1-73DB2B34EE99}" destId="{62440AD2-5F42-43BB-9E39-2FCC33600A4F}" srcOrd="0" destOrd="0" presId="urn:microsoft.com/office/officeart/2008/layout/HorizontalMultiLevelHierarchy"/>
    <dgm:cxn modelId="{C95BF154-B759-4F9A-8CF1-8F9138850677}" type="presParOf" srcId="{FF605446-2FF5-4582-9DE1-73DB2B34EE99}" destId="{FB0B2005-BBEF-4D12-9C4E-28A25471DE17}" srcOrd="1" destOrd="0" presId="urn:microsoft.com/office/officeart/2008/layout/HorizontalMultiLevelHierarchy"/>
    <dgm:cxn modelId="{0FB99FE2-7D15-456C-9C2D-17264C7603BD}" type="presParOf" srcId="{FB0B2005-BBEF-4D12-9C4E-28A25471DE17}" destId="{4EB5C69D-0640-4DB7-8474-31D16E77BBB0}" srcOrd="0" destOrd="0" presId="urn:microsoft.com/office/officeart/2008/layout/HorizontalMultiLevelHierarchy"/>
    <dgm:cxn modelId="{CBFE633E-9480-4036-8113-7A8A10623ECB}" type="presParOf" srcId="{4EB5C69D-0640-4DB7-8474-31D16E77BBB0}" destId="{7F9487AE-DCD1-4BDD-B684-2DFCF8BCD381}" srcOrd="0" destOrd="0" presId="urn:microsoft.com/office/officeart/2008/layout/HorizontalMultiLevelHierarchy"/>
    <dgm:cxn modelId="{9955103F-2FAE-4C4E-AAD8-28562FC6E1B3}" type="presParOf" srcId="{FB0B2005-BBEF-4D12-9C4E-28A25471DE17}" destId="{37BD7B29-F596-43D2-AAC1-532DE5CCBAAF}" srcOrd="1" destOrd="0" presId="urn:microsoft.com/office/officeart/2008/layout/HorizontalMultiLevelHierarchy"/>
    <dgm:cxn modelId="{BD2987AE-7764-45BE-89D2-64ED4F8892AD}" type="presParOf" srcId="{37BD7B29-F596-43D2-AAC1-532DE5CCBAAF}" destId="{9F8B010D-B14E-483B-822F-5B87F314267E}" srcOrd="0" destOrd="0" presId="urn:microsoft.com/office/officeart/2008/layout/HorizontalMultiLevelHierarchy"/>
    <dgm:cxn modelId="{27EF26ED-618C-428C-9003-DECEF0C2DCC8}" type="presParOf" srcId="{37BD7B29-F596-43D2-AAC1-532DE5CCBAAF}" destId="{BF2C4452-8C82-4829-B83D-2011F4A9FC23}" srcOrd="1" destOrd="0" presId="urn:microsoft.com/office/officeart/2008/layout/HorizontalMultiLevelHierarchy"/>
    <dgm:cxn modelId="{4DA598E6-4312-4145-BEDA-258BFDCACEBA}" type="presParOf" srcId="{FB0B2005-BBEF-4D12-9C4E-28A25471DE17}" destId="{A324A088-0BF5-47BB-84DA-4C982D9D2AF2}" srcOrd="2" destOrd="0" presId="urn:microsoft.com/office/officeart/2008/layout/HorizontalMultiLevelHierarchy"/>
    <dgm:cxn modelId="{DB562322-C4B0-4CA0-8C48-BB6E12A8982A}" type="presParOf" srcId="{A324A088-0BF5-47BB-84DA-4C982D9D2AF2}" destId="{126FF164-930E-4C50-9F90-430A3F8FD936}" srcOrd="0" destOrd="0" presId="urn:microsoft.com/office/officeart/2008/layout/HorizontalMultiLevelHierarchy"/>
    <dgm:cxn modelId="{C6DC9789-05F7-41D6-BD84-79CDB3F98B6F}" type="presParOf" srcId="{FB0B2005-BBEF-4D12-9C4E-28A25471DE17}" destId="{028392FE-8A9B-44B0-AB21-05C3C9D774E6}" srcOrd="3" destOrd="0" presId="urn:microsoft.com/office/officeart/2008/layout/HorizontalMultiLevelHierarchy"/>
    <dgm:cxn modelId="{EEF830B1-A417-4BDA-8A5D-0F2799019E78}" type="presParOf" srcId="{028392FE-8A9B-44B0-AB21-05C3C9D774E6}" destId="{FDD0ED59-C76F-4E93-913A-C668FA049A0F}" srcOrd="0" destOrd="0" presId="urn:microsoft.com/office/officeart/2008/layout/HorizontalMultiLevelHierarchy"/>
    <dgm:cxn modelId="{DE6298F0-0AEC-4103-9239-42EF0B5C5DEE}" type="presParOf" srcId="{028392FE-8A9B-44B0-AB21-05C3C9D774E6}" destId="{DA318DF5-3778-46A4-ADA4-3C64131F0E12}" srcOrd="1" destOrd="0" presId="urn:microsoft.com/office/officeart/2008/layout/HorizontalMultiLevelHierarchy"/>
    <dgm:cxn modelId="{6AD65E08-2D05-4557-99BF-BAD10B29A52C}" type="presParOf" srcId="{FB0B2005-BBEF-4D12-9C4E-28A25471DE17}" destId="{6C2BBFF1-29A1-4506-948E-F73256431591}" srcOrd="4" destOrd="0" presId="urn:microsoft.com/office/officeart/2008/layout/HorizontalMultiLevelHierarchy"/>
    <dgm:cxn modelId="{3F04A466-5B29-45EE-B31E-8EA0BD386B75}" type="presParOf" srcId="{6C2BBFF1-29A1-4506-948E-F73256431591}" destId="{4D2C987F-74D7-4C00-BCF8-65AEE8216A21}" srcOrd="0" destOrd="0" presId="urn:microsoft.com/office/officeart/2008/layout/HorizontalMultiLevelHierarchy"/>
    <dgm:cxn modelId="{21E1029C-E33C-4B3B-86AC-79A8145A6AB5}" type="presParOf" srcId="{FB0B2005-BBEF-4D12-9C4E-28A25471DE17}" destId="{FC1F754A-511A-4FD7-BBCB-C68D7F82345B}" srcOrd="5" destOrd="0" presId="urn:microsoft.com/office/officeart/2008/layout/HorizontalMultiLevelHierarchy"/>
    <dgm:cxn modelId="{F7A47B48-93B5-4A4D-AD8C-E27450628758}" type="presParOf" srcId="{FC1F754A-511A-4FD7-BBCB-C68D7F82345B}" destId="{4B51C063-9882-4318-AB79-1B7E34F23459}" srcOrd="0" destOrd="0" presId="urn:microsoft.com/office/officeart/2008/layout/HorizontalMultiLevelHierarchy"/>
    <dgm:cxn modelId="{706DDDA0-53B0-4204-8478-E70F6EB3A9F0}" type="presParOf" srcId="{FC1F754A-511A-4FD7-BBCB-C68D7F82345B}" destId="{95E0CBBB-DFCF-49CF-B143-51587920303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8A26D62-86C6-477C-9FAC-E1C3EF9840F3}"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4E9B80E8-A296-46D6-91D0-93F32A3A8024}">
      <dgm:prSet phldrT="[Текст]" custT="1"/>
      <dgm:spPr/>
      <dgm:t>
        <a:bodyPr/>
        <a:lstStyle/>
        <a:p>
          <a:r>
            <a:rPr lang="ru-RU" sz="1400" dirty="0" smtClean="0">
              <a:latin typeface="Times New Roman" pitchFamily="18" charset="0"/>
              <a:cs typeface="Times New Roman" pitchFamily="18" charset="0"/>
            </a:rPr>
            <a:t>Благоустройство территории</a:t>
          </a:r>
          <a:endParaRPr lang="ru-RU" sz="1400" dirty="0">
            <a:latin typeface="Times New Roman" pitchFamily="18" charset="0"/>
            <a:cs typeface="Times New Roman" pitchFamily="18" charset="0"/>
          </a:endParaRPr>
        </a:p>
      </dgm:t>
    </dgm:pt>
    <dgm:pt modelId="{FC65CE7B-0348-4C8F-93AA-377C8D103470}" type="parTrans" cxnId="{072DDE38-523C-4487-87C5-DB78BF8FBA27}">
      <dgm:prSet/>
      <dgm:spPr/>
      <dgm:t>
        <a:bodyPr/>
        <a:lstStyle/>
        <a:p>
          <a:endParaRPr lang="ru-RU"/>
        </a:p>
      </dgm:t>
    </dgm:pt>
    <dgm:pt modelId="{C402CE06-5CA1-4238-82D6-615027094FCA}" type="sibTrans" cxnId="{072DDE38-523C-4487-87C5-DB78BF8FBA27}">
      <dgm:prSet/>
      <dgm:spPr/>
      <dgm:t>
        <a:bodyPr/>
        <a:lstStyle/>
        <a:p>
          <a:endParaRPr lang="ru-RU"/>
        </a:p>
      </dgm:t>
    </dgm:pt>
    <dgm:pt modelId="{2E8D24E1-B78D-4A0C-8AD6-A0F2192B97BD}">
      <dgm:prSet custT="1"/>
      <dgm:spPr/>
      <dgm:t>
        <a:bodyPr/>
        <a:lstStyle/>
        <a:p>
          <a:r>
            <a:rPr lang="ru-RU" sz="900" dirty="0" smtClean="0">
              <a:latin typeface="Times New Roman" pitchFamily="18" charset="0"/>
              <a:cs typeface="Times New Roman" pitchFamily="18" charset="0"/>
            </a:rPr>
            <a:t>Благоустройство территории района</a:t>
          </a:r>
        </a:p>
        <a:p>
          <a:r>
            <a:rPr lang="ru-RU" sz="900" dirty="0" smtClean="0">
              <a:latin typeface="Times New Roman" pitchFamily="18" charset="0"/>
              <a:cs typeface="Times New Roman" pitchFamily="18" charset="0"/>
            </a:rPr>
            <a:t>31 976,6</a:t>
          </a:r>
          <a:endParaRPr lang="ru-RU" sz="900" dirty="0">
            <a:latin typeface="Times New Roman" pitchFamily="18" charset="0"/>
            <a:cs typeface="Times New Roman" pitchFamily="18" charset="0"/>
          </a:endParaRPr>
        </a:p>
      </dgm:t>
    </dgm:pt>
    <dgm:pt modelId="{EE084943-F421-44CD-ACB6-2CD9366E759D}" type="parTrans" cxnId="{D53533FE-11C1-403E-820A-ACA8357368B5}">
      <dgm:prSet/>
      <dgm:spPr/>
      <dgm:t>
        <a:bodyPr/>
        <a:lstStyle/>
        <a:p>
          <a:endParaRPr lang="ru-RU"/>
        </a:p>
      </dgm:t>
    </dgm:pt>
    <dgm:pt modelId="{88ADAC01-3503-473A-B1E7-11D48E50EAFA}" type="sibTrans" cxnId="{D53533FE-11C1-403E-820A-ACA8357368B5}">
      <dgm:prSet/>
      <dgm:spPr/>
      <dgm:t>
        <a:bodyPr/>
        <a:lstStyle/>
        <a:p>
          <a:endParaRPr lang="ru-RU"/>
        </a:p>
      </dgm:t>
    </dgm:pt>
    <dgm:pt modelId="{7EDC473A-6C58-4C8A-8217-8262621784AF}">
      <dgm:prSet custT="1"/>
      <dgm:spPr/>
      <dgm:t>
        <a:bodyPr/>
        <a:lstStyle/>
        <a:p>
          <a:r>
            <a:rPr lang="ru-RU" sz="900" dirty="0" smtClean="0">
              <a:latin typeface="Times New Roman" pitchFamily="18" charset="0"/>
              <a:cs typeface="Times New Roman" pitchFamily="18" charset="0"/>
            </a:rPr>
            <a:t>Отдельное мероприятие  «Субсидия на возмещение фактически понесенных затрат, связанных с организацией благоустройства территории населенных пунктов Северо-Енисейского района в части освещения улиц населенных пунктов Северо-Енисейского района» </a:t>
          </a:r>
        </a:p>
        <a:p>
          <a:r>
            <a:rPr lang="ru-RU" sz="900" dirty="0" smtClean="0">
              <a:latin typeface="Times New Roman" pitchFamily="18" charset="0"/>
              <a:cs typeface="Times New Roman" pitchFamily="18" charset="0"/>
            </a:rPr>
            <a:t>12 756,0</a:t>
          </a:r>
          <a:endParaRPr lang="ru-RU" sz="900" dirty="0">
            <a:latin typeface="Times New Roman" pitchFamily="18" charset="0"/>
            <a:cs typeface="Times New Roman" pitchFamily="18" charset="0"/>
          </a:endParaRPr>
        </a:p>
      </dgm:t>
    </dgm:pt>
    <dgm:pt modelId="{5105E6DB-3263-4E03-B9A3-BF352CBFAADD}" type="parTrans" cxnId="{E43644DF-8B0E-4DF4-8E2C-327FA44F98D2}">
      <dgm:prSet/>
      <dgm:spPr/>
      <dgm:t>
        <a:bodyPr/>
        <a:lstStyle/>
        <a:p>
          <a:endParaRPr lang="ru-RU"/>
        </a:p>
      </dgm:t>
    </dgm:pt>
    <dgm:pt modelId="{EF8F042F-DA7C-42E7-A8C2-A1C7EA1E5AE2}" type="sibTrans" cxnId="{E43644DF-8B0E-4DF4-8E2C-327FA44F98D2}">
      <dgm:prSet/>
      <dgm:spPr/>
      <dgm:t>
        <a:bodyPr/>
        <a:lstStyle/>
        <a:p>
          <a:endParaRPr lang="ru-RU"/>
        </a:p>
      </dgm:t>
    </dgm:pt>
    <dgm:pt modelId="{5C312321-9241-4236-99F1-416A190760E1}">
      <dgm:prSet custT="1"/>
      <dgm:spPr/>
      <dgm:t>
        <a:bodyPr/>
        <a:lstStyle/>
        <a:p>
          <a:r>
            <a:rPr lang="ru-RU" sz="900" dirty="0" smtClean="0">
              <a:latin typeface="Times New Roman" pitchFamily="18" charset="0"/>
              <a:cs typeface="Times New Roman" pitchFamily="18" charset="0"/>
            </a:rPr>
            <a:t>Отдельное мероприятие  «Субсидия на возмещение фактически понесенных затрат, связанных с организацией ритуальных услуг в районе в части оказания услуг по поднятию и доставке криминальных и бесхозных трупов с мест происшествий и обнаружения в морг»</a:t>
          </a:r>
        </a:p>
        <a:p>
          <a:r>
            <a:rPr lang="ru-RU" sz="900" dirty="0" smtClean="0">
              <a:latin typeface="Times New Roman" pitchFamily="18" charset="0"/>
              <a:cs typeface="Times New Roman" pitchFamily="18" charset="0"/>
            </a:rPr>
            <a:t>271,3 </a:t>
          </a:r>
        </a:p>
      </dgm:t>
    </dgm:pt>
    <dgm:pt modelId="{468A9F80-C00B-4E73-8A4E-F40AA7EED524}" type="parTrans" cxnId="{5CA4902D-8881-472D-A186-7BF95B618F7D}">
      <dgm:prSet/>
      <dgm:spPr/>
      <dgm:t>
        <a:bodyPr/>
        <a:lstStyle/>
        <a:p>
          <a:endParaRPr lang="ru-RU"/>
        </a:p>
      </dgm:t>
    </dgm:pt>
    <dgm:pt modelId="{41975CE7-621C-4894-A190-DF28C24ECFDA}" type="sibTrans" cxnId="{5CA4902D-8881-472D-A186-7BF95B618F7D}">
      <dgm:prSet/>
      <dgm:spPr/>
      <dgm:t>
        <a:bodyPr/>
        <a:lstStyle/>
        <a:p>
          <a:endParaRPr lang="ru-RU"/>
        </a:p>
      </dgm:t>
    </dgm:pt>
    <dgm:pt modelId="{4F056AD9-B360-44D1-99EA-8EA885AA0E31}">
      <dgm:prSet custT="1"/>
      <dgm:spPr/>
      <dgm:t>
        <a:bodyPr/>
        <a:lstStyle/>
        <a:p>
          <a:r>
            <a:rPr lang="ru-RU" sz="900" dirty="0" smtClean="0">
              <a:latin typeface="Times New Roman" pitchFamily="18" charset="0"/>
              <a:cs typeface="Times New Roman" pitchFamily="18" charset="0"/>
            </a:rPr>
            <a:t>Отдельное мероприятие 4. «Услуги по обращению с животными без владельцев на территории Северо-Енисейского района»</a:t>
          </a:r>
        </a:p>
        <a:p>
          <a:r>
            <a:rPr lang="ru-RU" sz="900" dirty="0" smtClean="0">
              <a:latin typeface="Times New Roman" pitchFamily="18" charset="0"/>
              <a:cs typeface="Times New Roman" pitchFamily="18" charset="0"/>
            </a:rPr>
            <a:t>1 361,3</a:t>
          </a:r>
          <a:endParaRPr lang="ru-RU" sz="900" dirty="0">
            <a:latin typeface="Times New Roman" pitchFamily="18" charset="0"/>
            <a:cs typeface="Times New Roman" pitchFamily="18" charset="0"/>
          </a:endParaRPr>
        </a:p>
      </dgm:t>
    </dgm:pt>
    <dgm:pt modelId="{ADB13ACD-EE91-45EC-B212-4399C2BC220C}" type="parTrans" cxnId="{7E0EB5DE-B924-4143-9490-2812D7D38E1E}">
      <dgm:prSet/>
      <dgm:spPr/>
      <dgm:t>
        <a:bodyPr/>
        <a:lstStyle/>
        <a:p>
          <a:endParaRPr lang="ru-RU"/>
        </a:p>
      </dgm:t>
    </dgm:pt>
    <dgm:pt modelId="{DC5A86B3-43C8-4372-827F-AF5F40313E27}" type="sibTrans" cxnId="{7E0EB5DE-B924-4143-9490-2812D7D38E1E}">
      <dgm:prSet/>
      <dgm:spPr/>
      <dgm:t>
        <a:bodyPr/>
        <a:lstStyle/>
        <a:p>
          <a:endParaRPr lang="ru-RU"/>
        </a:p>
      </dgm:t>
    </dgm:pt>
    <dgm:pt modelId="{B9FC096F-E88F-4CC9-B277-DAF7DCFD65C5}" type="pres">
      <dgm:prSet presAssocID="{58A26D62-86C6-477C-9FAC-E1C3EF9840F3}" presName="Name0" presStyleCnt="0">
        <dgm:presLayoutVars>
          <dgm:chPref val="1"/>
          <dgm:dir/>
          <dgm:animOne val="branch"/>
          <dgm:animLvl val="lvl"/>
          <dgm:resizeHandles val="exact"/>
        </dgm:presLayoutVars>
      </dgm:prSet>
      <dgm:spPr/>
      <dgm:t>
        <a:bodyPr/>
        <a:lstStyle/>
        <a:p>
          <a:endParaRPr lang="ru-RU"/>
        </a:p>
      </dgm:t>
    </dgm:pt>
    <dgm:pt modelId="{27AF1974-172F-4BAB-9B8F-41F4C20B2DEB}" type="pres">
      <dgm:prSet presAssocID="{4E9B80E8-A296-46D6-91D0-93F32A3A8024}" presName="root1" presStyleCnt="0"/>
      <dgm:spPr/>
    </dgm:pt>
    <dgm:pt modelId="{7255C32E-BE47-4CBC-84D8-D0996D81D5D3}" type="pres">
      <dgm:prSet presAssocID="{4E9B80E8-A296-46D6-91D0-93F32A3A8024}" presName="LevelOneTextNode" presStyleLbl="node0" presStyleIdx="0" presStyleCnt="1" custScaleX="87339" custScaleY="111275" custLinFactX="-96233" custLinFactNeighborX="-100000" custLinFactNeighborY="8026">
        <dgm:presLayoutVars>
          <dgm:chPref val="3"/>
        </dgm:presLayoutVars>
      </dgm:prSet>
      <dgm:spPr/>
      <dgm:t>
        <a:bodyPr/>
        <a:lstStyle/>
        <a:p>
          <a:endParaRPr lang="ru-RU"/>
        </a:p>
      </dgm:t>
    </dgm:pt>
    <dgm:pt modelId="{50FF79EE-692E-4AFC-BDC7-016051C4CBFF}" type="pres">
      <dgm:prSet presAssocID="{4E9B80E8-A296-46D6-91D0-93F32A3A8024}" presName="level2hierChild" presStyleCnt="0"/>
      <dgm:spPr/>
    </dgm:pt>
    <dgm:pt modelId="{0D60C23C-F719-445C-836B-22BBBFEBF2CB}" type="pres">
      <dgm:prSet presAssocID="{EE084943-F421-44CD-ACB6-2CD9366E759D}" presName="conn2-1" presStyleLbl="parChTrans1D2" presStyleIdx="0" presStyleCnt="4"/>
      <dgm:spPr/>
      <dgm:t>
        <a:bodyPr/>
        <a:lstStyle/>
        <a:p>
          <a:endParaRPr lang="ru-RU"/>
        </a:p>
      </dgm:t>
    </dgm:pt>
    <dgm:pt modelId="{08809B55-D645-4635-A684-C4F4C7229D30}" type="pres">
      <dgm:prSet presAssocID="{EE084943-F421-44CD-ACB6-2CD9366E759D}" presName="connTx" presStyleLbl="parChTrans1D2" presStyleIdx="0" presStyleCnt="4"/>
      <dgm:spPr/>
      <dgm:t>
        <a:bodyPr/>
        <a:lstStyle/>
        <a:p>
          <a:endParaRPr lang="ru-RU"/>
        </a:p>
      </dgm:t>
    </dgm:pt>
    <dgm:pt modelId="{99915978-9905-43FD-8C13-CF968082F0C9}" type="pres">
      <dgm:prSet presAssocID="{2E8D24E1-B78D-4A0C-8AD6-A0F2192B97BD}" presName="root2" presStyleCnt="0"/>
      <dgm:spPr/>
    </dgm:pt>
    <dgm:pt modelId="{FE124371-5989-4CF5-8EE0-76D0B7D72B09}" type="pres">
      <dgm:prSet presAssocID="{2E8D24E1-B78D-4A0C-8AD6-A0F2192B97BD}" presName="LevelTwoTextNode" presStyleLbl="node2" presStyleIdx="0" presStyleCnt="4" custScaleX="165226" custScaleY="80186" custLinFactNeighborX="-58030" custLinFactNeighborY="42565">
        <dgm:presLayoutVars>
          <dgm:chPref val="3"/>
        </dgm:presLayoutVars>
      </dgm:prSet>
      <dgm:spPr/>
      <dgm:t>
        <a:bodyPr/>
        <a:lstStyle/>
        <a:p>
          <a:endParaRPr lang="ru-RU"/>
        </a:p>
      </dgm:t>
    </dgm:pt>
    <dgm:pt modelId="{0D2CA81C-6B28-4516-B017-564B0BA7CEC6}" type="pres">
      <dgm:prSet presAssocID="{2E8D24E1-B78D-4A0C-8AD6-A0F2192B97BD}" presName="level3hierChild" presStyleCnt="0"/>
      <dgm:spPr/>
    </dgm:pt>
    <dgm:pt modelId="{3B00C9E7-84AC-49B9-ACF2-4FA1A05BCB44}" type="pres">
      <dgm:prSet presAssocID="{5105E6DB-3263-4E03-B9A3-BF352CBFAADD}" presName="conn2-1" presStyleLbl="parChTrans1D2" presStyleIdx="1" presStyleCnt="4"/>
      <dgm:spPr/>
      <dgm:t>
        <a:bodyPr/>
        <a:lstStyle/>
        <a:p>
          <a:endParaRPr lang="ru-RU"/>
        </a:p>
      </dgm:t>
    </dgm:pt>
    <dgm:pt modelId="{C85BAEFF-5C61-4FFC-93D6-D02998CC4DF8}" type="pres">
      <dgm:prSet presAssocID="{5105E6DB-3263-4E03-B9A3-BF352CBFAADD}" presName="connTx" presStyleLbl="parChTrans1D2" presStyleIdx="1" presStyleCnt="4"/>
      <dgm:spPr/>
      <dgm:t>
        <a:bodyPr/>
        <a:lstStyle/>
        <a:p>
          <a:endParaRPr lang="ru-RU"/>
        </a:p>
      </dgm:t>
    </dgm:pt>
    <dgm:pt modelId="{32FE97F3-FD08-42BF-A972-3F9B9CDC77D7}" type="pres">
      <dgm:prSet presAssocID="{7EDC473A-6C58-4C8A-8217-8262621784AF}" presName="root2" presStyleCnt="0"/>
      <dgm:spPr/>
    </dgm:pt>
    <dgm:pt modelId="{7966EECF-EE01-4F69-927F-8EB470ED57B0}" type="pres">
      <dgm:prSet presAssocID="{7EDC473A-6C58-4C8A-8217-8262621784AF}" presName="LevelTwoTextNode" presStyleLbl="node2" presStyleIdx="1" presStyleCnt="4" custScaleX="164122" custScaleY="123733" custLinFactNeighborX="-57887" custLinFactNeighborY="34836">
        <dgm:presLayoutVars>
          <dgm:chPref val="3"/>
        </dgm:presLayoutVars>
      </dgm:prSet>
      <dgm:spPr/>
      <dgm:t>
        <a:bodyPr/>
        <a:lstStyle/>
        <a:p>
          <a:endParaRPr lang="ru-RU"/>
        </a:p>
      </dgm:t>
    </dgm:pt>
    <dgm:pt modelId="{4DE8F1B3-AD95-4AF3-A954-213825462CB4}" type="pres">
      <dgm:prSet presAssocID="{7EDC473A-6C58-4C8A-8217-8262621784AF}" presName="level3hierChild" presStyleCnt="0"/>
      <dgm:spPr/>
    </dgm:pt>
    <dgm:pt modelId="{CC97C4CA-58F8-4075-8C26-DA2EE0BA9498}" type="pres">
      <dgm:prSet presAssocID="{468A9F80-C00B-4E73-8A4E-F40AA7EED524}" presName="conn2-1" presStyleLbl="parChTrans1D2" presStyleIdx="2" presStyleCnt="4"/>
      <dgm:spPr/>
      <dgm:t>
        <a:bodyPr/>
        <a:lstStyle/>
        <a:p>
          <a:endParaRPr lang="ru-RU"/>
        </a:p>
      </dgm:t>
    </dgm:pt>
    <dgm:pt modelId="{FACC80A5-B982-410F-806B-DF8F7A54595B}" type="pres">
      <dgm:prSet presAssocID="{468A9F80-C00B-4E73-8A4E-F40AA7EED524}" presName="connTx" presStyleLbl="parChTrans1D2" presStyleIdx="2" presStyleCnt="4"/>
      <dgm:spPr/>
      <dgm:t>
        <a:bodyPr/>
        <a:lstStyle/>
        <a:p>
          <a:endParaRPr lang="ru-RU"/>
        </a:p>
      </dgm:t>
    </dgm:pt>
    <dgm:pt modelId="{FE2B430D-E32A-4540-8399-E1DE7C8A5018}" type="pres">
      <dgm:prSet presAssocID="{5C312321-9241-4236-99F1-416A190760E1}" presName="root2" presStyleCnt="0"/>
      <dgm:spPr/>
    </dgm:pt>
    <dgm:pt modelId="{19FAE570-C41E-4E68-805E-68BC054770B2}" type="pres">
      <dgm:prSet presAssocID="{5C312321-9241-4236-99F1-416A190760E1}" presName="LevelTwoTextNode" presStyleLbl="node2" presStyleIdx="2" presStyleCnt="4" custScaleX="164549" custScaleY="147028" custLinFactNeighborX="-57674" custLinFactNeighborY="17393">
        <dgm:presLayoutVars>
          <dgm:chPref val="3"/>
        </dgm:presLayoutVars>
      </dgm:prSet>
      <dgm:spPr/>
      <dgm:t>
        <a:bodyPr/>
        <a:lstStyle/>
        <a:p>
          <a:endParaRPr lang="ru-RU"/>
        </a:p>
      </dgm:t>
    </dgm:pt>
    <dgm:pt modelId="{07679E59-8450-4E3A-803D-04E319DB8644}" type="pres">
      <dgm:prSet presAssocID="{5C312321-9241-4236-99F1-416A190760E1}" presName="level3hierChild" presStyleCnt="0"/>
      <dgm:spPr/>
    </dgm:pt>
    <dgm:pt modelId="{8AD6E26B-B249-481A-A4B7-85224FF3067C}" type="pres">
      <dgm:prSet presAssocID="{ADB13ACD-EE91-45EC-B212-4399C2BC220C}" presName="conn2-1" presStyleLbl="parChTrans1D2" presStyleIdx="3" presStyleCnt="4"/>
      <dgm:spPr/>
      <dgm:t>
        <a:bodyPr/>
        <a:lstStyle/>
        <a:p>
          <a:endParaRPr lang="ru-RU"/>
        </a:p>
      </dgm:t>
    </dgm:pt>
    <dgm:pt modelId="{25F45B1D-F116-4952-B097-E1ACF2EFE44C}" type="pres">
      <dgm:prSet presAssocID="{ADB13ACD-EE91-45EC-B212-4399C2BC220C}" presName="connTx" presStyleLbl="parChTrans1D2" presStyleIdx="3" presStyleCnt="4"/>
      <dgm:spPr/>
      <dgm:t>
        <a:bodyPr/>
        <a:lstStyle/>
        <a:p>
          <a:endParaRPr lang="ru-RU"/>
        </a:p>
      </dgm:t>
    </dgm:pt>
    <dgm:pt modelId="{FACE9D4B-423F-4331-86D0-AAAE0D2E0E41}" type="pres">
      <dgm:prSet presAssocID="{4F056AD9-B360-44D1-99EA-8EA885AA0E31}" presName="root2" presStyleCnt="0"/>
      <dgm:spPr/>
    </dgm:pt>
    <dgm:pt modelId="{0F5050D6-ADDF-4EE9-9D51-17C2EACA873E}" type="pres">
      <dgm:prSet presAssocID="{4F056AD9-B360-44D1-99EA-8EA885AA0E31}" presName="LevelTwoTextNode" presStyleLbl="node2" presStyleIdx="3" presStyleCnt="4" custScaleX="165226" custLinFactNeighborX="-58254" custLinFactNeighborY="-3134">
        <dgm:presLayoutVars>
          <dgm:chPref val="3"/>
        </dgm:presLayoutVars>
      </dgm:prSet>
      <dgm:spPr/>
      <dgm:t>
        <a:bodyPr/>
        <a:lstStyle/>
        <a:p>
          <a:endParaRPr lang="ru-RU"/>
        </a:p>
      </dgm:t>
    </dgm:pt>
    <dgm:pt modelId="{3279521C-04BD-4525-9B78-1113C9FCF882}" type="pres">
      <dgm:prSet presAssocID="{4F056AD9-B360-44D1-99EA-8EA885AA0E31}" presName="level3hierChild" presStyleCnt="0"/>
      <dgm:spPr/>
    </dgm:pt>
  </dgm:ptLst>
  <dgm:cxnLst>
    <dgm:cxn modelId="{ABEB3DA3-1C82-4E62-AA58-BE40FA508813}" type="presOf" srcId="{58A26D62-86C6-477C-9FAC-E1C3EF9840F3}" destId="{B9FC096F-E88F-4CC9-B277-DAF7DCFD65C5}" srcOrd="0" destOrd="0" presId="urn:microsoft.com/office/officeart/2008/layout/HorizontalMultiLevelHierarchy"/>
    <dgm:cxn modelId="{A566958A-1004-4BC6-A813-7F9A01C8B263}" type="presOf" srcId="{2E8D24E1-B78D-4A0C-8AD6-A0F2192B97BD}" destId="{FE124371-5989-4CF5-8EE0-76D0B7D72B09}" srcOrd="0" destOrd="0" presId="urn:microsoft.com/office/officeart/2008/layout/HorizontalMultiLevelHierarchy"/>
    <dgm:cxn modelId="{D506E4F9-6482-45D1-96E9-51C614F00CBE}" type="presOf" srcId="{4F056AD9-B360-44D1-99EA-8EA885AA0E31}" destId="{0F5050D6-ADDF-4EE9-9D51-17C2EACA873E}" srcOrd="0" destOrd="0" presId="urn:microsoft.com/office/officeart/2008/layout/HorizontalMultiLevelHierarchy"/>
    <dgm:cxn modelId="{E74F0021-3CE7-4434-B0B9-8602D02A165A}" type="presOf" srcId="{ADB13ACD-EE91-45EC-B212-4399C2BC220C}" destId="{8AD6E26B-B249-481A-A4B7-85224FF3067C}" srcOrd="0" destOrd="0" presId="urn:microsoft.com/office/officeart/2008/layout/HorizontalMultiLevelHierarchy"/>
    <dgm:cxn modelId="{681DEA48-58F0-41D9-BF58-28D2BD2BA213}" type="presOf" srcId="{5105E6DB-3263-4E03-B9A3-BF352CBFAADD}" destId="{3B00C9E7-84AC-49B9-ACF2-4FA1A05BCB44}" srcOrd="0" destOrd="0" presId="urn:microsoft.com/office/officeart/2008/layout/HorizontalMultiLevelHierarchy"/>
    <dgm:cxn modelId="{810B71C0-364B-4C07-ACE0-84462A493121}" type="presOf" srcId="{468A9F80-C00B-4E73-8A4E-F40AA7EED524}" destId="{FACC80A5-B982-410F-806B-DF8F7A54595B}" srcOrd="1" destOrd="0" presId="urn:microsoft.com/office/officeart/2008/layout/HorizontalMultiLevelHierarchy"/>
    <dgm:cxn modelId="{CAA640E8-9331-48A3-892D-8B0B38C43B4D}" type="presOf" srcId="{7EDC473A-6C58-4C8A-8217-8262621784AF}" destId="{7966EECF-EE01-4F69-927F-8EB470ED57B0}" srcOrd="0" destOrd="0" presId="urn:microsoft.com/office/officeart/2008/layout/HorizontalMultiLevelHierarchy"/>
    <dgm:cxn modelId="{7779D734-DBF3-44AF-B72F-A8D921238D69}" type="presOf" srcId="{ADB13ACD-EE91-45EC-B212-4399C2BC220C}" destId="{25F45B1D-F116-4952-B097-E1ACF2EFE44C}" srcOrd="1" destOrd="0" presId="urn:microsoft.com/office/officeart/2008/layout/HorizontalMultiLevelHierarchy"/>
    <dgm:cxn modelId="{7ADBB153-B2F9-4BE7-99F7-509350A417BD}" type="presOf" srcId="{EE084943-F421-44CD-ACB6-2CD9366E759D}" destId="{0D60C23C-F719-445C-836B-22BBBFEBF2CB}" srcOrd="0" destOrd="0" presId="urn:microsoft.com/office/officeart/2008/layout/HorizontalMultiLevelHierarchy"/>
    <dgm:cxn modelId="{5CA4902D-8881-472D-A186-7BF95B618F7D}" srcId="{4E9B80E8-A296-46D6-91D0-93F32A3A8024}" destId="{5C312321-9241-4236-99F1-416A190760E1}" srcOrd="2" destOrd="0" parTransId="{468A9F80-C00B-4E73-8A4E-F40AA7EED524}" sibTransId="{41975CE7-621C-4894-A190-DF28C24ECFDA}"/>
    <dgm:cxn modelId="{FD6AAECE-C8F1-4570-A60E-F9509A33379B}" type="presOf" srcId="{4E9B80E8-A296-46D6-91D0-93F32A3A8024}" destId="{7255C32E-BE47-4CBC-84D8-D0996D81D5D3}" srcOrd="0" destOrd="0" presId="urn:microsoft.com/office/officeart/2008/layout/HorizontalMultiLevelHierarchy"/>
    <dgm:cxn modelId="{065C619D-29D0-4B90-9ABF-520B0920B532}" type="presOf" srcId="{468A9F80-C00B-4E73-8A4E-F40AA7EED524}" destId="{CC97C4CA-58F8-4075-8C26-DA2EE0BA9498}" srcOrd="0" destOrd="0" presId="urn:microsoft.com/office/officeart/2008/layout/HorizontalMultiLevelHierarchy"/>
    <dgm:cxn modelId="{7E0EB5DE-B924-4143-9490-2812D7D38E1E}" srcId="{4E9B80E8-A296-46D6-91D0-93F32A3A8024}" destId="{4F056AD9-B360-44D1-99EA-8EA885AA0E31}" srcOrd="3" destOrd="0" parTransId="{ADB13ACD-EE91-45EC-B212-4399C2BC220C}" sibTransId="{DC5A86B3-43C8-4372-827F-AF5F40313E27}"/>
    <dgm:cxn modelId="{E43644DF-8B0E-4DF4-8E2C-327FA44F98D2}" srcId="{4E9B80E8-A296-46D6-91D0-93F32A3A8024}" destId="{7EDC473A-6C58-4C8A-8217-8262621784AF}" srcOrd="1" destOrd="0" parTransId="{5105E6DB-3263-4E03-B9A3-BF352CBFAADD}" sibTransId="{EF8F042F-DA7C-42E7-A8C2-A1C7EA1E5AE2}"/>
    <dgm:cxn modelId="{DA405993-8BF0-40CF-8B6A-1FEE473F224E}" type="presOf" srcId="{5C312321-9241-4236-99F1-416A190760E1}" destId="{19FAE570-C41E-4E68-805E-68BC054770B2}" srcOrd="0" destOrd="0" presId="urn:microsoft.com/office/officeart/2008/layout/HorizontalMultiLevelHierarchy"/>
    <dgm:cxn modelId="{F58EC78E-84CD-4545-904A-DE1A4CE9F079}" type="presOf" srcId="{EE084943-F421-44CD-ACB6-2CD9366E759D}" destId="{08809B55-D645-4635-A684-C4F4C7229D30}" srcOrd="1" destOrd="0" presId="urn:microsoft.com/office/officeart/2008/layout/HorizontalMultiLevelHierarchy"/>
    <dgm:cxn modelId="{D53533FE-11C1-403E-820A-ACA8357368B5}" srcId="{4E9B80E8-A296-46D6-91D0-93F32A3A8024}" destId="{2E8D24E1-B78D-4A0C-8AD6-A0F2192B97BD}" srcOrd="0" destOrd="0" parTransId="{EE084943-F421-44CD-ACB6-2CD9366E759D}" sibTransId="{88ADAC01-3503-473A-B1E7-11D48E50EAFA}"/>
    <dgm:cxn modelId="{072DDE38-523C-4487-87C5-DB78BF8FBA27}" srcId="{58A26D62-86C6-477C-9FAC-E1C3EF9840F3}" destId="{4E9B80E8-A296-46D6-91D0-93F32A3A8024}" srcOrd="0" destOrd="0" parTransId="{FC65CE7B-0348-4C8F-93AA-377C8D103470}" sibTransId="{C402CE06-5CA1-4238-82D6-615027094FCA}"/>
    <dgm:cxn modelId="{DEEDCA9A-ED31-4286-A844-47E6277D8059}" type="presOf" srcId="{5105E6DB-3263-4E03-B9A3-BF352CBFAADD}" destId="{C85BAEFF-5C61-4FFC-93D6-D02998CC4DF8}" srcOrd="1" destOrd="0" presId="urn:microsoft.com/office/officeart/2008/layout/HorizontalMultiLevelHierarchy"/>
    <dgm:cxn modelId="{2226A332-0341-401C-9FC1-85C22ABFF74A}" type="presParOf" srcId="{B9FC096F-E88F-4CC9-B277-DAF7DCFD65C5}" destId="{27AF1974-172F-4BAB-9B8F-41F4C20B2DEB}" srcOrd="0" destOrd="0" presId="urn:microsoft.com/office/officeart/2008/layout/HorizontalMultiLevelHierarchy"/>
    <dgm:cxn modelId="{8DB68AF1-5304-4F99-AB8C-6A992F6A94E4}" type="presParOf" srcId="{27AF1974-172F-4BAB-9B8F-41F4C20B2DEB}" destId="{7255C32E-BE47-4CBC-84D8-D0996D81D5D3}" srcOrd="0" destOrd="0" presId="urn:microsoft.com/office/officeart/2008/layout/HorizontalMultiLevelHierarchy"/>
    <dgm:cxn modelId="{77881729-E768-4F3C-93E6-90EEE1A7014E}" type="presParOf" srcId="{27AF1974-172F-4BAB-9B8F-41F4C20B2DEB}" destId="{50FF79EE-692E-4AFC-BDC7-016051C4CBFF}" srcOrd="1" destOrd="0" presId="urn:microsoft.com/office/officeart/2008/layout/HorizontalMultiLevelHierarchy"/>
    <dgm:cxn modelId="{B3BDE627-03B8-458F-86CB-259FD53C449C}" type="presParOf" srcId="{50FF79EE-692E-4AFC-BDC7-016051C4CBFF}" destId="{0D60C23C-F719-445C-836B-22BBBFEBF2CB}" srcOrd="0" destOrd="0" presId="urn:microsoft.com/office/officeart/2008/layout/HorizontalMultiLevelHierarchy"/>
    <dgm:cxn modelId="{6A0D6EBF-06CC-4B43-8E44-B55538E2CEF8}" type="presParOf" srcId="{0D60C23C-F719-445C-836B-22BBBFEBF2CB}" destId="{08809B55-D645-4635-A684-C4F4C7229D30}" srcOrd="0" destOrd="0" presId="urn:microsoft.com/office/officeart/2008/layout/HorizontalMultiLevelHierarchy"/>
    <dgm:cxn modelId="{35AD004B-05DB-4C12-8159-6C0A2F15946B}" type="presParOf" srcId="{50FF79EE-692E-4AFC-BDC7-016051C4CBFF}" destId="{99915978-9905-43FD-8C13-CF968082F0C9}" srcOrd="1" destOrd="0" presId="urn:microsoft.com/office/officeart/2008/layout/HorizontalMultiLevelHierarchy"/>
    <dgm:cxn modelId="{DD6F68CF-E591-4C1D-95F3-CED58D81FF47}" type="presParOf" srcId="{99915978-9905-43FD-8C13-CF968082F0C9}" destId="{FE124371-5989-4CF5-8EE0-76D0B7D72B09}" srcOrd="0" destOrd="0" presId="urn:microsoft.com/office/officeart/2008/layout/HorizontalMultiLevelHierarchy"/>
    <dgm:cxn modelId="{3CDB531B-5171-4CDB-A0AA-F0390D19AA5C}" type="presParOf" srcId="{99915978-9905-43FD-8C13-CF968082F0C9}" destId="{0D2CA81C-6B28-4516-B017-564B0BA7CEC6}" srcOrd="1" destOrd="0" presId="urn:microsoft.com/office/officeart/2008/layout/HorizontalMultiLevelHierarchy"/>
    <dgm:cxn modelId="{EA6D5C3D-652F-4607-849B-8A74B6B88D22}" type="presParOf" srcId="{50FF79EE-692E-4AFC-BDC7-016051C4CBFF}" destId="{3B00C9E7-84AC-49B9-ACF2-4FA1A05BCB44}" srcOrd="2" destOrd="0" presId="urn:microsoft.com/office/officeart/2008/layout/HorizontalMultiLevelHierarchy"/>
    <dgm:cxn modelId="{6BA1D7F5-3C74-429E-BD56-AB21E15322AD}" type="presParOf" srcId="{3B00C9E7-84AC-49B9-ACF2-4FA1A05BCB44}" destId="{C85BAEFF-5C61-4FFC-93D6-D02998CC4DF8}" srcOrd="0" destOrd="0" presId="urn:microsoft.com/office/officeart/2008/layout/HorizontalMultiLevelHierarchy"/>
    <dgm:cxn modelId="{8D2AA3AD-60EF-43CD-985D-A82F7916F361}" type="presParOf" srcId="{50FF79EE-692E-4AFC-BDC7-016051C4CBFF}" destId="{32FE97F3-FD08-42BF-A972-3F9B9CDC77D7}" srcOrd="3" destOrd="0" presId="urn:microsoft.com/office/officeart/2008/layout/HorizontalMultiLevelHierarchy"/>
    <dgm:cxn modelId="{B164C45B-88B5-4A64-B840-A3EBFA842053}" type="presParOf" srcId="{32FE97F3-FD08-42BF-A972-3F9B9CDC77D7}" destId="{7966EECF-EE01-4F69-927F-8EB470ED57B0}" srcOrd="0" destOrd="0" presId="urn:microsoft.com/office/officeart/2008/layout/HorizontalMultiLevelHierarchy"/>
    <dgm:cxn modelId="{F7AEC269-2084-4134-9F89-A290F73E1AFB}" type="presParOf" srcId="{32FE97F3-FD08-42BF-A972-3F9B9CDC77D7}" destId="{4DE8F1B3-AD95-4AF3-A954-213825462CB4}" srcOrd="1" destOrd="0" presId="urn:microsoft.com/office/officeart/2008/layout/HorizontalMultiLevelHierarchy"/>
    <dgm:cxn modelId="{8789F23A-57E7-462E-BF69-5DC29B740B13}" type="presParOf" srcId="{50FF79EE-692E-4AFC-BDC7-016051C4CBFF}" destId="{CC97C4CA-58F8-4075-8C26-DA2EE0BA9498}" srcOrd="4" destOrd="0" presId="urn:microsoft.com/office/officeart/2008/layout/HorizontalMultiLevelHierarchy"/>
    <dgm:cxn modelId="{D323EE5C-5560-44CF-84A1-C7E7B2C13A68}" type="presParOf" srcId="{CC97C4CA-58F8-4075-8C26-DA2EE0BA9498}" destId="{FACC80A5-B982-410F-806B-DF8F7A54595B}" srcOrd="0" destOrd="0" presId="urn:microsoft.com/office/officeart/2008/layout/HorizontalMultiLevelHierarchy"/>
    <dgm:cxn modelId="{F40A4237-C53A-4FD8-8946-B6E594C7907E}" type="presParOf" srcId="{50FF79EE-692E-4AFC-BDC7-016051C4CBFF}" destId="{FE2B430D-E32A-4540-8399-E1DE7C8A5018}" srcOrd="5" destOrd="0" presId="urn:microsoft.com/office/officeart/2008/layout/HorizontalMultiLevelHierarchy"/>
    <dgm:cxn modelId="{4ED2F7D3-E7A2-4EB0-B169-965084E23D7C}" type="presParOf" srcId="{FE2B430D-E32A-4540-8399-E1DE7C8A5018}" destId="{19FAE570-C41E-4E68-805E-68BC054770B2}" srcOrd="0" destOrd="0" presId="urn:microsoft.com/office/officeart/2008/layout/HorizontalMultiLevelHierarchy"/>
    <dgm:cxn modelId="{1B2F808A-ED7F-49E8-BD42-80ADB42E9FB8}" type="presParOf" srcId="{FE2B430D-E32A-4540-8399-E1DE7C8A5018}" destId="{07679E59-8450-4E3A-803D-04E319DB8644}" srcOrd="1" destOrd="0" presId="urn:microsoft.com/office/officeart/2008/layout/HorizontalMultiLevelHierarchy"/>
    <dgm:cxn modelId="{0C91F63D-9FD7-4872-A9DC-6CB3B2CC2F5A}" type="presParOf" srcId="{50FF79EE-692E-4AFC-BDC7-016051C4CBFF}" destId="{8AD6E26B-B249-481A-A4B7-85224FF3067C}" srcOrd="6" destOrd="0" presId="urn:microsoft.com/office/officeart/2008/layout/HorizontalMultiLevelHierarchy"/>
    <dgm:cxn modelId="{E0D2B551-311A-42CA-9E5F-A3F31A0F9673}" type="presParOf" srcId="{8AD6E26B-B249-481A-A4B7-85224FF3067C}" destId="{25F45B1D-F116-4952-B097-E1ACF2EFE44C}" srcOrd="0" destOrd="0" presId="urn:microsoft.com/office/officeart/2008/layout/HorizontalMultiLevelHierarchy"/>
    <dgm:cxn modelId="{026ED6A4-7598-422B-950D-1014F4BE507B}" type="presParOf" srcId="{50FF79EE-692E-4AFC-BDC7-016051C4CBFF}" destId="{FACE9D4B-423F-4331-86D0-AAAE0D2E0E41}" srcOrd="7" destOrd="0" presId="urn:microsoft.com/office/officeart/2008/layout/HorizontalMultiLevelHierarchy"/>
    <dgm:cxn modelId="{A626DA0A-8F4F-448B-8D29-318A9B1B7626}" type="presParOf" srcId="{FACE9D4B-423F-4331-86D0-AAAE0D2E0E41}" destId="{0F5050D6-ADDF-4EE9-9D51-17C2EACA873E}" srcOrd="0" destOrd="0" presId="urn:microsoft.com/office/officeart/2008/layout/HorizontalMultiLevelHierarchy"/>
    <dgm:cxn modelId="{5937636C-BC9C-4877-8A22-4B019C8E80A7}" type="presParOf" srcId="{FACE9D4B-423F-4331-86D0-AAAE0D2E0E41}" destId="{3279521C-04BD-4525-9B78-1113C9FCF88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8A26D62-86C6-477C-9FAC-E1C3EF9840F3}"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4E9B80E8-A296-46D6-91D0-93F32A3A8024}">
      <dgm:prSet phldrT="[Текст]" custT="1"/>
      <dgm:spPr/>
      <dgm:t>
        <a:bodyPr/>
        <a:lstStyle/>
        <a:p>
          <a:r>
            <a:rPr lang="ru-RU" sz="1400" dirty="0" smtClean="0">
              <a:latin typeface="Times New Roman" pitchFamily="18" charset="0"/>
              <a:cs typeface="Times New Roman" pitchFamily="18" charset="0"/>
            </a:rPr>
            <a:t>Развитие социальных отношений, рост благополучия и защищенности граждан в Северо-Енисейском районе</a:t>
          </a:r>
          <a:endParaRPr lang="ru-RU" sz="1400" dirty="0">
            <a:latin typeface="Times New Roman" pitchFamily="18" charset="0"/>
            <a:cs typeface="Times New Roman" pitchFamily="18" charset="0"/>
          </a:endParaRPr>
        </a:p>
      </dgm:t>
    </dgm:pt>
    <dgm:pt modelId="{FC65CE7B-0348-4C8F-93AA-377C8D103470}" type="parTrans" cxnId="{072DDE38-523C-4487-87C5-DB78BF8FBA27}">
      <dgm:prSet/>
      <dgm:spPr/>
      <dgm:t>
        <a:bodyPr/>
        <a:lstStyle/>
        <a:p>
          <a:endParaRPr lang="ru-RU"/>
        </a:p>
      </dgm:t>
    </dgm:pt>
    <dgm:pt modelId="{C402CE06-5CA1-4238-82D6-615027094FCA}" type="sibTrans" cxnId="{072DDE38-523C-4487-87C5-DB78BF8FBA27}">
      <dgm:prSet/>
      <dgm:spPr/>
      <dgm:t>
        <a:bodyPr/>
        <a:lstStyle/>
        <a:p>
          <a:endParaRPr lang="ru-RU"/>
        </a:p>
      </dgm:t>
    </dgm:pt>
    <dgm:pt modelId="{2E8D24E1-B78D-4A0C-8AD6-A0F2192B97BD}">
      <dgm:prSet custT="1"/>
      <dgm:spPr/>
      <dgm:t>
        <a:bodyPr/>
        <a:lstStyle/>
        <a:p>
          <a:r>
            <a:rPr lang="ru-RU" sz="900" dirty="0" smtClean="0">
              <a:latin typeface="Times New Roman" pitchFamily="18" charset="0"/>
              <a:cs typeface="Times New Roman" pitchFamily="18" charset="0"/>
            </a:rPr>
            <a:t>Профилактика безнадзорности и правонарушений несовершеннолетних на территории Северо-Енисейского района</a:t>
          </a:r>
        </a:p>
        <a:p>
          <a:r>
            <a:rPr lang="ru-RU" sz="900" dirty="0" smtClean="0">
              <a:latin typeface="Times New Roman" pitchFamily="18" charset="0"/>
              <a:cs typeface="Times New Roman" pitchFamily="18" charset="0"/>
            </a:rPr>
            <a:t>3 342,4</a:t>
          </a:r>
          <a:endParaRPr lang="ru-RU" sz="900" dirty="0">
            <a:latin typeface="Times New Roman" pitchFamily="18" charset="0"/>
            <a:cs typeface="Times New Roman" pitchFamily="18" charset="0"/>
          </a:endParaRPr>
        </a:p>
      </dgm:t>
    </dgm:pt>
    <dgm:pt modelId="{EE084943-F421-44CD-ACB6-2CD9366E759D}" type="parTrans" cxnId="{D53533FE-11C1-403E-820A-ACA8357368B5}">
      <dgm:prSet/>
      <dgm:spPr/>
      <dgm:t>
        <a:bodyPr/>
        <a:lstStyle/>
        <a:p>
          <a:endParaRPr lang="ru-RU"/>
        </a:p>
      </dgm:t>
    </dgm:pt>
    <dgm:pt modelId="{88ADAC01-3503-473A-B1E7-11D48E50EAFA}" type="sibTrans" cxnId="{D53533FE-11C1-403E-820A-ACA8357368B5}">
      <dgm:prSet/>
      <dgm:spPr/>
      <dgm:t>
        <a:bodyPr/>
        <a:lstStyle/>
        <a:p>
          <a:endParaRPr lang="ru-RU"/>
        </a:p>
      </dgm:t>
    </dgm:pt>
    <dgm:pt modelId="{7EDC473A-6C58-4C8A-8217-8262621784AF}">
      <dgm:prSet custT="1"/>
      <dgm:spPr/>
      <dgm:t>
        <a:bodyPr/>
        <a:lstStyle/>
        <a:p>
          <a:r>
            <a:rPr lang="ru-RU" sz="900" dirty="0" smtClean="0">
              <a:latin typeface="Times New Roman" pitchFamily="18" charset="0"/>
              <a:cs typeface="Times New Roman" pitchFamily="18" charset="0"/>
            </a:rPr>
            <a:t>Реализация полномочий по организации и осуществлению деятельности по опеке и попечительству в отношении совершеннолетних граждан на территории Северо-Енисейского района</a:t>
          </a:r>
        </a:p>
        <a:p>
          <a:r>
            <a:rPr lang="ru-RU" sz="900" dirty="0" smtClean="0">
              <a:latin typeface="Times New Roman" pitchFamily="18" charset="0"/>
              <a:cs typeface="Times New Roman" pitchFamily="18" charset="0"/>
            </a:rPr>
            <a:t>1 424,5</a:t>
          </a:r>
          <a:endParaRPr lang="ru-RU" sz="900" dirty="0">
            <a:latin typeface="Times New Roman" pitchFamily="18" charset="0"/>
            <a:cs typeface="Times New Roman" pitchFamily="18" charset="0"/>
          </a:endParaRPr>
        </a:p>
      </dgm:t>
    </dgm:pt>
    <dgm:pt modelId="{5105E6DB-3263-4E03-B9A3-BF352CBFAADD}" type="parTrans" cxnId="{E43644DF-8B0E-4DF4-8E2C-327FA44F98D2}">
      <dgm:prSet/>
      <dgm:spPr/>
      <dgm:t>
        <a:bodyPr/>
        <a:lstStyle/>
        <a:p>
          <a:endParaRPr lang="ru-RU"/>
        </a:p>
      </dgm:t>
    </dgm:pt>
    <dgm:pt modelId="{EF8F042F-DA7C-42E7-A8C2-A1C7EA1E5AE2}" type="sibTrans" cxnId="{E43644DF-8B0E-4DF4-8E2C-327FA44F98D2}">
      <dgm:prSet/>
      <dgm:spPr/>
      <dgm:t>
        <a:bodyPr/>
        <a:lstStyle/>
        <a:p>
          <a:endParaRPr lang="ru-RU"/>
        </a:p>
      </dgm:t>
    </dgm:pt>
    <dgm:pt modelId="{C9ECBD1B-26A6-4E2D-81F4-AA329CC412D1}">
      <dgm:prSet custT="1"/>
      <dgm:spPr/>
      <dgm:t>
        <a:bodyPr/>
        <a:lstStyle/>
        <a:p>
          <a:r>
            <a:rPr lang="ru-RU" sz="900" dirty="0" smtClean="0">
              <a:latin typeface="Times New Roman" pitchFamily="18" charset="0"/>
              <a:cs typeface="Times New Roman" pitchFamily="18" charset="0"/>
            </a:rPr>
            <a:t>Реализация дополнительных мер социальной поддержки граждан</a:t>
          </a:r>
        </a:p>
        <a:p>
          <a:r>
            <a:rPr lang="ru-RU" sz="900" dirty="0" smtClean="0">
              <a:latin typeface="Times New Roman" pitchFamily="18" charset="0"/>
              <a:cs typeface="Times New Roman" pitchFamily="18" charset="0"/>
            </a:rPr>
            <a:t>14 541,4</a:t>
          </a:r>
          <a:endParaRPr lang="ru-RU" sz="900" dirty="0">
            <a:latin typeface="Times New Roman" pitchFamily="18" charset="0"/>
            <a:cs typeface="Times New Roman" pitchFamily="18" charset="0"/>
          </a:endParaRPr>
        </a:p>
      </dgm:t>
    </dgm:pt>
    <dgm:pt modelId="{38F0BA02-43DE-434F-91CB-FEA04BD349D8}" type="parTrans" cxnId="{A297A064-FECE-4BC9-AFB9-86EA07C71785}">
      <dgm:prSet/>
      <dgm:spPr/>
      <dgm:t>
        <a:bodyPr/>
        <a:lstStyle/>
        <a:p>
          <a:endParaRPr lang="ru-RU"/>
        </a:p>
      </dgm:t>
    </dgm:pt>
    <dgm:pt modelId="{95C8E3F4-F946-44BD-8A0A-E64B8578E3DA}" type="sibTrans" cxnId="{A297A064-FECE-4BC9-AFB9-86EA07C71785}">
      <dgm:prSet/>
      <dgm:spPr/>
      <dgm:t>
        <a:bodyPr/>
        <a:lstStyle/>
        <a:p>
          <a:endParaRPr lang="ru-RU"/>
        </a:p>
      </dgm:t>
    </dgm:pt>
    <dgm:pt modelId="{E1ADA084-5450-4B46-B24E-7E0DD45C00C5}">
      <dgm:prSet custT="1"/>
      <dgm:spPr/>
      <dgm:t>
        <a:bodyPr/>
        <a:lstStyle/>
        <a:p>
          <a:r>
            <a:rPr lang="ru-RU" sz="900" dirty="0" smtClean="0">
              <a:latin typeface="Times New Roman" pitchFamily="18" charset="0"/>
              <a:cs typeface="Times New Roman" pitchFamily="18" charset="0"/>
            </a:rPr>
            <a:t>Отдельное мероприятие 1 «Выплата пенсии за выслугу лет лицам, замещавшим должности муниципальной службы и муниципальные должности на постоянной основе в органах местного самоуправления Северо-Енисейского района на основании решения Северо-Енисейского районного Совета депутатов от 14 июня 2011 № 303-20»</a:t>
          </a:r>
        </a:p>
        <a:p>
          <a:r>
            <a:rPr lang="ru-RU" sz="900" dirty="0" smtClean="0">
              <a:latin typeface="Times New Roman" pitchFamily="18" charset="0"/>
              <a:cs typeface="Times New Roman" pitchFamily="18" charset="0"/>
            </a:rPr>
            <a:t>3 405,7</a:t>
          </a:r>
          <a:endParaRPr lang="ru-RU" sz="900" dirty="0">
            <a:latin typeface="Times New Roman" pitchFamily="18" charset="0"/>
            <a:cs typeface="Times New Roman" pitchFamily="18" charset="0"/>
          </a:endParaRPr>
        </a:p>
      </dgm:t>
    </dgm:pt>
    <dgm:pt modelId="{8409F74A-5B0C-41DB-A897-5CA50F87CC67}" type="parTrans" cxnId="{64EF8359-FFF0-49E2-9FB9-C7A0FF9A5213}">
      <dgm:prSet/>
      <dgm:spPr/>
      <dgm:t>
        <a:bodyPr/>
        <a:lstStyle/>
        <a:p>
          <a:endParaRPr lang="ru-RU"/>
        </a:p>
      </dgm:t>
    </dgm:pt>
    <dgm:pt modelId="{B7430EA3-CE3D-4F5E-BC4F-B259F049CD50}" type="sibTrans" cxnId="{64EF8359-FFF0-49E2-9FB9-C7A0FF9A5213}">
      <dgm:prSet/>
      <dgm:spPr/>
      <dgm:t>
        <a:bodyPr/>
        <a:lstStyle/>
        <a:p>
          <a:endParaRPr lang="ru-RU"/>
        </a:p>
      </dgm:t>
    </dgm:pt>
    <dgm:pt modelId="{5C312321-9241-4236-99F1-416A190760E1}">
      <dgm:prSet custT="1"/>
      <dgm:spPr/>
      <dgm:t>
        <a:bodyPr/>
        <a:lstStyle/>
        <a:p>
          <a:r>
            <a:rPr lang="ru-RU" sz="900" dirty="0" smtClean="0">
              <a:latin typeface="Times New Roman" pitchFamily="18" charset="0"/>
              <a:cs typeface="Times New Roman" pitchFamily="18" charset="0"/>
            </a:rPr>
            <a:t>Отдельное мероприятие 2 «Финансовое обеспечение решения Северо-Енисейского районного Совета депутатов от 18.08.2021 № 159-11 «Об обеспечении воспитанников дошкольных образовательных организаций Северо-Енисейского района, обучающихся общеобразовательных организаций Северо-Енисейского района, детей, не посещающих дошкольные образовательные организации и общеобразовательные организации Северо-Енисейского района, подарками Главы Северо-Енисейского района к Новому году в 2022 году».</a:t>
          </a:r>
        </a:p>
        <a:p>
          <a:r>
            <a:rPr lang="ru-RU" sz="900" dirty="0" smtClean="0">
              <a:latin typeface="Times New Roman" pitchFamily="18" charset="0"/>
              <a:cs typeface="Times New Roman" pitchFamily="18" charset="0"/>
            </a:rPr>
            <a:t>1 903,5</a:t>
          </a:r>
          <a:endParaRPr lang="ru-RU" sz="900" dirty="0">
            <a:latin typeface="Times New Roman" pitchFamily="18" charset="0"/>
            <a:cs typeface="Times New Roman" pitchFamily="18" charset="0"/>
          </a:endParaRPr>
        </a:p>
      </dgm:t>
    </dgm:pt>
    <dgm:pt modelId="{468A9F80-C00B-4E73-8A4E-F40AA7EED524}" type="parTrans" cxnId="{5CA4902D-8881-472D-A186-7BF95B618F7D}">
      <dgm:prSet/>
      <dgm:spPr/>
      <dgm:t>
        <a:bodyPr/>
        <a:lstStyle/>
        <a:p>
          <a:endParaRPr lang="ru-RU"/>
        </a:p>
      </dgm:t>
    </dgm:pt>
    <dgm:pt modelId="{41975CE7-621C-4894-A190-DF28C24ECFDA}" type="sibTrans" cxnId="{5CA4902D-8881-472D-A186-7BF95B618F7D}">
      <dgm:prSet/>
      <dgm:spPr/>
      <dgm:t>
        <a:bodyPr/>
        <a:lstStyle/>
        <a:p>
          <a:endParaRPr lang="ru-RU"/>
        </a:p>
      </dgm:t>
    </dgm:pt>
    <dgm:pt modelId="{4F056AD9-B360-44D1-99EA-8EA885AA0E31}">
      <dgm:prSet custT="1"/>
      <dgm:spPr/>
      <dgm:t>
        <a:bodyPr/>
        <a:lstStyle/>
        <a:p>
          <a:r>
            <a:rPr lang="ru-RU" sz="900" dirty="0" smtClean="0">
              <a:latin typeface="Times New Roman" pitchFamily="18" charset="0"/>
              <a:cs typeface="Times New Roman" pitchFamily="18" charset="0"/>
            </a:rPr>
            <a:t>Отдельное мероприятие 4 «Финансовое обеспечение решения Северо-Енисейского районного Совета депутатов от 18.08.2021 № 158-11 «Об обеспечении первоклассников образовательных организаций Северо-Енисейского района подарками Главы Северо-Енисейского района ко Дню знаний в 2022 году».</a:t>
          </a:r>
        </a:p>
        <a:p>
          <a:r>
            <a:rPr lang="ru-RU" sz="900" dirty="0" smtClean="0">
              <a:latin typeface="Times New Roman" pitchFamily="18" charset="0"/>
              <a:cs typeface="Times New Roman" pitchFamily="18" charset="0"/>
            </a:rPr>
            <a:t>141,0</a:t>
          </a:r>
          <a:endParaRPr lang="ru-RU" sz="900" dirty="0">
            <a:latin typeface="Times New Roman" pitchFamily="18" charset="0"/>
            <a:cs typeface="Times New Roman" pitchFamily="18" charset="0"/>
          </a:endParaRPr>
        </a:p>
      </dgm:t>
    </dgm:pt>
    <dgm:pt modelId="{ADB13ACD-EE91-45EC-B212-4399C2BC220C}" type="parTrans" cxnId="{7E0EB5DE-B924-4143-9490-2812D7D38E1E}">
      <dgm:prSet/>
      <dgm:spPr/>
      <dgm:t>
        <a:bodyPr/>
        <a:lstStyle/>
        <a:p>
          <a:endParaRPr lang="ru-RU"/>
        </a:p>
      </dgm:t>
    </dgm:pt>
    <dgm:pt modelId="{DC5A86B3-43C8-4372-827F-AF5F40313E27}" type="sibTrans" cxnId="{7E0EB5DE-B924-4143-9490-2812D7D38E1E}">
      <dgm:prSet/>
      <dgm:spPr/>
      <dgm:t>
        <a:bodyPr/>
        <a:lstStyle/>
        <a:p>
          <a:endParaRPr lang="ru-RU"/>
        </a:p>
      </dgm:t>
    </dgm:pt>
    <dgm:pt modelId="{B9FC096F-E88F-4CC9-B277-DAF7DCFD65C5}" type="pres">
      <dgm:prSet presAssocID="{58A26D62-86C6-477C-9FAC-E1C3EF9840F3}" presName="Name0" presStyleCnt="0">
        <dgm:presLayoutVars>
          <dgm:chPref val="1"/>
          <dgm:dir/>
          <dgm:animOne val="branch"/>
          <dgm:animLvl val="lvl"/>
          <dgm:resizeHandles val="exact"/>
        </dgm:presLayoutVars>
      </dgm:prSet>
      <dgm:spPr/>
      <dgm:t>
        <a:bodyPr/>
        <a:lstStyle/>
        <a:p>
          <a:endParaRPr lang="ru-RU"/>
        </a:p>
      </dgm:t>
    </dgm:pt>
    <dgm:pt modelId="{27AF1974-172F-4BAB-9B8F-41F4C20B2DEB}" type="pres">
      <dgm:prSet presAssocID="{4E9B80E8-A296-46D6-91D0-93F32A3A8024}" presName="root1" presStyleCnt="0"/>
      <dgm:spPr/>
    </dgm:pt>
    <dgm:pt modelId="{7255C32E-BE47-4CBC-84D8-D0996D81D5D3}" type="pres">
      <dgm:prSet presAssocID="{4E9B80E8-A296-46D6-91D0-93F32A3A8024}" presName="LevelOneTextNode" presStyleLbl="node0" presStyleIdx="0" presStyleCnt="1" custScaleX="87339" custScaleY="111275" custLinFactX="-96233" custLinFactNeighborX="-100000" custLinFactNeighborY="8026">
        <dgm:presLayoutVars>
          <dgm:chPref val="3"/>
        </dgm:presLayoutVars>
      </dgm:prSet>
      <dgm:spPr/>
      <dgm:t>
        <a:bodyPr/>
        <a:lstStyle/>
        <a:p>
          <a:endParaRPr lang="ru-RU"/>
        </a:p>
      </dgm:t>
    </dgm:pt>
    <dgm:pt modelId="{50FF79EE-692E-4AFC-BDC7-016051C4CBFF}" type="pres">
      <dgm:prSet presAssocID="{4E9B80E8-A296-46D6-91D0-93F32A3A8024}" presName="level2hierChild" presStyleCnt="0"/>
      <dgm:spPr/>
    </dgm:pt>
    <dgm:pt modelId="{0D60C23C-F719-445C-836B-22BBBFEBF2CB}" type="pres">
      <dgm:prSet presAssocID="{EE084943-F421-44CD-ACB6-2CD9366E759D}" presName="conn2-1" presStyleLbl="parChTrans1D2" presStyleIdx="0" presStyleCnt="6"/>
      <dgm:spPr/>
      <dgm:t>
        <a:bodyPr/>
        <a:lstStyle/>
        <a:p>
          <a:endParaRPr lang="ru-RU"/>
        </a:p>
      </dgm:t>
    </dgm:pt>
    <dgm:pt modelId="{08809B55-D645-4635-A684-C4F4C7229D30}" type="pres">
      <dgm:prSet presAssocID="{EE084943-F421-44CD-ACB6-2CD9366E759D}" presName="connTx" presStyleLbl="parChTrans1D2" presStyleIdx="0" presStyleCnt="6"/>
      <dgm:spPr/>
      <dgm:t>
        <a:bodyPr/>
        <a:lstStyle/>
        <a:p>
          <a:endParaRPr lang="ru-RU"/>
        </a:p>
      </dgm:t>
    </dgm:pt>
    <dgm:pt modelId="{99915978-9905-43FD-8C13-CF968082F0C9}" type="pres">
      <dgm:prSet presAssocID="{2E8D24E1-B78D-4A0C-8AD6-A0F2192B97BD}" presName="root2" presStyleCnt="0"/>
      <dgm:spPr/>
    </dgm:pt>
    <dgm:pt modelId="{FE124371-5989-4CF5-8EE0-76D0B7D72B09}" type="pres">
      <dgm:prSet presAssocID="{2E8D24E1-B78D-4A0C-8AD6-A0F2192B97BD}" presName="LevelTwoTextNode" presStyleLbl="node2" presStyleIdx="0" presStyleCnt="6" custScaleX="165226" custScaleY="57948" custLinFactNeighborX="-57674" custLinFactNeighborY="99726">
        <dgm:presLayoutVars>
          <dgm:chPref val="3"/>
        </dgm:presLayoutVars>
      </dgm:prSet>
      <dgm:spPr/>
      <dgm:t>
        <a:bodyPr/>
        <a:lstStyle/>
        <a:p>
          <a:endParaRPr lang="ru-RU"/>
        </a:p>
      </dgm:t>
    </dgm:pt>
    <dgm:pt modelId="{0D2CA81C-6B28-4516-B017-564B0BA7CEC6}" type="pres">
      <dgm:prSet presAssocID="{2E8D24E1-B78D-4A0C-8AD6-A0F2192B97BD}" presName="level3hierChild" presStyleCnt="0"/>
      <dgm:spPr/>
    </dgm:pt>
    <dgm:pt modelId="{3B00C9E7-84AC-49B9-ACF2-4FA1A05BCB44}" type="pres">
      <dgm:prSet presAssocID="{5105E6DB-3263-4E03-B9A3-BF352CBFAADD}" presName="conn2-1" presStyleLbl="parChTrans1D2" presStyleIdx="1" presStyleCnt="6"/>
      <dgm:spPr/>
      <dgm:t>
        <a:bodyPr/>
        <a:lstStyle/>
        <a:p>
          <a:endParaRPr lang="ru-RU"/>
        </a:p>
      </dgm:t>
    </dgm:pt>
    <dgm:pt modelId="{C85BAEFF-5C61-4FFC-93D6-D02998CC4DF8}" type="pres">
      <dgm:prSet presAssocID="{5105E6DB-3263-4E03-B9A3-BF352CBFAADD}" presName="connTx" presStyleLbl="parChTrans1D2" presStyleIdx="1" presStyleCnt="6"/>
      <dgm:spPr/>
      <dgm:t>
        <a:bodyPr/>
        <a:lstStyle/>
        <a:p>
          <a:endParaRPr lang="ru-RU"/>
        </a:p>
      </dgm:t>
    </dgm:pt>
    <dgm:pt modelId="{32FE97F3-FD08-42BF-A972-3F9B9CDC77D7}" type="pres">
      <dgm:prSet presAssocID="{7EDC473A-6C58-4C8A-8217-8262621784AF}" presName="root2" presStyleCnt="0"/>
      <dgm:spPr/>
    </dgm:pt>
    <dgm:pt modelId="{7966EECF-EE01-4F69-927F-8EB470ED57B0}" type="pres">
      <dgm:prSet presAssocID="{7EDC473A-6C58-4C8A-8217-8262621784AF}" presName="LevelTwoTextNode" presStyleLbl="node2" presStyleIdx="1" presStyleCnt="6" custScaleX="164122" custScaleY="70255" custLinFactNeighborX="-57674" custLinFactNeighborY="80564">
        <dgm:presLayoutVars>
          <dgm:chPref val="3"/>
        </dgm:presLayoutVars>
      </dgm:prSet>
      <dgm:spPr/>
      <dgm:t>
        <a:bodyPr/>
        <a:lstStyle/>
        <a:p>
          <a:endParaRPr lang="ru-RU"/>
        </a:p>
      </dgm:t>
    </dgm:pt>
    <dgm:pt modelId="{4DE8F1B3-AD95-4AF3-A954-213825462CB4}" type="pres">
      <dgm:prSet presAssocID="{7EDC473A-6C58-4C8A-8217-8262621784AF}" presName="level3hierChild" presStyleCnt="0"/>
      <dgm:spPr/>
    </dgm:pt>
    <dgm:pt modelId="{AE6349DC-4666-4DBD-AC6C-D6087B4C9D33}" type="pres">
      <dgm:prSet presAssocID="{38F0BA02-43DE-434F-91CB-FEA04BD349D8}" presName="conn2-1" presStyleLbl="parChTrans1D2" presStyleIdx="2" presStyleCnt="6"/>
      <dgm:spPr/>
      <dgm:t>
        <a:bodyPr/>
        <a:lstStyle/>
        <a:p>
          <a:endParaRPr lang="ru-RU"/>
        </a:p>
      </dgm:t>
    </dgm:pt>
    <dgm:pt modelId="{24127767-45B9-4EE8-9C96-6F932B318585}" type="pres">
      <dgm:prSet presAssocID="{38F0BA02-43DE-434F-91CB-FEA04BD349D8}" presName="connTx" presStyleLbl="parChTrans1D2" presStyleIdx="2" presStyleCnt="6"/>
      <dgm:spPr/>
      <dgm:t>
        <a:bodyPr/>
        <a:lstStyle/>
        <a:p>
          <a:endParaRPr lang="ru-RU"/>
        </a:p>
      </dgm:t>
    </dgm:pt>
    <dgm:pt modelId="{5CE2679B-2F37-4890-9813-06F32A5EDBF9}" type="pres">
      <dgm:prSet presAssocID="{C9ECBD1B-26A6-4E2D-81F4-AA329CC412D1}" presName="root2" presStyleCnt="0"/>
      <dgm:spPr/>
    </dgm:pt>
    <dgm:pt modelId="{B12B45CD-A15C-43A4-8293-64A90453C64E}" type="pres">
      <dgm:prSet presAssocID="{C9ECBD1B-26A6-4E2D-81F4-AA329CC412D1}" presName="LevelTwoTextNode" presStyleLbl="node2" presStyleIdx="2" presStyleCnt="6" custScaleX="164041" custScaleY="51406" custLinFactNeighborX="-57674" custLinFactNeighborY="58208">
        <dgm:presLayoutVars>
          <dgm:chPref val="3"/>
        </dgm:presLayoutVars>
      </dgm:prSet>
      <dgm:spPr/>
      <dgm:t>
        <a:bodyPr/>
        <a:lstStyle/>
        <a:p>
          <a:endParaRPr lang="ru-RU"/>
        </a:p>
      </dgm:t>
    </dgm:pt>
    <dgm:pt modelId="{B5953E75-E63B-4B23-9947-7812D9AE0A13}" type="pres">
      <dgm:prSet presAssocID="{C9ECBD1B-26A6-4E2D-81F4-AA329CC412D1}" presName="level3hierChild" presStyleCnt="0"/>
      <dgm:spPr/>
    </dgm:pt>
    <dgm:pt modelId="{D432E59A-AD19-4D45-90EC-6D88D739BFA8}" type="pres">
      <dgm:prSet presAssocID="{8409F74A-5B0C-41DB-A897-5CA50F87CC67}" presName="conn2-1" presStyleLbl="parChTrans1D2" presStyleIdx="3" presStyleCnt="6"/>
      <dgm:spPr/>
      <dgm:t>
        <a:bodyPr/>
        <a:lstStyle/>
        <a:p>
          <a:endParaRPr lang="ru-RU"/>
        </a:p>
      </dgm:t>
    </dgm:pt>
    <dgm:pt modelId="{D0CB3D64-98AC-4E72-9B77-1230A4C012CF}" type="pres">
      <dgm:prSet presAssocID="{8409F74A-5B0C-41DB-A897-5CA50F87CC67}" presName="connTx" presStyleLbl="parChTrans1D2" presStyleIdx="3" presStyleCnt="6"/>
      <dgm:spPr/>
      <dgm:t>
        <a:bodyPr/>
        <a:lstStyle/>
        <a:p>
          <a:endParaRPr lang="ru-RU"/>
        </a:p>
      </dgm:t>
    </dgm:pt>
    <dgm:pt modelId="{7B813CD8-546B-4E65-8722-FC7E38225D75}" type="pres">
      <dgm:prSet presAssocID="{E1ADA084-5450-4B46-B24E-7E0DD45C00C5}" presName="root2" presStyleCnt="0"/>
      <dgm:spPr/>
    </dgm:pt>
    <dgm:pt modelId="{282A0741-36FB-4A39-84B4-362474DDDD74}" type="pres">
      <dgm:prSet presAssocID="{E1ADA084-5450-4B46-B24E-7E0DD45C00C5}" presName="LevelTwoTextNode" presStyleLbl="node2" presStyleIdx="3" presStyleCnt="6" custScaleX="165074" custScaleY="112542" custLinFactNeighborX="-57674" custLinFactNeighborY="36475">
        <dgm:presLayoutVars>
          <dgm:chPref val="3"/>
        </dgm:presLayoutVars>
      </dgm:prSet>
      <dgm:spPr/>
      <dgm:t>
        <a:bodyPr/>
        <a:lstStyle/>
        <a:p>
          <a:endParaRPr lang="ru-RU"/>
        </a:p>
      </dgm:t>
    </dgm:pt>
    <dgm:pt modelId="{2783E287-8763-44AD-B760-13AF01721A1F}" type="pres">
      <dgm:prSet presAssocID="{E1ADA084-5450-4B46-B24E-7E0DD45C00C5}" presName="level3hierChild" presStyleCnt="0"/>
      <dgm:spPr/>
    </dgm:pt>
    <dgm:pt modelId="{CC97C4CA-58F8-4075-8C26-DA2EE0BA9498}" type="pres">
      <dgm:prSet presAssocID="{468A9F80-C00B-4E73-8A4E-F40AA7EED524}" presName="conn2-1" presStyleLbl="parChTrans1D2" presStyleIdx="4" presStyleCnt="6"/>
      <dgm:spPr/>
      <dgm:t>
        <a:bodyPr/>
        <a:lstStyle/>
        <a:p>
          <a:endParaRPr lang="ru-RU"/>
        </a:p>
      </dgm:t>
    </dgm:pt>
    <dgm:pt modelId="{FACC80A5-B982-410F-806B-DF8F7A54595B}" type="pres">
      <dgm:prSet presAssocID="{468A9F80-C00B-4E73-8A4E-F40AA7EED524}" presName="connTx" presStyleLbl="parChTrans1D2" presStyleIdx="4" presStyleCnt="6"/>
      <dgm:spPr/>
      <dgm:t>
        <a:bodyPr/>
        <a:lstStyle/>
        <a:p>
          <a:endParaRPr lang="ru-RU"/>
        </a:p>
      </dgm:t>
    </dgm:pt>
    <dgm:pt modelId="{FE2B430D-E32A-4540-8399-E1DE7C8A5018}" type="pres">
      <dgm:prSet presAssocID="{5C312321-9241-4236-99F1-416A190760E1}" presName="root2" presStyleCnt="0"/>
      <dgm:spPr/>
    </dgm:pt>
    <dgm:pt modelId="{19FAE570-C41E-4E68-805E-68BC054770B2}" type="pres">
      <dgm:prSet presAssocID="{5C312321-9241-4236-99F1-416A190760E1}" presName="LevelTwoTextNode" presStyleLbl="node2" presStyleIdx="4" presStyleCnt="6" custScaleX="164549" custScaleY="147028" custLinFactNeighborX="-57674" custLinFactNeighborY="17393">
        <dgm:presLayoutVars>
          <dgm:chPref val="3"/>
        </dgm:presLayoutVars>
      </dgm:prSet>
      <dgm:spPr/>
      <dgm:t>
        <a:bodyPr/>
        <a:lstStyle/>
        <a:p>
          <a:endParaRPr lang="ru-RU"/>
        </a:p>
      </dgm:t>
    </dgm:pt>
    <dgm:pt modelId="{07679E59-8450-4E3A-803D-04E319DB8644}" type="pres">
      <dgm:prSet presAssocID="{5C312321-9241-4236-99F1-416A190760E1}" presName="level3hierChild" presStyleCnt="0"/>
      <dgm:spPr/>
    </dgm:pt>
    <dgm:pt modelId="{8AD6E26B-B249-481A-A4B7-85224FF3067C}" type="pres">
      <dgm:prSet presAssocID="{ADB13ACD-EE91-45EC-B212-4399C2BC220C}" presName="conn2-1" presStyleLbl="parChTrans1D2" presStyleIdx="5" presStyleCnt="6"/>
      <dgm:spPr/>
      <dgm:t>
        <a:bodyPr/>
        <a:lstStyle/>
        <a:p>
          <a:endParaRPr lang="ru-RU"/>
        </a:p>
      </dgm:t>
    </dgm:pt>
    <dgm:pt modelId="{25F45B1D-F116-4952-B097-E1ACF2EFE44C}" type="pres">
      <dgm:prSet presAssocID="{ADB13ACD-EE91-45EC-B212-4399C2BC220C}" presName="connTx" presStyleLbl="parChTrans1D2" presStyleIdx="5" presStyleCnt="6"/>
      <dgm:spPr/>
      <dgm:t>
        <a:bodyPr/>
        <a:lstStyle/>
        <a:p>
          <a:endParaRPr lang="ru-RU"/>
        </a:p>
      </dgm:t>
    </dgm:pt>
    <dgm:pt modelId="{FACE9D4B-423F-4331-86D0-AAAE0D2E0E41}" type="pres">
      <dgm:prSet presAssocID="{4F056AD9-B360-44D1-99EA-8EA885AA0E31}" presName="root2" presStyleCnt="0"/>
      <dgm:spPr/>
    </dgm:pt>
    <dgm:pt modelId="{0F5050D6-ADDF-4EE9-9D51-17C2EACA873E}" type="pres">
      <dgm:prSet presAssocID="{4F056AD9-B360-44D1-99EA-8EA885AA0E31}" presName="LevelTwoTextNode" presStyleLbl="node2" presStyleIdx="5" presStyleCnt="6" custScaleX="166268" custLinFactNeighborX="-57674" custLinFactNeighborY="274">
        <dgm:presLayoutVars>
          <dgm:chPref val="3"/>
        </dgm:presLayoutVars>
      </dgm:prSet>
      <dgm:spPr/>
      <dgm:t>
        <a:bodyPr/>
        <a:lstStyle/>
        <a:p>
          <a:endParaRPr lang="ru-RU"/>
        </a:p>
      </dgm:t>
    </dgm:pt>
    <dgm:pt modelId="{3279521C-04BD-4525-9B78-1113C9FCF882}" type="pres">
      <dgm:prSet presAssocID="{4F056AD9-B360-44D1-99EA-8EA885AA0E31}" presName="level3hierChild" presStyleCnt="0"/>
      <dgm:spPr/>
    </dgm:pt>
  </dgm:ptLst>
  <dgm:cxnLst>
    <dgm:cxn modelId="{0D20F332-BCAE-4C10-8A72-0953F0F5D2F2}" type="presOf" srcId="{7EDC473A-6C58-4C8A-8217-8262621784AF}" destId="{7966EECF-EE01-4F69-927F-8EB470ED57B0}" srcOrd="0" destOrd="0" presId="urn:microsoft.com/office/officeart/2008/layout/HorizontalMultiLevelHierarchy"/>
    <dgm:cxn modelId="{118F8C98-4A76-4841-A058-EEFB925567AF}" type="presOf" srcId="{5105E6DB-3263-4E03-B9A3-BF352CBFAADD}" destId="{C85BAEFF-5C61-4FFC-93D6-D02998CC4DF8}" srcOrd="1" destOrd="0" presId="urn:microsoft.com/office/officeart/2008/layout/HorizontalMultiLevelHierarchy"/>
    <dgm:cxn modelId="{64EF8359-FFF0-49E2-9FB9-C7A0FF9A5213}" srcId="{4E9B80E8-A296-46D6-91D0-93F32A3A8024}" destId="{E1ADA084-5450-4B46-B24E-7E0DD45C00C5}" srcOrd="3" destOrd="0" parTransId="{8409F74A-5B0C-41DB-A897-5CA50F87CC67}" sibTransId="{B7430EA3-CE3D-4F5E-BC4F-B259F049CD50}"/>
    <dgm:cxn modelId="{A297A064-FECE-4BC9-AFB9-86EA07C71785}" srcId="{4E9B80E8-A296-46D6-91D0-93F32A3A8024}" destId="{C9ECBD1B-26A6-4E2D-81F4-AA329CC412D1}" srcOrd="2" destOrd="0" parTransId="{38F0BA02-43DE-434F-91CB-FEA04BD349D8}" sibTransId="{95C8E3F4-F946-44BD-8A0A-E64B8578E3DA}"/>
    <dgm:cxn modelId="{F997000E-3D7E-432D-90DE-5BBD69218AB5}" type="presOf" srcId="{58A26D62-86C6-477C-9FAC-E1C3EF9840F3}" destId="{B9FC096F-E88F-4CC9-B277-DAF7DCFD65C5}" srcOrd="0" destOrd="0" presId="urn:microsoft.com/office/officeart/2008/layout/HorizontalMultiLevelHierarchy"/>
    <dgm:cxn modelId="{BA1B8EC6-C156-4158-ABCF-44E971D0BE57}" type="presOf" srcId="{5C312321-9241-4236-99F1-416A190760E1}" destId="{19FAE570-C41E-4E68-805E-68BC054770B2}" srcOrd="0" destOrd="0" presId="urn:microsoft.com/office/officeart/2008/layout/HorizontalMultiLevelHierarchy"/>
    <dgm:cxn modelId="{7DCE7A7E-F6D6-43CD-A5F7-0F588440D480}" type="presOf" srcId="{38F0BA02-43DE-434F-91CB-FEA04BD349D8}" destId="{AE6349DC-4666-4DBD-AC6C-D6087B4C9D33}" srcOrd="0" destOrd="0" presId="urn:microsoft.com/office/officeart/2008/layout/HorizontalMultiLevelHierarchy"/>
    <dgm:cxn modelId="{102D2F05-6952-4382-8925-D0007A9111CA}" type="presOf" srcId="{C9ECBD1B-26A6-4E2D-81F4-AA329CC412D1}" destId="{B12B45CD-A15C-43A4-8293-64A90453C64E}" srcOrd="0" destOrd="0" presId="urn:microsoft.com/office/officeart/2008/layout/HorizontalMultiLevelHierarchy"/>
    <dgm:cxn modelId="{EED3A350-D410-47EA-A925-5E0DB9B1B0C4}" type="presOf" srcId="{ADB13ACD-EE91-45EC-B212-4399C2BC220C}" destId="{25F45B1D-F116-4952-B097-E1ACF2EFE44C}" srcOrd="1" destOrd="0" presId="urn:microsoft.com/office/officeart/2008/layout/HorizontalMultiLevelHierarchy"/>
    <dgm:cxn modelId="{5CA4902D-8881-472D-A186-7BF95B618F7D}" srcId="{4E9B80E8-A296-46D6-91D0-93F32A3A8024}" destId="{5C312321-9241-4236-99F1-416A190760E1}" srcOrd="4" destOrd="0" parTransId="{468A9F80-C00B-4E73-8A4E-F40AA7EED524}" sibTransId="{41975CE7-621C-4894-A190-DF28C24ECFDA}"/>
    <dgm:cxn modelId="{8E767CC7-0B21-48B2-8FDF-4921F6EE3773}" type="presOf" srcId="{E1ADA084-5450-4B46-B24E-7E0DD45C00C5}" destId="{282A0741-36FB-4A39-84B4-362474DDDD74}" srcOrd="0" destOrd="0" presId="urn:microsoft.com/office/officeart/2008/layout/HorizontalMultiLevelHierarchy"/>
    <dgm:cxn modelId="{C6FCE195-993F-4AAF-8C6A-1FBB5AB3BB8B}" type="presOf" srcId="{2E8D24E1-B78D-4A0C-8AD6-A0F2192B97BD}" destId="{FE124371-5989-4CF5-8EE0-76D0B7D72B09}" srcOrd="0" destOrd="0" presId="urn:microsoft.com/office/officeart/2008/layout/HorizontalMultiLevelHierarchy"/>
    <dgm:cxn modelId="{CEBC56AF-2609-4E03-BC27-48FE9BDFABC6}" type="presOf" srcId="{EE084943-F421-44CD-ACB6-2CD9366E759D}" destId="{0D60C23C-F719-445C-836B-22BBBFEBF2CB}" srcOrd="0" destOrd="0" presId="urn:microsoft.com/office/officeart/2008/layout/HorizontalMultiLevelHierarchy"/>
    <dgm:cxn modelId="{4AB633D2-1459-4277-BA5A-EA3ED7797E98}" type="presOf" srcId="{38F0BA02-43DE-434F-91CB-FEA04BD349D8}" destId="{24127767-45B9-4EE8-9C96-6F932B318585}" srcOrd="1" destOrd="0" presId="urn:microsoft.com/office/officeart/2008/layout/HorizontalMultiLevelHierarchy"/>
    <dgm:cxn modelId="{1BE66286-4053-4AC9-A87D-0835DA6C7C60}" type="presOf" srcId="{4E9B80E8-A296-46D6-91D0-93F32A3A8024}" destId="{7255C32E-BE47-4CBC-84D8-D0996D81D5D3}" srcOrd="0" destOrd="0" presId="urn:microsoft.com/office/officeart/2008/layout/HorizontalMultiLevelHierarchy"/>
    <dgm:cxn modelId="{072DDE38-523C-4487-87C5-DB78BF8FBA27}" srcId="{58A26D62-86C6-477C-9FAC-E1C3EF9840F3}" destId="{4E9B80E8-A296-46D6-91D0-93F32A3A8024}" srcOrd="0" destOrd="0" parTransId="{FC65CE7B-0348-4C8F-93AA-377C8D103470}" sibTransId="{C402CE06-5CA1-4238-82D6-615027094FCA}"/>
    <dgm:cxn modelId="{E43644DF-8B0E-4DF4-8E2C-327FA44F98D2}" srcId="{4E9B80E8-A296-46D6-91D0-93F32A3A8024}" destId="{7EDC473A-6C58-4C8A-8217-8262621784AF}" srcOrd="1" destOrd="0" parTransId="{5105E6DB-3263-4E03-B9A3-BF352CBFAADD}" sibTransId="{EF8F042F-DA7C-42E7-A8C2-A1C7EA1E5AE2}"/>
    <dgm:cxn modelId="{331AA9A7-9F14-4EE4-8010-75431439BCB5}" type="presOf" srcId="{EE084943-F421-44CD-ACB6-2CD9366E759D}" destId="{08809B55-D645-4635-A684-C4F4C7229D30}" srcOrd="1" destOrd="0" presId="urn:microsoft.com/office/officeart/2008/layout/HorizontalMultiLevelHierarchy"/>
    <dgm:cxn modelId="{D16A9D26-6BFC-4760-9881-4FFE1CE88843}" type="presOf" srcId="{468A9F80-C00B-4E73-8A4E-F40AA7EED524}" destId="{FACC80A5-B982-410F-806B-DF8F7A54595B}" srcOrd="1" destOrd="0" presId="urn:microsoft.com/office/officeart/2008/layout/HorizontalMultiLevelHierarchy"/>
    <dgm:cxn modelId="{3BECC072-A16F-4D13-B524-5A193600D408}" type="presOf" srcId="{8409F74A-5B0C-41DB-A897-5CA50F87CC67}" destId="{D432E59A-AD19-4D45-90EC-6D88D739BFA8}" srcOrd="0" destOrd="0" presId="urn:microsoft.com/office/officeart/2008/layout/HorizontalMultiLevelHierarchy"/>
    <dgm:cxn modelId="{7382D712-A3C7-4488-A22F-5BA2D928C008}" type="presOf" srcId="{4F056AD9-B360-44D1-99EA-8EA885AA0E31}" destId="{0F5050D6-ADDF-4EE9-9D51-17C2EACA873E}" srcOrd="0" destOrd="0" presId="urn:microsoft.com/office/officeart/2008/layout/HorizontalMultiLevelHierarchy"/>
    <dgm:cxn modelId="{CE7BED56-BA9B-4B55-BD87-2EC95E4B4A9F}" type="presOf" srcId="{8409F74A-5B0C-41DB-A897-5CA50F87CC67}" destId="{D0CB3D64-98AC-4E72-9B77-1230A4C012CF}" srcOrd="1" destOrd="0" presId="urn:microsoft.com/office/officeart/2008/layout/HorizontalMultiLevelHierarchy"/>
    <dgm:cxn modelId="{6DDA24A9-9199-40B7-A776-A36CB3B17458}" type="presOf" srcId="{ADB13ACD-EE91-45EC-B212-4399C2BC220C}" destId="{8AD6E26B-B249-481A-A4B7-85224FF3067C}" srcOrd="0" destOrd="0" presId="urn:microsoft.com/office/officeart/2008/layout/HorizontalMultiLevelHierarchy"/>
    <dgm:cxn modelId="{0BB36E11-AC17-44D4-85ED-82386459E47D}" type="presOf" srcId="{468A9F80-C00B-4E73-8A4E-F40AA7EED524}" destId="{CC97C4CA-58F8-4075-8C26-DA2EE0BA9498}" srcOrd="0" destOrd="0" presId="urn:microsoft.com/office/officeart/2008/layout/HorizontalMultiLevelHierarchy"/>
    <dgm:cxn modelId="{F5D4EA13-F9B4-43C2-87CF-CB2261FF764C}" type="presOf" srcId="{5105E6DB-3263-4E03-B9A3-BF352CBFAADD}" destId="{3B00C9E7-84AC-49B9-ACF2-4FA1A05BCB44}" srcOrd="0" destOrd="0" presId="urn:microsoft.com/office/officeart/2008/layout/HorizontalMultiLevelHierarchy"/>
    <dgm:cxn modelId="{D53533FE-11C1-403E-820A-ACA8357368B5}" srcId="{4E9B80E8-A296-46D6-91D0-93F32A3A8024}" destId="{2E8D24E1-B78D-4A0C-8AD6-A0F2192B97BD}" srcOrd="0" destOrd="0" parTransId="{EE084943-F421-44CD-ACB6-2CD9366E759D}" sibTransId="{88ADAC01-3503-473A-B1E7-11D48E50EAFA}"/>
    <dgm:cxn modelId="{7E0EB5DE-B924-4143-9490-2812D7D38E1E}" srcId="{4E9B80E8-A296-46D6-91D0-93F32A3A8024}" destId="{4F056AD9-B360-44D1-99EA-8EA885AA0E31}" srcOrd="5" destOrd="0" parTransId="{ADB13ACD-EE91-45EC-B212-4399C2BC220C}" sibTransId="{DC5A86B3-43C8-4372-827F-AF5F40313E27}"/>
    <dgm:cxn modelId="{F8F47B30-1ED8-4B0F-843D-220D7C4D9817}" type="presParOf" srcId="{B9FC096F-E88F-4CC9-B277-DAF7DCFD65C5}" destId="{27AF1974-172F-4BAB-9B8F-41F4C20B2DEB}" srcOrd="0" destOrd="0" presId="urn:microsoft.com/office/officeart/2008/layout/HorizontalMultiLevelHierarchy"/>
    <dgm:cxn modelId="{E1405779-8B62-4119-833C-F1C1704F91C9}" type="presParOf" srcId="{27AF1974-172F-4BAB-9B8F-41F4C20B2DEB}" destId="{7255C32E-BE47-4CBC-84D8-D0996D81D5D3}" srcOrd="0" destOrd="0" presId="urn:microsoft.com/office/officeart/2008/layout/HorizontalMultiLevelHierarchy"/>
    <dgm:cxn modelId="{F5DD860D-9EC5-4AA4-8610-6643694BF839}" type="presParOf" srcId="{27AF1974-172F-4BAB-9B8F-41F4C20B2DEB}" destId="{50FF79EE-692E-4AFC-BDC7-016051C4CBFF}" srcOrd="1" destOrd="0" presId="urn:microsoft.com/office/officeart/2008/layout/HorizontalMultiLevelHierarchy"/>
    <dgm:cxn modelId="{66A88583-8001-4B0E-96BE-2BD60219B79E}" type="presParOf" srcId="{50FF79EE-692E-4AFC-BDC7-016051C4CBFF}" destId="{0D60C23C-F719-445C-836B-22BBBFEBF2CB}" srcOrd="0" destOrd="0" presId="urn:microsoft.com/office/officeart/2008/layout/HorizontalMultiLevelHierarchy"/>
    <dgm:cxn modelId="{49A397F8-4E01-47C8-9036-B1A7DF5EB643}" type="presParOf" srcId="{0D60C23C-F719-445C-836B-22BBBFEBF2CB}" destId="{08809B55-D645-4635-A684-C4F4C7229D30}" srcOrd="0" destOrd="0" presId="urn:microsoft.com/office/officeart/2008/layout/HorizontalMultiLevelHierarchy"/>
    <dgm:cxn modelId="{E01CC2A2-20A2-49D9-8077-CC5AB911219E}" type="presParOf" srcId="{50FF79EE-692E-4AFC-BDC7-016051C4CBFF}" destId="{99915978-9905-43FD-8C13-CF968082F0C9}" srcOrd="1" destOrd="0" presId="urn:microsoft.com/office/officeart/2008/layout/HorizontalMultiLevelHierarchy"/>
    <dgm:cxn modelId="{9072F8E6-20CC-4F07-B466-C4DA08C8BD76}" type="presParOf" srcId="{99915978-9905-43FD-8C13-CF968082F0C9}" destId="{FE124371-5989-4CF5-8EE0-76D0B7D72B09}" srcOrd="0" destOrd="0" presId="urn:microsoft.com/office/officeart/2008/layout/HorizontalMultiLevelHierarchy"/>
    <dgm:cxn modelId="{91E265C4-01DA-4895-9A10-95EDEE8F4678}" type="presParOf" srcId="{99915978-9905-43FD-8C13-CF968082F0C9}" destId="{0D2CA81C-6B28-4516-B017-564B0BA7CEC6}" srcOrd="1" destOrd="0" presId="urn:microsoft.com/office/officeart/2008/layout/HorizontalMultiLevelHierarchy"/>
    <dgm:cxn modelId="{1BAA8699-FD06-4D22-AD7A-BF2770E7B19E}" type="presParOf" srcId="{50FF79EE-692E-4AFC-BDC7-016051C4CBFF}" destId="{3B00C9E7-84AC-49B9-ACF2-4FA1A05BCB44}" srcOrd="2" destOrd="0" presId="urn:microsoft.com/office/officeart/2008/layout/HorizontalMultiLevelHierarchy"/>
    <dgm:cxn modelId="{938819B6-6D91-403F-BFAE-8CB0AB024DF2}" type="presParOf" srcId="{3B00C9E7-84AC-49B9-ACF2-4FA1A05BCB44}" destId="{C85BAEFF-5C61-4FFC-93D6-D02998CC4DF8}" srcOrd="0" destOrd="0" presId="urn:microsoft.com/office/officeart/2008/layout/HorizontalMultiLevelHierarchy"/>
    <dgm:cxn modelId="{68FD58AE-4B1A-41A4-BDD8-DFE59A2A9EC2}" type="presParOf" srcId="{50FF79EE-692E-4AFC-BDC7-016051C4CBFF}" destId="{32FE97F3-FD08-42BF-A972-3F9B9CDC77D7}" srcOrd="3" destOrd="0" presId="urn:microsoft.com/office/officeart/2008/layout/HorizontalMultiLevelHierarchy"/>
    <dgm:cxn modelId="{456513F2-5FA4-459F-B40F-374E629F0EBF}" type="presParOf" srcId="{32FE97F3-FD08-42BF-A972-3F9B9CDC77D7}" destId="{7966EECF-EE01-4F69-927F-8EB470ED57B0}" srcOrd="0" destOrd="0" presId="urn:microsoft.com/office/officeart/2008/layout/HorizontalMultiLevelHierarchy"/>
    <dgm:cxn modelId="{0710CB89-8CCA-405D-AC2A-34A1529DB1F3}" type="presParOf" srcId="{32FE97F3-FD08-42BF-A972-3F9B9CDC77D7}" destId="{4DE8F1B3-AD95-4AF3-A954-213825462CB4}" srcOrd="1" destOrd="0" presId="urn:microsoft.com/office/officeart/2008/layout/HorizontalMultiLevelHierarchy"/>
    <dgm:cxn modelId="{201C5649-10B0-4667-AE89-E30EE5F26FE7}" type="presParOf" srcId="{50FF79EE-692E-4AFC-BDC7-016051C4CBFF}" destId="{AE6349DC-4666-4DBD-AC6C-D6087B4C9D33}" srcOrd="4" destOrd="0" presId="urn:microsoft.com/office/officeart/2008/layout/HorizontalMultiLevelHierarchy"/>
    <dgm:cxn modelId="{3C8DE085-2AC7-4152-80B0-E5E6F9FAD330}" type="presParOf" srcId="{AE6349DC-4666-4DBD-AC6C-D6087B4C9D33}" destId="{24127767-45B9-4EE8-9C96-6F932B318585}" srcOrd="0" destOrd="0" presId="urn:microsoft.com/office/officeart/2008/layout/HorizontalMultiLevelHierarchy"/>
    <dgm:cxn modelId="{7707CABE-5F38-4684-A6B4-E01C2232FD92}" type="presParOf" srcId="{50FF79EE-692E-4AFC-BDC7-016051C4CBFF}" destId="{5CE2679B-2F37-4890-9813-06F32A5EDBF9}" srcOrd="5" destOrd="0" presId="urn:microsoft.com/office/officeart/2008/layout/HorizontalMultiLevelHierarchy"/>
    <dgm:cxn modelId="{2DB4C5F5-DFF7-425C-AC3B-E3791A3B654A}" type="presParOf" srcId="{5CE2679B-2F37-4890-9813-06F32A5EDBF9}" destId="{B12B45CD-A15C-43A4-8293-64A90453C64E}" srcOrd="0" destOrd="0" presId="urn:microsoft.com/office/officeart/2008/layout/HorizontalMultiLevelHierarchy"/>
    <dgm:cxn modelId="{419621E8-8C29-4AC6-9C5A-53F9CEBE5A1D}" type="presParOf" srcId="{5CE2679B-2F37-4890-9813-06F32A5EDBF9}" destId="{B5953E75-E63B-4B23-9947-7812D9AE0A13}" srcOrd="1" destOrd="0" presId="urn:microsoft.com/office/officeart/2008/layout/HorizontalMultiLevelHierarchy"/>
    <dgm:cxn modelId="{DCAC9B35-8C8F-4BF2-920B-C1DC012BCC7F}" type="presParOf" srcId="{50FF79EE-692E-4AFC-BDC7-016051C4CBFF}" destId="{D432E59A-AD19-4D45-90EC-6D88D739BFA8}" srcOrd="6" destOrd="0" presId="urn:microsoft.com/office/officeart/2008/layout/HorizontalMultiLevelHierarchy"/>
    <dgm:cxn modelId="{199A9CA9-CAB3-48B2-81C8-B90062138E40}" type="presParOf" srcId="{D432E59A-AD19-4D45-90EC-6D88D739BFA8}" destId="{D0CB3D64-98AC-4E72-9B77-1230A4C012CF}" srcOrd="0" destOrd="0" presId="urn:microsoft.com/office/officeart/2008/layout/HorizontalMultiLevelHierarchy"/>
    <dgm:cxn modelId="{546F5BC1-7A47-4E4B-A043-BDB39DF5F237}" type="presParOf" srcId="{50FF79EE-692E-4AFC-BDC7-016051C4CBFF}" destId="{7B813CD8-546B-4E65-8722-FC7E38225D75}" srcOrd="7" destOrd="0" presId="urn:microsoft.com/office/officeart/2008/layout/HorizontalMultiLevelHierarchy"/>
    <dgm:cxn modelId="{2F533EFC-508C-44CB-A4C9-0297E19C2235}" type="presParOf" srcId="{7B813CD8-546B-4E65-8722-FC7E38225D75}" destId="{282A0741-36FB-4A39-84B4-362474DDDD74}" srcOrd="0" destOrd="0" presId="urn:microsoft.com/office/officeart/2008/layout/HorizontalMultiLevelHierarchy"/>
    <dgm:cxn modelId="{4E5C49F3-84BB-4463-84CA-6687A7C1AD16}" type="presParOf" srcId="{7B813CD8-546B-4E65-8722-FC7E38225D75}" destId="{2783E287-8763-44AD-B760-13AF01721A1F}" srcOrd="1" destOrd="0" presId="urn:microsoft.com/office/officeart/2008/layout/HorizontalMultiLevelHierarchy"/>
    <dgm:cxn modelId="{0A410AE6-3DD3-4272-B747-9F1F3FBB5F87}" type="presParOf" srcId="{50FF79EE-692E-4AFC-BDC7-016051C4CBFF}" destId="{CC97C4CA-58F8-4075-8C26-DA2EE0BA9498}" srcOrd="8" destOrd="0" presId="urn:microsoft.com/office/officeart/2008/layout/HorizontalMultiLevelHierarchy"/>
    <dgm:cxn modelId="{D9A01D92-ADDE-4119-B8A7-643965C86879}" type="presParOf" srcId="{CC97C4CA-58F8-4075-8C26-DA2EE0BA9498}" destId="{FACC80A5-B982-410F-806B-DF8F7A54595B}" srcOrd="0" destOrd="0" presId="urn:microsoft.com/office/officeart/2008/layout/HorizontalMultiLevelHierarchy"/>
    <dgm:cxn modelId="{2CA0509C-75FE-4529-9621-E6AD8B5A14D9}" type="presParOf" srcId="{50FF79EE-692E-4AFC-BDC7-016051C4CBFF}" destId="{FE2B430D-E32A-4540-8399-E1DE7C8A5018}" srcOrd="9" destOrd="0" presId="urn:microsoft.com/office/officeart/2008/layout/HorizontalMultiLevelHierarchy"/>
    <dgm:cxn modelId="{C0D3E6E7-53D3-413C-8784-DD30E754F7B3}" type="presParOf" srcId="{FE2B430D-E32A-4540-8399-E1DE7C8A5018}" destId="{19FAE570-C41E-4E68-805E-68BC054770B2}" srcOrd="0" destOrd="0" presId="urn:microsoft.com/office/officeart/2008/layout/HorizontalMultiLevelHierarchy"/>
    <dgm:cxn modelId="{3963B5B8-911E-4FD6-954F-35A6700FAC13}" type="presParOf" srcId="{FE2B430D-E32A-4540-8399-E1DE7C8A5018}" destId="{07679E59-8450-4E3A-803D-04E319DB8644}" srcOrd="1" destOrd="0" presId="urn:microsoft.com/office/officeart/2008/layout/HorizontalMultiLevelHierarchy"/>
    <dgm:cxn modelId="{0A33F862-15FE-4ABF-BC6B-EF70315FF2DF}" type="presParOf" srcId="{50FF79EE-692E-4AFC-BDC7-016051C4CBFF}" destId="{8AD6E26B-B249-481A-A4B7-85224FF3067C}" srcOrd="10" destOrd="0" presId="urn:microsoft.com/office/officeart/2008/layout/HorizontalMultiLevelHierarchy"/>
    <dgm:cxn modelId="{80191AD5-70F1-489E-A6B4-A835D949BA51}" type="presParOf" srcId="{8AD6E26B-B249-481A-A4B7-85224FF3067C}" destId="{25F45B1D-F116-4952-B097-E1ACF2EFE44C}" srcOrd="0" destOrd="0" presId="urn:microsoft.com/office/officeart/2008/layout/HorizontalMultiLevelHierarchy"/>
    <dgm:cxn modelId="{AE0C5EE1-0BA6-44EA-9EC7-23DBC7B6F44B}" type="presParOf" srcId="{50FF79EE-692E-4AFC-BDC7-016051C4CBFF}" destId="{FACE9D4B-423F-4331-86D0-AAAE0D2E0E41}" srcOrd="11" destOrd="0" presId="urn:microsoft.com/office/officeart/2008/layout/HorizontalMultiLevelHierarchy"/>
    <dgm:cxn modelId="{8A22DEBE-D893-4268-920D-EC0E64546353}" type="presParOf" srcId="{FACE9D4B-423F-4331-86D0-AAAE0D2E0E41}" destId="{0F5050D6-ADDF-4EE9-9D51-17C2EACA873E}" srcOrd="0" destOrd="0" presId="urn:microsoft.com/office/officeart/2008/layout/HorizontalMultiLevelHierarchy"/>
    <dgm:cxn modelId="{5E6A1C34-CB7A-42DC-AAEB-090EB6BF113D}" type="presParOf" srcId="{FACE9D4B-423F-4331-86D0-AAAE0D2E0E41}" destId="{3279521C-04BD-4525-9B78-1113C9FCF88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81553E28-EA2C-43B8-AB59-43B4B79E1F3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19CF11E3-380E-48F2-89E9-879FB97AB162}">
      <dgm:prSet phldrT="[Текст]" custT="1"/>
      <dgm:spPr/>
      <dgm:t>
        <a:bodyPr/>
        <a:lstStyle/>
        <a:p>
          <a:r>
            <a:rPr lang="ru-RU" sz="1200" dirty="0" smtClean="0">
              <a:latin typeface="Times New Roman" pitchFamily="18" charset="0"/>
              <a:cs typeface="Times New Roman" pitchFamily="18" charset="0"/>
            </a:rPr>
            <a:t>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a:t>
          </a:r>
          <a:endParaRPr lang="ru-RU" sz="1200" dirty="0">
            <a:latin typeface="Times New Roman" pitchFamily="18" charset="0"/>
            <a:cs typeface="Times New Roman" pitchFamily="18" charset="0"/>
          </a:endParaRPr>
        </a:p>
      </dgm:t>
    </dgm:pt>
    <dgm:pt modelId="{65388ACF-4101-4037-864E-A344EABBF0C3}" type="parTrans" cxnId="{9DD0EAAB-C52C-440E-B971-02CCC277E54F}">
      <dgm:prSet/>
      <dgm:spPr/>
      <dgm:t>
        <a:bodyPr/>
        <a:lstStyle/>
        <a:p>
          <a:endParaRPr lang="ru-RU"/>
        </a:p>
      </dgm:t>
    </dgm:pt>
    <dgm:pt modelId="{C2755AAF-E47A-439B-8F96-60F54D122A3B}" type="sibTrans" cxnId="{9DD0EAAB-C52C-440E-B971-02CCC277E54F}">
      <dgm:prSet/>
      <dgm:spPr/>
      <dgm:t>
        <a:bodyPr/>
        <a:lstStyle/>
        <a:p>
          <a:endParaRPr lang="ru-RU"/>
        </a:p>
      </dgm:t>
    </dgm:pt>
    <dgm:pt modelId="{CA7C17D0-4058-46FF-AE83-236C1802E17C}">
      <dgm:prSet phldrT="[Текст]" custT="1"/>
      <dgm:spPr/>
      <dgm:t>
        <a:bodyPr/>
        <a:lstStyle/>
        <a:p>
          <a:r>
            <a:rPr lang="ru-RU" sz="1000" dirty="0" smtClean="0">
              <a:latin typeface="Times New Roman" pitchFamily="18" charset="0"/>
              <a:cs typeface="Times New Roman" pitchFamily="18" charset="0"/>
            </a:rPr>
            <a:t>Создание условий для привлечения квалифицированных специалистов дефицитных должностей в сфере образования, спорта, культуры и здравоохранения Северо-Енисейского района</a:t>
          </a:r>
        </a:p>
        <a:p>
          <a:r>
            <a:rPr lang="ru-RU" sz="1000" dirty="0" smtClean="0">
              <a:latin typeface="Times New Roman" pitchFamily="18" charset="0"/>
              <a:cs typeface="Times New Roman" pitchFamily="18" charset="0"/>
            </a:rPr>
            <a:t>10 600,0</a:t>
          </a:r>
        </a:p>
      </dgm:t>
    </dgm:pt>
    <dgm:pt modelId="{7A0D34FF-4450-4439-8442-963A1B34B589}" type="parTrans" cxnId="{6DA37D6D-B4C0-47A5-B5F7-2CD0683F4944}">
      <dgm:prSet/>
      <dgm:spPr/>
      <dgm:t>
        <a:bodyPr/>
        <a:lstStyle/>
        <a:p>
          <a:endParaRPr lang="ru-RU"/>
        </a:p>
      </dgm:t>
    </dgm:pt>
    <dgm:pt modelId="{82862A97-781B-4E0F-BF13-734B0FACBB5F}" type="sibTrans" cxnId="{6DA37D6D-B4C0-47A5-B5F7-2CD0683F4944}">
      <dgm:prSet/>
      <dgm:spPr/>
      <dgm:t>
        <a:bodyPr/>
        <a:lstStyle/>
        <a:p>
          <a:endParaRPr lang="ru-RU"/>
        </a:p>
      </dgm:t>
    </dgm:pt>
    <dgm:pt modelId="{3F1357B4-9E5E-44E0-B461-7288E6C0409A}" type="pres">
      <dgm:prSet presAssocID="{81553E28-EA2C-43B8-AB59-43B4B79E1F35}" presName="Name0" presStyleCnt="0">
        <dgm:presLayoutVars>
          <dgm:chPref val="1"/>
          <dgm:dir/>
          <dgm:animOne val="branch"/>
          <dgm:animLvl val="lvl"/>
          <dgm:resizeHandles val="exact"/>
        </dgm:presLayoutVars>
      </dgm:prSet>
      <dgm:spPr/>
      <dgm:t>
        <a:bodyPr/>
        <a:lstStyle/>
        <a:p>
          <a:endParaRPr lang="ru-RU"/>
        </a:p>
      </dgm:t>
    </dgm:pt>
    <dgm:pt modelId="{FF605446-2FF5-4582-9DE1-73DB2B34EE99}" type="pres">
      <dgm:prSet presAssocID="{19CF11E3-380E-48F2-89E9-879FB97AB162}" presName="root1" presStyleCnt="0"/>
      <dgm:spPr/>
    </dgm:pt>
    <dgm:pt modelId="{62440AD2-5F42-43BB-9E39-2FCC33600A4F}" type="pres">
      <dgm:prSet presAssocID="{19CF11E3-380E-48F2-89E9-879FB97AB162}" presName="LevelOneTextNode" presStyleLbl="node0" presStyleIdx="0" presStyleCnt="1" custScaleY="97684" custLinFactX="-100000" custLinFactNeighborX="-187922" custLinFactNeighborY="8219">
        <dgm:presLayoutVars>
          <dgm:chPref val="3"/>
        </dgm:presLayoutVars>
      </dgm:prSet>
      <dgm:spPr/>
      <dgm:t>
        <a:bodyPr/>
        <a:lstStyle/>
        <a:p>
          <a:endParaRPr lang="ru-RU"/>
        </a:p>
      </dgm:t>
    </dgm:pt>
    <dgm:pt modelId="{FB0B2005-BBEF-4D12-9C4E-28A25471DE17}" type="pres">
      <dgm:prSet presAssocID="{19CF11E3-380E-48F2-89E9-879FB97AB162}" presName="level2hierChild" presStyleCnt="0"/>
      <dgm:spPr/>
    </dgm:pt>
    <dgm:pt modelId="{4EB5C69D-0640-4DB7-8474-31D16E77BBB0}" type="pres">
      <dgm:prSet presAssocID="{7A0D34FF-4450-4439-8442-963A1B34B589}" presName="conn2-1" presStyleLbl="parChTrans1D2" presStyleIdx="0" presStyleCnt="1"/>
      <dgm:spPr/>
      <dgm:t>
        <a:bodyPr/>
        <a:lstStyle/>
        <a:p>
          <a:endParaRPr lang="ru-RU"/>
        </a:p>
      </dgm:t>
    </dgm:pt>
    <dgm:pt modelId="{7F9487AE-DCD1-4BDD-B684-2DFCF8BCD381}" type="pres">
      <dgm:prSet presAssocID="{7A0D34FF-4450-4439-8442-963A1B34B589}" presName="connTx" presStyleLbl="parChTrans1D2" presStyleIdx="0" presStyleCnt="1"/>
      <dgm:spPr/>
      <dgm:t>
        <a:bodyPr/>
        <a:lstStyle/>
        <a:p>
          <a:endParaRPr lang="ru-RU"/>
        </a:p>
      </dgm:t>
    </dgm:pt>
    <dgm:pt modelId="{37BD7B29-F596-43D2-AAC1-532DE5CCBAAF}" type="pres">
      <dgm:prSet presAssocID="{CA7C17D0-4058-46FF-AE83-236C1802E17C}" presName="root2" presStyleCnt="0"/>
      <dgm:spPr/>
    </dgm:pt>
    <dgm:pt modelId="{9F8B010D-B14E-483B-822F-5B87F314267E}" type="pres">
      <dgm:prSet presAssocID="{CA7C17D0-4058-46FF-AE83-236C1802E17C}" presName="LevelTwoTextNode" presStyleLbl="node2" presStyleIdx="0" presStyleCnt="1" custScaleY="368721" custLinFactNeighborX="-80046" custLinFactNeighborY="80099">
        <dgm:presLayoutVars>
          <dgm:chPref val="3"/>
        </dgm:presLayoutVars>
      </dgm:prSet>
      <dgm:spPr/>
      <dgm:t>
        <a:bodyPr/>
        <a:lstStyle/>
        <a:p>
          <a:endParaRPr lang="ru-RU"/>
        </a:p>
      </dgm:t>
    </dgm:pt>
    <dgm:pt modelId="{BF2C4452-8C82-4829-B83D-2011F4A9FC23}" type="pres">
      <dgm:prSet presAssocID="{CA7C17D0-4058-46FF-AE83-236C1802E17C}" presName="level3hierChild" presStyleCnt="0"/>
      <dgm:spPr/>
    </dgm:pt>
  </dgm:ptLst>
  <dgm:cxnLst>
    <dgm:cxn modelId="{9DD0EAAB-C52C-440E-B971-02CCC277E54F}" srcId="{81553E28-EA2C-43B8-AB59-43B4B79E1F35}" destId="{19CF11E3-380E-48F2-89E9-879FB97AB162}" srcOrd="0" destOrd="0" parTransId="{65388ACF-4101-4037-864E-A344EABBF0C3}" sibTransId="{C2755AAF-E47A-439B-8F96-60F54D122A3B}"/>
    <dgm:cxn modelId="{8B0452E8-AFDC-4319-890A-A2F134C6BB16}" type="presOf" srcId="{7A0D34FF-4450-4439-8442-963A1B34B589}" destId="{4EB5C69D-0640-4DB7-8474-31D16E77BBB0}" srcOrd="0" destOrd="0" presId="urn:microsoft.com/office/officeart/2008/layout/HorizontalMultiLevelHierarchy"/>
    <dgm:cxn modelId="{2ED68727-E81B-44F5-BC46-3D3AF8DD0FEF}" type="presOf" srcId="{19CF11E3-380E-48F2-89E9-879FB97AB162}" destId="{62440AD2-5F42-43BB-9E39-2FCC33600A4F}" srcOrd="0" destOrd="0" presId="urn:microsoft.com/office/officeart/2008/layout/HorizontalMultiLevelHierarchy"/>
    <dgm:cxn modelId="{9DB878EE-E317-4009-B16A-57B81AA21F66}" type="presOf" srcId="{7A0D34FF-4450-4439-8442-963A1B34B589}" destId="{7F9487AE-DCD1-4BDD-B684-2DFCF8BCD381}" srcOrd="1" destOrd="0" presId="urn:microsoft.com/office/officeart/2008/layout/HorizontalMultiLevelHierarchy"/>
    <dgm:cxn modelId="{C80D44E9-7670-415E-AD1A-934A88A350D9}" type="presOf" srcId="{81553E28-EA2C-43B8-AB59-43B4B79E1F35}" destId="{3F1357B4-9E5E-44E0-B461-7288E6C0409A}" srcOrd="0" destOrd="0" presId="urn:microsoft.com/office/officeart/2008/layout/HorizontalMultiLevelHierarchy"/>
    <dgm:cxn modelId="{2529C3BB-5D70-4E28-A100-25E5AA735CC5}" type="presOf" srcId="{CA7C17D0-4058-46FF-AE83-236C1802E17C}" destId="{9F8B010D-B14E-483B-822F-5B87F314267E}" srcOrd="0" destOrd="0" presId="urn:microsoft.com/office/officeart/2008/layout/HorizontalMultiLevelHierarchy"/>
    <dgm:cxn modelId="{6DA37D6D-B4C0-47A5-B5F7-2CD0683F4944}" srcId="{19CF11E3-380E-48F2-89E9-879FB97AB162}" destId="{CA7C17D0-4058-46FF-AE83-236C1802E17C}" srcOrd="0" destOrd="0" parTransId="{7A0D34FF-4450-4439-8442-963A1B34B589}" sibTransId="{82862A97-781B-4E0F-BF13-734B0FACBB5F}"/>
    <dgm:cxn modelId="{357B4B0B-D1BC-41E4-BC54-1F5E7F4E8F75}" type="presParOf" srcId="{3F1357B4-9E5E-44E0-B461-7288E6C0409A}" destId="{FF605446-2FF5-4582-9DE1-73DB2B34EE99}" srcOrd="0" destOrd="0" presId="urn:microsoft.com/office/officeart/2008/layout/HorizontalMultiLevelHierarchy"/>
    <dgm:cxn modelId="{892AB09F-06E1-4790-96D6-509DA11CD233}" type="presParOf" srcId="{FF605446-2FF5-4582-9DE1-73DB2B34EE99}" destId="{62440AD2-5F42-43BB-9E39-2FCC33600A4F}" srcOrd="0" destOrd="0" presId="urn:microsoft.com/office/officeart/2008/layout/HorizontalMultiLevelHierarchy"/>
    <dgm:cxn modelId="{9630CBEE-F4F2-482F-BEF2-734B60D0DEB3}" type="presParOf" srcId="{FF605446-2FF5-4582-9DE1-73DB2B34EE99}" destId="{FB0B2005-BBEF-4D12-9C4E-28A25471DE17}" srcOrd="1" destOrd="0" presId="urn:microsoft.com/office/officeart/2008/layout/HorizontalMultiLevelHierarchy"/>
    <dgm:cxn modelId="{D0D171CA-31FC-4177-B0F0-7054A855D614}" type="presParOf" srcId="{FB0B2005-BBEF-4D12-9C4E-28A25471DE17}" destId="{4EB5C69D-0640-4DB7-8474-31D16E77BBB0}" srcOrd="0" destOrd="0" presId="urn:microsoft.com/office/officeart/2008/layout/HorizontalMultiLevelHierarchy"/>
    <dgm:cxn modelId="{8D75E9DF-1679-4DDC-ADB2-78A2D114B6ED}" type="presParOf" srcId="{4EB5C69D-0640-4DB7-8474-31D16E77BBB0}" destId="{7F9487AE-DCD1-4BDD-B684-2DFCF8BCD381}" srcOrd="0" destOrd="0" presId="urn:microsoft.com/office/officeart/2008/layout/HorizontalMultiLevelHierarchy"/>
    <dgm:cxn modelId="{A4F105AD-9F99-4662-BB06-B9E07D533D30}" type="presParOf" srcId="{FB0B2005-BBEF-4D12-9C4E-28A25471DE17}" destId="{37BD7B29-F596-43D2-AAC1-532DE5CCBAAF}" srcOrd="1" destOrd="0" presId="urn:microsoft.com/office/officeart/2008/layout/HorizontalMultiLevelHierarchy"/>
    <dgm:cxn modelId="{3E0CD53F-4088-46F0-B16F-332027A2EB01}" type="presParOf" srcId="{37BD7B29-F596-43D2-AAC1-532DE5CCBAAF}" destId="{9F8B010D-B14E-483B-822F-5B87F314267E}" srcOrd="0" destOrd="0" presId="urn:microsoft.com/office/officeart/2008/layout/HorizontalMultiLevelHierarchy"/>
    <dgm:cxn modelId="{B3341313-0F33-4D5F-B271-B074E8589DEA}" type="presParOf" srcId="{37BD7B29-F596-43D2-AAC1-532DE5CCBAAF}" destId="{BF2C4452-8C82-4829-B83D-2011F4A9FC23}"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691B465-346B-46D0-AC99-B8DBD2CFF52B}" type="doc">
      <dgm:prSet loTypeId="urn:microsoft.com/office/officeart/2005/8/layout/matrix1" loCatId="matrix" qsTypeId="urn:microsoft.com/office/officeart/2005/8/quickstyle/3d2" qsCatId="3D" csTypeId="urn:microsoft.com/office/officeart/2005/8/colors/accent1_2" csCatId="accent1" phldr="1"/>
      <dgm:spPr/>
      <dgm:t>
        <a:bodyPr/>
        <a:lstStyle/>
        <a:p>
          <a:endParaRPr lang="ru-RU"/>
        </a:p>
      </dgm:t>
    </dgm:pt>
    <dgm:pt modelId="{74739E59-A99F-4750-9E8F-FA5D1D1E0A31}">
      <dgm:prSet phldrT="[Текст]" custT="1"/>
      <dgm:spPr/>
      <dgm:t>
        <a:bodyPr/>
        <a:lstStyle/>
        <a:p>
          <a:endParaRPr lang="ru-RU" sz="1100" dirty="0" smtClean="0"/>
        </a:p>
        <a:p>
          <a:endParaRPr lang="ru-RU" sz="1100" dirty="0" smtClean="0"/>
        </a:p>
        <a:p>
          <a:r>
            <a:rPr lang="ru-RU" sz="1200" dirty="0" smtClean="0">
              <a:solidFill>
                <a:srgbClr val="FF0000"/>
              </a:solidFill>
            </a:rPr>
            <a:t>К</a:t>
          </a:r>
          <a:r>
            <a:rPr lang="ru-RU" sz="1100" dirty="0" smtClean="0">
              <a:solidFill>
                <a:srgbClr val="FF0000"/>
              </a:solidFill>
            </a:rPr>
            <a:t>1</a:t>
          </a:r>
          <a:r>
            <a:rPr lang="ru-RU" sz="1100" dirty="0" smtClean="0"/>
            <a:t> - объем муниципального долга МО края к общему объему доходов бюджета МО края без учета безвозмездных поступлений и (или) поступлений налоговых доходов по доп. Нормативам отчислений от НДФЛ</a:t>
          </a:r>
          <a:endParaRPr lang="ru-RU" sz="1100" dirty="0"/>
        </a:p>
      </dgm:t>
    </dgm:pt>
    <dgm:pt modelId="{98A574B9-BFAB-44AE-9201-B8E2C7573054}" type="parTrans" cxnId="{E853466D-7115-4D91-9B67-E38CF806E214}">
      <dgm:prSet/>
      <dgm:spPr/>
      <dgm:t>
        <a:bodyPr/>
        <a:lstStyle/>
        <a:p>
          <a:endParaRPr lang="ru-RU"/>
        </a:p>
      </dgm:t>
    </dgm:pt>
    <dgm:pt modelId="{BCCA08A4-7A3F-4D70-AA87-55C3398DC022}" type="sibTrans" cxnId="{E853466D-7115-4D91-9B67-E38CF806E214}">
      <dgm:prSet/>
      <dgm:spPr/>
      <dgm:t>
        <a:bodyPr/>
        <a:lstStyle/>
        <a:p>
          <a:endParaRPr lang="ru-RU"/>
        </a:p>
      </dgm:t>
    </dgm:pt>
    <dgm:pt modelId="{09A45558-2D6D-4CFF-BA32-0156739BF011}">
      <dgm:prSet phldrT="[Текст]" custT="1"/>
      <dgm:spPr/>
      <dgm:t>
        <a:bodyPr/>
        <a:lstStyle/>
        <a:p>
          <a:r>
            <a:rPr lang="ru-RU" sz="1200" dirty="0" smtClean="0">
              <a:solidFill>
                <a:srgbClr val="FF0000"/>
              </a:solidFill>
            </a:rPr>
            <a:t>К2</a:t>
          </a:r>
          <a:r>
            <a:rPr lang="ru-RU" sz="1100" dirty="0" smtClean="0"/>
            <a:t> – доля расходов на обслуживание  муниципального долга МО края, за исключением объема расходов, которые осуществляются за счет субвенций, предоставляемых из бюджетов бюджетной системы РФ</a:t>
          </a:r>
          <a:endParaRPr lang="ru-RU" sz="1100" dirty="0"/>
        </a:p>
      </dgm:t>
    </dgm:pt>
    <dgm:pt modelId="{2E5EED3B-C3E0-4ABE-9746-C2E526FD0AC3}" type="parTrans" cxnId="{51F5BC47-C87E-4124-B4DD-55E821F4C36D}">
      <dgm:prSet/>
      <dgm:spPr/>
      <dgm:t>
        <a:bodyPr/>
        <a:lstStyle/>
        <a:p>
          <a:endParaRPr lang="ru-RU"/>
        </a:p>
      </dgm:t>
    </dgm:pt>
    <dgm:pt modelId="{F550D134-F56E-4698-8998-A915ABAC1BFB}" type="sibTrans" cxnId="{51F5BC47-C87E-4124-B4DD-55E821F4C36D}">
      <dgm:prSet/>
      <dgm:spPr/>
      <dgm:t>
        <a:bodyPr/>
        <a:lstStyle/>
        <a:p>
          <a:endParaRPr lang="ru-RU"/>
        </a:p>
      </dgm:t>
    </dgm:pt>
    <dgm:pt modelId="{0F15FCA4-DEF4-42F9-9BDC-FC5C0936BAC8}">
      <dgm:prSet phldrT="[Текст]" custT="1"/>
      <dgm:spPr/>
      <dgm:t>
        <a:bodyPr/>
        <a:lstStyle/>
        <a:p>
          <a:pPr algn="ctr"/>
          <a:r>
            <a:rPr lang="ru-RU" sz="1200" dirty="0" smtClean="0">
              <a:solidFill>
                <a:srgbClr val="FF0000"/>
              </a:solidFill>
            </a:rPr>
            <a:t>К3</a:t>
          </a:r>
          <a:r>
            <a:rPr lang="ru-RU" sz="1000" dirty="0" smtClean="0"/>
            <a:t>- годовая сумма платежей по погашению и обслуживанию муниципального долга МО края, возникшего по состоянию на 1 января очередного финансового года, без учета платежей, направляемых на досрочное погашение долговых обязательств со сроками погашения после 1 января года, след. за отчетным фин. Годом, к  общему объему налоговых и неналоговых доходов бюджета МО края и дотаций из бюджетов бюджетной системы РФ</a:t>
          </a:r>
          <a:endParaRPr lang="ru-RU" sz="1000" dirty="0"/>
        </a:p>
      </dgm:t>
    </dgm:pt>
    <dgm:pt modelId="{05B3F8A8-8314-4990-BB66-5C70421B0942}" type="parTrans" cxnId="{DDD522B4-B92E-433A-9B25-B5C5F27F6AF4}">
      <dgm:prSet/>
      <dgm:spPr/>
      <dgm:t>
        <a:bodyPr/>
        <a:lstStyle/>
        <a:p>
          <a:endParaRPr lang="ru-RU"/>
        </a:p>
      </dgm:t>
    </dgm:pt>
    <dgm:pt modelId="{68573ADD-2E6B-4217-A0CB-DF11EFB5C20A}" type="sibTrans" cxnId="{DDD522B4-B92E-433A-9B25-B5C5F27F6AF4}">
      <dgm:prSet/>
      <dgm:spPr/>
      <dgm:t>
        <a:bodyPr/>
        <a:lstStyle/>
        <a:p>
          <a:endParaRPr lang="ru-RU"/>
        </a:p>
      </dgm:t>
    </dgm:pt>
    <dgm:pt modelId="{A895615A-1DE0-42AB-BC6D-49DBEFED2AD0}">
      <dgm:prSet phldrT="[Текст]" custT="1"/>
      <dgm:spPr/>
      <dgm:t>
        <a:bodyPr/>
        <a:lstStyle/>
        <a:p>
          <a:r>
            <a:rPr lang="ru-RU" sz="1200" dirty="0" smtClean="0">
              <a:solidFill>
                <a:srgbClr val="FF0000"/>
              </a:solidFill>
            </a:rPr>
            <a:t>К4</a:t>
          </a:r>
          <a:r>
            <a:rPr lang="ru-RU" sz="1100" dirty="0" smtClean="0"/>
            <a:t> - доля краткосрочных долговых обязательств муниципального образования края в общем объеме муниципального долга МО края</a:t>
          </a:r>
          <a:endParaRPr lang="ru-RU" sz="1100" dirty="0"/>
        </a:p>
      </dgm:t>
    </dgm:pt>
    <dgm:pt modelId="{598C5D4E-3A51-4602-8006-8AD27B180CE8}" type="parTrans" cxnId="{8A182F3B-0747-4461-85BC-729FA52DE522}">
      <dgm:prSet/>
      <dgm:spPr/>
      <dgm:t>
        <a:bodyPr/>
        <a:lstStyle/>
        <a:p>
          <a:endParaRPr lang="ru-RU"/>
        </a:p>
      </dgm:t>
    </dgm:pt>
    <dgm:pt modelId="{1BF92413-F1DA-467B-8A6B-7A0E2DD58CB4}" type="sibTrans" cxnId="{8A182F3B-0747-4461-85BC-729FA52DE522}">
      <dgm:prSet/>
      <dgm:spPr/>
      <dgm:t>
        <a:bodyPr/>
        <a:lstStyle/>
        <a:p>
          <a:endParaRPr lang="ru-RU"/>
        </a:p>
      </dgm:t>
    </dgm:pt>
    <dgm:pt modelId="{C7FD4398-46EF-442D-848F-4B284D1D1C64}">
      <dgm:prSet phldrT="[Текст]" custT="1">
        <dgm:style>
          <a:lnRef idx="0">
            <a:schemeClr val="accent2"/>
          </a:lnRef>
          <a:fillRef idx="3">
            <a:schemeClr val="accent2"/>
          </a:fillRef>
          <a:effectRef idx="3">
            <a:schemeClr val="accent2"/>
          </a:effectRef>
          <a:fontRef idx="minor">
            <a:schemeClr val="lt1"/>
          </a:fontRef>
        </dgm:style>
      </dgm:prSet>
      <dgm:spPr/>
      <dgm:t>
        <a:bodyPr/>
        <a:lstStyle/>
        <a:p>
          <a:r>
            <a:rPr lang="ru-RU" sz="1200" b="1" i="1" dirty="0" smtClean="0">
              <a:solidFill>
                <a:srgbClr val="FF0000"/>
              </a:solidFill>
            </a:rPr>
            <a:t>4 показателя</a:t>
          </a:r>
          <a:endParaRPr lang="ru-RU" sz="1200" b="1" i="1" dirty="0">
            <a:solidFill>
              <a:srgbClr val="FF0000"/>
            </a:solidFill>
          </a:endParaRPr>
        </a:p>
      </dgm:t>
    </dgm:pt>
    <dgm:pt modelId="{74813654-7C93-4DF8-B055-09E98020C582}" type="sibTrans" cxnId="{D1A6A034-8962-463E-99B4-49EF5B5323C8}">
      <dgm:prSet/>
      <dgm:spPr/>
      <dgm:t>
        <a:bodyPr/>
        <a:lstStyle/>
        <a:p>
          <a:endParaRPr lang="ru-RU"/>
        </a:p>
      </dgm:t>
    </dgm:pt>
    <dgm:pt modelId="{EFB96348-B6A6-4AF8-A1F9-8D679A35B2F6}" type="parTrans" cxnId="{D1A6A034-8962-463E-99B4-49EF5B5323C8}">
      <dgm:prSet/>
      <dgm:spPr/>
      <dgm:t>
        <a:bodyPr/>
        <a:lstStyle/>
        <a:p>
          <a:endParaRPr lang="ru-RU"/>
        </a:p>
      </dgm:t>
    </dgm:pt>
    <dgm:pt modelId="{75EB1010-216E-4E31-B2F5-0A141CC24FC9}" type="pres">
      <dgm:prSet presAssocID="{D691B465-346B-46D0-AC99-B8DBD2CFF52B}" presName="diagram" presStyleCnt="0">
        <dgm:presLayoutVars>
          <dgm:chMax val="1"/>
          <dgm:dir/>
          <dgm:animLvl val="ctr"/>
          <dgm:resizeHandles val="exact"/>
        </dgm:presLayoutVars>
      </dgm:prSet>
      <dgm:spPr/>
      <dgm:t>
        <a:bodyPr/>
        <a:lstStyle/>
        <a:p>
          <a:endParaRPr lang="ru-RU"/>
        </a:p>
      </dgm:t>
    </dgm:pt>
    <dgm:pt modelId="{1C11FA7E-A3E7-4F37-937B-B939E062D505}" type="pres">
      <dgm:prSet presAssocID="{D691B465-346B-46D0-AC99-B8DBD2CFF52B}" presName="matrix" presStyleCnt="0"/>
      <dgm:spPr/>
    </dgm:pt>
    <dgm:pt modelId="{A6984296-CE46-43AE-AC87-F952E3276809}" type="pres">
      <dgm:prSet presAssocID="{D691B465-346B-46D0-AC99-B8DBD2CFF52B}" presName="tile1" presStyleLbl="node1" presStyleIdx="0" presStyleCnt="4" custScaleX="99617" custScaleY="79053" custLinFactNeighborX="-191" custLinFactNeighborY="-10763"/>
      <dgm:spPr/>
      <dgm:t>
        <a:bodyPr/>
        <a:lstStyle/>
        <a:p>
          <a:endParaRPr lang="ru-RU"/>
        </a:p>
      </dgm:t>
    </dgm:pt>
    <dgm:pt modelId="{619A550A-C810-4750-A8F3-93A4D508DFAB}" type="pres">
      <dgm:prSet presAssocID="{D691B465-346B-46D0-AC99-B8DBD2CFF52B}" presName="tile1text" presStyleLbl="node1" presStyleIdx="0" presStyleCnt="4">
        <dgm:presLayoutVars>
          <dgm:chMax val="0"/>
          <dgm:chPref val="0"/>
          <dgm:bulletEnabled val="1"/>
        </dgm:presLayoutVars>
      </dgm:prSet>
      <dgm:spPr/>
      <dgm:t>
        <a:bodyPr/>
        <a:lstStyle/>
        <a:p>
          <a:endParaRPr lang="ru-RU"/>
        </a:p>
      </dgm:t>
    </dgm:pt>
    <dgm:pt modelId="{FDB720E9-2093-4C15-ACD2-A3A09E4F770F}" type="pres">
      <dgm:prSet presAssocID="{D691B465-346B-46D0-AC99-B8DBD2CFF52B}" presName="tile2" presStyleLbl="node1" presStyleIdx="1" presStyleCnt="4" custScaleY="99656" custLinFactNeighborX="3469" custLinFactNeighborY="9259"/>
      <dgm:spPr/>
      <dgm:t>
        <a:bodyPr/>
        <a:lstStyle/>
        <a:p>
          <a:endParaRPr lang="ru-RU"/>
        </a:p>
      </dgm:t>
    </dgm:pt>
    <dgm:pt modelId="{C4878257-D2CE-4E08-99EB-FD81DF0CEB43}" type="pres">
      <dgm:prSet presAssocID="{D691B465-346B-46D0-AC99-B8DBD2CFF52B}" presName="tile2text" presStyleLbl="node1" presStyleIdx="1" presStyleCnt="4">
        <dgm:presLayoutVars>
          <dgm:chMax val="0"/>
          <dgm:chPref val="0"/>
          <dgm:bulletEnabled val="1"/>
        </dgm:presLayoutVars>
      </dgm:prSet>
      <dgm:spPr/>
      <dgm:t>
        <a:bodyPr/>
        <a:lstStyle/>
        <a:p>
          <a:endParaRPr lang="ru-RU"/>
        </a:p>
      </dgm:t>
    </dgm:pt>
    <dgm:pt modelId="{98D0046A-456A-4A26-94DE-08D00D9F608B}" type="pres">
      <dgm:prSet presAssocID="{D691B465-346B-46D0-AC99-B8DBD2CFF52B}" presName="tile3" presStyleLbl="node1" presStyleIdx="2" presStyleCnt="4" custScaleX="107032" custScaleY="135467" custLinFactNeighborX="-5371" custLinFactNeighborY="-6749"/>
      <dgm:spPr/>
      <dgm:t>
        <a:bodyPr/>
        <a:lstStyle/>
        <a:p>
          <a:endParaRPr lang="ru-RU"/>
        </a:p>
      </dgm:t>
    </dgm:pt>
    <dgm:pt modelId="{5693466B-0987-4E6A-B09E-54A6DBC1ED32}" type="pres">
      <dgm:prSet presAssocID="{D691B465-346B-46D0-AC99-B8DBD2CFF52B}" presName="tile3text" presStyleLbl="node1" presStyleIdx="2" presStyleCnt="4">
        <dgm:presLayoutVars>
          <dgm:chMax val="0"/>
          <dgm:chPref val="0"/>
          <dgm:bulletEnabled val="1"/>
        </dgm:presLayoutVars>
      </dgm:prSet>
      <dgm:spPr/>
      <dgm:t>
        <a:bodyPr/>
        <a:lstStyle/>
        <a:p>
          <a:endParaRPr lang="ru-RU"/>
        </a:p>
      </dgm:t>
    </dgm:pt>
    <dgm:pt modelId="{B8E12144-E4B8-46BB-A014-B511730EE747}" type="pres">
      <dgm:prSet presAssocID="{D691B465-346B-46D0-AC99-B8DBD2CFF52B}" presName="tile4" presStyleLbl="node1" presStyleIdx="3" presStyleCnt="4" custAng="0" custScaleX="95285" custScaleY="114067" custLinFactNeighborX="2822" custLinFactNeighborY="3951"/>
      <dgm:spPr/>
      <dgm:t>
        <a:bodyPr/>
        <a:lstStyle/>
        <a:p>
          <a:endParaRPr lang="ru-RU"/>
        </a:p>
      </dgm:t>
    </dgm:pt>
    <dgm:pt modelId="{31AEB3BE-13E9-45A2-94BF-FF20FAAAABC7}" type="pres">
      <dgm:prSet presAssocID="{D691B465-346B-46D0-AC99-B8DBD2CFF52B}" presName="tile4text" presStyleLbl="node1" presStyleIdx="3" presStyleCnt="4">
        <dgm:presLayoutVars>
          <dgm:chMax val="0"/>
          <dgm:chPref val="0"/>
          <dgm:bulletEnabled val="1"/>
        </dgm:presLayoutVars>
      </dgm:prSet>
      <dgm:spPr/>
      <dgm:t>
        <a:bodyPr/>
        <a:lstStyle/>
        <a:p>
          <a:endParaRPr lang="ru-RU"/>
        </a:p>
      </dgm:t>
    </dgm:pt>
    <dgm:pt modelId="{C5B5C627-505F-41AB-BA7D-C6D6B972D76C}" type="pres">
      <dgm:prSet presAssocID="{D691B465-346B-46D0-AC99-B8DBD2CFF52B}" presName="centerTile" presStyleLbl="fgShp" presStyleIdx="0" presStyleCnt="1" custScaleX="130062" custScaleY="40829" custLinFactNeighborX="5302" custLinFactNeighborY="-36553">
        <dgm:presLayoutVars>
          <dgm:chMax val="0"/>
          <dgm:chPref val="0"/>
        </dgm:presLayoutVars>
      </dgm:prSet>
      <dgm:spPr/>
      <dgm:t>
        <a:bodyPr/>
        <a:lstStyle/>
        <a:p>
          <a:endParaRPr lang="ru-RU"/>
        </a:p>
      </dgm:t>
    </dgm:pt>
  </dgm:ptLst>
  <dgm:cxnLst>
    <dgm:cxn modelId="{D8E61827-E94D-4DC1-B737-5B46DD7C382E}" type="presOf" srcId="{A895615A-1DE0-42AB-BC6D-49DBEFED2AD0}" destId="{31AEB3BE-13E9-45A2-94BF-FF20FAAAABC7}" srcOrd="1" destOrd="0" presId="urn:microsoft.com/office/officeart/2005/8/layout/matrix1"/>
    <dgm:cxn modelId="{71731E22-FC3E-4D57-A156-6F6005E249C5}" type="presOf" srcId="{09A45558-2D6D-4CFF-BA32-0156739BF011}" destId="{C4878257-D2CE-4E08-99EB-FD81DF0CEB43}" srcOrd="1" destOrd="0" presId="urn:microsoft.com/office/officeart/2005/8/layout/matrix1"/>
    <dgm:cxn modelId="{B28D9809-6CC5-465C-9A0F-CD7B99208F61}" type="presOf" srcId="{0F15FCA4-DEF4-42F9-9BDC-FC5C0936BAC8}" destId="{98D0046A-456A-4A26-94DE-08D00D9F608B}" srcOrd="0" destOrd="0" presId="urn:microsoft.com/office/officeart/2005/8/layout/matrix1"/>
    <dgm:cxn modelId="{A8D93E8B-71C1-4341-AD3E-6FAD73ECE78C}" type="presOf" srcId="{74739E59-A99F-4750-9E8F-FA5D1D1E0A31}" destId="{A6984296-CE46-43AE-AC87-F952E3276809}" srcOrd="0" destOrd="0" presId="urn:microsoft.com/office/officeart/2005/8/layout/matrix1"/>
    <dgm:cxn modelId="{DDD522B4-B92E-433A-9B25-B5C5F27F6AF4}" srcId="{C7FD4398-46EF-442D-848F-4B284D1D1C64}" destId="{0F15FCA4-DEF4-42F9-9BDC-FC5C0936BAC8}" srcOrd="2" destOrd="0" parTransId="{05B3F8A8-8314-4990-BB66-5C70421B0942}" sibTransId="{68573ADD-2E6B-4217-A0CB-DF11EFB5C20A}"/>
    <dgm:cxn modelId="{2E2473FC-90D9-4C58-8270-5BE268765790}" type="presOf" srcId="{D691B465-346B-46D0-AC99-B8DBD2CFF52B}" destId="{75EB1010-216E-4E31-B2F5-0A141CC24FC9}" srcOrd="0" destOrd="0" presId="urn:microsoft.com/office/officeart/2005/8/layout/matrix1"/>
    <dgm:cxn modelId="{D1A6A034-8962-463E-99B4-49EF5B5323C8}" srcId="{D691B465-346B-46D0-AC99-B8DBD2CFF52B}" destId="{C7FD4398-46EF-442D-848F-4B284D1D1C64}" srcOrd="0" destOrd="0" parTransId="{EFB96348-B6A6-4AF8-A1F9-8D679A35B2F6}" sibTransId="{74813654-7C93-4DF8-B055-09E98020C582}"/>
    <dgm:cxn modelId="{D0308275-203D-4405-830E-F2BC26143706}" type="presOf" srcId="{A895615A-1DE0-42AB-BC6D-49DBEFED2AD0}" destId="{B8E12144-E4B8-46BB-A014-B511730EE747}" srcOrd="0" destOrd="0" presId="urn:microsoft.com/office/officeart/2005/8/layout/matrix1"/>
    <dgm:cxn modelId="{51F5BC47-C87E-4124-B4DD-55E821F4C36D}" srcId="{C7FD4398-46EF-442D-848F-4B284D1D1C64}" destId="{09A45558-2D6D-4CFF-BA32-0156739BF011}" srcOrd="1" destOrd="0" parTransId="{2E5EED3B-C3E0-4ABE-9746-C2E526FD0AC3}" sibTransId="{F550D134-F56E-4698-8998-A915ABAC1BFB}"/>
    <dgm:cxn modelId="{98F03457-166C-4E40-96B0-CD08D75EDFDA}" type="presOf" srcId="{C7FD4398-46EF-442D-848F-4B284D1D1C64}" destId="{C5B5C627-505F-41AB-BA7D-C6D6B972D76C}" srcOrd="0" destOrd="0" presId="urn:microsoft.com/office/officeart/2005/8/layout/matrix1"/>
    <dgm:cxn modelId="{29126BF3-7989-4D0A-B79D-E7492AC5C436}" type="presOf" srcId="{74739E59-A99F-4750-9E8F-FA5D1D1E0A31}" destId="{619A550A-C810-4750-A8F3-93A4D508DFAB}" srcOrd="1" destOrd="0" presId="urn:microsoft.com/office/officeart/2005/8/layout/matrix1"/>
    <dgm:cxn modelId="{F7367051-0136-4FAE-A14C-68FC717CB677}" type="presOf" srcId="{09A45558-2D6D-4CFF-BA32-0156739BF011}" destId="{FDB720E9-2093-4C15-ACD2-A3A09E4F770F}" srcOrd="0" destOrd="0" presId="urn:microsoft.com/office/officeart/2005/8/layout/matrix1"/>
    <dgm:cxn modelId="{8A182F3B-0747-4461-85BC-729FA52DE522}" srcId="{C7FD4398-46EF-442D-848F-4B284D1D1C64}" destId="{A895615A-1DE0-42AB-BC6D-49DBEFED2AD0}" srcOrd="3" destOrd="0" parTransId="{598C5D4E-3A51-4602-8006-8AD27B180CE8}" sibTransId="{1BF92413-F1DA-467B-8A6B-7A0E2DD58CB4}"/>
    <dgm:cxn modelId="{E853466D-7115-4D91-9B67-E38CF806E214}" srcId="{C7FD4398-46EF-442D-848F-4B284D1D1C64}" destId="{74739E59-A99F-4750-9E8F-FA5D1D1E0A31}" srcOrd="0" destOrd="0" parTransId="{98A574B9-BFAB-44AE-9201-B8E2C7573054}" sibTransId="{BCCA08A4-7A3F-4D70-AA87-55C3398DC022}"/>
    <dgm:cxn modelId="{3C0C9551-9207-4B96-9194-DFBA677D1182}" type="presOf" srcId="{0F15FCA4-DEF4-42F9-9BDC-FC5C0936BAC8}" destId="{5693466B-0987-4E6A-B09E-54A6DBC1ED32}" srcOrd="1" destOrd="0" presId="urn:microsoft.com/office/officeart/2005/8/layout/matrix1"/>
    <dgm:cxn modelId="{5358B04E-A9DD-4B1C-8849-EBC872177474}" type="presParOf" srcId="{75EB1010-216E-4E31-B2F5-0A141CC24FC9}" destId="{1C11FA7E-A3E7-4F37-937B-B939E062D505}" srcOrd="0" destOrd="0" presId="urn:microsoft.com/office/officeart/2005/8/layout/matrix1"/>
    <dgm:cxn modelId="{2BFF3CD5-F863-4D21-ADAD-7CE42ADB3EB1}" type="presParOf" srcId="{1C11FA7E-A3E7-4F37-937B-B939E062D505}" destId="{A6984296-CE46-43AE-AC87-F952E3276809}" srcOrd="0" destOrd="0" presId="urn:microsoft.com/office/officeart/2005/8/layout/matrix1"/>
    <dgm:cxn modelId="{941B59A1-6489-45F8-B1CA-3A22A103A1F4}" type="presParOf" srcId="{1C11FA7E-A3E7-4F37-937B-B939E062D505}" destId="{619A550A-C810-4750-A8F3-93A4D508DFAB}" srcOrd="1" destOrd="0" presId="urn:microsoft.com/office/officeart/2005/8/layout/matrix1"/>
    <dgm:cxn modelId="{52F143AA-0A72-423F-9564-45CD7F2569BE}" type="presParOf" srcId="{1C11FA7E-A3E7-4F37-937B-B939E062D505}" destId="{FDB720E9-2093-4C15-ACD2-A3A09E4F770F}" srcOrd="2" destOrd="0" presId="urn:microsoft.com/office/officeart/2005/8/layout/matrix1"/>
    <dgm:cxn modelId="{B35E1833-D945-4C44-ABE3-BE4D27F4F2C2}" type="presParOf" srcId="{1C11FA7E-A3E7-4F37-937B-B939E062D505}" destId="{C4878257-D2CE-4E08-99EB-FD81DF0CEB43}" srcOrd="3" destOrd="0" presId="urn:microsoft.com/office/officeart/2005/8/layout/matrix1"/>
    <dgm:cxn modelId="{F96E1ED7-A30D-43A3-BDB9-93DCD87B9B1A}" type="presParOf" srcId="{1C11FA7E-A3E7-4F37-937B-B939E062D505}" destId="{98D0046A-456A-4A26-94DE-08D00D9F608B}" srcOrd="4" destOrd="0" presId="urn:microsoft.com/office/officeart/2005/8/layout/matrix1"/>
    <dgm:cxn modelId="{CB6A3B23-1232-4F44-AB94-C1836BB7A18B}" type="presParOf" srcId="{1C11FA7E-A3E7-4F37-937B-B939E062D505}" destId="{5693466B-0987-4E6A-B09E-54A6DBC1ED32}" srcOrd="5" destOrd="0" presId="urn:microsoft.com/office/officeart/2005/8/layout/matrix1"/>
    <dgm:cxn modelId="{4DC2A937-5690-43B4-82CC-3653F798BDE5}" type="presParOf" srcId="{1C11FA7E-A3E7-4F37-937B-B939E062D505}" destId="{B8E12144-E4B8-46BB-A014-B511730EE747}" srcOrd="6" destOrd="0" presId="urn:microsoft.com/office/officeart/2005/8/layout/matrix1"/>
    <dgm:cxn modelId="{F8468842-C363-4887-9655-FED53F9724B7}" type="presParOf" srcId="{1C11FA7E-A3E7-4F37-937B-B939E062D505}" destId="{31AEB3BE-13E9-45A2-94BF-FF20FAAAABC7}" srcOrd="7" destOrd="0" presId="urn:microsoft.com/office/officeart/2005/8/layout/matrix1"/>
    <dgm:cxn modelId="{B0951B54-5DBB-4FBA-B6F7-CB70E0408292}" type="presParOf" srcId="{75EB1010-216E-4E31-B2F5-0A141CC24FC9}" destId="{C5B5C627-505F-41AB-BA7D-C6D6B972D76C}"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E39E88D9-1A17-46D1-AD21-4D17E626D35B}" type="doc">
      <dgm:prSet loTypeId="urn:microsoft.com/office/officeart/2005/8/layout/arrow2" loCatId="process" qsTypeId="urn:microsoft.com/office/officeart/2005/8/quickstyle/simple1" qsCatId="simple" csTypeId="urn:microsoft.com/office/officeart/2005/8/colors/accent1_2" csCatId="accent1" phldr="1"/>
      <dgm:spPr/>
    </dgm:pt>
    <dgm:pt modelId="{0CB7829E-4B3E-4EB3-B334-578FB35EB01B}">
      <dgm:prSet phldrT="[Текст]" custT="1"/>
      <dgm:spPr/>
      <dgm:t>
        <a:bodyPr/>
        <a:lstStyle/>
        <a:p>
          <a:r>
            <a:rPr lang="ru-RU" sz="800" dirty="0" smtClean="0">
              <a:latin typeface="Times New Roman" pitchFamily="18" charset="0"/>
              <a:cs typeface="Times New Roman" pitchFamily="18" charset="0"/>
            </a:rPr>
            <a:t>Поиск проектной идеи</a:t>
          </a:r>
          <a:endParaRPr lang="ru-RU" sz="800" dirty="0">
            <a:latin typeface="Times New Roman" pitchFamily="18" charset="0"/>
            <a:cs typeface="Times New Roman" pitchFamily="18" charset="0"/>
          </a:endParaRPr>
        </a:p>
      </dgm:t>
    </dgm:pt>
    <dgm:pt modelId="{347CE24A-0F98-4A5E-9EA6-3A540208D300}" type="parTrans" cxnId="{320EDE2D-7250-4B13-A467-FA7018FDF4DD}">
      <dgm:prSet/>
      <dgm:spPr/>
      <dgm:t>
        <a:bodyPr/>
        <a:lstStyle/>
        <a:p>
          <a:endParaRPr lang="ru-RU"/>
        </a:p>
      </dgm:t>
    </dgm:pt>
    <dgm:pt modelId="{410AA478-CF48-4A3B-90B4-21CFE515104F}" type="sibTrans" cxnId="{320EDE2D-7250-4B13-A467-FA7018FDF4DD}">
      <dgm:prSet/>
      <dgm:spPr/>
      <dgm:t>
        <a:bodyPr/>
        <a:lstStyle/>
        <a:p>
          <a:endParaRPr lang="ru-RU"/>
        </a:p>
      </dgm:t>
    </dgm:pt>
    <dgm:pt modelId="{2BEA210A-E4E9-4A64-8FD3-F3EF71472AFE}">
      <dgm:prSet phldrT="[Текст]" custT="1"/>
      <dgm:spPr/>
      <dgm:t>
        <a:bodyPr/>
        <a:lstStyle/>
        <a:p>
          <a:r>
            <a:rPr lang="ru-RU" sz="800" dirty="0" smtClean="0">
              <a:latin typeface="Times New Roman" pitchFamily="18" charset="0"/>
              <a:cs typeface="Times New Roman" pitchFamily="18" charset="0"/>
            </a:rPr>
            <a:t>Оценка ИП на региональном конкурсе</a:t>
          </a:r>
          <a:endParaRPr lang="ru-RU" sz="800" dirty="0">
            <a:latin typeface="Times New Roman" pitchFamily="18" charset="0"/>
            <a:cs typeface="Times New Roman" pitchFamily="18" charset="0"/>
          </a:endParaRPr>
        </a:p>
      </dgm:t>
    </dgm:pt>
    <dgm:pt modelId="{FBA89DAA-6618-4B1E-BFEF-FCD10AA88769}" type="parTrans" cxnId="{D5C2CF54-46EA-4F18-8F97-BDF1469FB033}">
      <dgm:prSet/>
      <dgm:spPr/>
      <dgm:t>
        <a:bodyPr/>
        <a:lstStyle/>
        <a:p>
          <a:endParaRPr lang="ru-RU"/>
        </a:p>
      </dgm:t>
    </dgm:pt>
    <dgm:pt modelId="{C221979D-E8EF-4044-8A6F-18FFE3EA87CA}" type="sibTrans" cxnId="{D5C2CF54-46EA-4F18-8F97-BDF1469FB033}">
      <dgm:prSet/>
      <dgm:spPr/>
      <dgm:t>
        <a:bodyPr/>
        <a:lstStyle/>
        <a:p>
          <a:endParaRPr lang="ru-RU"/>
        </a:p>
      </dgm:t>
    </dgm:pt>
    <dgm:pt modelId="{507AEECE-0D77-436E-B055-0E50E3FDE4F8}">
      <dgm:prSet phldrT="[Текст]" phldr="1"/>
      <dgm:spPr/>
      <dgm:t>
        <a:bodyPr/>
        <a:lstStyle/>
        <a:p>
          <a:endParaRPr lang="ru-RU"/>
        </a:p>
      </dgm:t>
    </dgm:pt>
    <dgm:pt modelId="{33A95C96-98DF-44E8-A137-8560EBA285A3}" type="parTrans" cxnId="{46082C15-518F-452A-9588-223BFA5AC529}">
      <dgm:prSet/>
      <dgm:spPr/>
      <dgm:t>
        <a:bodyPr/>
        <a:lstStyle/>
        <a:p>
          <a:endParaRPr lang="ru-RU"/>
        </a:p>
      </dgm:t>
    </dgm:pt>
    <dgm:pt modelId="{CE9BB422-0E69-4B71-8888-FD603EA7C8A5}" type="sibTrans" cxnId="{46082C15-518F-452A-9588-223BFA5AC529}">
      <dgm:prSet/>
      <dgm:spPr/>
      <dgm:t>
        <a:bodyPr/>
        <a:lstStyle/>
        <a:p>
          <a:endParaRPr lang="ru-RU"/>
        </a:p>
      </dgm:t>
    </dgm:pt>
    <dgm:pt modelId="{8887787D-BE00-4254-B09F-E58ADDA17F2D}">
      <dgm:prSet custT="1"/>
      <dgm:spPr/>
      <dgm:t>
        <a:bodyPr/>
        <a:lstStyle/>
        <a:p>
          <a:r>
            <a:rPr lang="ru-RU" sz="800" dirty="0" smtClean="0">
              <a:latin typeface="Times New Roman" pitchFamily="18" charset="0"/>
              <a:cs typeface="Times New Roman" pitchFamily="18" charset="0"/>
            </a:rPr>
            <a:t>Обсуждение и выбор инициативного проекта для ППМИ</a:t>
          </a:r>
          <a:endParaRPr lang="ru-RU" sz="800" dirty="0">
            <a:latin typeface="Times New Roman" pitchFamily="18" charset="0"/>
            <a:cs typeface="Times New Roman" pitchFamily="18" charset="0"/>
          </a:endParaRPr>
        </a:p>
      </dgm:t>
    </dgm:pt>
    <dgm:pt modelId="{81D61568-AB99-4880-8E7E-209C85994B10}" type="parTrans" cxnId="{F177990E-054A-4E90-AD28-AB5EA36DAE16}">
      <dgm:prSet/>
      <dgm:spPr/>
      <dgm:t>
        <a:bodyPr/>
        <a:lstStyle/>
        <a:p>
          <a:endParaRPr lang="ru-RU"/>
        </a:p>
      </dgm:t>
    </dgm:pt>
    <dgm:pt modelId="{DFC66223-F50E-4BB9-8486-EF22C10DCF4A}" type="sibTrans" cxnId="{F177990E-054A-4E90-AD28-AB5EA36DAE16}">
      <dgm:prSet/>
      <dgm:spPr/>
      <dgm:t>
        <a:bodyPr/>
        <a:lstStyle/>
        <a:p>
          <a:endParaRPr lang="ru-RU"/>
        </a:p>
      </dgm:t>
    </dgm:pt>
    <dgm:pt modelId="{9C5E6BDA-C971-413B-A2FA-8D77066AD56F}">
      <dgm:prSet custT="1"/>
      <dgm:spPr/>
      <dgm:t>
        <a:bodyPr/>
        <a:lstStyle/>
        <a:p>
          <a:r>
            <a:rPr lang="ru-RU" sz="800" dirty="0" smtClean="0">
              <a:latin typeface="Times New Roman" pitchFamily="18" charset="0"/>
              <a:cs typeface="Times New Roman" pitchFamily="18" charset="0"/>
            </a:rPr>
            <a:t>Внесение ИП в местную администрацию</a:t>
          </a:r>
          <a:endParaRPr lang="ru-RU" sz="800" dirty="0">
            <a:latin typeface="Times New Roman" pitchFamily="18" charset="0"/>
            <a:cs typeface="Times New Roman" pitchFamily="18" charset="0"/>
          </a:endParaRPr>
        </a:p>
      </dgm:t>
    </dgm:pt>
    <dgm:pt modelId="{AD405771-24CC-42BF-80DE-057F467E0872}" type="parTrans" cxnId="{1872AD94-001A-4953-80D7-DCD71E442B3D}">
      <dgm:prSet/>
      <dgm:spPr/>
      <dgm:t>
        <a:bodyPr/>
        <a:lstStyle/>
        <a:p>
          <a:endParaRPr lang="ru-RU"/>
        </a:p>
      </dgm:t>
    </dgm:pt>
    <dgm:pt modelId="{5153A4B2-88F8-4BB0-8D1E-2E94CA33C243}" type="sibTrans" cxnId="{1872AD94-001A-4953-80D7-DCD71E442B3D}">
      <dgm:prSet/>
      <dgm:spPr/>
      <dgm:t>
        <a:bodyPr/>
        <a:lstStyle/>
        <a:p>
          <a:endParaRPr lang="ru-RU"/>
        </a:p>
      </dgm:t>
    </dgm:pt>
    <dgm:pt modelId="{8DC34B50-0449-4906-BD68-ADF3C87B2BB1}">
      <dgm:prSet custT="1"/>
      <dgm:spPr/>
      <dgm:t>
        <a:bodyPr/>
        <a:lstStyle/>
        <a:p>
          <a:r>
            <a:rPr lang="ru-RU" sz="800" dirty="0" smtClean="0">
              <a:latin typeface="Times New Roman" pitchFamily="18" charset="0"/>
              <a:cs typeface="Times New Roman" pitchFamily="18" charset="0"/>
            </a:rPr>
            <a:t>Подготовка конкурсной документации</a:t>
          </a:r>
          <a:endParaRPr lang="ru-RU" sz="800" dirty="0">
            <a:latin typeface="Times New Roman" pitchFamily="18" charset="0"/>
            <a:cs typeface="Times New Roman" pitchFamily="18" charset="0"/>
          </a:endParaRPr>
        </a:p>
      </dgm:t>
    </dgm:pt>
    <dgm:pt modelId="{E3EDE21D-16BD-44AE-8CED-41B0925C7EDE}" type="parTrans" cxnId="{ACA49EBC-9C22-4D0C-BF16-B14E9D659478}">
      <dgm:prSet/>
      <dgm:spPr/>
      <dgm:t>
        <a:bodyPr/>
        <a:lstStyle/>
        <a:p>
          <a:endParaRPr lang="ru-RU"/>
        </a:p>
      </dgm:t>
    </dgm:pt>
    <dgm:pt modelId="{565B9C9E-04B5-4431-82E0-08EFCDC53CE5}" type="sibTrans" cxnId="{ACA49EBC-9C22-4D0C-BF16-B14E9D659478}">
      <dgm:prSet/>
      <dgm:spPr/>
      <dgm:t>
        <a:bodyPr/>
        <a:lstStyle/>
        <a:p>
          <a:endParaRPr lang="ru-RU"/>
        </a:p>
      </dgm:t>
    </dgm:pt>
    <dgm:pt modelId="{5124DFC8-06B9-4224-AE95-59B2412FD795}" type="pres">
      <dgm:prSet presAssocID="{E39E88D9-1A17-46D1-AD21-4D17E626D35B}" presName="arrowDiagram" presStyleCnt="0">
        <dgm:presLayoutVars>
          <dgm:chMax val="5"/>
          <dgm:dir/>
          <dgm:resizeHandles val="exact"/>
        </dgm:presLayoutVars>
      </dgm:prSet>
      <dgm:spPr/>
    </dgm:pt>
    <dgm:pt modelId="{81BCACE3-8256-4424-89AA-C4D276BC0CF0}" type="pres">
      <dgm:prSet presAssocID="{E39E88D9-1A17-46D1-AD21-4D17E626D35B}" presName="arrow" presStyleLbl="bgShp" presStyleIdx="0" presStyleCnt="1" custScaleX="102546" custLinFactNeighborX="1470" custLinFactNeighborY="-2208"/>
      <dgm:spPr/>
    </dgm:pt>
    <dgm:pt modelId="{1FA6DA7F-FE20-496F-B307-7AE9CFBE0AEB}" type="pres">
      <dgm:prSet presAssocID="{E39E88D9-1A17-46D1-AD21-4D17E626D35B}" presName="arrowDiagram5" presStyleCnt="0"/>
      <dgm:spPr/>
    </dgm:pt>
    <dgm:pt modelId="{9F69A72C-50F5-415F-9E81-AA0E28C5DE9B}" type="pres">
      <dgm:prSet presAssocID="{0CB7829E-4B3E-4EB3-B334-578FB35EB01B}" presName="bullet5a" presStyleLbl="node1" presStyleIdx="0" presStyleCnt="5" custLinFactX="-158693" custLinFactY="174657" custLinFactNeighborX="-200000" custLinFactNeighborY="200000"/>
      <dgm:spPr/>
    </dgm:pt>
    <dgm:pt modelId="{4F780801-6113-4325-B3E0-18FDF7B4F8B2}" type="pres">
      <dgm:prSet presAssocID="{0CB7829E-4B3E-4EB3-B334-578FB35EB01B}" presName="textBox5a" presStyleLbl="revTx" presStyleIdx="0" presStyleCnt="5" custAng="0" custScaleX="109065" custScaleY="33776" custLinFactNeighborX="-70413" custLinFactNeighborY="36139">
        <dgm:presLayoutVars>
          <dgm:bulletEnabled val="1"/>
        </dgm:presLayoutVars>
      </dgm:prSet>
      <dgm:spPr/>
      <dgm:t>
        <a:bodyPr/>
        <a:lstStyle/>
        <a:p>
          <a:endParaRPr lang="ru-RU"/>
        </a:p>
      </dgm:t>
    </dgm:pt>
    <dgm:pt modelId="{324273A0-5E05-4038-B0FE-000F3F4EF57F}" type="pres">
      <dgm:prSet presAssocID="{8887787D-BE00-4254-B09F-E58ADDA17F2D}" presName="bullet5b" presStyleLbl="node1" presStyleIdx="1" presStyleCnt="5" custLinFactX="-152767" custLinFactY="100000" custLinFactNeighborX="-200000" custLinFactNeighborY="182755"/>
      <dgm:spPr/>
    </dgm:pt>
    <dgm:pt modelId="{12EB2DA2-74AF-46A4-9A5E-C190D3903D15}" type="pres">
      <dgm:prSet presAssocID="{8887787D-BE00-4254-B09F-E58ADDA17F2D}" presName="textBox5b" presStyleLbl="revTx" presStyleIdx="1" presStyleCnt="5" custScaleX="183104" custScaleY="22124" custLinFactNeighborX="-52402" custLinFactNeighborY="14040">
        <dgm:presLayoutVars>
          <dgm:bulletEnabled val="1"/>
        </dgm:presLayoutVars>
      </dgm:prSet>
      <dgm:spPr/>
      <dgm:t>
        <a:bodyPr/>
        <a:lstStyle/>
        <a:p>
          <a:endParaRPr lang="ru-RU"/>
        </a:p>
      </dgm:t>
    </dgm:pt>
    <dgm:pt modelId="{F36CD71A-4020-4DEF-9BAC-F8E126DF892C}" type="pres">
      <dgm:prSet presAssocID="{9C5E6BDA-C971-413B-A2FA-8D77066AD56F}" presName="bullet5c" presStyleLbl="node1" presStyleIdx="2" presStyleCnt="5" custLinFactX="-147898" custLinFactY="94089" custLinFactNeighborX="-200000" custLinFactNeighborY="100000"/>
      <dgm:spPr/>
    </dgm:pt>
    <dgm:pt modelId="{2CCC032E-5B30-44E1-86BC-A69CE94CAE49}" type="pres">
      <dgm:prSet presAssocID="{9C5E6BDA-C971-413B-A2FA-8D77066AD56F}" presName="textBox5c" presStyleLbl="revTx" presStyleIdx="2" presStyleCnt="5" custScaleX="173796" custScaleY="30119" custLinFactNeighborX="-81944" custLinFactNeighborY="1082">
        <dgm:presLayoutVars>
          <dgm:bulletEnabled val="1"/>
        </dgm:presLayoutVars>
      </dgm:prSet>
      <dgm:spPr/>
      <dgm:t>
        <a:bodyPr/>
        <a:lstStyle/>
        <a:p>
          <a:endParaRPr lang="ru-RU"/>
        </a:p>
      </dgm:t>
    </dgm:pt>
    <dgm:pt modelId="{5AA2FDFB-BAF4-4A33-8CB9-3C8327498FDD}" type="pres">
      <dgm:prSet presAssocID="{8DC34B50-0449-4906-BD68-ADF3C87B2BB1}" presName="bullet5d" presStyleLbl="node1" presStyleIdx="3" presStyleCnt="5" custLinFactX="-188921" custLinFactY="27129" custLinFactNeighborX="-200000" custLinFactNeighborY="100000"/>
      <dgm:spPr/>
    </dgm:pt>
    <dgm:pt modelId="{A19B8ED6-3BCE-41AD-8BDB-E1E080AB6826}" type="pres">
      <dgm:prSet presAssocID="{8DC34B50-0449-4906-BD68-ADF3C87B2BB1}" presName="textBox5d" presStyleLbl="revTx" presStyleIdx="3" presStyleCnt="5" custScaleX="160115" custScaleY="16489" custLinFactX="-18919" custLinFactNeighborX="-100000" custLinFactNeighborY="-12318">
        <dgm:presLayoutVars>
          <dgm:bulletEnabled val="1"/>
        </dgm:presLayoutVars>
      </dgm:prSet>
      <dgm:spPr/>
      <dgm:t>
        <a:bodyPr/>
        <a:lstStyle/>
        <a:p>
          <a:endParaRPr lang="ru-RU"/>
        </a:p>
      </dgm:t>
    </dgm:pt>
    <dgm:pt modelId="{0A376B4E-EC13-4145-BF0F-87EECA3856C8}" type="pres">
      <dgm:prSet presAssocID="{2BEA210A-E4E9-4A64-8FD3-F3EF71472AFE}" presName="bullet5e" presStyleLbl="node1" presStyleIdx="4" presStyleCnt="5" custLinFactX="-173153" custLinFactNeighborX="-200000" custLinFactNeighborY="75511"/>
      <dgm:spPr/>
      <dgm:t>
        <a:bodyPr/>
        <a:lstStyle/>
        <a:p>
          <a:endParaRPr lang="ru-RU"/>
        </a:p>
      </dgm:t>
    </dgm:pt>
    <dgm:pt modelId="{D7BFA274-87DD-46D6-948C-B63893434C54}" type="pres">
      <dgm:prSet presAssocID="{2BEA210A-E4E9-4A64-8FD3-F3EF71472AFE}" presName="textBox5e" presStyleLbl="revTx" presStyleIdx="4" presStyleCnt="5" custScaleX="180599" custScaleY="14055" custLinFactX="-53988" custLinFactNeighborX="-100000" custLinFactNeighborY="-21688">
        <dgm:presLayoutVars>
          <dgm:bulletEnabled val="1"/>
        </dgm:presLayoutVars>
      </dgm:prSet>
      <dgm:spPr/>
      <dgm:t>
        <a:bodyPr/>
        <a:lstStyle/>
        <a:p>
          <a:endParaRPr lang="ru-RU"/>
        </a:p>
      </dgm:t>
    </dgm:pt>
  </dgm:ptLst>
  <dgm:cxnLst>
    <dgm:cxn modelId="{CBD9F989-0B86-4AFD-B593-3E5A9FEB16FD}" type="presOf" srcId="{8DC34B50-0449-4906-BD68-ADF3C87B2BB1}" destId="{A19B8ED6-3BCE-41AD-8BDB-E1E080AB6826}" srcOrd="0" destOrd="0" presId="urn:microsoft.com/office/officeart/2005/8/layout/arrow2"/>
    <dgm:cxn modelId="{46082C15-518F-452A-9588-223BFA5AC529}" srcId="{E39E88D9-1A17-46D1-AD21-4D17E626D35B}" destId="{507AEECE-0D77-436E-B055-0E50E3FDE4F8}" srcOrd="5" destOrd="0" parTransId="{33A95C96-98DF-44E8-A137-8560EBA285A3}" sibTransId="{CE9BB422-0E69-4B71-8888-FD603EA7C8A5}"/>
    <dgm:cxn modelId="{7AD73796-12A0-4BD0-8B6D-C80EABCF175E}" type="presOf" srcId="{9C5E6BDA-C971-413B-A2FA-8D77066AD56F}" destId="{2CCC032E-5B30-44E1-86BC-A69CE94CAE49}" srcOrd="0" destOrd="0" presId="urn:microsoft.com/office/officeart/2005/8/layout/arrow2"/>
    <dgm:cxn modelId="{C3C61961-6FB2-46EE-B516-246B8DD9BF75}" type="presOf" srcId="{0CB7829E-4B3E-4EB3-B334-578FB35EB01B}" destId="{4F780801-6113-4325-B3E0-18FDF7B4F8B2}" srcOrd="0" destOrd="0" presId="urn:microsoft.com/office/officeart/2005/8/layout/arrow2"/>
    <dgm:cxn modelId="{ACA49EBC-9C22-4D0C-BF16-B14E9D659478}" srcId="{E39E88D9-1A17-46D1-AD21-4D17E626D35B}" destId="{8DC34B50-0449-4906-BD68-ADF3C87B2BB1}" srcOrd="3" destOrd="0" parTransId="{E3EDE21D-16BD-44AE-8CED-41B0925C7EDE}" sibTransId="{565B9C9E-04B5-4431-82E0-08EFCDC53CE5}"/>
    <dgm:cxn modelId="{F177990E-054A-4E90-AD28-AB5EA36DAE16}" srcId="{E39E88D9-1A17-46D1-AD21-4D17E626D35B}" destId="{8887787D-BE00-4254-B09F-E58ADDA17F2D}" srcOrd="1" destOrd="0" parTransId="{81D61568-AB99-4880-8E7E-209C85994B10}" sibTransId="{DFC66223-F50E-4BB9-8486-EF22C10DCF4A}"/>
    <dgm:cxn modelId="{1872AD94-001A-4953-80D7-DCD71E442B3D}" srcId="{E39E88D9-1A17-46D1-AD21-4D17E626D35B}" destId="{9C5E6BDA-C971-413B-A2FA-8D77066AD56F}" srcOrd="2" destOrd="0" parTransId="{AD405771-24CC-42BF-80DE-057F467E0872}" sibTransId="{5153A4B2-88F8-4BB0-8D1E-2E94CA33C243}"/>
    <dgm:cxn modelId="{EC3C1FB9-260D-4FB6-92A3-1EB9605E265F}" type="presOf" srcId="{E39E88D9-1A17-46D1-AD21-4D17E626D35B}" destId="{5124DFC8-06B9-4224-AE95-59B2412FD795}" srcOrd="0" destOrd="0" presId="urn:microsoft.com/office/officeart/2005/8/layout/arrow2"/>
    <dgm:cxn modelId="{B38E15F3-689C-4549-8460-3789B8C0E210}" type="presOf" srcId="{8887787D-BE00-4254-B09F-E58ADDA17F2D}" destId="{12EB2DA2-74AF-46A4-9A5E-C190D3903D15}" srcOrd="0" destOrd="0" presId="urn:microsoft.com/office/officeart/2005/8/layout/arrow2"/>
    <dgm:cxn modelId="{320EDE2D-7250-4B13-A467-FA7018FDF4DD}" srcId="{E39E88D9-1A17-46D1-AD21-4D17E626D35B}" destId="{0CB7829E-4B3E-4EB3-B334-578FB35EB01B}" srcOrd="0" destOrd="0" parTransId="{347CE24A-0F98-4A5E-9EA6-3A540208D300}" sibTransId="{410AA478-CF48-4A3B-90B4-21CFE515104F}"/>
    <dgm:cxn modelId="{D5C2CF54-46EA-4F18-8F97-BDF1469FB033}" srcId="{E39E88D9-1A17-46D1-AD21-4D17E626D35B}" destId="{2BEA210A-E4E9-4A64-8FD3-F3EF71472AFE}" srcOrd="4" destOrd="0" parTransId="{FBA89DAA-6618-4B1E-BFEF-FCD10AA88769}" sibTransId="{C221979D-E8EF-4044-8A6F-18FFE3EA87CA}"/>
    <dgm:cxn modelId="{1555DAD7-5A54-4C47-9076-E3FFF79014D3}" type="presOf" srcId="{2BEA210A-E4E9-4A64-8FD3-F3EF71472AFE}" destId="{D7BFA274-87DD-46D6-948C-B63893434C54}" srcOrd="0" destOrd="0" presId="urn:microsoft.com/office/officeart/2005/8/layout/arrow2"/>
    <dgm:cxn modelId="{6CE4842A-63F1-4B66-932F-09741E9EEA3A}" type="presParOf" srcId="{5124DFC8-06B9-4224-AE95-59B2412FD795}" destId="{81BCACE3-8256-4424-89AA-C4D276BC0CF0}" srcOrd="0" destOrd="0" presId="urn:microsoft.com/office/officeart/2005/8/layout/arrow2"/>
    <dgm:cxn modelId="{93AF9FEC-A6AD-4D1A-B086-C258D510BF1F}" type="presParOf" srcId="{5124DFC8-06B9-4224-AE95-59B2412FD795}" destId="{1FA6DA7F-FE20-496F-B307-7AE9CFBE0AEB}" srcOrd="1" destOrd="0" presId="urn:microsoft.com/office/officeart/2005/8/layout/arrow2"/>
    <dgm:cxn modelId="{FDD84D86-49EB-4B48-963D-89A8069238AC}" type="presParOf" srcId="{1FA6DA7F-FE20-496F-B307-7AE9CFBE0AEB}" destId="{9F69A72C-50F5-415F-9E81-AA0E28C5DE9B}" srcOrd="0" destOrd="0" presId="urn:microsoft.com/office/officeart/2005/8/layout/arrow2"/>
    <dgm:cxn modelId="{5EEFCAB6-F0A4-4BEC-B3A8-1487CFD53FA7}" type="presParOf" srcId="{1FA6DA7F-FE20-496F-B307-7AE9CFBE0AEB}" destId="{4F780801-6113-4325-B3E0-18FDF7B4F8B2}" srcOrd="1" destOrd="0" presId="urn:microsoft.com/office/officeart/2005/8/layout/arrow2"/>
    <dgm:cxn modelId="{E560024D-6424-4D9B-BADC-9D6D5042D736}" type="presParOf" srcId="{1FA6DA7F-FE20-496F-B307-7AE9CFBE0AEB}" destId="{324273A0-5E05-4038-B0FE-000F3F4EF57F}" srcOrd="2" destOrd="0" presId="urn:microsoft.com/office/officeart/2005/8/layout/arrow2"/>
    <dgm:cxn modelId="{77793714-1047-4F36-A0A2-ABCD47148322}" type="presParOf" srcId="{1FA6DA7F-FE20-496F-B307-7AE9CFBE0AEB}" destId="{12EB2DA2-74AF-46A4-9A5E-C190D3903D15}" srcOrd="3" destOrd="0" presId="urn:microsoft.com/office/officeart/2005/8/layout/arrow2"/>
    <dgm:cxn modelId="{6E19E357-1873-43CC-8EBF-C805862F16B1}" type="presParOf" srcId="{1FA6DA7F-FE20-496F-B307-7AE9CFBE0AEB}" destId="{F36CD71A-4020-4DEF-9BAC-F8E126DF892C}" srcOrd="4" destOrd="0" presId="urn:microsoft.com/office/officeart/2005/8/layout/arrow2"/>
    <dgm:cxn modelId="{5144F376-C25D-46B6-91C9-637A8CAFF8C5}" type="presParOf" srcId="{1FA6DA7F-FE20-496F-B307-7AE9CFBE0AEB}" destId="{2CCC032E-5B30-44E1-86BC-A69CE94CAE49}" srcOrd="5" destOrd="0" presId="urn:microsoft.com/office/officeart/2005/8/layout/arrow2"/>
    <dgm:cxn modelId="{E8F25A2B-C143-4BE9-AF29-4C70294186D2}" type="presParOf" srcId="{1FA6DA7F-FE20-496F-B307-7AE9CFBE0AEB}" destId="{5AA2FDFB-BAF4-4A33-8CB9-3C8327498FDD}" srcOrd="6" destOrd="0" presId="urn:microsoft.com/office/officeart/2005/8/layout/arrow2"/>
    <dgm:cxn modelId="{083E1134-5CED-4625-919B-974DB890EFCF}" type="presParOf" srcId="{1FA6DA7F-FE20-496F-B307-7AE9CFBE0AEB}" destId="{A19B8ED6-3BCE-41AD-8BDB-E1E080AB6826}" srcOrd="7" destOrd="0" presId="urn:microsoft.com/office/officeart/2005/8/layout/arrow2"/>
    <dgm:cxn modelId="{6CE933F1-7DCF-4CDB-A566-04998E041461}" type="presParOf" srcId="{1FA6DA7F-FE20-496F-B307-7AE9CFBE0AEB}" destId="{0A376B4E-EC13-4145-BF0F-87EECA3856C8}" srcOrd="8" destOrd="0" presId="urn:microsoft.com/office/officeart/2005/8/layout/arrow2"/>
    <dgm:cxn modelId="{1A81B7C5-6055-4A3C-B8E7-4675AA4ED20D}" type="presParOf" srcId="{1FA6DA7F-FE20-496F-B307-7AE9CFBE0AEB}" destId="{D7BFA274-87DD-46D6-948C-B63893434C54}"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2E5B5B-E5EB-4085-B04F-6EAC96CF1F18}"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7B24E5F6-66B8-40BA-B11F-D42C00F1E44A}">
      <dgm:prSet custT="1"/>
      <dgm:spPr/>
      <dgm:t>
        <a:bodyPr/>
        <a:lstStyle/>
        <a:p>
          <a:pPr rtl="0"/>
          <a:r>
            <a:rPr lang="ru-RU" sz="1400" dirty="0" smtClean="0">
              <a:latin typeface="Times New Roman" pitchFamily="18" charset="0"/>
              <a:cs typeface="Times New Roman" pitchFamily="18" charset="0"/>
            </a:rPr>
            <a:t>Взаимодействие с краевыми органами власти по сохранению устойчивого развития Северо-Енисейского района</a:t>
          </a:r>
          <a:endParaRPr lang="ru-RU" sz="1400" b="1" dirty="0" smtClean="0">
            <a:latin typeface="Times New Roman" pitchFamily="18" charset="0"/>
            <a:cs typeface="Times New Roman" pitchFamily="18" charset="0"/>
          </a:endParaRPr>
        </a:p>
      </dgm:t>
    </dgm:pt>
    <dgm:pt modelId="{8E010BFB-2CA3-4CDE-BF3D-1D21DE685304}" type="parTrans" cxnId="{DF1B1DC7-CEED-4D7F-A652-BBE701127A32}">
      <dgm:prSet/>
      <dgm:spPr/>
      <dgm:t>
        <a:bodyPr/>
        <a:lstStyle/>
        <a:p>
          <a:endParaRPr lang="ru-RU"/>
        </a:p>
      </dgm:t>
    </dgm:pt>
    <dgm:pt modelId="{48F83B77-A73A-4D16-B774-F3B695C7B665}" type="sibTrans" cxnId="{DF1B1DC7-CEED-4D7F-A652-BBE701127A32}">
      <dgm:prSet/>
      <dgm:spPr/>
      <dgm:t>
        <a:bodyPr/>
        <a:lstStyle/>
        <a:p>
          <a:endParaRPr lang="ru-RU"/>
        </a:p>
      </dgm:t>
    </dgm:pt>
    <dgm:pt modelId="{389F35E8-815A-4938-8791-FBCB1ADC25BA}" type="pres">
      <dgm:prSet presAssocID="{022E5B5B-E5EB-4085-B04F-6EAC96CF1F18}" presName="Name0" presStyleCnt="0">
        <dgm:presLayoutVars>
          <dgm:chMax val="7"/>
          <dgm:dir/>
          <dgm:animLvl val="lvl"/>
          <dgm:resizeHandles val="exact"/>
        </dgm:presLayoutVars>
      </dgm:prSet>
      <dgm:spPr/>
      <dgm:t>
        <a:bodyPr/>
        <a:lstStyle/>
        <a:p>
          <a:endParaRPr lang="ru-RU"/>
        </a:p>
      </dgm:t>
    </dgm:pt>
    <dgm:pt modelId="{63118B4B-CCA2-4FE3-8BF7-A3385929C06A}" type="pres">
      <dgm:prSet presAssocID="{7B24E5F6-66B8-40BA-B11F-D42C00F1E44A}" presName="circle1" presStyleLbl="node1" presStyleIdx="0" presStyleCnt="1"/>
      <dgm:spPr/>
    </dgm:pt>
    <dgm:pt modelId="{1D6367A8-618C-4CDF-BB7C-AB7AD2B6E956}" type="pres">
      <dgm:prSet presAssocID="{7B24E5F6-66B8-40BA-B11F-D42C00F1E44A}" presName="space" presStyleCnt="0"/>
      <dgm:spPr/>
    </dgm:pt>
    <dgm:pt modelId="{A6101D61-C7CF-474A-8031-C177B0EE437A}" type="pres">
      <dgm:prSet presAssocID="{7B24E5F6-66B8-40BA-B11F-D42C00F1E44A}" presName="rect1" presStyleLbl="alignAcc1" presStyleIdx="0" presStyleCnt="1"/>
      <dgm:spPr/>
      <dgm:t>
        <a:bodyPr/>
        <a:lstStyle/>
        <a:p>
          <a:endParaRPr lang="ru-RU"/>
        </a:p>
      </dgm:t>
    </dgm:pt>
    <dgm:pt modelId="{FF485647-1E0E-423F-AB44-67C8AE322D0D}" type="pres">
      <dgm:prSet presAssocID="{7B24E5F6-66B8-40BA-B11F-D42C00F1E44A}" presName="rect1ParTxNoCh" presStyleLbl="alignAcc1" presStyleIdx="0" presStyleCnt="1">
        <dgm:presLayoutVars>
          <dgm:chMax val="1"/>
          <dgm:bulletEnabled val="1"/>
        </dgm:presLayoutVars>
      </dgm:prSet>
      <dgm:spPr/>
      <dgm:t>
        <a:bodyPr/>
        <a:lstStyle/>
        <a:p>
          <a:endParaRPr lang="ru-RU"/>
        </a:p>
      </dgm:t>
    </dgm:pt>
  </dgm:ptLst>
  <dgm:cxnLst>
    <dgm:cxn modelId="{B989D308-87EC-4FDA-975A-ACE039C9E5DE}" type="presOf" srcId="{7B24E5F6-66B8-40BA-B11F-D42C00F1E44A}" destId="{A6101D61-C7CF-474A-8031-C177B0EE437A}" srcOrd="0" destOrd="0" presId="urn:microsoft.com/office/officeart/2005/8/layout/target3"/>
    <dgm:cxn modelId="{DF1B1DC7-CEED-4D7F-A652-BBE701127A32}" srcId="{022E5B5B-E5EB-4085-B04F-6EAC96CF1F18}" destId="{7B24E5F6-66B8-40BA-B11F-D42C00F1E44A}" srcOrd="0" destOrd="0" parTransId="{8E010BFB-2CA3-4CDE-BF3D-1D21DE685304}" sibTransId="{48F83B77-A73A-4D16-B774-F3B695C7B665}"/>
    <dgm:cxn modelId="{B9A8F4B4-4D82-47A1-B34C-005CDCC841E7}" type="presOf" srcId="{7B24E5F6-66B8-40BA-B11F-D42C00F1E44A}" destId="{FF485647-1E0E-423F-AB44-67C8AE322D0D}" srcOrd="1" destOrd="0" presId="urn:microsoft.com/office/officeart/2005/8/layout/target3"/>
    <dgm:cxn modelId="{DD6A4F0D-61FD-4821-9905-AF03FA4ECC28}" type="presOf" srcId="{022E5B5B-E5EB-4085-B04F-6EAC96CF1F18}" destId="{389F35E8-815A-4938-8791-FBCB1ADC25BA}" srcOrd="0" destOrd="0" presId="urn:microsoft.com/office/officeart/2005/8/layout/target3"/>
    <dgm:cxn modelId="{42AE75B3-ACCF-41B8-84EB-251871A76A62}" type="presParOf" srcId="{389F35E8-815A-4938-8791-FBCB1ADC25BA}" destId="{63118B4B-CCA2-4FE3-8BF7-A3385929C06A}" srcOrd="0" destOrd="0" presId="urn:microsoft.com/office/officeart/2005/8/layout/target3"/>
    <dgm:cxn modelId="{0C56C086-F1E8-4C36-82E0-2CA51319442E}" type="presParOf" srcId="{389F35E8-815A-4938-8791-FBCB1ADC25BA}" destId="{1D6367A8-618C-4CDF-BB7C-AB7AD2B6E956}" srcOrd="1" destOrd="0" presId="urn:microsoft.com/office/officeart/2005/8/layout/target3"/>
    <dgm:cxn modelId="{5DA7CD84-F075-4C86-9961-62A077DC4249}" type="presParOf" srcId="{389F35E8-815A-4938-8791-FBCB1ADC25BA}" destId="{A6101D61-C7CF-474A-8031-C177B0EE437A}" srcOrd="2" destOrd="0" presId="urn:microsoft.com/office/officeart/2005/8/layout/target3"/>
    <dgm:cxn modelId="{A74BA244-4780-47BA-9ABB-7701993D5C67}" type="presParOf" srcId="{389F35E8-815A-4938-8791-FBCB1ADC25BA}" destId="{FF485647-1E0E-423F-AB44-67C8AE322D0D}" srcOrd="3" destOrd="0" presId="urn:microsoft.com/office/officeart/2005/8/layout/target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D13B98-474A-4A78-9617-B28CB8936E04}" type="doc">
      <dgm:prSet loTypeId="urn:microsoft.com/office/officeart/2005/8/layout/target3" loCatId="relationship" qsTypeId="urn:microsoft.com/office/officeart/2005/8/quickstyle/3d5" qsCatId="3D" csTypeId="urn:microsoft.com/office/officeart/2005/8/colors/accent1_2" csCatId="accent1" phldr="1"/>
      <dgm:spPr/>
      <dgm:t>
        <a:bodyPr/>
        <a:lstStyle/>
        <a:p>
          <a:endParaRPr lang="ru-RU"/>
        </a:p>
      </dgm:t>
    </dgm:pt>
    <dgm:pt modelId="{72AB3EC0-73E7-4383-8E5A-45A3A0DE0335}">
      <dgm:prSet custT="1"/>
      <dgm:spPr/>
      <dgm:t>
        <a:bodyPr/>
        <a:lstStyle/>
        <a:p>
          <a:pPr rtl="0"/>
          <a:r>
            <a:rPr lang="ru-RU" sz="1400" dirty="0" smtClean="0">
              <a:latin typeface="Times New Roman" pitchFamily="18" charset="0"/>
              <a:cs typeface="Times New Roman" pitchFamily="18" charset="0"/>
            </a:rPr>
            <a:t>Повышение эффективности бюджетных расходов, вовлечение в бюджетный процесс граждан</a:t>
          </a:r>
          <a:endParaRPr lang="ru-RU" sz="1400" b="1" dirty="0">
            <a:latin typeface="Times New Roman" pitchFamily="18" charset="0"/>
            <a:cs typeface="Times New Roman" pitchFamily="18" charset="0"/>
          </a:endParaRPr>
        </a:p>
      </dgm:t>
    </dgm:pt>
    <dgm:pt modelId="{56579E1B-2EFA-45A6-8849-19B7102C61C3}" type="parTrans" cxnId="{1DFCDDB3-BD78-46E7-A9AB-425BFF5FD9E5}">
      <dgm:prSet/>
      <dgm:spPr/>
      <dgm:t>
        <a:bodyPr/>
        <a:lstStyle/>
        <a:p>
          <a:endParaRPr lang="ru-RU"/>
        </a:p>
      </dgm:t>
    </dgm:pt>
    <dgm:pt modelId="{BBC6E80D-4FB9-442C-AD48-630118393D4F}" type="sibTrans" cxnId="{1DFCDDB3-BD78-46E7-A9AB-425BFF5FD9E5}">
      <dgm:prSet/>
      <dgm:spPr/>
      <dgm:t>
        <a:bodyPr/>
        <a:lstStyle/>
        <a:p>
          <a:endParaRPr lang="ru-RU"/>
        </a:p>
      </dgm:t>
    </dgm:pt>
    <dgm:pt modelId="{5DDC325E-073F-4430-9FC7-BE3DDCD30A1F}" type="pres">
      <dgm:prSet presAssocID="{DBD13B98-474A-4A78-9617-B28CB8936E04}" presName="Name0" presStyleCnt="0">
        <dgm:presLayoutVars>
          <dgm:chMax val="7"/>
          <dgm:dir/>
          <dgm:animLvl val="lvl"/>
          <dgm:resizeHandles val="exact"/>
        </dgm:presLayoutVars>
      </dgm:prSet>
      <dgm:spPr/>
      <dgm:t>
        <a:bodyPr/>
        <a:lstStyle/>
        <a:p>
          <a:endParaRPr lang="ru-RU"/>
        </a:p>
      </dgm:t>
    </dgm:pt>
    <dgm:pt modelId="{AB96A1C4-3BC7-4BBF-81BA-9E6FE871FADD}" type="pres">
      <dgm:prSet presAssocID="{72AB3EC0-73E7-4383-8E5A-45A3A0DE0335}" presName="circle1" presStyleLbl="node1" presStyleIdx="0" presStyleCnt="1"/>
      <dgm:spPr/>
    </dgm:pt>
    <dgm:pt modelId="{EC83B7FA-67B4-49A1-99ED-8F7E091F7375}" type="pres">
      <dgm:prSet presAssocID="{72AB3EC0-73E7-4383-8E5A-45A3A0DE0335}" presName="space" presStyleCnt="0"/>
      <dgm:spPr/>
    </dgm:pt>
    <dgm:pt modelId="{993E9295-F4D3-4AAF-8F85-BA2E32C8F0AE}" type="pres">
      <dgm:prSet presAssocID="{72AB3EC0-73E7-4383-8E5A-45A3A0DE0335}" presName="rect1" presStyleLbl="alignAcc1" presStyleIdx="0" presStyleCnt="1" custLinFactNeighborX="0"/>
      <dgm:spPr/>
      <dgm:t>
        <a:bodyPr/>
        <a:lstStyle/>
        <a:p>
          <a:endParaRPr lang="ru-RU"/>
        </a:p>
      </dgm:t>
    </dgm:pt>
    <dgm:pt modelId="{C59C2C78-C965-4221-92D8-31325F6CAE90}" type="pres">
      <dgm:prSet presAssocID="{72AB3EC0-73E7-4383-8E5A-45A3A0DE0335}" presName="rect1ParTxNoCh" presStyleLbl="alignAcc1" presStyleIdx="0" presStyleCnt="1">
        <dgm:presLayoutVars>
          <dgm:chMax val="1"/>
          <dgm:bulletEnabled val="1"/>
        </dgm:presLayoutVars>
      </dgm:prSet>
      <dgm:spPr/>
      <dgm:t>
        <a:bodyPr/>
        <a:lstStyle/>
        <a:p>
          <a:endParaRPr lang="ru-RU"/>
        </a:p>
      </dgm:t>
    </dgm:pt>
  </dgm:ptLst>
  <dgm:cxnLst>
    <dgm:cxn modelId="{1DFCDDB3-BD78-46E7-A9AB-425BFF5FD9E5}" srcId="{DBD13B98-474A-4A78-9617-B28CB8936E04}" destId="{72AB3EC0-73E7-4383-8E5A-45A3A0DE0335}" srcOrd="0" destOrd="0" parTransId="{56579E1B-2EFA-45A6-8849-19B7102C61C3}" sibTransId="{BBC6E80D-4FB9-442C-AD48-630118393D4F}"/>
    <dgm:cxn modelId="{E5923846-4BAA-48E7-9C47-F46FBE2E3F03}" type="presOf" srcId="{72AB3EC0-73E7-4383-8E5A-45A3A0DE0335}" destId="{C59C2C78-C965-4221-92D8-31325F6CAE90}" srcOrd="1" destOrd="0" presId="urn:microsoft.com/office/officeart/2005/8/layout/target3"/>
    <dgm:cxn modelId="{07F76A3A-03FA-480B-9886-84F1B1DF013F}" type="presOf" srcId="{72AB3EC0-73E7-4383-8E5A-45A3A0DE0335}" destId="{993E9295-F4D3-4AAF-8F85-BA2E32C8F0AE}" srcOrd="0" destOrd="0" presId="urn:microsoft.com/office/officeart/2005/8/layout/target3"/>
    <dgm:cxn modelId="{9B5A042E-3D7B-413B-BEA7-CA00683AFD48}" type="presOf" srcId="{DBD13B98-474A-4A78-9617-B28CB8936E04}" destId="{5DDC325E-073F-4430-9FC7-BE3DDCD30A1F}" srcOrd="0" destOrd="0" presId="urn:microsoft.com/office/officeart/2005/8/layout/target3"/>
    <dgm:cxn modelId="{11C09AF6-CD41-40FD-84D3-DE2FB06CA516}" type="presParOf" srcId="{5DDC325E-073F-4430-9FC7-BE3DDCD30A1F}" destId="{AB96A1C4-3BC7-4BBF-81BA-9E6FE871FADD}" srcOrd="0" destOrd="0" presId="urn:microsoft.com/office/officeart/2005/8/layout/target3"/>
    <dgm:cxn modelId="{9B5DD8DA-2E76-4F21-84A5-86016A596D74}" type="presParOf" srcId="{5DDC325E-073F-4430-9FC7-BE3DDCD30A1F}" destId="{EC83B7FA-67B4-49A1-99ED-8F7E091F7375}" srcOrd="1" destOrd="0" presId="urn:microsoft.com/office/officeart/2005/8/layout/target3"/>
    <dgm:cxn modelId="{6CECD35D-33FC-4116-B212-2FC65DFFC038}" type="presParOf" srcId="{5DDC325E-073F-4430-9FC7-BE3DDCD30A1F}" destId="{993E9295-F4D3-4AAF-8F85-BA2E32C8F0AE}" srcOrd="2" destOrd="0" presId="urn:microsoft.com/office/officeart/2005/8/layout/target3"/>
    <dgm:cxn modelId="{1616BE2B-63AD-4494-B9E5-61014A39967E}" type="presParOf" srcId="{5DDC325E-073F-4430-9FC7-BE3DDCD30A1F}" destId="{C59C2C78-C965-4221-92D8-31325F6CAE90}" srcOrd="3" destOrd="0" presId="urn:microsoft.com/office/officeart/2005/8/layout/target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48CE9B-4170-4E37-8B96-3CBABFD54709}" type="doc">
      <dgm:prSet loTypeId="urn:microsoft.com/office/officeart/2005/8/layout/hProcess9" loCatId="process" qsTypeId="urn:microsoft.com/office/officeart/2009/2/quickstyle/3d8" qsCatId="3D" csTypeId="urn:microsoft.com/office/officeart/2005/8/colors/accent1_2" csCatId="accent1" phldr="1"/>
      <dgm:spPr/>
      <dgm:t>
        <a:bodyPr/>
        <a:lstStyle/>
        <a:p>
          <a:endParaRPr lang="ru-RU"/>
        </a:p>
      </dgm:t>
    </dgm:pt>
    <dgm:pt modelId="{530C320D-110E-402C-A309-4FD02189D865}">
      <dgm:prSet custT="1"/>
      <dgm:spPr/>
      <dgm:t>
        <a:bodyPr/>
        <a:lstStyle/>
        <a:p>
          <a:pPr rtl="0"/>
          <a:r>
            <a:rPr lang="ru-RU" sz="1600" b="1" dirty="0" smtClean="0"/>
            <a:t>Обеспечение сохранения устойчивости бюджета района и сбалансированного развития Северо-Енисейского района в условиях реализации ключевых задач, поставленных Президентом РФ в качестве национальных целей страны</a:t>
          </a:r>
        </a:p>
        <a:p>
          <a:pPr rtl="0"/>
          <a:endParaRPr lang="ru-RU" sz="1600" b="1" dirty="0"/>
        </a:p>
      </dgm:t>
    </dgm:pt>
    <dgm:pt modelId="{452175E6-9394-41F7-93D1-CEFE73EC6147}" type="parTrans" cxnId="{277F9204-0E7D-4E6D-A198-4361A145952D}">
      <dgm:prSet/>
      <dgm:spPr/>
      <dgm:t>
        <a:bodyPr/>
        <a:lstStyle/>
        <a:p>
          <a:endParaRPr lang="ru-RU"/>
        </a:p>
      </dgm:t>
    </dgm:pt>
    <dgm:pt modelId="{FB08471D-0729-41C1-9610-66FE5F36C094}" type="sibTrans" cxnId="{277F9204-0E7D-4E6D-A198-4361A145952D}">
      <dgm:prSet/>
      <dgm:spPr/>
      <dgm:t>
        <a:bodyPr/>
        <a:lstStyle/>
        <a:p>
          <a:endParaRPr lang="ru-RU"/>
        </a:p>
      </dgm:t>
    </dgm:pt>
    <dgm:pt modelId="{1CF49228-C47E-4ADC-B3C6-EF50C32D3659}" type="pres">
      <dgm:prSet presAssocID="{8148CE9B-4170-4E37-8B96-3CBABFD54709}" presName="CompostProcess" presStyleCnt="0">
        <dgm:presLayoutVars>
          <dgm:dir/>
          <dgm:resizeHandles val="exact"/>
        </dgm:presLayoutVars>
      </dgm:prSet>
      <dgm:spPr/>
      <dgm:t>
        <a:bodyPr/>
        <a:lstStyle/>
        <a:p>
          <a:endParaRPr lang="ru-RU"/>
        </a:p>
      </dgm:t>
    </dgm:pt>
    <dgm:pt modelId="{C437DF6A-C669-4D7E-8CEA-E0964380CA65}" type="pres">
      <dgm:prSet presAssocID="{8148CE9B-4170-4E37-8B96-3CBABFD54709}" presName="arrow" presStyleLbl="bgShp" presStyleIdx="0" presStyleCnt="1"/>
      <dgm:spPr/>
    </dgm:pt>
    <dgm:pt modelId="{DA3851C6-A598-48E6-8021-43485FFC6FB7}" type="pres">
      <dgm:prSet presAssocID="{8148CE9B-4170-4E37-8B96-3CBABFD54709}" presName="linearProcess" presStyleCnt="0"/>
      <dgm:spPr/>
    </dgm:pt>
    <dgm:pt modelId="{BAF2D1E9-BF75-4C59-92A8-E08AFC054E44}" type="pres">
      <dgm:prSet presAssocID="{530C320D-110E-402C-A309-4FD02189D865}" presName="textNode" presStyleLbl="node1" presStyleIdx="0" presStyleCnt="1" custLinFactNeighborX="-4288" custLinFactNeighborY="-244">
        <dgm:presLayoutVars>
          <dgm:bulletEnabled val="1"/>
        </dgm:presLayoutVars>
      </dgm:prSet>
      <dgm:spPr/>
      <dgm:t>
        <a:bodyPr/>
        <a:lstStyle/>
        <a:p>
          <a:endParaRPr lang="ru-RU"/>
        </a:p>
      </dgm:t>
    </dgm:pt>
  </dgm:ptLst>
  <dgm:cxnLst>
    <dgm:cxn modelId="{7CDF0CB5-1761-4BFC-B1DA-91E4556810BB}" type="presOf" srcId="{8148CE9B-4170-4E37-8B96-3CBABFD54709}" destId="{1CF49228-C47E-4ADC-B3C6-EF50C32D3659}" srcOrd="0" destOrd="0" presId="urn:microsoft.com/office/officeart/2005/8/layout/hProcess9"/>
    <dgm:cxn modelId="{53056430-4CE6-4BA9-9D41-3E51EC0ACDC5}" type="presOf" srcId="{530C320D-110E-402C-A309-4FD02189D865}" destId="{BAF2D1E9-BF75-4C59-92A8-E08AFC054E44}" srcOrd="0" destOrd="0" presId="urn:microsoft.com/office/officeart/2005/8/layout/hProcess9"/>
    <dgm:cxn modelId="{277F9204-0E7D-4E6D-A198-4361A145952D}" srcId="{8148CE9B-4170-4E37-8B96-3CBABFD54709}" destId="{530C320D-110E-402C-A309-4FD02189D865}" srcOrd="0" destOrd="0" parTransId="{452175E6-9394-41F7-93D1-CEFE73EC6147}" sibTransId="{FB08471D-0729-41C1-9610-66FE5F36C094}"/>
    <dgm:cxn modelId="{474FE294-B582-47B1-B904-E612D83BEF1B}" type="presParOf" srcId="{1CF49228-C47E-4ADC-B3C6-EF50C32D3659}" destId="{C437DF6A-C669-4D7E-8CEA-E0964380CA65}" srcOrd="0" destOrd="0" presId="urn:microsoft.com/office/officeart/2005/8/layout/hProcess9"/>
    <dgm:cxn modelId="{4055DBFD-D30A-4EE4-AE2D-0C68E5EE2AAD}" type="presParOf" srcId="{1CF49228-C47E-4ADC-B3C6-EF50C32D3659}" destId="{DA3851C6-A598-48E6-8021-43485FFC6FB7}" srcOrd="1" destOrd="0" presId="urn:microsoft.com/office/officeart/2005/8/layout/hProcess9"/>
    <dgm:cxn modelId="{0E85BB46-8B6A-47C3-8D93-614BB651BB7B}" type="presParOf" srcId="{DA3851C6-A598-48E6-8021-43485FFC6FB7}" destId="{BAF2D1E9-BF75-4C59-92A8-E08AFC054E44}" srcOrd="0" destOrd="0" presId="urn:microsoft.com/office/officeart/2005/8/layout/hProcess9"/>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FD1653C-272F-4E68-9AE6-76DC2F58679D}"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ru-RU"/>
        </a:p>
      </dgm:t>
    </dgm:pt>
    <dgm:pt modelId="{B83BD6AF-63DC-47BE-8652-E8B4B4752E2C}">
      <dgm:prSet phldrT="[Текст]"/>
      <dgm:spPr/>
      <dgm:t>
        <a:bodyPr/>
        <a:lstStyle/>
        <a:p>
          <a:r>
            <a:rPr lang="ru-RU" dirty="0" smtClean="0">
              <a:latin typeface="Times New Roman" pitchFamily="18" charset="0"/>
              <a:cs typeface="Times New Roman" pitchFamily="18" charset="0"/>
            </a:rPr>
            <a:t>Рассмотрение и утверждение бюджета</a:t>
          </a:r>
          <a:endParaRPr lang="ru-RU" dirty="0">
            <a:latin typeface="Times New Roman" pitchFamily="18" charset="0"/>
            <a:cs typeface="Times New Roman" pitchFamily="18" charset="0"/>
          </a:endParaRPr>
        </a:p>
      </dgm:t>
    </dgm:pt>
    <dgm:pt modelId="{F3BD89DA-240A-4287-B134-E5908A3DC1D1}" type="parTrans" cxnId="{9ABA6B3B-1C22-48C0-9DD9-3A55242A5275}">
      <dgm:prSet/>
      <dgm:spPr/>
      <dgm:t>
        <a:bodyPr/>
        <a:lstStyle/>
        <a:p>
          <a:endParaRPr lang="ru-RU"/>
        </a:p>
      </dgm:t>
    </dgm:pt>
    <dgm:pt modelId="{761FCC91-2F99-4DC3-A04B-67E4AFB4B98A}" type="sibTrans" cxnId="{9ABA6B3B-1C22-48C0-9DD9-3A55242A5275}">
      <dgm:prSet/>
      <dgm:spPr/>
      <dgm:t>
        <a:bodyPr/>
        <a:lstStyle/>
        <a:p>
          <a:endParaRPr lang="ru-RU"/>
        </a:p>
      </dgm:t>
    </dgm:pt>
    <dgm:pt modelId="{F4704D81-A378-44EF-A1F2-419DC25973E8}">
      <dgm:prSet phldrT="[Текст]"/>
      <dgm:spPr/>
      <dgm:t>
        <a:bodyPr/>
        <a:lstStyle/>
        <a:p>
          <a:r>
            <a:rPr lang="ru-RU" dirty="0" smtClean="0">
              <a:latin typeface="Times New Roman" pitchFamily="18" charset="0"/>
              <a:cs typeface="Times New Roman" pitchFamily="18" charset="0"/>
            </a:rPr>
            <a:t>Исполнение бюджета</a:t>
          </a:r>
          <a:endParaRPr lang="ru-RU" dirty="0">
            <a:latin typeface="Times New Roman" pitchFamily="18" charset="0"/>
            <a:cs typeface="Times New Roman" pitchFamily="18" charset="0"/>
          </a:endParaRPr>
        </a:p>
      </dgm:t>
    </dgm:pt>
    <dgm:pt modelId="{3B05AA98-F02C-428F-B7FF-CBCE45422EDE}" type="parTrans" cxnId="{9EE0BAD0-ECC9-425D-A93A-60B6E8D690C9}">
      <dgm:prSet/>
      <dgm:spPr/>
      <dgm:t>
        <a:bodyPr/>
        <a:lstStyle/>
        <a:p>
          <a:endParaRPr lang="ru-RU"/>
        </a:p>
      </dgm:t>
    </dgm:pt>
    <dgm:pt modelId="{90D47E9F-F85A-4BBE-AF6C-69E5E6DE9403}" type="sibTrans" cxnId="{9EE0BAD0-ECC9-425D-A93A-60B6E8D690C9}">
      <dgm:prSet/>
      <dgm:spPr/>
      <dgm:t>
        <a:bodyPr/>
        <a:lstStyle/>
        <a:p>
          <a:endParaRPr lang="ru-RU"/>
        </a:p>
      </dgm:t>
    </dgm:pt>
    <dgm:pt modelId="{EBB962BF-C343-41F4-97F5-B1AECDC1524D}">
      <dgm:prSet phldrT="[Текст]"/>
      <dgm:spPr/>
      <dgm:t>
        <a:bodyPr/>
        <a:lstStyle/>
        <a:p>
          <a:r>
            <a:rPr lang="ru-RU" dirty="0" smtClean="0">
              <a:latin typeface="Times New Roman" pitchFamily="18" charset="0"/>
              <a:cs typeface="Times New Roman" pitchFamily="18" charset="0"/>
            </a:rPr>
            <a:t>Утверждение бюджетной отчетности</a:t>
          </a:r>
          <a:endParaRPr lang="ru-RU" dirty="0">
            <a:latin typeface="Times New Roman" pitchFamily="18" charset="0"/>
            <a:cs typeface="Times New Roman" pitchFamily="18" charset="0"/>
          </a:endParaRPr>
        </a:p>
      </dgm:t>
    </dgm:pt>
    <dgm:pt modelId="{AF8EC4F3-AD44-4035-97A2-160A25940A88}" type="parTrans" cxnId="{4EFF86F6-944E-4F4B-AD30-A8AE59165763}">
      <dgm:prSet/>
      <dgm:spPr/>
      <dgm:t>
        <a:bodyPr/>
        <a:lstStyle/>
        <a:p>
          <a:endParaRPr lang="ru-RU"/>
        </a:p>
      </dgm:t>
    </dgm:pt>
    <dgm:pt modelId="{A0A5860A-38AB-4D69-8410-EC7D5B877A73}" type="sibTrans" cxnId="{4EFF86F6-944E-4F4B-AD30-A8AE59165763}">
      <dgm:prSet/>
      <dgm:spPr/>
      <dgm:t>
        <a:bodyPr/>
        <a:lstStyle/>
        <a:p>
          <a:endParaRPr lang="ru-RU"/>
        </a:p>
      </dgm:t>
    </dgm:pt>
    <dgm:pt modelId="{8838CB4D-09A9-4223-9DB0-961B8E16449D}">
      <dgm:prSet phldrT="[Текст]"/>
      <dgm:spPr/>
      <dgm:t>
        <a:bodyPr/>
        <a:lstStyle/>
        <a:p>
          <a:r>
            <a:rPr lang="ru-RU" dirty="0" smtClean="0">
              <a:latin typeface="Times New Roman" pitchFamily="18" charset="0"/>
              <a:cs typeface="Times New Roman" pitchFamily="18" charset="0"/>
            </a:rPr>
            <a:t>Контроль за исполнением бюджета</a:t>
          </a:r>
        </a:p>
        <a:p>
          <a:endParaRPr lang="ru-RU" dirty="0">
            <a:latin typeface="Times New Roman" pitchFamily="18" charset="0"/>
            <a:cs typeface="Times New Roman" pitchFamily="18" charset="0"/>
          </a:endParaRPr>
        </a:p>
      </dgm:t>
    </dgm:pt>
    <dgm:pt modelId="{DAEA269B-FA3D-4A8F-B71D-25A9836330E7}" type="parTrans" cxnId="{EE7B77B2-9553-44EE-9853-ACAA9BC85620}">
      <dgm:prSet/>
      <dgm:spPr/>
      <dgm:t>
        <a:bodyPr/>
        <a:lstStyle/>
        <a:p>
          <a:endParaRPr lang="ru-RU"/>
        </a:p>
      </dgm:t>
    </dgm:pt>
    <dgm:pt modelId="{2D54A11F-2EB6-41D6-A348-6A6E9D0CDB59}" type="sibTrans" cxnId="{EE7B77B2-9553-44EE-9853-ACAA9BC85620}">
      <dgm:prSet/>
      <dgm:spPr/>
      <dgm:t>
        <a:bodyPr/>
        <a:lstStyle/>
        <a:p>
          <a:endParaRPr lang="ru-RU"/>
        </a:p>
      </dgm:t>
    </dgm:pt>
    <dgm:pt modelId="{11CAFEE4-96BC-4A7D-BC1D-72F60A0F3731}">
      <dgm:prSet phldrT="[Текст]"/>
      <dgm:spPr/>
      <dgm:t>
        <a:bodyPr/>
        <a:lstStyle/>
        <a:p>
          <a:r>
            <a:rPr lang="ru-RU" dirty="0" smtClean="0">
              <a:latin typeface="Times New Roman" pitchFamily="18" charset="0"/>
              <a:cs typeface="Times New Roman" pitchFamily="18" charset="0"/>
            </a:rPr>
            <a:t>Составление проекта бюджета</a:t>
          </a:r>
          <a:endParaRPr lang="ru-RU" dirty="0">
            <a:latin typeface="Times New Roman" pitchFamily="18" charset="0"/>
            <a:cs typeface="Times New Roman" pitchFamily="18" charset="0"/>
          </a:endParaRPr>
        </a:p>
      </dgm:t>
    </dgm:pt>
    <dgm:pt modelId="{59A9DE10-A677-4D1A-94AE-C5AC48BDC00D}" type="parTrans" cxnId="{AF86C6E5-8726-4A15-9650-6ADC229E14D2}">
      <dgm:prSet/>
      <dgm:spPr/>
      <dgm:t>
        <a:bodyPr/>
        <a:lstStyle/>
        <a:p>
          <a:endParaRPr lang="ru-RU"/>
        </a:p>
      </dgm:t>
    </dgm:pt>
    <dgm:pt modelId="{C7B44D1D-E91F-40CB-9AC9-000CEDEC3092}" type="sibTrans" cxnId="{AF86C6E5-8726-4A15-9650-6ADC229E14D2}">
      <dgm:prSet/>
      <dgm:spPr/>
      <dgm:t>
        <a:bodyPr/>
        <a:lstStyle/>
        <a:p>
          <a:endParaRPr lang="ru-RU"/>
        </a:p>
      </dgm:t>
    </dgm:pt>
    <dgm:pt modelId="{BEDD0B0A-E716-4BD7-9BE6-057C34BA5402}" type="pres">
      <dgm:prSet presAssocID="{3FD1653C-272F-4E68-9AE6-76DC2F58679D}" presName="cycle" presStyleCnt="0">
        <dgm:presLayoutVars>
          <dgm:dir/>
          <dgm:resizeHandles val="exact"/>
        </dgm:presLayoutVars>
      </dgm:prSet>
      <dgm:spPr/>
      <dgm:t>
        <a:bodyPr/>
        <a:lstStyle/>
        <a:p>
          <a:endParaRPr lang="ru-RU"/>
        </a:p>
      </dgm:t>
    </dgm:pt>
    <dgm:pt modelId="{AA1586BD-8CD6-4DB2-AC85-1FABA80C9CD8}" type="pres">
      <dgm:prSet presAssocID="{B83BD6AF-63DC-47BE-8652-E8B4B4752E2C}" presName="node" presStyleLbl="node1" presStyleIdx="0" presStyleCnt="5">
        <dgm:presLayoutVars>
          <dgm:bulletEnabled val="1"/>
        </dgm:presLayoutVars>
      </dgm:prSet>
      <dgm:spPr/>
      <dgm:t>
        <a:bodyPr/>
        <a:lstStyle/>
        <a:p>
          <a:endParaRPr lang="ru-RU"/>
        </a:p>
      </dgm:t>
    </dgm:pt>
    <dgm:pt modelId="{833FB633-54DD-4F0D-89C6-EA98CE077674}" type="pres">
      <dgm:prSet presAssocID="{B83BD6AF-63DC-47BE-8652-E8B4B4752E2C}" presName="spNode" presStyleCnt="0"/>
      <dgm:spPr/>
    </dgm:pt>
    <dgm:pt modelId="{DB213017-6536-4692-AB91-D02045EEFBB2}" type="pres">
      <dgm:prSet presAssocID="{761FCC91-2F99-4DC3-A04B-67E4AFB4B98A}" presName="sibTrans" presStyleLbl="sibTrans1D1" presStyleIdx="0" presStyleCnt="5"/>
      <dgm:spPr/>
      <dgm:t>
        <a:bodyPr/>
        <a:lstStyle/>
        <a:p>
          <a:endParaRPr lang="ru-RU"/>
        </a:p>
      </dgm:t>
    </dgm:pt>
    <dgm:pt modelId="{FA416101-2B0A-4990-9D67-D9B9B3CA1EB0}" type="pres">
      <dgm:prSet presAssocID="{F4704D81-A378-44EF-A1F2-419DC25973E8}" presName="node" presStyleLbl="node1" presStyleIdx="1" presStyleCnt="5">
        <dgm:presLayoutVars>
          <dgm:bulletEnabled val="1"/>
        </dgm:presLayoutVars>
      </dgm:prSet>
      <dgm:spPr/>
      <dgm:t>
        <a:bodyPr/>
        <a:lstStyle/>
        <a:p>
          <a:endParaRPr lang="ru-RU"/>
        </a:p>
      </dgm:t>
    </dgm:pt>
    <dgm:pt modelId="{7E15BF4D-3748-4390-9DD0-75D668BFA38F}" type="pres">
      <dgm:prSet presAssocID="{F4704D81-A378-44EF-A1F2-419DC25973E8}" presName="spNode" presStyleCnt="0"/>
      <dgm:spPr/>
    </dgm:pt>
    <dgm:pt modelId="{46392917-71C0-43C6-8EBE-326BD547B219}" type="pres">
      <dgm:prSet presAssocID="{90D47E9F-F85A-4BBE-AF6C-69E5E6DE9403}" presName="sibTrans" presStyleLbl="sibTrans1D1" presStyleIdx="1" presStyleCnt="5"/>
      <dgm:spPr/>
      <dgm:t>
        <a:bodyPr/>
        <a:lstStyle/>
        <a:p>
          <a:endParaRPr lang="ru-RU"/>
        </a:p>
      </dgm:t>
    </dgm:pt>
    <dgm:pt modelId="{8D9F678E-F937-479E-A1B3-8D579A230569}" type="pres">
      <dgm:prSet presAssocID="{EBB962BF-C343-41F4-97F5-B1AECDC1524D}" presName="node" presStyleLbl="node1" presStyleIdx="2" presStyleCnt="5">
        <dgm:presLayoutVars>
          <dgm:bulletEnabled val="1"/>
        </dgm:presLayoutVars>
      </dgm:prSet>
      <dgm:spPr/>
      <dgm:t>
        <a:bodyPr/>
        <a:lstStyle/>
        <a:p>
          <a:endParaRPr lang="ru-RU"/>
        </a:p>
      </dgm:t>
    </dgm:pt>
    <dgm:pt modelId="{B2AA28C3-F82A-42CC-B6E4-B92F644090CF}" type="pres">
      <dgm:prSet presAssocID="{EBB962BF-C343-41F4-97F5-B1AECDC1524D}" presName="spNode" presStyleCnt="0"/>
      <dgm:spPr/>
    </dgm:pt>
    <dgm:pt modelId="{1BA9EFFE-595D-4D50-B771-526DA3F5707F}" type="pres">
      <dgm:prSet presAssocID="{A0A5860A-38AB-4D69-8410-EC7D5B877A73}" presName="sibTrans" presStyleLbl="sibTrans1D1" presStyleIdx="2" presStyleCnt="5"/>
      <dgm:spPr/>
      <dgm:t>
        <a:bodyPr/>
        <a:lstStyle/>
        <a:p>
          <a:endParaRPr lang="ru-RU"/>
        </a:p>
      </dgm:t>
    </dgm:pt>
    <dgm:pt modelId="{8C563CA6-1FE4-41E1-94EC-76356C688A1E}" type="pres">
      <dgm:prSet presAssocID="{8838CB4D-09A9-4223-9DB0-961B8E16449D}" presName="node" presStyleLbl="node1" presStyleIdx="3" presStyleCnt="5">
        <dgm:presLayoutVars>
          <dgm:bulletEnabled val="1"/>
        </dgm:presLayoutVars>
      </dgm:prSet>
      <dgm:spPr/>
      <dgm:t>
        <a:bodyPr/>
        <a:lstStyle/>
        <a:p>
          <a:endParaRPr lang="ru-RU"/>
        </a:p>
      </dgm:t>
    </dgm:pt>
    <dgm:pt modelId="{BE98E9F8-AA8B-4BC5-8A41-5A78A2B0875C}" type="pres">
      <dgm:prSet presAssocID="{8838CB4D-09A9-4223-9DB0-961B8E16449D}" presName="spNode" presStyleCnt="0"/>
      <dgm:spPr/>
    </dgm:pt>
    <dgm:pt modelId="{D13BC14C-2604-412F-AB65-37351B27FA25}" type="pres">
      <dgm:prSet presAssocID="{2D54A11F-2EB6-41D6-A348-6A6E9D0CDB59}" presName="sibTrans" presStyleLbl="sibTrans1D1" presStyleIdx="3" presStyleCnt="5"/>
      <dgm:spPr/>
      <dgm:t>
        <a:bodyPr/>
        <a:lstStyle/>
        <a:p>
          <a:endParaRPr lang="ru-RU"/>
        </a:p>
      </dgm:t>
    </dgm:pt>
    <dgm:pt modelId="{4588FF26-EDD9-4564-82D1-EFA31629EEAD}" type="pres">
      <dgm:prSet presAssocID="{11CAFEE4-96BC-4A7D-BC1D-72F60A0F3731}" presName="node" presStyleLbl="node1" presStyleIdx="4" presStyleCnt="5">
        <dgm:presLayoutVars>
          <dgm:bulletEnabled val="1"/>
        </dgm:presLayoutVars>
      </dgm:prSet>
      <dgm:spPr/>
      <dgm:t>
        <a:bodyPr/>
        <a:lstStyle/>
        <a:p>
          <a:endParaRPr lang="ru-RU"/>
        </a:p>
      </dgm:t>
    </dgm:pt>
    <dgm:pt modelId="{F532C75A-3EA1-46DF-A17F-4CCC85A75DE5}" type="pres">
      <dgm:prSet presAssocID="{11CAFEE4-96BC-4A7D-BC1D-72F60A0F3731}" presName="spNode" presStyleCnt="0"/>
      <dgm:spPr/>
    </dgm:pt>
    <dgm:pt modelId="{3069C7F1-602B-4FBE-B1D9-AA5C0B904336}" type="pres">
      <dgm:prSet presAssocID="{C7B44D1D-E91F-40CB-9AC9-000CEDEC3092}" presName="sibTrans" presStyleLbl="sibTrans1D1" presStyleIdx="4" presStyleCnt="5"/>
      <dgm:spPr/>
      <dgm:t>
        <a:bodyPr/>
        <a:lstStyle/>
        <a:p>
          <a:endParaRPr lang="ru-RU"/>
        </a:p>
      </dgm:t>
    </dgm:pt>
  </dgm:ptLst>
  <dgm:cxnLst>
    <dgm:cxn modelId="{840BA8BB-A70E-429B-B9B8-A14E33DEB57C}" type="presOf" srcId="{11CAFEE4-96BC-4A7D-BC1D-72F60A0F3731}" destId="{4588FF26-EDD9-4564-82D1-EFA31629EEAD}" srcOrd="0" destOrd="0" presId="urn:microsoft.com/office/officeart/2005/8/layout/cycle5"/>
    <dgm:cxn modelId="{E14F15C2-F7E0-4E69-ABE0-2AA3FB55766F}" type="presOf" srcId="{8838CB4D-09A9-4223-9DB0-961B8E16449D}" destId="{8C563CA6-1FE4-41E1-94EC-76356C688A1E}" srcOrd="0" destOrd="0" presId="urn:microsoft.com/office/officeart/2005/8/layout/cycle5"/>
    <dgm:cxn modelId="{AF86C6E5-8726-4A15-9650-6ADC229E14D2}" srcId="{3FD1653C-272F-4E68-9AE6-76DC2F58679D}" destId="{11CAFEE4-96BC-4A7D-BC1D-72F60A0F3731}" srcOrd="4" destOrd="0" parTransId="{59A9DE10-A677-4D1A-94AE-C5AC48BDC00D}" sibTransId="{C7B44D1D-E91F-40CB-9AC9-000CEDEC3092}"/>
    <dgm:cxn modelId="{9ABA6B3B-1C22-48C0-9DD9-3A55242A5275}" srcId="{3FD1653C-272F-4E68-9AE6-76DC2F58679D}" destId="{B83BD6AF-63DC-47BE-8652-E8B4B4752E2C}" srcOrd="0" destOrd="0" parTransId="{F3BD89DA-240A-4287-B134-E5908A3DC1D1}" sibTransId="{761FCC91-2F99-4DC3-A04B-67E4AFB4B98A}"/>
    <dgm:cxn modelId="{EE7FD7ED-D570-43DF-AADF-7E2BFBD1EB48}" type="presOf" srcId="{A0A5860A-38AB-4D69-8410-EC7D5B877A73}" destId="{1BA9EFFE-595D-4D50-B771-526DA3F5707F}" srcOrd="0" destOrd="0" presId="urn:microsoft.com/office/officeart/2005/8/layout/cycle5"/>
    <dgm:cxn modelId="{7F531D70-AA1B-4D13-BD06-1A63414D9232}" type="presOf" srcId="{B83BD6AF-63DC-47BE-8652-E8B4B4752E2C}" destId="{AA1586BD-8CD6-4DB2-AC85-1FABA80C9CD8}" srcOrd="0" destOrd="0" presId="urn:microsoft.com/office/officeart/2005/8/layout/cycle5"/>
    <dgm:cxn modelId="{EF9A270F-252F-4F09-95CB-C91E440D6477}" type="presOf" srcId="{3FD1653C-272F-4E68-9AE6-76DC2F58679D}" destId="{BEDD0B0A-E716-4BD7-9BE6-057C34BA5402}" srcOrd="0" destOrd="0" presId="urn:microsoft.com/office/officeart/2005/8/layout/cycle5"/>
    <dgm:cxn modelId="{5E935588-47B3-4BCA-AB69-7EBB6DB18321}" type="presOf" srcId="{761FCC91-2F99-4DC3-A04B-67E4AFB4B98A}" destId="{DB213017-6536-4692-AB91-D02045EEFBB2}" srcOrd="0" destOrd="0" presId="urn:microsoft.com/office/officeart/2005/8/layout/cycle5"/>
    <dgm:cxn modelId="{8C956AF6-957E-445A-B941-90A3EA9665B8}" type="presOf" srcId="{2D54A11F-2EB6-41D6-A348-6A6E9D0CDB59}" destId="{D13BC14C-2604-412F-AB65-37351B27FA25}" srcOrd="0" destOrd="0" presId="urn:microsoft.com/office/officeart/2005/8/layout/cycle5"/>
    <dgm:cxn modelId="{9EE0BAD0-ECC9-425D-A93A-60B6E8D690C9}" srcId="{3FD1653C-272F-4E68-9AE6-76DC2F58679D}" destId="{F4704D81-A378-44EF-A1F2-419DC25973E8}" srcOrd="1" destOrd="0" parTransId="{3B05AA98-F02C-428F-B7FF-CBCE45422EDE}" sibTransId="{90D47E9F-F85A-4BBE-AF6C-69E5E6DE9403}"/>
    <dgm:cxn modelId="{C5488B04-01F2-4A7A-839C-8318C826663D}" type="presOf" srcId="{C7B44D1D-E91F-40CB-9AC9-000CEDEC3092}" destId="{3069C7F1-602B-4FBE-B1D9-AA5C0B904336}" srcOrd="0" destOrd="0" presId="urn:microsoft.com/office/officeart/2005/8/layout/cycle5"/>
    <dgm:cxn modelId="{4EFF86F6-944E-4F4B-AD30-A8AE59165763}" srcId="{3FD1653C-272F-4E68-9AE6-76DC2F58679D}" destId="{EBB962BF-C343-41F4-97F5-B1AECDC1524D}" srcOrd="2" destOrd="0" parTransId="{AF8EC4F3-AD44-4035-97A2-160A25940A88}" sibTransId="{A0A5860A-38AB-4D69-8410-EC7D5B877A73}"/>
    <dgm:cxn modelId="{ADF83E49-BE5C-4961-B924-EBEB9EDB34DF}" type="presOf" srcId="{90D47E9F-F85A-4BBE-AF6C-69E5E6DE9403}" destId="{46392917-71C0-43C6-8EBE-326BD547B219}" srcOrd="0" destOrd="0" presId="urn:microsoft.com/office/officeart/2005/8/layout/cycle5"/>
    <dgm:cxn modelId="{EE7B77B2-9553-44EE-9853-ACAA9BC85620}" srcId="{3FD1653C-272F-4E68-9AE6-76DC2F58679D}" destId="{8838CB4D-09A9-4223-9DB0-961B8E16449D}" srcOrd="3" destOrd="0" parTransId="{DAEA269B-FA3D-4A8F-B71D-25A9836330E7}" sibTransId="{2D54A11F-2EB6-41D6-A348-6A6E9D0CDB59}"/>
    <dgm:cxn modelId="{5FEE474A-F4A8-4367-8F1C-E44955FAAFF4}" type="presOf" srcId="{F4704D81-A378-44EF-A1F2-419DC25973E8}" destId="{FA416101-2B0A-4990-9D67-D9B9B3CA1EB0}" srcOrd="0" destOrd="0" presId="urn:microsoft.com/office/officeart/2005/8/layout/cycle5"/>
    <dgm:cxn modelId="{E7EBFA1E-5294-483D-9056-A360BC16D004}" type="presOf" srcId="{EBB962BF-C343-41F4-97F5-B1AECDC1524D}" destId="{8D9F678E-F937-479E-A1B3-8D579A230569}" srcOrd="0" destOrd="0" presId="urn:microsoft.com/office/officeart/2005/8/layout/cycle5"/>
    <dgm:cxn modelId="{336425AD-741F-4921-BD3A-6436A09331B4}" type="presParOf" srcId="{BEDD0B0A-E716-4BD7-9BE6-057C34BA5402}" destId="{AA1586BD-8CD6-4DB2-AC85-1FABA80C9CD8}" srcOrd="0" destOrd="0" presId="urn:microsoft.com/office/officeart/2005/8/layout/cycle5"/>
    <dgm:cxn modelId="{47980212-EB36-4A9C-9B40-1477B12D078B}" type="presParOf" srcId="{BEDD0B0A-E716-4BD7-9BE6-057C34BA5402}" destId="{833FB633-54DD-4F0D-89C6-EA98CE077674}" srcOrd="1" destOrd="0" presId="urn:microsoft.com/office/officeart/2005/8/layout/cycle5"/>
    <dgm:cxn modelId="{8FC7E786-EED2-4699-B6A6-D59B12D2D1D2}" type="presParOf" srcId="{BEDD0B0A-E716-4BD7-9BE6-057C34BA5402}" destId="{DB213017-6536-4692-AB91-D02045EEFBB2}" srcOrd="2" destOrd="0" presId="urn:microsoft.com/office/officeart/2005/8/layout/cycle5"/>
    <dgm:cxn modelId="{4C097EC6-1F84-4078-A022-5C51C30129A6}" type="presParOf" srcId="{BEDD0B0A-E716-4BD7-9BE6-057C34BA5402}" destId="{FA416101-2B0A-4990-9D67-D9B9B3CA1EB0}" srcOrd="3" destOrd="0" presId="urn:microsoft.com/office/officeart/2005/8/layout/cycle5"/>
    <dgm:cxn modelId="{85CD5ABD-D081-46B1-960E-4791B4A48E17}" type="presParOf" srcId="{BEDD0B0A-E716-4BD7-9BE6-057C34BA5402}" destId="{7E15BF4D-3748-4390-9DD0-75D668BFA38F}" srcOrd="4" destOrd="0" presId="urn:microsoft.com/office/officeart/2005/8/layout/cycle5"/>
    <dgm:cxn modelId="{F2843BA7-DEFC-4FDA-A7B4-84B299CE9CF2}" type="presParOf" srcId="{BEDD0B0A-E716-4BD7-9BE6-057C34BA5402}" destId="{46392917-71C0-43C6-8EBE-326BD547B219}" srcOrd="5" destOrd="0" presId="urn:microsoft.com/office/officeart/2005/8/layout/cycle5"/>
    <dgm:cxn modelId="{F22A2AF0-5E17-44FD-930A-18A310192928}" type="presParOf" srcId="{BEDD0B0A-E716-4BD7-9BE6-057C34BA5402}" destId="{8D9F678E-F937-479E-A1B3-8D579A230569}" srcOrd="6" destOrd="0" presId="urn:microsoft.com/office/officeart/2005/8/layout/cycle5"/>
    <dgm:cxn modelId="{BE9F87C9-84D4-4094-A02F-BC03A79F7F03}" type="presParOf" srcId="{BEDD0B0A-E716-4BD7-9BE6-057C34BA5402}" destId="{B2AA28C3-F82A-42CC-B6E4-B92F644090CF}" srcOrd="7" destOrd="0" presId="urn:microsoft.com/office/officeart/2005/8/layout/cycle5"/>
    <dgm:cxn modelId="{9184A7EF-147D-438D-8BEA-7197BBB1BA51}" type="presParOf" srcId="{BEDD0B0A-E716-4BD7-9BE6-057C34BA5402}" destId="{1BA9EFFE-595D-4D50-B771-526DA3F5707F}" srcOrd="8" destOrd="0" presId="urn:microsoft.com/office/officeart/2005/8/layout/cycle5"/>
    <dgm:cxn modelId="{125D19D4-95BB-416F-BF1A-46C6F2302473}" type="presParOf" srcId="{BEDD0B0A-E716-4BD7-9BE6-057C34BA5402}" destId="{8C563CA6-1FE4-41E1-94EC-76356C688A1E}" srcOrd="9" destOrd="0" presId="urn:microsoft.com/office/officeart/2005/8/layout/cycle5"/>
    <dgm:cxn modelId="{186641AA-A62F-4F67-BF13-C3C82BE708E1}" type="presParOf" srcId="{BEDD0B0A-E716-4BD7-9BE6-057C34BA5402}" destId="{BE98E9F8-AA8B-4BC5-8A41-5A78A2B0875C}" srcOrd="10" destOrd="0" presId="urn:microsoft.com/office/officeart/2005/8/layout/cycle5"/>
    <dgm:cxn modelId="{128F8E1D-DCC0-4D6C-A7F9-046CA72819E6}" type="presParOf" srcId="{BEDD0B0A-E716-4BD7-9BE6-057C34BA5402}" destId="{D13BC14C-2604-412F-AB65-37351B27FA25}" srcOrd="11" destOrd="0" presId="urn:microsoft.com/office/officeart/2005/8/layout/cycle5"/>
    <dgm:cxn modelId="{885FAD4C-4B03-4B37-9034-A9479E5B6617}" type="presParOf" srcId="{BEDD0B0A-E716-4BD7-9BE6-057C34BA5402}" destId="{4588FF26-EDD9-4564-82D1-EFA31629EEAD}" srcOrd="12" destOrd="0" presId="urn:microsoft.com/office/officeart/2005/8/layout/cycle5"/>
    <dgm:cxn modelId="{FA40BF7E-E6CA-4C1B-A449-685CF040A0BE}" type="presParOf" srcId="{BEDD0B0A-E716-4BD7-9BE6-057C34BA5402}" destId="{F532C75A-3EA1-46DF-A17F-4CCC85A75DE5}" srcOrd="13" destOrd="0" presId="urn:microsoft.com/office/officeart/2005/8/layout/cycle5"/>
    <dgm:cxn modelId="{74E236D3-2002-406F-BF9A-60ABD72E9A67}" type="presParOf" srcId="{BEDD0B0A-E716-4BD7-9BE6-057C34BA5402}" destId="{3069C7F1-602B-4FBE-B1D9-AA5C0B904336}"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5CF0026-2FDD-437A-965A-85C9B677F58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BE8D3340-378B-4CCA-85FF-3AACB65A1C54}">
      <dgm:prSet phldrT="[Текст]" custT="1">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ru-RU" sz="1400" dirty="0" smtClean="0">
              <a:latin typeface="Times New Roman" pitchFamily="18" charset="0"/>
              <a:cs typeface="Times New Roman" pitchFamily="18" charset="0"/>
            </a:rPr>
            <a:t>ДОХОДЫ</a:t>
          </a:r>
        </a:p>
        <a:p>
          <a:r>
            <a:rPr lang="ru-RU" sz="1400" dirty="0" smtClean="0">
              <a:latin typeface="Times New Roman" pitchFamily="18" charset="0"/>
              <a:cs typeface="Times New Roman" pitchFamily="18" charset="0"/>
            </a:rPr>
            <a:t>2 975 820,5</a:t>
          </a:r>
          <a:endParaRPr lang="ru-RU" sz="1400" dirty="0">
            <a:latin typeface="Times New Roman" pitchFamily="18" charset="0"/>
            <a:cs typeface="Times New Roman" pitchFamily="18" charset="0"/>
          </a:endParaRPr>
        </a:p>
      </dgm:t>
    </dgm:pt>
    <dgm:pt modelId="{0D9B1B62-6148-42E7-97DC-1DCED581260B}" type="parTrans" cxnId="{B741B93F-BF05-44DC-B9AA-6BBE55966A98}">
      <dgm:prSet/>
      <dgm:spPr/>
      <dgm:t>
        <a:bodyPr/>
        <a:lstStyle/>
        <a:p>
          <a:endParaRPr lang="ru-RU"/>
        </a:p>
      </dgm:t>
    </dgm:pt>
    <dgm:pt modelId="{3217DE1C-873B-4120-A245-A3C9D37A78B6}" type="sibTrans" cxnId="{B741B93F-BF05-44DC-B9AA-6BBE55966A98}">
      <dgm:prSet/>
      <dgm:spPr/>
      <dgm:t>
        <a:bodyPr/>
        <a:lstStyle/>
        <a:p>
          <a:endParaRPr lang="ru-RU"/>
        </a:p>
      </dgm:t>
    </dgm:pt>
    <dgm:pt modelId="{4DF7412A-44F4-4A13-9335-BA9EC73FE702}">
      <dgm:prSet phldrT="[Текст]" custT="1">
        <dgm:style>
          <a:lnRef idx="0">
            <a:schemeClr val="accent1"/>
          </a:lnRef>
          <a:fillRef idx="3">
            <a:schemeClr val="accent1"/>
          </a:fillRef>
          <a:effectRef idx="3">
            <a:schemeClr val="accent1"/>
          </a:effectRef>
          <a:fontRef idx="minor">
            <a:schemeClr val="lt1"/>
          </a:fontRef>
        </dgm:style>
      </dgm:prSet>
      <dgm:spPr>
        <a:ln/>
      </dgm:spPr>
      <dgm:t>
        <a:bodyPr/>
        <a:lstStyle/>
        <a:p>
          <a:r>
            <a:rPr lang="ru-RU" sz="1000" b="1" dirty="0" smtClean="0">
              <a:solidFill>
                <a:schemeClr val="bg1"/>
              </a:solidFill>
              <a:latin typeface="Times New Roman" pitchFamily="18" charset="0"/>
              <a:cs typeface="Times New Roman" pitchFamily="18" charset="0"/>
            </a:rPr>
            <a:t>НАЛОГОВЫЕ</a:t>
          </a:r>
        </a:p>
        <a:p>
          <a:r>
            <a:rPr lang="ru-RU" sz="1000" b="1" dirty="0" smtClean="0">
              <a:solidFill>
                <a:schemeClr val="bg1"/>
              </a:solidFill>
              <a:latin typeface="Times New Roman" pitchFamily="18" charset="0"/>
              <a:cs typeface="Times New Roman" pitchFamily="18" charset="0"/>
            </a:rPr>
            <a:t>2 462 378,2</a:t>
          </a:r>
          <a:endParaRPr lang="ru-RU" sz="1000" b="1" dirty="0">
            <a:solidFill>
              <a:schemeClr val="bg1"/>
            </a:solidFill>
            <a:latin typeface="Times New Roman" pitchFamily="18" charset="0"/>
            <a:cs typeface="Times New Roman" pitchFamily="18" charset="0"/>
          </a:endParaRPr>
        </a:p>
      </dgm:t>
    </dgm:pt>
    <dgm:pt modelId="{A2510837-4E3A-4202-A8D6-7A32D05DE960}" type="parTrans" cxnId="{CFD93EFC-22C7-40F9-B68B-48184ADDF983}">
      <dgm:prSet/>
      <dgm:spPr/>
      <dgm:t>
        <a:bodyPr/>
        <a:lstStyle/>
        <a:p>
          <a:endParaRPr lang="ru-RU"/>
        </a:p>
      </dgm:t>
    </dgm:pt>
    <dgm:pt modelId="{6751562B-69B7-4B33-B084-47E24B60B422}" type="sibTrans" cxnId="{CFD93EFC-22C7-40F9-B68B-48184ADDF983}">
      <dgm:prSet/>
      <dgm:spPr/>
      <dgm:t>
        <a:bodyPr/>
        <a:lstStyle/>
        <a:p>
          <a:endParaRPr lang="ru-RU"/>
        </a:p>
      </dgm:t>
    </dgm:pt>
    <dgm:pt modelId="{2EC03437-4EE5-433D-933B-C199E54C2369}">
      <dgm:prSet phldrT="[Текст]" custT="1"/>
      <dgm:spPr>
        <a:solidFill>
          <a:schemeClr val="tx2">
            <a:lumMod val="60000"/>
            <a:lumOff val="40000"/>
            <a:alpha val="90000"/>
          </a:schemeClr>
        </a:solidFill>
        <a:ln>
          <a:solidFill>
            <a:schemeClr val="tx2">
              <a:lumMod val="60000"/>
              <a:lumOff val="40000"/>
            </a:schemeClr>
          </a:solidFill>
        </a:ln>
      </dgm:spPr>
      <dgm:t>
        <a:bodyPr/>
        <a:lstStyle/>
        <a:p>
          <a:r>
            <a:rPr lang="ru-RU" sz="1000" b="1" i="1" dirty="0" smtClean="0">
              <a:latin typeface="Times New Roman" pitchFamily="18" charset="0"/>
              <a:cs typeface="Times New Roman" pitchFamily="18" charset="0"/>
            </a:rPr>
            <a:t>Налог на доходы физических лиц </a:t>
          </a:r>
        </a:p>
        <a:p>
          <a:r>
            <a:rPr lang="ru-RU" sz="1000" b="1" i="1" dirty="0" smtClean="0">
              <a:latin typeface="Times New Roman" pitchFamily="18" charset="0"/>
              <a:cs typeface="Times New Roman" pitchFamily="18" charset="0"/>
            </a:rPr>
            <a:t>835 469,7 </a:t>
          </a:r>
          <a:endParaRPr lang="ru-RU" sz="1000" b="1" i="1" dirty="0">
            <a:latin typeface="Times New Roman" pitchFamily="18" charset="0"/>
            <a:cs typeface="Times New Roman" pitchFamily="18" charset="0"/>
          </a:endParaRPr>
        </a:p>
      </dgm:t>
    </dgm:pt>
    <dgm:pt modelId="{C22EB41E-BA29-49A7-83A9-1E613C4E683E}" type="parTrans" cxnId="{85681C2A-F9B3-4688-B25C-47ADF598BB08}">
      <dgm:prSet/>
      <dgm:spPr/>
      <dgm:t>
        <a:bodyPr/>
        <a:lstStyle/>
        <a:p>
          <a:endParaRPr lang="ru-RU"/>
        </a:p>
      </dgm:t>
    </dgm:pt>
    <dgm:pt modelId="{C7E85C8A-6F53-4C61-83B7-41E1CA66D55E}" type="sibTrans" cxnId="{85681C2A-F9B3-4688-B25C-47ADF598BB08}">
      <dgm:prSet/>
      <dgm:spPr/>
      <dgm:t>
        <a:bodyPr/>
        <a:lstStyle/>
        <a:p>
          <a:endParaRPr lang="ru-RU"/>
        </a:p>
      </dgm:t>
    </dgm:pt>
    <dgm:pt modelId="{DE0141E8-0188-4841-8FC9-84282DD127B3}">
      <dgm:prSet phldrT="[Текст]" custT="1">
        <dgm:style>
          <a:lnRef idx="0">
            <a:schemeClr val="accent2"/>
          </a:lnRef>
          <a:fillRef idx="3">
            <a:schemeClr val="accent2"/>
          </a:fillRef>
          <a:effectRef idx="3">
            <a:schemeClr val="accent2"/>
          </a:effectRef>
          <a:fontRef idx="minor">
            <a:schemeClr val="lt1"/>
          </a:fontRef>
        </dgm:style>
      </dgm:prSet>
      <dgm:spPr>
        <a:ln/>
      </dgm:spPr>
      <dgm:t>
        <a:bodyPr/>
        <a:lstStyle/>
        <a:p>
          <a:r>
            <a:rPr lang="ru-RU" sz="1000" b="1" dirty="0" smtClean="0">
              <a:solidFill>
                <a:schemeClr val="bg1"/>
              </a:solidFill>
              <a:latin typeface="Times New Roman" pitchFamily="18" charset="0"/>
              <a:cs typeface="Times New Roman" pitchFamily="18" charset="0"/>
            </a:rPr>
            <a:t>НЕНАЛОГОВЫЕ</a:t>
          </a:r>
        </a:p>
        <a:p>
          <a:r>
            <a:rPr lang="ru-RU" sz="1000" b="1" dirty="0" smtClean="0">
              <a:solidFill>
                <a:schemeClr val="bg1"/>
              </a:solidFill>
              <a:latin typeface="Times New Roman" pitchFamily="18" charset="0"/>
              <a:cs typeface="Times New Roman" pitchFamily="18" charset="0"/>
            </a:rPr>
            <a:t>104 606,3</a:t>
          </a:r>
          <a:endParaRPr lang="ru-RU" sz="1000" b="1" dirty="0">
            <a:solidFill>
              <a:schemeClr val="bg1"/>
            </a:solidFill>
            <a:latin typeface="Times New Roman" pitchFamily="18" charset="0"/>
            <a:cs typeface="Times New Roman" pitchFamily="18" charset="0"/>
          </a:endParaRPr>
        </a:p>
      </dgm:t>
    </dgm:pt>
    <dgm:pt modelId="{9DE7FE89-0D33-4928-8465-0EDFF8A90B03}" type="parTrans" cxnId="{9465E739-DCB3-4D29-970F-831FE6069C6C}">
      <dgm:prSet/>
      <dgm:spPr/>
      <dgm:t>
        <a:bodyPr/>
        <a:lstStyle/>
        <a:p>
          <a:endParaRPr lang="ru-RU"/>
        </a:p>
      </dgm:t>
    </dgm:pt>
    <dgm:pt modelId="{F4CD910B-3D59-4FB0-96A7-FE5CD2293B13}" type="sibTrans" cxnId="{9465E739-DCB3-4D29-970F-831FE6069C6C}">
      <dgm:prSet/>
      <dgm:spPr/>
      <dgm:t>
        <a:bodyPr/>
        <a:lstStyle/>
        <a:p>
          <a:endParaRPr lang="ru-RU"/>
        </a:p>
      </dgm:t>
    </dgm:pt>
    <dgm:pt modelId="{220A8E29-B564-4B90-99FF-EA515A095B5C}">
      <dgm:prSet phldrT="[Текст]"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ru-RU" sz="1000" b="1" i="1" dirty="0" smtClean="0">
              <a:latin typeface="Times New Roman" pitchFamily="18" charset="0"/>
              <a:cs typeface="Times New Roman" pitchFamily="18" charset="0"/>
            </a:rPr>
            <a:t>Доходы от использования имущества</a:t>
          </a:r>
        </a:p>
        <a:p>
          <a:r>
            <a:rPr lang="ru-RU" sz="1000" b="1" i="1" dirty="0" smtClean="0">
              <a:latin typeface="Times New Roman" pitchFamily="18" charset="0"/>
              <a:cs typeface="Times New Roman" pitchFamily="18" charset="0"/>
            </a:rPr>
            <a:t>57 708,2</a:t>
          </a:r>
        </a:p>
      </dgm:t>
    </dgm:pt>
    <dgm:pt modelId="{37529B52-D3DA-4E5E-827F-1FF7128EF158}" type="parTrans" cxnId="{64CBD115-A4FA-41CD-8A88-4001B8359E62}">
      <dgm:prSet/>
      <dgm:spPr/>
      <dgm:t>
        <a:bodyPr/>
        <a:lstStyle/>
        <a:p>
          <a:endParaRPr lang="ru-RU"/>
        </a:p>
      </dgm:t>
    </dgm:pt>
    <dgm:pt modelId="{4AEFE7B3-78E6-4481-BCFD-B486B097B14F}" type="sibTrans" cxnId="{64CBD115-A4FA-41CD-8A88-4001B8359E62}">
      <dgm:prSet/>
      <dgm:spPr/>
      <dgm:t>
        <a:bodyPr/>
        <a:lstStyle/>
        <a:p>
          <a:endParaRPr lang="ru-RU"/>
        </a:p>
      </dgm:t>
    </dgm:pt>
    <dgm:pt modelId="{928A395D-E222-4714-BFFA-6ADCB5C4C09F}">
      <dgm:prSet custT="1">
        <dgm:style>
          <a:lnRef idx="0">
            <a:schemeClr val="accent3"/>
          </a:lnRef>
          <a:fillRef idx="3">
            <a:schemeClr val="accent3"/>
          </a:fillRef>
          <a:effectRef idx="3">
            <a:schemeClr val="accent3"/>
          </a:effectRef>
          <a:fontRef idx="minor">
            <a:schemeClr val="lt1"/>
          </a:fontRef>
        </dgm:style>
      </dgm:prSet>
      <dgm:spPr/>
      <dgm:t>
        <a:bodyPr/>
        <a:lstStyle/>
        <a:p>
          <a:r>
            <a:rPr lang="ru-RU" sz="1000" b="1" dirty="0" smtClean="0">
              <a:solidFill>
                <a:schemeClr val="bg1"/>
              </a:solidFill>
              <a:latin typeface="Times New Roman" pitchFamily="18" charset="0"/>
              <a:cs typeface="Times New Roman" pitchFamily="18" charset="0"/>
            </a:rPr>
            <a:t>БЕЗВОЗМЕЗДНЫЕ ПОСТУПЛЕНИЯ</a:t>
          </a:r>
        </a:p>
        <a:p>
          <a:r>
            <a:rPr lang="ru-RU" sz="1000" b="1" dirty="0" smtClean="0">
              <a:solidFill>
                <a:schemeClr val="bg1"/>
              </a:solidFill>
              <a:latin typeface="Times New Roman" pitchFamily="18" charset="0"/>
              <a:cs typeface="Times New Roman" pitchFamily="18" charset="0"/>
            </a:rPr>
            <a:t>408 836,0</a:t>
          </a:r>
          <a:endParaRPr lang="ru-RU" sz="1000" b="1" dirty="0">
            <a:solidFill>
              <a:schemeClr val="bg1"/>
            </a:solidFill>
            <a:latin typeface="Times New Roman" pitchFamily="18" charset="0"/>
            <a:cs typeface="Times New Roman" pitchFamily="18" charset="0"/>
          </a:endParaRPr>
        </a:p>
      </dgm:t>
    </dgm:pt>
    <dgm:pt modelId="{87E8785E-B422-41CB-B500-A8ECB5EF95F5}" type="parTrans" cxnId="{2AA55E35-BF11-4A9C-9B51-B001A75DE5E1}">
      <dgm:prSet/>
      <dgm:spPr/>
      <dgm:t>
        <a:bodyPr/>
        <a:lstStyle/>
        <a:p>
          <a:endParaRPr lang="ru-RU"/>
        </a:p>
      </dgm:t>
    </dgm:pt>
    <dgm:pt modelId="{EB5903F4-2908-46AB-95F2-44C54ABF255A}" type="sibTrans" cxnId="{2AA55E35-BF11-4A9C-9B51-B001A75DE5E1}">
      <dgm:prSet/>
      <dgm:spPr/>
      <dgm:t>
        <a:bodyPr/>
        <a:lstStyle/>
        <a:p>
          <a:endParaRPr lang="ru-RU"/>
        </a:p>
      </dgm:t>
    </dgm:pt>
    <dgm:pt modelId="{86A260B1-3C5E-4DDB-8955-4D6D75FC7383}">
      <dgm:prSet custT="1">
        <dgm:style>
          <a:lnRef idx="2">
            <a:schemeClr val="accent3">
              <a:shade val="50000"/>
            </a:schemeClr>
          </a:lnRef>
          <a:fillRef idx="1">
            <a:schemeClr val="accent3"/>
          </a:fillRef>
          <a:effectRef idx="0">
            <a:schemeClr val="accent3"/>
          </a:effectRef>
          <a:fontRef idx="minor">
            <a:schemeClr val="lt1"/>
          </a:fontRef>
        </dgm:style>
      </dgm:prSet>
      <dgm:spPr>
        <a:ln/>
      </dgm:spPr>
      <dgm:t>
        <a:bodyPr/>
        <a:lstStyle/>
        <a:p>
          <a:r>
            <a:rPr lang="ru-RU" sz="1000" b="1" i="1" dirty="0" smtClean="0">
              <a:latin typeface="Times New Roman" pitchFamily="18" charset="0"/>
              <a:cs typeface="Times New Roman" pitchFamily="18" charset="0"/>
            </a:rPr>
            <a:t>Субсидии </a:t>
          </a:r>
        </a:p>
        <a:p>
          <a:r>
            <a:rPr lang="ru-RU" sz="1000" b="1" i="1" dirty="0" smtClean="0">
              <a:latin typeface="Times New Roman" pitchFamily="18" charset="0"/>
              <a:cs typeface="Times New Roman" pitchFamily="18" charset="0"/>
            </a:rPr>
            <a:t>26 177,5</a:t>
          </a:r>
          <a:endParaRPr lang="ru-RU" sz="1000" b="1" i="1" dirty="0">
            <a:latin typeface="Times New Roman" pitchFamily="18" charset="0"/>
            <a:cs typeface="Times New Roman" pitchFamily="18" charset="0"/>
          </a:endParaRPr>
        </a:p>
      </dgm:t>
    </dgm:pt>
    <dgm:pt modelId="{B1E3E0E5-1586-44A1-9A03-C61BE6936AB3}" type="parTrans" cxnId="{37125BDC-58E6-4CD8-8502-021132EF3CBE}">
      <dgm:prSet/>
      <dgm:spPr/>
      <dgm:t>
        <a:bodyPr/>
        <a:lstStyle/>
        <a:p>
          <a:endParaRPr lang="ru-RU"/>
        </a:p>
      </dgm:t>
    </dgm:pt>
    <dgm:pt modelId="{6D0F6681-E4C9-410A-A026-210D971B801E}" type="sibTrans" cxnId="{37125BDC-58E6-4CD8-8502-021132EF3CBE}">
      <dgm:prSet/>
      <dgm:spPr/>
      <dgm:t>
        <a:bodyPr/>
        <a:lstStyle/>
        <a:p>
          <a:endParaRPr lang="ru-RU"/>
        </a:p>
      </dgm:t>
    </dgm:pt>
    <dgm:pt modelId="{75C9E1FF-F4DD-462B-A5D2-50E1C6575D59}">
      <dgm:prSet custT="1"/>
      <dgm:spPr>
        <a:solidFill>
          <a:schemeClr val="tx2">
            <a:lumMod val="60000"/>
            <a:lumOff val="40000"/>
            <a:alpha val="90000"/>
          </a:schemeClr>
        </a:solidFill>
        <a:ln>
          <a:solidFill>
            <a:schemeClr val="tx2">
              <a:lumMod val="60000"/>
              <a:lumOff val="40000"/>
            </a:schemeClr>
          </a:solidFill>
        </a:ln>
      </dgm:spPr>
      <dgm:t>
        <a:bodyPr/>
        <a:lstStyle/>
        <a:p>
          <a:r>
            <a:rPr lang="ru-RU" sz="1000" b="1" i="1" dirty="0" smtClean="0">
              <a:latin typeface="Times New Roman" pitchFamily="18" charset="0"/>
              <a:cs typeface="Times New Roman" pitchFamily="18" charset="0"/>
            </a:rPr>
            <a:t>Налог на имущество физических лиц</a:t>
          </a:r>
        </a:p>
        <a:p>
          <a:r>
            <a:rPr lang="ru-RU" sz="1000" b="1" i="1" dirty="0" smtClean="0">
              <a:latin typeface="Times New Roman" pitchFamily="18" charset="0"/>
              <a:cs typeface="Times New Roman" pitchFamily="18" charset="0"/>
            </a:rPr>
            <a:t> 916,0</a:t>
          </a:r>
          <a:endParaRPr lang="ru-RU" sz="1000" b="1" i="1" dirty="0">
            <a:latin typeface="Times New Roman" pitchFamily="18" charset="0"/>
            <a:cs typeface="Times New Roman" pitchFamily="18" charset="0"/>
          </a:endParaRPr>
        </a:p>
      </dgm:t>
    </dgm:pt>
    <dgm:pt modelId="{286B23E3-83FF-4F99-A68F-939622BF436C}" type="parTrans" cxnId="{AB5778DB-373F-4EC3-9B97-82CFED6998E8}">
      <dgm:prSet/>
      <dgm:spPr/>
      <dgm:t>
        <a:bodyPr/>
        <a:lstStyle/>
        <a:p>
          <a:endParaRPr lang="ru-RU"/>
        </a:p>
      </dgm:t>
    </dgm:pt>
    <dgm:pt modelId="{4326AC54-235E-4975-981C-33845FABC8EA}" type="sibTrans" cxnId="{AB5778DB-373F-4EC3-9B97-82CFED6998E8}">
      <dgm:prSet/>
      <dgm:spPr/>
      <dgm:t>
        <a:bodyPr/>
        <a:lstStyle/>
        <a:p>
          <a:endParaRPr lang="ru-RU"/>
        </a:p>
      </dgm:t>
    </dgm:pt>
    <dgm:pt modelId="{9788B1EB-A352-4B13-9623-B5CF5C6B8EC5}">
      <dgm:prSet custT="1"/>
      <dgm:spPr>
        <a:solidFill>
          <a:schemeClr val="tx2">
            <a:lumMod val="60000"/>
            <a:lumOff val="40000"/>
            <a:alpha val="90000"/>
          </a:schemeClr>
        </a:solidFill>
      </dgm:spPr>
      <dgm:t>
        <a:bodyPr/>
        <a:lstStyle/>
        <a:p>
          <a:r>
            <a:rPr lang="ru-RU" sz="1000" b="1" i="1" dirty="0" smtClean="0">
              <a:latin typeface="Times New Roman" pitchFamily="18" charset="0"/>
              <a:cs typeface="Times New Roman" pitchFamily="18" charset="0"/>
            </a:rPr>
            <a:t>Земельный налог</a:t>
          </a:r>
        </a:p>
        <a:p>
          <a:r>
            <a:rPr lang="ru-RU" sz="1000" b="1" i="1" dirty="0" smtClean="0">
              <a:latin typeface="Times New Roman" pitchFamily="18" charset="0"/>
              <a:cs typeface="Times New Roman" pitchFamily="18" charset="0"/>
            </a:rPr>
            <a:t>2 269,0</a:t>
          </a:r>
          <a:endParaRPr lang="ru-RU" sz="1000" b="1" i="1" dirty="0">
            <a:latin typeface="Times New Roman" pitchFamily="18" charset="0"/>
            <a:cs typeface="Times New Roman" pitchFamily="18" charset="0"/>
          </a:endParaRPr>
        </a:p>
      </dgm:t>
    </dgm:pt>
    <dgm:pt modelId="{0A149A1E-3108-4954-8AEA-84C12E5290A3}" type="parTrans" cxnId="{867859FF-8FBD-4A6E-B248-3302DA90E511}">
      <dgm:prSet/>
      <dgm:spPr/>
      <dgm:t>
        <a:bodyPr/>
        <a:lstStyle/>
        <a:p>
          <a:endParaRPr lang="ru-RU"/>
        </a:p>
      </dgm:t>
    </dgm:pt>
    <dgm:pt modelId="{46E0DD6E-370B-4DB8-9F6B-438BF91471B5}" type="sibTrans" cxnId="{867859FF-8FBD-4A6E-B248-3302DA90E511}">
      <dgm:prSet/>
      <dgm:spPr/>
      <dgm:t>
        <a:bodyPr/>
        <a:lstStyle/>
        <a:p>
          <a:endParaRPr lang="ru-RU"/>
        </a:p>
      </dgm:t>
    </dgm:pt>
    <dgm:pt modelId="{1B287722-5BC1-48F1-AC9B-16A11D160926}">
      <dgm:prSet custT="1"/>
      <dgm:spPr>
        <a:solidFill>
          <a:schemeClr val="tx2">
            <a:lumMod val="60000"/>
            <a:lumOff val="40000"/>
            <a:alpha val="90000"/>
          </a:schemeClr>
        </a:solidFill>
      </dgm:spPr>
      <dgm:t>
        <a:bodyPr/>
        <a:lstStyle/>
        <a:p>
          <a:r>
            <a:rPr lang="ru-RU" sz="1000" b="1" i="1" dirty="0" smtClean="0">
              <a:latin typeface="Times New Roman" pitchFamily="18" charset="0"/>
              <a:cs typeface="Times New Roman" pitchFamily="18" charset="0"/>
            </a:rPr>
            <a:t>Акцизы 3 158,8</a:t>
          </a:r>
          <a:endParaRPr lang="ru-RU" sz="1000" b="1" i="1" dirty="0">
            <a:latin typeface="Times New Roman" pitchFamily="18" charset="0"/>
            <a:cs typeface="Times New Roman" pitchFamily="18" charset="0"/>
          </a:endParaRPr>
        </a:p>
      </dgm:t>
    </dgm:pt>
    <dgm:pt modelId="{E34C48DE-2373-476D-94A6-4BC32332527D}" type="parTrans" cxnId="{BA096B78-3C01-42B9-99F3-CB6C6582D62A}">
      <dgm:prSet/>
      <dgm:spPr/>
      <dgm:t>
        <a:bodyPr/>
        <a:lstStyle/>
        <a:p>
          <a:endParaRPr lang="ru-RU"/>
        </a:p>
      </dgm:t>
    </dgm:pt>
    <dgm:pt modelId="{4C8CAEDB-98F2-46ED-A4AD-4164C615A0C9}" type="sibTrans" cxnId="{BA096B78-3C01-42B9-99F3-CB6C6582D62A}">
      <dgm:prSet/>
      <dgm:spPr/>
      <dgm:t>
        <a:bodyPr/>
        <a:lstStyle/>
        <a:p>
          <a:endParaRPr lang="ru-RU"/>
        </a:p>
      </dgm:t>
    </dgm:pt>
    <dgm:pt modelId="{17B93372-B0EA-4E58-9D82-1A58C51FCC7E}">
      <dgm:prSet custT="1"/>
      <dgm:spPr>
        <a:solidFill>
          <a:schemeClr val="tx2">
            <a:lumMod val="60000"/>
            <a:lumOff val="40000"/>
            <a:alpha val="90000"/>
          </a:schemeClr>
        </a:solidFill>
      </dgm:spPr>
      <dgm:t>
        <a:bodyPr/>
        <a:lstStyle/>
        <a:p>
          <a:r>
            <a:rPr lang="ru-RU" sz="1000" b="1" i="1" dirty="0" smtClean="0">
              <a:latin typeface="Times New Roman" pitchFamily="18" charset="0"/>
              <a:cs typeface="Times New Roman" pitchFamily="18" charset="0"/>
            </a:rPr>
            <a:t>ЕНВД </a:t>
          </a:r>
        </a:p>
        <a:p>
          <a:r>
            <a:rPr lang="ru-RU" sz="1000" b="1" i="1" dirty="0" smtClean="0">
              <a:latin typeface="Times New Roman" pitchFamily="18" charset="0"/>
              <a:cs typeface="Times New Roman" pitchFamily="18" charset="0"/>
            </a:rPr>
            <a:t>15 748,5</a:t>
          </a:r>
          <a:endParaRPr lang="ru-RU" sz="1000" b="1" i="1" dirty="0">
            <a:latin typeface="Times New Roman" pitchFamily="18" charset="0"/>
            <a:cs typeface="Times New Roman" pitchFamily="18" charset="0"/>
          </a:endParaRPr>
        </a:p>
      </dgm:t>
    </dgm:pt>
    <dgm:pt modelId="{B0CF938C-04EB-4C10-A30B-1B187B9AF435}" type="parTrans" cxnId="{D618BECF-F945-4EB3-9CC1-3908FC038731}">
      <dgm:prSet/>
      <dgm:spPr/>
      <dgm:t>
        <a:bodyPr/>
        <a:lstStyle/>
        <a:p>
          <a:endParaRPr lang="ru-RU"/>
        </a:p>
      </dgm:t>
    </dgm:pt>
    <dgm:pt modelId="{D3E47F55-2769-4A41-BD5E-3105E91BC527}" type="sibTrans" cxnId="{D618BECF-F945-4EB3-9CC1-3908FC038731}">
      <dgm:prSet/>
      <dgm:spPr/>
      <dgm:t>
        <a:bodyPr/>
        <a:lstStyle/>
        <a:p>
          <a:endParaRPr lang="ru-RU"/>
        </a:p>
      </dgm:t>
    </dgm:pt>
    <dgm:pt modelId="{0E14CB60-F5E8-4FC9-BA84-2A4B93EBC9B2}">
      <dgm:prSet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ru-RU" sz="1000" b="1" i="1" dirty="0" smtClean="0">
              <a:latin typeface="Times New Roman" pitchFamily="18" charset="0"/>
              <a:cs typeface="Times New Roman" pitchFamily="18" charset="0"/>
            </a:rPr>
            <a:t>Платежи при пользовании природными ресурсами </a:t>
          </a:r>
        </a:p>
        <a:p>
          <a:r>
            <a:rPr lang="ru-RU" sz="1000" b="1" i="1" dirty="0" smtClean="0">
              <a:latin typeface="Times New Roman" pitchFamily="18" charset="0"/>
              <a:cs typeface="Times New Roman" pitchFamily="18" charset="0"/>
            </a:rPr>
            <a:t>16 305,0</a:t>
          </a:r>
          <a:endParaRPr lang="ru-RU" sz="1000" b="1" i="1" dirty="0">
            <a:latin typeface="Times New Roman" pitchFamily="18" charset="0"/>
            <a:cs typeface="Times New Roman" pitchFamily="18" charset="0"/>
          </a:endParaRPr>
        </a:p>
      </dgm:t>
    </dgm:pt>
    <dgm:pt modelId="{3C8F613C-0140-4412-9A59-2F2B7526FF5F}" type="parTrans" cxnId="{9B3A7DD7-1E6C-461B-B8AA-DA75F7875CA1}">
      <dgm:prSet/>
      <dgm:spPr/>
      <dgm:t>
        <a:bodyPr/>
        <a:lstStyle/>
        <a:p>
          <a:endParaRPr lang="ru-RU"/>
        </a:p>
      </dgm:t>
    </dgm:pt>
    <dgm:pt modelId="{60DB9B95-7FF5-445A-991E-ACF4EC01175E}" type="sibTrans" cxnId="{9B3A7DD7-1E6C-461B-B8AA-DA75F7875CA1}">
      <dgm:prSet/>
      <dgm:spPr/>
      <dgm:t>
        <a:bodyPr/>
        <a:lstStyle/>
        <a:p>
          <a:endParaRPr lang="ru-RU"/>
        </a:p>
      </dgm:t>
    </dgm:pt>
    <dgm:pt modelId="{041CEEB1-7253-4F55-AF66-F9D35A318545}">
      <dgm:prSet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ru-RU" sz="1000" b="1" i="1" dirty="0" smtClean="0"/>
            <a:t>Доходы от оказания платных услуг </a:t>
          </a:r>
        </a:p>
        <a:p>
          <a:r>
            <a:rPr lang="ru-RU" sz="1000" b="1" i="1" dirty="0" smtClean="0"/>
            <a:t>7 429,4</a:t>
          </a:r>
          <a:endParaRPr lang="ru-RU" sz="1000" b="1" i="1" dirty="0"/>
        </a:p>
      </dgm:t>
    </dgm:pt>
    <dgm:pt modelId="{6691F8DC-2E51-48F0-9D69-20FB11A7D42C}" type="parTrans" cxnId="{4ED04D55-EB11-48E4-8BBC-952A1331123F}">
      <dgm:prSet/>
      <dgm:spPr/>
      <dgm:t>
        <a:bodyPr/>
        <a:lstStyle/>
        <a:p>
          <a:endParaRPr lang="ru-RU"/>
        </a:p>
      </dgm:t>
    </dgm:pt>
    <dgm:pt modelId="{0A973829-251B-458F-8380-3516AD46BAF4}" type="sibTrans" cxnId="{4ED04D55-EB11-48E4-8BBC-952A1331123F}">
      <dgm:prSet/>
      <dgm:spPr/>
      <dgm:t>
        <a:bodyPr/>
        <a:lstStyle/>
        <a:p>
          <a:endParaRPr lang="ru-RU"/>
        </a:p>
      </dgm:t>
    </dgm:pt>
    <dgm:pt modelId="{97EDD792-5D2C-44B3-9933-994E633A4D43}">
      <dgm:prSet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ru-RU" sz="1000" b="1" i="1" dirty="0" smtClean="0">
              <a:latin typeface="Times New Roman" pitchFamily="18" charset="0"/>
              <a:cs typeface="Times New Roman" pitchFamily="18" charset="0"/>
            </a:rPr>
            <a:t>Доходы от продажи материальных и нематериальных активов </a:t>
          </a:r>
        </a:p>
        <a:p>
          <a:r>
            <a:rPr lang="ru-RU" sz="1000" b="1" i="1" dirty="0" smtClean="0">
              <a:latin typeface="Times New Roman" pitchFamily="18" charset="0"/>
              <a:cs typeface="Times New Roman" pitchFamily="18" charset="0"/>
            </a:rPr>
            <a:t>21 800,0</a:t>
          </a:r>
          <a:endParaRPr lang="ru-RU" sz="1000" b="1" i="1" dirty="0">
            <a:latin typeface="Times New Roman" pitchFamily="18" charset="0"/>
            <a:cs typeface="Times New Roman" pitchFamily="18" charset="0"/>
          </a:endParaRPr>
        </a:p>
      </dgm:t>
    </dgm:pt>
    <dgm:pt modelId="{2EF0548F-4D28-4E01-AD68-D41FD3FF73C4}" type="sibTrans" cxnId="{F419FFF3-2064-455E-ACB8-31A0E1DB585A}">
      <dgm:prSet/>
      <dgm:spPr/>
      <dgm:t>
        <a:bodyPr/>
        <a:lstStyle/>
        <a:p>
          <a:endParaRPr lang="ru-RU"/>
        </a:p>
      </dgm:t>
    </dgm:pt>
    <dgm:pt modelId="{5ABDF71B-A756-45AA-B71C-166B75CC1323}" type="parTrans" cxnId="{F419FFF3-2064-455E-ACB8-31A0E1DB585A}">
      <dgm:prSet/>
      <dgm:spPr/>
      <dgm:t>
        <a:bodyPr/>
        <a:lstStyle/>
        <a:p>
          <a:endParaRPr lang="ru-RU"/>
        </a:p>
      </dgm:t>
    </dgm:pt>
    <dgm:pt modelId="{58B9992B-B679-47F7-8779-7E5400664903}">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ru-RU" sz="1000" b="1" i="1" dirty="0" smtClean="0">
              <a:latin typeface="Times New Roman" pitchFamily="18" charset="0"/>
              <a:cs typeface="Times New Roman" pitchFamily="18" charset="0"/>
            </a:rPr>
            <a:t>Субвенции </a:t>
          </a:r>
        </a:p>
        <a:p>
          <a:r>
            <a:rPr lang="ru-RU" sz="1000" b="1" i="1" dirty="0" smtClean="0">
              <a:latin typeface="Times New Roman" pitchFamily="18" charset="0"/>
              <a:cs typeface="Times New Roman" pitchFamily="18" charset="0"/>
            </a:rPr>
            <a:t>382 616,5</a:t>
          </a:r>
          <a:endParaRPr lang="ru-RU" sz="1000" b="1" i="1" dirty="0">
            <a:latin typeface="Times New Roman" pitchFamily="18" charset="0"/>
            <a:cs typeface="Times New Roman" pitchFamily="18" charset="0"/>
          </a:endParaRPr>
        </a:p>
      </dgm:t>
    </dgm:pt>
    <dgm:pt modelId="{345D5808-6F6D-494B-A337-B550E3913E25}" type="parTrans" cxnId="{EB252934-1892-4038-B462-41EAC6FD91D9}">
      <dgm:prSet/>
      <dgm:spPr/>
      <dgm:t>
        <a:bodyPr/>
        <a:lstStyle/>
        <a:p>
          <a:endParaRPr lang="ru-RU"/>
        </a:p>
      </dgm:t>
    </dgm:pt>
    <dgm:pt modelId="{EF8B785F-2A47-485F-BB4E-340C7BA4DC13}" type="sibTrans" cxnId="{EB252934-1892-4038-B462-41EAC6FD91D9}">
      <dgm:prSet/>
      <dgm:spPr/>
      <dgm:t>
        <a:bodyPr/>
        <a:lstStyle/>
        <a:p>
          <a:endParaRPr lang="ru-RU"/>
        </a:p>
      </dgm:t>
    </dgm:pt>
    <dgm:pt modelId="{9CA9B440-750A-461B-80FB-C8EE91724999}">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ru-RU" sz="1000" b="1" i="1" dirty="0" smtClean="0">
              <a:latin typeface="Times New Roman" pitchFamily="18" charset="0"/>
              <a:cs typeface="Times New Roman" pitchFamily="18" charset="0"/>
            </a:rPr>
            <a:t>Прочие безвозмездные поступления</a:t>
          </a:r>
        </a:p>
        <a:p>
          <a:r>
            <a:rPr lang="ru-RU" sz="1000" b="1" i="1" dirty="0" smtClean="0">
              <a:latin typeface="Times New Roman" pitchFamily="18" charset="0"/>
              <a:cs typeface="Times New Roman" pitchFamily="18" charset="0"/>
            </a:rPr>
            <a:t> (от граждан) 42,0</a:t>
          </a:r>
          <a:endParaRPr lang="ru-RU" sz="1000" b="1" i="1" dirty="0">
            <a:latin typeface="Times New Roman" pitchFamily="18" charset="0"/>
            <a:cs typeface="Times New Roman" pitchFamily="18" charset="0"/>
          </a:endParaRPr>
        </a:p>
      </dgm:t>
    </dgm:pt>
    <dgm:pt modelId="{CDB6BCCC-7C5D-4A77-B2AA-EC0B366B3CE4}" type="parTrans" cxnId="{1C4516D2-938D-40D7-BA15-4FFC786F1243}">
      <dgm:prSet/>
      <dgm:spPr/>
      <dgm:t>
        <a:bodyPr/>
        <a:lstStyle/>
        <a:p>
          <a:endParaRPr lang="ru-RU"/>
        </a:p>
      </dgm:t>
    </dgm:pt>
    <dgm:pt modelId="{0FBE75D1-A4CD-44A1-8F21-1A135D9142C2}" type="sibTrans" cxnId="{1C4516D2-938D-40D7-BA15-4FFC786F1243}">
      <dgm:prSet/>
      <dgm:spPr/>
      <dgm:t>
        <a:bodyPr/>
        <a:lstStyle/>
        <a:p>
          <a:endParaRPr lang="ru-RU"/>
        </a:p>
      </dgm:t>
    </dgm:pt>
    <dgm:pt modelId="{DCD014C0-0758-47B7-827B-83A774D38556}">
      <dgm:prSet custT="1">
        <dgm:style>
          <a:lnRef idx="2">
            <a:schemeClr val="accent1">
              <a:shade val="50000"/>
            </a:schemeClr>
          </a:lnRef>
          <a:fillRef idx="1">
            <a:schemeClr val="accent1"/>
          </a:fillRef>
          <a:effectRef idx="0">
            <a:schemeClr val="accent1"/>
          </a:effectRef>
          <a:fontRef idx="minor">
            <a:schemeClr val="lt1"/>
          </a:fontRef>
        </dgm:style>
      </dgm:prSet>
      <dgm:spPr>
        <a:ln/>
      </dgm:spPr>
      <dgm:t>
        <a:bodyPr/>
        <a:lstStyle/>
        <a:p>
          <a:r>
            <a:rPr lang="ru-RU" sz="1100" b="1" i="1" dirty="0" smtClean="0"/>
            <a:t>Налог на прибыль  </a:t>
          </a:r>
        </a:p>
        <a:p>
          <a:r>
            <a:rPr lang="ru-RU" sz="1100" b="1" i="1" dirty="0" smtClean="0"/>
            <a:t>1 603 200,0</a:t>
          </a:r>
          <a:endParaRPr lang="ru-RU" sz="1100" b="1" i="1" dirty="0"/>
        </a:p>
      </dgm:t>
    </dgm:pt>
    <dgm:pt modelId="{1125B095-5AB0-4644-8F44-DC95A386851E}" type="parTrans" cxnId="{14701908-31D0-40FD-97CF-FACB089C218D}">
      <dgm:prSet/>
      <dgm:spPr/>
      <dgm:t>
        <a:bodyPr/>
        <a:lstStyle/>
        <a:p>
          <a:endParaRPr lang="ru-RU"/>
        </a:p>
      </dgm:t>
    </dgm:pt>
    <dgm:pt modelId="{CB6DEFC7-872A-4834-A084-0319F9B41D63}" type="sibTrans" cxnId="{14701908-31D0-40FD-97CF-FACB089C218D}">
      <dgm:prSet/>
      <dgm:spPr/>
      <dgm:t>
        <a:bodyPr/>
        <a:lstStyle/>
        <a:p>
          <a:endParaRPr lang="ru-RU"/>
        </a:p>
      </dgm:t>
    </dgm:pt>
    <dgm:pt modelId="{C172364E-BF48-4B35-8CBE-5F5647C3C58E}">
      <dgm:prSet custT="1"/>
      <dgm:spPr>
        <a:solidFill>
          <a:schemeClr val="tx2">
            <a:lumMod val="60000"/>
            <a:lumOff val="40000"/>
            <a:alpha val="90000"/>
          </a:schemeClr>
        </a:solidFill>
      </dgm:spPr>
      <dgm:t>
        <a:bodyPr/>
        <a:lstStyle/>
        <a:p>
          <a:r>
            <a:rPr lang="ru-RU" sz="1000" b="1" i="1" dirty="0" smtClean="0">
              <a:latin typeface="Times New Roman" pitchFamily="18" charset="0"/>
              <a:cs typeface="Times New Roman" pitchFamily="18" charset="0"/>
            </a:rPr>
            <a:t>Государственная пошлина 1 616,2</a:t>
          </a:r>
          <a:endParaRPr lang="ru-RU" sz="1000" b="1" i="1" dirty="0">
            <a:latin typeface="Times New Roman" pitchFamily="18" charset="0"/>
            <a:cs typeface="Times New Roman" pitchFamily="18" charset="0"/>
          </a:endParaRPr>
        </a:p>
      </dgm:t>
    </dgm:pt>
    <dgm:pt modelId="{81AAD3EF-0895-4202-856F-20736A921049}" type="parTrans" cxnId="{C8D2C5F6-E43E-4C68-8E7C-03FF9E469D64}">
      <dgm:prSet/>
      <dgm:spPr/>
      <dgm:t>
        <a:bodyPr/>
        <a:lstStyle/>
        <a:p>
          <a:endParaRPr lang="ru-RU"/>
        </a:p>
      </dgm:t>
    </dgm:pt>
    <dgm:pt modelId="{326689C6-18B5-4B78-B360-773C9D5820C3}" type="sibTrans" cxnId="{C8D2C5F6-E43E-4C68-8E7C-03FF9E469D64}">
      <dgm:prSet/>
      <dgm:spPr/>
      <dgm:t>
        <a:bodyPr/>
        <a:lstStyle/>
        <a:p>
          <a:endParaRPr lang="ru-RU"/>
        </a:p>
      </dgm:t>
    </dgm:pt>
    <dgm:pt modelId="{AD7F73EE-700E-4637-ABEC-7EE20687486C}">
      <dgm:prSet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ru-RU" sz="1000" b="1" i="1" dirty="0" smtClean="0"/>
            <a:t>Штрафы, административные платежи  </a:t>
          </a:r>
        </a:p>
        <a:p>
          <a:r>
            <a:rPr lang="ru-RU" sz="1000" b="1" i="1" dirty="0" smtClean="0"/>
            <a:t>1 363,7 </a:t>
          </a:r>
          <a:endParaRPr lang="ru-RU" sz="1000" b="1" i="1" dirty="0"/>
        </a:p>
      </dgm:t>
    </dgm:pt>
    <dgm:pt modelId="{CF18350B-A16B-43F9-9275-51BF2918989B}" type="parTrans" cxnId="{A2A1453F-7A19-4ED3-8A4E-A43367E2594D}">
      <dgm:prSet/>
      <dgm:spPr/>
      <dgm:t>
        <a:bodyPr/>
        <a:lstStyle/>
        <a:p>
          <a:endParaRPr lang="ru-RU"/>
        </a:p>
      </dgm:t>
    </dgm:pt>
    <dgm:pt modelId="{68A961A7-E4EB-49BB-B5D6-1A558412AC6E}" type="sibTrans" cxnId="{A2A1453F-7A19-4ED3-8A4E-A43367E2594D}">
      <dgm:prSet/>
      <dgm:spPr/>
      <dgm:t>
        <a:bodyPr/>
        <a:lstStyle/>
        <a:p>
          <a:endParaRPr lang="ru-RU"/>
        </a:p>
      </dgm:t>
    </dgm:pt>
    <dgm:pt modelId="{9F96C486-A48F-46C4-8848-8401527E979E}" type="pres">
      <dgm:prSet presAssocID="{55CF0026-2FDD-437A-965A-85C9B677F58C}" presName="hierChild1" presStyleCnt="0">
        <dgm:presLayoutVars>
          <dgm:chPref val="1"/>
          <dgm:dir/>
          <dgm:animOne val="branch"/>
          <dgm:animLvl val="lvl"/>
          <dgm:resizeHandles/>
        </dgm:presLayoutVars>
      </dgm:prSet>
      <dgm:spPr/>
      <dgm:t>
        <a:bodyPr/>
        <a:lstStyle/>
        <a:p>
          <a:endParaRPr lang="ru-RU"/>
        </a:p>
      </dgm:t>
    </dgm:pt>
    <dgm:pt modelId="{34983656-B520-407F-AC47-F43A70AF35F4}" type="pres">
      <dgm:prSet presAssocID="{BE8D3340-378B-4CCA-85FF-3AACB65A1C54}" presName="hierRoot1" presStyleCnt="0"/>
      <dgm:spPr/>
    </dgm:pt>
    <dgm:pt modelId="{B006C1D3-DF7E-4C21-913E-A2483A75A5DD}" type="pres">
      <dgm:prSet presAssocID="{BE8D3340-378B-4CCA-85FF-3AACB65A1C54}" presName="composite" presStyleCnt="0"/>
      <dgm:spPr/>
    </dgm:pt>
    <dgm:pt modelId="{57880587-1487-43A5-AA43-A114C0D710C7}" type="pres">
      <dgm:prSet presAssocID="{BE8D3340-378B-4CCA-85FF-3AACB65A1C54}" presName="background" presStyleLbl="node0" presStyleIdx="0" presStyleCnt="1"/>
      <dgm:spPr>
        <a:prstGeom prst="moon">
          <a:avLst/>
        </a:prstGeom>
      </dgm:spPr>
    </dgm:pt>
    <dgm:pt modelId="{0A21E6C2-7417-4817-A266-5A4D2EC14595}" type="pres">
      <dgm:prSet presAssocID="{BE8D3340-378B-4CCA-85FF-3AACB65A1C54}" presName="text" presStyleLbl="fgAcc0" presStyleIdx="0" presStyleCnt="1" custScaleX="916086" custScaleY="254391" custLinFactY="-85643" custLinFactNeighborX="-37048" custLinFactNeighborY="-100000">
        <dgm:presLayoutVars>
          <dgm:chPref val="3"/>
        </dgm:presLayoutVars>
      </dgm:prSet>
      <dgm:spPr>
        <a:prstGeom prst="ellipse">
          <a:avLst/>
        </a:prstGeom>
      </dgm:spPr>
      <dgm:t>
        <a:bodyPr/>
        <a:lstStyle/>
        <a:p>
          <a:endParaRPr lang="ru-RU"/>
        </a:p>
      </dgm:t>
    </dgm:pt>
    <dgm:pt modelId="{2A04ABF1-5E2B-4529-B763-38FFE8E93B68}" type="pres">
      <dgm:prSet presAssocID="{BE8D3340-378B-4CCA-85FF-3AACB65A1C54}" presName="hierChild2" presStyleCnt="0"/>
      <dgm:spPr/>
    </dgm:pt>
    <dgm:pt modelId="{CCB46F48-4E2A-44C3-BE02-F27D55585C2F}" type="pres">
      <dgm:prSet presAssocID="{A2510837-4E3A-4202-A8D6-7A32D05DE960}" presName="Name10" presStyleLbl="parChTrans1D2" presStyleIdx="0" presStyleCnt="3"/>
      <dgm:spPr/>
      <dgm:t>
        <a:bodyPr/>
        <a:lstStyle/>
        <a:p>
          <a:endParaRPr lang="ru-RU"/>
        </a:p>
      </dgm:t>
    </dgm:pt>
    <dgm:pt modelId="{3523A031-7052-455D-A2B6-88599E0942F2}" type="pres">
      <dgm:prSet presAssocID="{4DF7412A-44F4-4A13-9335-BA9EC73FE702}" presName="hierRoot2" presStyleCnt="0"/>
      <dgm:spPr/>
    </dgm:pt>
    <dgm:pt modelId="{B223C69A-209D-4DCD-84A3-19CB40032144}" type="pres">
      <dgm:prSet presAssocID="{4DF7412A-44F4-4A13-9335-BA9EC73FE702}" presName="composite2" presStyleCnt="0"/>
      <dgm:spPr/>
    </dgm:pt>
    <dgm:pt modelId="{BD738920-CD27-4C52-BB54-42B8F69DFBE2}" type="pres">
      <dgm:prSet presAssocID="{4DF7412A-44F4-4A13-9335-BA9EC73FE702}" presName="background2" presStyleLbl="node2" presStyleIdx="0" presStyleCnt="3"/>
      <dgm:spPr>
        <a:prstGeom prst="moon">
          <a:avLst/>
        </a:prstGeom>
      </dgm:spPr>
    </dgm:pt>
    <dgm:pt modelId="{48664F99-BC4E-43BF-9632-B0487C4CC866}" type="pres">
      <dgm:prSet presAssocID="{4DF7412A-44F4-4A13-9335-BA9EC73FE702}" presName="text2" presStyleLbl="fgAcc2" presStyleIdx="0" presStyleCnt="3" custScaleX="784518" custScaleY="434603" custLinFactX="-14022" custLinFactY="-126926" custLinFactNeighborX="-100000" custLinFactNeighborY="-200000">
        <dgm:presLayoutVars>
          <dgm:chPref val="3"/>
        </dgm:presLayoutVars>
      </dgm:prSet>
      <dgm:spPr>
        <a:prstGeom prst="ellipse">
          <a:avLst/>
        </a:prstGeom>
      </dgm:spPr>
      <dgm:t>
        <a:bodyPr/>
        <a:lstStyle/>
        <a:p>
          <a:endParaRPr lang="ru-RU"/>
        </a:p>
      </dgm:t>
    </dgm:pt>
    <dgm:pt modelId="{E1FCE944-7A7F-40BD-BF57-8782EFE05FFD}" type="pres">
      <dgm:prSet presAssocID="{4DF7412A-44F4-4A13-9335-BA9EC73FE702}" presName="hierChild3" presStyleCnt="0"/>
      <dgm:spPr/>
    </dgm:pt>
    <dgm:pt modelId="{A7A280AB-5FF4-4A9F-8948-AC215E0A7197}" type="pres">
      <dgm:prSet presAssocID="{1125B095-5AB0-4644-8F44-DC95A386851E}" presName="Name17" presStyleLbl="parChTrans1D3" presStyleIdx="0" presStyleCnt="4"/>
      <dgm:spPr/>
      <dgm:t>
        <a:bodyPr/>
        <a:lstStyle/>
        <a:p>
          <a:endParaRPr lang="ru-RU"/>
        </a:p>
      </dgm:t>
    </dgm:pt>
    <dgm:pt modelId="{BFD52B74-2195-46B4-B708-F105BF15F4F8}" type="pres">
      <dgm:prSet presAssocID="{DCD014C0-0758-47B7-827B-83A774D38556}" presName="hierRoot3" presStyleCnt="0"/>
      <dgm:spPr/>
    </dgm:pt>
    <dgm:pt modelId="{A762D5E9-9E94-44BD-A258-CF55469EB86C}" type="pres">
      <dgm:prSet presAssocID="{DCD014C0-0758-47B7-827B-83A774D38556}" presName="composite3" presStyleCnt="0"/>
      <dgm:spPr/>
    </dgm:pt>
    <dgm:pt modelId="{6B69485D-6F5C-42D1-A804-2692279A10F2}" type="pres">
      <dgm:prSet presAssocID="{DCD014C0-0758-47B7-827B-83A774D38556}" presName="background3" presStyleLbl="node3" presStyleIdx="0" presStyleCnt="4"/>
      <dgm:spPr>
        <a:prstGeom prst="moon">
          <a:avLst/>
        </a:prstGeom>
      </dgm:spPr>
      <dgm:t>
        <a:bodyPr/>
        <a:lstStyle/>
        <a:p>
          <a:endParaRPr lang="ru-RU"/>
        </a:p>
      </dgm:t>
    </dgm:pt>
    <dgm:pt modelId="{0252E554-B1E4-4686-B42C-FF48AB01E1B1}" type="pres">
      <dgm:prSet presAssocID="{DCD014C0-0758-47B7-827B-83A774D38556}" presName="text3" presStyleLbl="fgAcc3" presStyleIdx="0" presStyleCnt="4" custScaleX="541825" custScaleY="308907" custLinFactX="74417" custLinFactY="-111693" custLinFactNeighborX="100000" custLinFactNeighborY="-200000">
        <dgm:presLayoutVars>
          <dgm:chPref val="3"/>
        </dgm:presLayoutVars>
      </dgm:prSet>
      <dgm:spPr>
        <a:prstGeom prst="ellipse">
          <a:avLst/>
        </a:prstGeom>
      </dgm:spPr>
      <dgm:t>
        <a:bodyPr/>
        <a:lstStyle/>
        <a:p>
          <a:endParaRPr lang="ru-RU"/>
        </a:p>
      </dgm:t>
    </dgm:pt>
    <dgm:pt modelId="{81CB562D-DA51-4066-86FF-6DF778E4AD52}" type="pres">
      <dgm:prSet presAssocID="{DCD014C0-0758-47B7-827B-83A774D38556}" presName="hierChild4" presStyleCnt="0"/>
      <dgm:spPr/>
    </dgm:pt>
    <dgm:pt modelId="{F1045B8A-3627-4186-A87B-3C6338371E95}" type="pres">
      <dgm:prSet presAssocID="{C22EB41E-BA29-49A7-83A9-1E613C4E683E}" presName="Name17" presStyleLbl="parChTrans1D3" presStyleIdx="1" presStyleCnt="4"/>
      <dgm:spPr/>
      <dgm:t>
        <a:bodyPr/>
        <a:lstStyle/>
        <a:p>
          <a:endParaRPr lang="ru-RU"/>
        </a:p>
      </dgm:t>
    </dgm:pt>
    <dgm:pt modelId="{F98B1974-DE89-4CD9-8263-074551625D5C}" type="pres">
      <dgm:prSet presAssocID="{2EC03437-4EE5-433D-933B-C199E54C2369}" presName="hierRoot3" presStyleCnt="0"/>
      <dgm:spPr/>
    </dgm:pt>
    <dgm:pt modelId="{45CF97BD-2F60-445E-8052-5235B99DCA07}" type="pres">
      <dgm:prSet presAssocID="{2EC03437-4EE5-433D-933B-C199E54C2369}" presName="composite3" presStyleCnt="0"/>
      <dgm:spPr/>
    </dgm:pt>
    <dgm:pt modelId="{BC017046-432F-48EA-93F7-841179C15C41}" type="pres">
      <dgm:prSet presAssocID="{2EC03437-4EE5-433D-933B-C199E54C2369}" presName="background3" presStyleLbl="node3" presStyleIdx="1" presStyleCnt="4"/>
      <dgm:spPr>
        <a:prstGeom prst="moon">
          <a:avLst/>
        </a:prstGeom>
      </dgm:spPr>
      <dgm:t>
        <a:bodyPr/>
        <a:lstStyle/>
        <a:p>
          <a:endParaRPr lang="ru-RU"/>
        </a:p>
      </dgm:t>
    </dgm:pt>
    <dgm:pt modelId="{50B1183A-4CB9-4F8E-8EDA-08DB3713A8B4}" type="pres">
      <dgm:prSet presAssocID="{2EC03437-4EE5-433D-933B-C199E54C2369}" presName="text3" presStyleLbl="fgAcc3" presStyleIdx="1" presStyleCnt="4" custScaleX="568541" custScaleY="260125" custLinFactX="-186982" custLinFactNeighborX="-200000" custLinFactNeighborY="80424">
        <dgm:presLayoutVars>
          <dgm:chPref val="3"/>
        </dgm:presLayoutVars>
      </dgm:prSet>
      <dgm:spPr>
        <a:prstGeom prst="ellipse">
          <a:avLst/>
        </a:prstGeom>
      </dgm:spPr>
      <dgm:t>
        <a:bodyPr/>
        <a:lstStyle/>
        <a:p>
          <a:endParaRPr lang="ru-RU"/>
        </a:p>
      </dgm:t>
    </dgm:pt>
    <dgm:pt modelId="{6E560240-1A62-499A-B719-D3AA866832EA}" type="pres">
      <dgm:prSet presAssocID="{2EC03437-4EE5-433D-933B-C199E54C2369}" presName="hierChild4" presStyleCnt="0"/>
      <dgm:spPr/>
    </dgm:pt>
    <dgm:pt modelId="{BD149094-B7B4-4836-8AD0-888E79A2E0A8}" type="pres">
      <dgm:prSet presAssocID="{286B23E3-83FF-4F99-A68F-939622BF436C}" presName="Name23" presStyleLbl="parChTrans1D4" presStyleIdx="0" presStyleCnt="11"/>
      <dgm:spPr/>
      <dgm:t>
        <a:bodyPr/>
        <a:lstStyle/>
        <a:p>
          <a:endParaRPr lang="ru-RU"/>
        </a:p>
      </dgm:t>
    </dgm:pt>
    <dgm:pt modelId="{F952A10D-5124-41C7-9999-AF59204CF721}" type="pres">
      <dgm:prSet presAssocID="{75C9E1FF-F4DD-462B-A5D2-50E1C6575D59}" presName="hierRoot4" presStyleCnt="0"/>
      <dgm:spPr/>
    </dgm:pt>
    <dgm:pt modelId="{DB66D500-5A03-4068-9280-33B342D3DB91}" type="pres">
      <dgm:prSet presAssocID="{75C9E1FF-F4DD-462B-A5D2-50E1C6575D59}" presName="composite4" presStyleCnt="0"/>
      <dgm:spPr/>
    </dgm:pt>
    <dgm:pt modelId="{E2F98815-20D2-4CBE-813F-4650CCFB8349}" type="pres">
      <dgm:prSet presAssocID="{75C9E1FF-F4DD-462B-A5D2-50E1C6575D59}" presName="background4" presStyleLbl="node4" presStyleIdx="0" presStyleCnt="11"/>
      <dgm:spPr>
        <a:prstGeom prst="moon">
          <a:avLst/>
        </a:prstGeom>
      </dgm:spPr>
    </dgm:pt>
    <dgm:pt modelId="{D124DC4B-A29C-4BEA-88D2-F46BF15E2C05}" type="pres">
      <dgm:prSet presAssocID="{75C9E1FF-F4DD-462B-A5D2-50E1C6575D59}" presName="text4" presStyleLbl="fgAcc4" presStyleIdx="0" presStyleCnt="11" custScaleX="554859" custScaleY="305835" custLinFactX="-193823" custLinFactY="11281" custLinFactNeighborX="-200000" custLinFactNeighborY="100000">
        <dgm:presLayoutVars>
          <dgm:chPref val="3"/>
        </dgm:presLayoutVars>
      </dgm:prSet>
      <dgm:spPr>
        <a:prstGeom prst="ellipse">
          <a:avLst/>
        </a:prstGeom>
      </dgm:spPr>
      <dgm:t>
        <a:bodyPr/>
        <a:lstStyle/>
        <a:p>
          <a:endParaRPr lang="ru-RU"/>
        </a:p>
      </dgm:t>
    </dgm:pt>
    <dgm:pt modelId="{56C87E4A-1121-4A48-A75F-D9019F14A2EB}" type="pres">
      <dgm:prSet presAssocID="{75C9E1FF-F4DD-462B-A5D2-50E1C6575D59}" presName="hierChild5" presStyleCnt="0"/>
      <dgm:spPr/>
    </dgm:pt>
    <dgm:pt modelId="{F03EA553-DCEB-413C-A0A8-5B4A8E99393D}" type="pres">
      <dgm:prSet presAssocID="{0A149A1E-3108-4954-8AEA-84C12E5290A3}" presName="Name23" presStyleLbl="parChTrans1D4" presStyleIdx="1" presStyleCnt="11"/>
      <dgm:spPr/>
      <dgm:t>
        <a:bodyPr/>
        <a:lstStyle/>
        <a:p>
          <a:endParaRPr lang="ru-RU"/>
        </a:p>
      </dgm:t>
    </dgm:pt>
    <dgm:pt modelId="{CC079C29-C754-47B1-BE21-541A6F7D3337}" type="pres">
      <dgm:prSet presAssocID="{9788B1EB-A352-4B13-9623-B5CF5C6B8EC5}" presName="hierRoot4" presStyleCnt="0"/>
      <dgm:spPr/>
    </dgm:pt>
    <dgm:pt modelId="{78BB29B0-D4B5-4DBF-8CE6-B3BE0DF21B7D}" type="pres">
      <dgm:prSet presAssocID="{9788B1EB-A352-4B13-9623-B5CF5C6B8EC5}" presName="composite4" presStyleCnt="0"/>
      <dgm:spPr/>
    </dgm:pt>
    <dgm:pt modelId="{21605D90-7FBB-4DDC-A17E-493749256203}" type="pres">
      <dgm:prSet presAssocID="{9788B1EB-A352-4B13-9623-B5CF5C6B8EC5}" presName="background4" presStyleLbl="node4" presStyleIdx="1" presStyleCnt="11"/>
      <dgm:spPr>
        <a:prstGeom prst="moon">
          <a:avLst/>
        </a:prstGeom>
      </dgm:spPr>
    </dgm:pt>
    <dgm:pt modelId="{7572E49D-167A-45A7-B0A6-E3CB51AE877E}" type="pres">
      <dgm:prSet presAssocID="{9788B1EB-A352-4B13-9623-B5CF5C6B8EC5}" presName="text4" presStyleLbl="fgAcc4" presStyleIdx="1" presStyleCnt="11" custScaleX="512034" custScaleY="279431" custLinFactX="-191473" custLinFactY="46794" custLinFactNeighborX="-200000" custLinFactNeighborY="100000">
        <dgm:presLayoutVars>
          <dgm:chPref val="3"/>
        </dgm:presLayoutVars>
      </dgm:prSet>
      <dgm:spPr>
        <a:prstGeom prst="ellipse">
          <a:avLst/>
        </a:prstGeom>
      </dgm:spPr>
      <dgm:t>
        <a:bodyPr/>
        <a:lstStyle/>
        <a:p>
          <a:endParaRPr lang="ru-RU"/>
        </a:p>
      </dgm:t>
    </dgm:pt>
    <dgm:pt modelId="{0DC5957B-D80C-4DEC-B8EC-7B3084B44BDC}" type="pres">
      <dgm:prSet presAssocID="{9788B1EB-A352-4B13-9623-B5CF5C6B8EC5}" presName="hierChild5" presStyleCnt="0"/>
      <dgm:spPr/>
    </dgm:pt>
    <dgm:pt modelId="{D2371B3E-C328-4DCB-B1EC-9F0EEC3E46BD}" type="pres">
      <dgm:prSet presAssocID="{E34C48DE-2373-476D-94A6-4BC32332527D}" presName="Name23" presStyleLbl="parChTrans1D4" presStyleIdx="2" presStyleCnt="11"/>
      <dgm:spPr/>
      <dgm:t>
        <a:bodyPr/>
        <a:lstStyle/>
        <a:p>
          <a:endParaRPr lang="ru-RU"/>
        </a:p>
      </dgm:t>
    </dgm:pt>
    <dgm:pt modelId="{DF1A0EE6-6770-47E4-8740-F10C7DAEF56C}" type="pres">
      <dgm:prSet presAssocID="{1B287722-5BC1-48F1-AC9B-16A11D160926}" presName="hierRoot4" presStyleCnt="0"/>
      <dgm:spPr/>
    </dgm:pt>
    <dgm:pt modelId="{9F78325A-3C22-432F-B693-9281851C76C0}" type="pres">
      <dgm:prSet presAssocID="{1B287722-5BC1-48F1-AC9B-16A11D160926}" presName="composite4" presStyleCnt="0"/>
      <dgm:spPr/>
    </dgm:pt>
    <dgm:pt modelId="{04939A71-9BAA-4266-9113-24643A4BB879}" type="pres">
      <dgm:prSet presAssocID="{1B287722-5BC1-48F1-AC9B-16A11D160926}" presName="background4" presStyleLbl="node4" presStyleIdx="2" presStyleCnt="11"/>
      <dgm:spPr>
        <a:prstGeom prst="moon">
          <a:avLst/>
        </a:prstGeom>
      </dgm:spPr>
    </dgm:pt>
    <dgm:pt modelId="{864B1F2A-CF77-45A7-B576-AB9389901689}" type="pres">
      <dgm:prSet presAssocID="{1B287722-5BC1-48F1-AC9B-16A11D160926}" presName="text4" presStyleLbl="fgAcc4" presStyleIdx="2" presStyleCnt="11" custScaleX="515611" custScaleY="199491" custLinFactX="-189685" custLinFactY="95765" custLinFactNeighborX="-200000" custLinFactNeighborY="100000">
        <dgm:presLayoutVars>
          <dgm:chPref val="3"/>
        </dgm:presLayoutVars>
      </dgm:prSet>
      <dgm:spPr>
        <a:prstGeom prst="ellipse">
          <a:avLst/>
        </a:prstGeom>
      </dgm:spPr>
      <dgm:t>
        <a:bodyPr/>
        <a:lstStyle/>
        <a:p>
          <a:endParaRPr lang="ru-RU"/>
        </a:p>
      </dgm:t>
    </dgm:pt>
    <dgm:pt modelId="{CA5FDCF5-D318-45E4-889C-2F7B383D8973}" type="pres">
      <dgm:prSet presAssocID="{1B287722-5BC1-48F1-AC9B-16A11D160926}" presName="hierChild5" presStyleCnt="0"/>
      <dgm:spPr/>
    </dgm:pt>
    <dgm:pt modelId="{F43ECEBF-6878-4A5A-9984-CE44E0ABF9A9}" type="pres">
      <dgm:prSet presAssocID="{B0CF938C-04EB-4C10-A30B-1B187B9AF435}" presName="Name23" presStyleLbl="parChTrans1D4" presStyleIdx="3" presStyleCnt="11"/>
      <dgm:spPr/>
      <dgm:t>
        <a:bodyPr/>
        <a:lstStyle/>
        <a:p>
          <a:endParaRPr lang="ru-RU"/>
        </a:p>
      </dgm:t>
    </dgm:pt>
    <dgm:pt modelId="{4663C3DB-BADE-49B1-A7D1-8661172EC46D}" type="pres">
      <dgm:prSet presAssocID="{17B93372-B0EA-4E58-9D82-1A58C51FCC7E}" presName="hierRoot4" presStyleCnt="0"/>
      <dgm:spPr/>
    </dgm:pt>
    <dgm:pt modelId="{6C634086-79EC-4A21-B791-BD14F551E10C}" type="pres">
      <dgm:prSet presAssocID="{17B93372-B0EA-4E58-9D82-1A58C51FCC7E}" presName="composite4" presStyleCnt="0"/>
      <dgm:spPr/>
    </dgm:pt>
    <dgm:pt modelId="{49F8A073-D45D-4464-BFA4-EA54FD94AA36}" type="pres">
      <dgm:prSet presAssocID="{17B93372-B0EA-4E58-9D82-1A58C51FCC7E}" presName="background4" presStyleLbl="node4" presStyleIdx="3" presStyleCnt="11"/>
      <dgm:spPr>
        <a:prstGeom prst="moon">
          <a:avLst/>
        </a:prstGeom>
      </dgm:spPr>
    </dgm:pt>
    <dgm:pt modelId="{52A08989-26EE-4524-BFED-3D525944124F}" type="pres">
      <dgm:prSet presAssocID="{17B93372-B0EA-4E58-9D82-1A58C51FCC7E}" presName="text4" presStyleLbl="fgAcc4" presStyleIdx="3" presStyleCnt="11" custScaleX="500727" custScaleY="242424" custLinFactX="-173365" custLinFactY="100000" custLinFactNeighborX="-200000" custLinFactNeighborY="190006">
        <dgm:presLayoutVars>
          <dgm:chPref val="3"/>
        </dgm:presLayoutVars>
      </dgm:prSet>
      <dgm:spPr>
        <a:prstGeom prst="ellipse">
          <a:avLst/>
        </a:prstGeom>
      </dgm:spPr>
      <dgm:t>
        <a:bodyPr/>
        <a:lstStyle/>
        <a:p>
          <a:endParaRPr lang="ru-RU"/>
        </a:p>
      </dgm:t>
    </dgm:pt>
    <dgm:pt modelId="{CA48AD55-B332-4C70-96A9-237FA3C5B70F}" type="pres">
      <dgm:prSet presAssocID="{17B93372-B0EA-4E58-9D82-1A58C51FCC7E}" presName="hierChild5" presStyleCnt="0"/>
      <dgm:spPr/>
    </dgm:pt>
    <dgm:pt modelId="{56C18825-ABE3-45CE-AE1E-04B240D6C293}" type="pres">
      <dgm:prSet presAssocID="{81AAD3EF-0895-4202-856F-20736A921049}" presName="Name23" presStyleLbl="parChTrans1D4" presStyleIdx="4" presStyleCnt="11"/>
      <dgm:spPr/>
      <dgm:t>
        <a:bodyPr/>
        <a:lstStyle/>
        <a:p>
          <a:endParaRPr lang="ru-RU"/>
        </a:p>
      </dgm:t>
    </dgm:pt>
    <dgm:pt modelId="{209570D0-48CD-4C80-B97E-2E4BCE0A48A6}" type="pres">
      <dgm:prSet presAssocID="{C172364E-BF48-4B35-8CBE-5F5647C3C58E}" presName="hierRoot4" presStyleCnt="0"/>
      <dgm:spPr/>
    </dgm:pt>
    <dgm:pt modelId="{E15B81DD-F7CF-4E36-A33B-EEA529652701}" type="pres">
      <dgm:prSet presAssocID="{C172364E-BF48-4B35-8CBE-5F5647C3C58E}" presName="composite4" presStyleCnt="0"/>
      <dgm:spPr/>
    </dgm:pt>
    <dgm:pt modelId="{B7644329-D2A7-4B6A-83F1-51DCC106E488}" type="pres">
      <dgm:prSet presAssocID="{C172364E-BF48-4B35-8CBE-5F5647C3C58E}" presName="background4" presStyleLbl="node4" presStyleIdx="4" presStyleCnt="11"/>
      <dgm:spPr>
        <a:prstGeom prst="moon">
          <a:avLst/>
        </a:prstGeom>
      </dgm:spPr>
      <dgm:t>
        <a:bodyPr/>
        <a:lstStyle/>
        <a:p>
          <a:endParaRPr lang="ru-RU"/>
        </a:p>
      </dgm:t>
    </dgm:pt>
    <dgm:pt modelId="{B256F763-7DEF-444B-97AF-CF79A52659F6}" type="pres">
      <dgm:prSet presAssocID="{C172364E-BF48-4B35-8CBE-5F5647C3C58E}" presName="text4" presStyleLbl="fgAcc4" presStyleIdx="4" presStyleCnt="11" custScaleX="553015" custScaleY="258028" custLinFactX="-170983" custLinFactY="194695" custLinFactNeighborX="-200000" custLinFactNeighborY="200000">
        <dgm:presLayoutVars>
          <dgm:chPref val="3"/>
        </dgm:presLayoutVars>
      </dgm:prSet>
      <dgm:spPr>
        <a:prstGeom prst="ellipse">
          <a:avLst/>
        </a:prstGeom>
      </dgm:spPr>
      <dgm:t>
        <a:bodyPr/>
        <a:lstStyle/>
        <a:p>
          <a:endParaRPr lang="ru-RU"/>
        </a:p>
      </dgm:t>
    </dgm:pt>
    <dgm:pt modelId="{5EA07282-0E32-45A7-81B0-EA5126D9156F}" type="pres">
      <dgm:prSet presAssocID="{C172364E-BF48-4B35-8CBE-5F5647C3C58E}" presName="hierChild5" presStyleCnt="0"/>
      <dgm:spPr/>
    </dgm:pt>
    <dgm:pt modelId="{CC3E2341-A83A-4116-A7DC-2BFCF4AFCDB8}" type="pres">
      <dgm:prSet presAssocID="{9DE7FE89-0D33-4928-8465-0EDFF8A90B03}" presName="Name10" presStyleLbl="parChTrans1D2" presStyleIdx="1" presStyleCnt="3"/>
      <dgm:spPr/>
      <dgm:t>
        <a:bodyPr/>
        <a:lstStyle/>
        <a:p>
          <a:endParaRPr lang="ru-RU"/>
        </a:p>
      </dgm:t>
    </dgm:pt>
    <dgm:pt modelId="{5730898B-4B32-4881-8FFC-07D9708D9D33}" type="pres">
      <dgm:prSet presAssocID="{DE0141E8-0188-4841-8FC9-84282DD127B3}" presName="hierRoot2" presStyleCnt="0"/>
      <dgm:spPr/>
    </dgm:pt>
    <dgm:pt modelId="{EC463D54-356B-45A7-97DD-25BE65E2F2CC}" type="pres">
      <dgm:prSet presAssocID="{DE0141E8-0188-4841-8FC9-84282DD127B3}" presName="composite2" presStyleCnt="0"/>
      <dgm:spPr/>
    </dgm:pt>
    <dgm:pt modelId="{30FBEAE5-484E-4013-B697-65191C9A50D9}" type="pres">
      <dgm:prSet presAssocID="{DE0141E8-0188-4841-8FC9-84282DD127B3}" presName="background2" presStyleLbl="node2" presStyleIdx="1" presStyleCnt="3"/>
      <dgm:spPr>
        <a:prstGeom prst="moon">
          <a:avLst/>
        </a:prstGeom>
      </dgm:spPr>
    </dgm:pt>
    <dgm:pt modelId="{6447F602-ECAC-4FC7-8882-A8F22E046ED3}" type="pres">
      <dgm:prSet presAssocID="{DE0141E8-0188-4841-8FC9-84282DD127B3}" presName="text2" presStyleLbl="fgAcc2" presStyleIdx="1" presStyleCnt="3" custScaleX="767869" custScaleY="462873" custLinFactNeighborX="-86011" custLinFactNeighborY="-50644">
        <dgm:presLayoutVars>
          <dgm:chPref val="3"/>
        </dgm:presLayoutVars>
      </dgm:prSet>
      <dgm:spPr>
        <a:prstGeom prst="ellipse">
          <a:avLst/>
        </a:prstGeom>
      </dgm:spPr>
      <dgm:t>
        <a:bodyPr/>
        <a:lstStyle/>
        <a:p>
          <a:endParaRPr lang="ru-RU"/>
        </a:p>
      </dgm:t>
    </dgm:pt>
    <dgm:pt modelId="{E1D78C91-7C2D-4857-B9DA-FF5513693B70}" type="pres">
      <dgm:prSet presAssocID="{DE0141E8-0188-4841-8FC9-84282DD127B3}" presName="hierChild3" presStyleCnt="0"/>
      <dgm:spPr/>
    </dgm:pt>
    <dgm:pt modelId="{34509919-F5CB-4314-8638-ABE08E64A850}" type="pres">
      <dgm:prSet presAssocID="{37529B52-D3DA-4E5E-827F-1FF7128EF158}" presName="Name17" presStyleLbl="parChTrans1D3" presStyleIdx="2" presStyleCnt="4"/>
      <dgm:spPr/>
      <dgm:t>
        <a:bodyPr/>
        <a:lstStyle/>
        <a:p>
          <a:endParaRPr lang="ru-RU"/>
        </a:p>
      </dgm:t>
    </dgm:pt>
    <dgm:pt modelId="{A0335968-26F8-418D-8D4F-607E2A876932}" type="pres">
      <dgm:prSet presAssocID="{220A8E29-B564-4B90-99FF-EA515A095B5C}" presName="hierRoot3" presStyleCnt="0"/>
      <dgm:spPr/>
    </dgm:pt>
    <dgm:pt modelId="{F3D2F1C6-6CA4-4541-AC50-26B57F63564B}" type="pres">
      <dgm:prSet presAssocID="{220A8E29-B564-4B90-99FF-EA515A095B5C}" presName="composite3" presStyleCnt="0"/>
      <dgm:spPr/>
    </dgm:pt>
    <dgm:pt modelId="{3F2B16B5-E257-4F18-8226-8D9A8DBBB8FE}" type="pres">
      <dgm:prSet presAssocID="{220A8E29-B564-4B90-99FF-EA515A095B5C}" presName="background3" presStyleLbl="node3" presStyleIdx="2" presStyleCnt="4"/>
      <dgm:spPr>
        <a:prstGeom prst="moon">
          <a:avLst/>
        </a:prstGeom>
      </dgm:spPr>
    </dgm:pt>
    <dgm:pt modelId="{7CD95F40-7129-4005-9BC6-50C00615E3F4}" type="pres">
      <dgm:prSet presAssocID="{220A8E29-B564-4B90-99FF-EA515A095B5C}" presName="text3" presStyleLbl="fgAcc3" presStyleIdx="2" presStyleCnt="4" custScaleX="600209" custScaleY="413581" custLinFactNeighborX="-98555" custLinFactNeighborY="-72854">
        <dgm:presLayoutVars>
          <dgm:chPref val="3"/>
        </dgm:presLayoutVars>
      </dgm:prSet>
      <dgm:spPr>
        <a:prstGeom prst="ellipse">
          <a:avLst/>
        </a:prstGeom>
      </dgm:spPr>
      <dgm:t>
        <a:bodyPr/>
        <a:lstStyle/>
        <a:p>
          <a:endParaRPr lang="ru-RU"/>
        </a:p>
      </dgm:t>
    </dgm:pt>
    <dgm:pt modelId="{08EA6618-0054-45A0-998A-CCB48DD380F1}" type="pres">
      <dgm:prSet presAssocID="{220A8E29-B564-4B90-99FF-EA515A095B5C}" presName="hierChild4" presStyleCnt="0"/>
      <dgm:spPr/>
    </dgm:pt>
    <dgm:pt modelId="{DA320094-BEB6-4EB0-965B-0FDB97E09599}" type="pres">
      <dgm:prSet presAssocID="{5ABDF71B-A756-45AA-B71C-166B75CC1323}" presName="Name23" presStyleLbl="parChTrans1D4" presStyleIdx="5" presStyleCnt="11"/>
      <dgm:spPr/>
      <dgm:t>
        <a:bodyPr/>
        <a:lstStyle/>
        <a:p>
          <a:endParaRPr lang="ru-RU"/>
        </a:p>
      </dgm:t>
    </dgm:pt>
    <dgm:pt modelId="{9E7332BE-6004-4BF6-9E44-66AD7557FA44}" type="pres">
      <dgm:prSet presAssocID="{97EDD792-5D2C-44B3-9933-994E633A4D43}" presName="hierRoot4" presStyleCnt="0"/>
      <dgm:spPr/>
    </dgm:pt>
    <dgm:pt modelId="{8F97957F-570B-4DF3-AB09-9D872F40379F}" type="pres">
      <dgm:prSet presAssocID="{97EDD792-5D2C-44B3-9933-994E633A4D43}" presName="composite4" presStyleCnt="0"/>
      <dgm:spPr/>
    </dgm:pt>
    <dgm:pt modelId="{A4351302-6C93-4D77-B8E1-81FD3DD20264}" type="pres">
      <dgm:prSet presAssocID="{97EDD792-5D2C-44B3-9933-994E633A4D43}" presName="background4" presStyleLbl="node4" presStyleIdx="5" presStyleCnt="11"/>
      <dgm:spPr>
        <a:prstGeom prst="moon">
          <a:avLst/>
        </a:prstGeom>
      </dgm:spPr>
    </dgm:pt>
    <dgm:pt modelId="{DF79B341-D87C-4108-827A-36032CB4C409}" type="pres">
      <dgm:prSet presAssocID="{97EDD792-5D2C-44B3-9933-994E633A4D43}" presName="text4" presStyleLbl="fgAcc4" presStyleIdx="5" presStyleCnt="11" custScaleX="573493" custScaleY="455139" custLinFactX="-11913" custLinFactNeighborX="-100000" custLinFactNeighborY="-71815">
        <dgm:presLayoutVars>
          <dgm:chPref val="3"/>
        </dgm:presLayoutVars>
      </dgm:prSet>
      <dgm:spPr>
        <a:prstGeom prst="ellipse">
          <a:avLst/>
        </a:prstGeom>
      </dgm:spPr>
      <dgm:t>
        <a:bodyPr/>
        <a:lstStyle/>
        <a:p>
          <a:endParaRPr lang="ru-RU"/>
        </a:p>
      </dgm:t>
    </dgm:pt>
    <dgm:pt modelId="{7DD66F73-0D51-4FC0-A69D-828056B174F3}" type="pres">
      <dgm:prSet presAssocID="{97EDD792-5D2C-44B3-9933-994E633A4D43}" presName="hierChild5" presStyleCnt="0"/>
      <dgm:spPr/>
    </dgm:pt>
    <dgm:pt modelId="{17D4A26B-7C10-4BB1-A363-42060DC06B64}" type="pres">
      <dgm:prSet presAssocID="{3C8F613C-0140-4412-9A59-2F2B7526FF5F}" presName="Name23" presStyleLbl="parChTrans1D4" presStyleIdx="6" presStyleCnt="11"/>
      <dgm:spPr/>
      <dgm:t>
        <a:bodyPr/>
        <a:lstStyle/>
        <a:p>
          <a:endParaRPr lang="ru-RU"/>
        </a:p>
      </dgm:t>
    </dgm:pt>
    <dgm:pt modelId="{5CD87B85-8724-4B40-955D-721B7FD2B754}" type="pres">
      <dgm:prSet presAssocID="{0E14CB60-F5E8-4FC9-BA84-2A4B93EBC9B2}" presName="hierRoot4" presStyleCnt="0"/>
      <dgm:spPr/>
    </dgm:pt>
    <dgm:pt modelId="{762B10FB-1DF8-4284-9404-4F344FFBC4E6}" type="pres">
      <dgm:prSet presAssocID="{0E14CB60-F5E8-4FC9-BA84-2A4B93EBC9B2}" presName="composite4" presStyleCnt="0"/>
      <dgm:spPr/>
    </dgm:pt>
    <dgm:pt modelId="{47495129-6F76-45CE-89C1-9426B5EF9EBA}" type="pres">
      <dgm:prSet presAssocID="{0E14CB60-F5E8-4FC9-BA84-2A4B93EBC9B2}" presName="background4" presStyleLbl="node4" presStyleIdx="6" presStyleCnt="11"/>
      <dgm:spPr>
        <a:prstGeom prst="moon">
          <a:avLst/>
        </a:prstGeom>
      </dgm:spPr>
    </dgm:pt>
    <dgm:pt modelId="{C8A7F80D-8A01-436E-ACD7-78CA05D1271A}" type="pres">
      <dgm:prSet presAssocID="{0E14CB60-F5E8-4FC9-BA84-2A4B93EBC9B2}" presName="text4" presStyleLbl="fgAcc4" presStyleIdx="6" presStyleCnt="11" custScaleX="577488" custScaleY="393327" custLinFactNeighborX="-93356" custLinFactNeighborY="-53422">
        <dgm:presLayoutVars>
          <dgm:chPref val="3"/>
        </dgm:presLayoutVars>
      </dgm:prSet>
      <dgm:spPr>
        <a:prstGeom prst="ellipse">
          <a:avLst/>
        </a:prstGeom>
      </dgm:spPr>
      <dgm:t>
        <a:bodyPr/>
        <a:lstStyle/>
        <a:p>
          <a:endParaRPr lang="ru-RU"/>
        </a:p>
      </dgm:t>
    </dgm:pt>
    <dgm:pt modelId="{83738FA1-D50E-4224-99BD-C25BC0DE319A}" type="pres">
      <dgm:prSet presAssocID="{0E14CB60-F5E8-4FC9-BA84-2A4B93EBC9B2}" presName="hierChild5" presStyleCnt="0"/>
      <dgm:spPr/>
    </dgm:pt>
    <dgm:pt modelId="{D97529FE-C781-4E14-8765-177D2BBB7DA9}" type="pres">
      <dgm:prSet presAssocID="{6691F8DC-2E51-48F0-9D69-20FB11A7D42C}" presName="Name23" presStyleLbl="parChTrans1D4" presStyleIdx="7" presStyleCnt="11"/>
      <dgm:spPr/>
      <dgm:t>
        <a:bodyPr/>
        <a:lstStyle/>
        <a:p>
          <a:endParaRPr lang="ru-RU"/>
        </a:p>
      </dgm:t>
    </dgm:pt>
    <dgm:pt modelId="{E4FBADEB-B4BE-485F-97FB-5EC693C02D4D}" type="pres">
      <dgm:prSet presAssocID="{041CEEB1-7253-4F55-AF66-F9D35A318545}" presName="hierRoot4" presStyleCnt="0"/>
      <dgm:spPr/>
    </dgm:pt>
    <dgm:pt modelId="{48037541-3157-4EC3-A0B9-599DEDE3525A}" type="pres">
      <dgm:prSet presAssocID="{041CEEB1-7253-4F55-AF66-F9D35A318545}" presName="composite4" presStyleCnt="0"/>
      <dgm:spPr/>
    </dgm:pt>
    <dgm:pt modelId="{F3F659F6-453F-41C1-911F-6D45CA1379FE}" type="pres">
      <dgm:prSet presAssocID="{041CEEB1-7253-4F55-AF66-F9D35A318545}" presName="background4" presStyleLbl="node4" presStyleIdx="7" presStyleCnt="11"/>
      <dgm:spPr>
        <a:prstGeom prst="moon">
          <a:avLst/>
        </a:prstGeom>
      </dgm:spPr>
    </dgm:pt>
    <dgm:pt modelId="{BB4547A3-CF80-44CD-8C54-888FB61E8A82}" type="pres">
      <dgm:prSet presAssocID="{041CEEB1-7253-4F55-AF66-F9D35A318545}" presName="text4" presStyleLbl="fgAcc4" presStyleIdx="7" presStyleCnt="11" custScaleX="501084" custScaleY="328100" custLinFactNeighborX="-76832" custLinFactNeighborY="-28987">
        <dgm:presLayoutVars>
          <dgm:chPref val="3"/>
        </dgm:presLayoutVars>
      </dgm:prSet>
      <dgm:spPr>
        <a:prstGeom prst="ellipse">
          <a:avLst/>
        </a:prstGeom>
      </dgm:spPr>
      <dgm:t>
        <a:bodyPr/>
        <a:lstStyle/>
        <a:p>
          <a:endParaRPr lang="ru-RU"/>
        </a:p>
      </dgm:t>
    </dgm:pt>
    <dgm:pt modelId="{F0BFBA2F-C042-4CE8-9F5B-558B1635595D}" type="pres">
      <dgm:prSet presAssocID="{041CEEB1-7253-4F55-AF66-F9D35A318545}" presName="hierChild5" presStyleCnt="0"/>
      <dgm:spPr/>
    </dgm:pt>
    <dgm:pt modelId="{C7CAB742-FC7C-447A-A6B3-228F85D2B409}" type="pres">
      <dgm:prSet presAssocID="{CF18350B-A16B-43F9-9275-51BF2918989B}" presName="Name23" presStyleLbl="parChTrans1D4" presStyleIdx="8" presStyleCnt="11"/>
      <dgm:spPr/>
      <dgm:t>
        <a:bodyPr/>
        <a:lstStyle/>
        <a:p>
          <a:endParaRPr lang="ru-RU"/>
        </a:p>
      </dgm:t>
    </dgm:pt>
    <dgm:pt modelId="{7B5789E2-90A9-4707-A02D-951BE4F9DCE6}" type="pres">
      <dgm:prSet presAssocID="{AD7F73EE-700E-4637-ABEC-7EE20687486C}" presName="hierRoot4" presStyleCnt="0"/>
      <dgm:spPr/>
    </dgm:pt>
    <dgm:pt modelId="{3FC84209-A4AD-4BEA-90E1-50648D1C29D9}" type="pres">
      <dgm:prSet presAssocID="{AD7F73EE-700E-4637-ABEC-7EE20687486C}" presName="composite4" presStyleCnt="0"/>
      <dgm:spPr/>
    </dgm:pt>
    <dgm:pt modelId="{73C8A6E1-4C44-4228-A205-6870E6E89E53}" type="pres">
      <dgm:prSet presAssocID="{AD7F73EE-700E-4637-ABEC-7EE20687486C}" presName="background4" presStyleLbl="node4" presStyleIdx="8" presStyleCnt="11"/>
      <dgm:spPr>
        <a:prstGeom prst="moon">
          <a:avLst/>
        </a:prstGeom>
      </dgm:spPr>
      <dgm:t>
        <a:bodyPr/>
        <a:lstStyle/>
        <a:p>
          <a:endParaRPr lang="ru-RU"/>
        </a:p>
      </dgm:t>
    </dgm:pt>
    <dgm:pt modelId="{DBCCAEB8-D6EF-488B-A8EC-1D477F9C07C3}" type="pres">
      <dgm:prSet presAssocID="{AD7F73EE-700E-4637-ABEC-7EE20687486C}" presName="text4" presStyleLbl="fgAcc4" presStyleIdx="8" presStyleCnt="11" custScaleX="622762" custScaleY="328402" custLinFactNeighborX="-92231" custLinFactNeighborY="8736">
        <dgm:presLayoutVars>
          <dgm:chPref val="3"/>
        </dgm:presLayoutVars>
      </dgm:prSet>
      <dgm:spPr>
        <a:prstGeom prst="ellipse">
          <a:avLst/>
        </a:prstGeom>
      </dgm:spPr>
      <dgm:t>
        <a:bodyPr/>
        <a:lstStyle/>
        <a:p>
          <a:endParaRPr lang="ru-RU"/>
        </a:p>
      </dgm:t>
    </dgm:pt>
    <dgm:pt modelId="{0D768548-A9F8-44E0-8FDA-FF1308BC7B59}" type="pres">
      <dgm:prSet presAssocID="{AD7F73EE-700E-4637-ABEC-7EE20687486C}" presName="hierChild5" presStyleCnt="0"/>
      <dgm:spPr/>
    </dgm:pt>
    <dgm:pt modelId="{DF1F402A-9E0C-4866-8BCB-C1DDFAA9A40E}" type="pres">
      <dgm:prSet presAssocID="{87E8785E-B422-41CB-B500-A8ECB5EF95F5}" presName="Name10" presStyleLbl="parChTrans1D2" presStyleIdx="2" presStyleCnt="3"/>
      <dgm:spPr/>
      <dgm:t>
        <a:bodyPr/>
        <a:lstStyle/>
        <a:p>
          <a:endParaRPr lang="ru-RU"/>
        </a:p>
      </dgm:t>
    </dgm:pt>
    <dgm:pt modelId="{5DB127E7-4B5B-454F-9E0C-4A731E4A8612}" type="pres">
      <dgm:prSet presAssocID="{928A395D-E222-4714-BFFA-6ADCB5C4C09F}" presName="hierRoot2" presStyleCnt="0"/>
      <dgm:spPr/>
    </dgm:pt>
    <dgm:pt modelId="{61C59096-8EC8-4FFE-AB57-169A14A787A3}" type="pres">
      <dgm:prSet presAssocID="{928A395D-E222-4714-BFFA-6ADCB5C4C09F}" presName="composite2" presStyleCnt="0"/>
      <dgm:spPr/>
    </dgm:pt>
    <dgm:pt modelId="{87E29828-7E7E-44A8-B5F1-1240FE538539}" type="pres">
      <dgm:prSet presAssocID="{928A395D-E222-4714-BFFA-6ADCB5C4C09F}" presName="background2" presStyleLbl="node2" presStyleIdx="2" presStyleCnt="3"/>
      <dgm:spPr>
        <a:prstGeom prst="moon">
          <a:avLst/>
        </a:prstGeom>
      </dgm:spPr>
    </dgm:pt>
    <dgm:pt modelId="{FAA0FFDA-07B1-4BCE-857C-5A070882ADC4}" type="pres">
      <dgm:prSet presAssocID="{928A395D-E222-4714-BFFA-6ADCB5C4C09F}" presName="text2" presStyleLbl="fgAcc2" presStyleIdx="2" presStyleCnt="3" custScaleX="697171" custScaleY="416513" custLinFactY="-118900" custLinFactNeighborX="33112" custLinFactNeighborY="-200000">
        <dgm:presLayoutVars>
          <dgm:chPref val="3"/>
        </dgm:presLayoutVars>
      </dgm:prSet>
      <dgm:spPr>
        <a:prstGeom prst="ellipse">
          <a:avLst/>
        </a:prstGeom>
      </dgm:spPr>
      <dgm:t>
        <a:bodyPr/>
        <a:lstStyle/>
        <a:p>
          <a:endParaRPr lang="ru-RU"/>
        </a:p>
      </dgm:t>
    </dgm:pt>
    <dgm:pt modelId="{4AD97931-CD1B-4331-A5EF-58177956EC68}" type="pres">
      <dgm:prSet presAssocID="{928A395D-E222-4714-BFFA-6ADCB5C4C09F}" presName="hierChild3" presStyleCnt="0"/>
      <dgm:spPr/>
    </dgm:pt>
    <dgm:pt modelId="{BDF543C3-1442-445C-89A4-4691320BAE7A}" type="pres">
      <dgm:prSet presAssocID="{B1E3E0E5-1586-44A1-9A03-C61BE6936AB3}" presName="Name17" presStyleLbl="parChTrans1D3" presStyleIdx="3" presStyleCnt="4"/>
      <dgm:spPr/>
      <dgm:t>
        <a:bodyPr/>
        <a:lstStyle/>
        <a:p>
          <a:endParaRPr lang="ru-RU"/>
        </a:p>
      </dgm:t>
    </dgm:pt>
    <dgm:pt modelId="{542E7D1E-64E9-4A9E-882B-6828613C8F62}" type="pres">
      <dgm:prSet presAssocID="{86A260B1-3C5E-4DDB-8955-4D6D75FC7383}" presName="hierRoot3" presStyleCnt="0"/>
      <dgm:spPr/>
    </dgm:pt>
    <dgm:pt modelId="{2C2F076F-F9B9-48ED-9B3B-A91715265E5B}" type="pres">
      <dgm:prSet presAssocID="{86A260B1-3C5E-4DDB-8955-4D6D75FC7383}" presName="composite3" presStyleCnt="0"/>
      <dgm:spPr/>
    </dgm:pt>
    <dgm:pt modelId="{C06C5E34-A685-47B4-AFD7-59F0ED6DB40E}" type="pres">
      <dgm:prSet presAssocID="{86A260B1-3C5E-4DDB-8955-4D6D75FC7383}" presName="background3" presStyleLbl="node3" presStyleIdx="3" presStyleCnt="4"/>
      <dgm:spPr>
        <a:prstGeom prst="moon">
          <a:avLst/>
        </a:prstGeom>
      </dgm:spPr>
    </dgm:pt>
    <dgm:pt modelId="{5008FF87-8014-48DA-9248-E04B1708A5B2}" type="pres">
      <dgm:prSet presAssocID="{86A260B1-3C5E-4DDB-8955-4D6D75FC7383}" presName="text3" presStyleLbl="fgAcc3" presStyleIdx="3" presStyleCnt="4" custScaleX="540523" custScaleY="276004" custLinFactY="-100000" custLinFactNeighborX="51592" custLinFactNeighborY="-188436">
        <dgm:presLayoutVars>
          <dgm:chPref val="3"/>
        </dgm:presLayoutVars>
      </dgm:prSet>
      <dgm:spPr>
        <a:prstGeom prst="ellipse">
          <a:avLst/>
        </a:prstGeom>
      </dgm:spPr>
      <dgm:t>
        <a:bodyPr/>
        <a:lstStyle/>
        <a:p>
          <a:endParaRPr lang="ru-RU"/>
        </a:p>
      </dgm:t>
    </dgm:pt>
    <dgm:pt modelId="{BF91B464-C373-4D8C-9DEF-DBE37BACCE24}" type="pres">
      <dgm:prSet presAssocID="{86A260B1-3C5E-4DDB-8955-4D6D75FC7383}" presName="hierChild4" presStyleCnt="0"/>
      <dgm:spPr/>
    </dgm:pt>
    <dgm:pt modelId="{33C1EB7A-1AF6-4771-B79A-A4C8A4ECB291}" type="pres">
      <dgm:prSet presAssocID="{345D5808-6F6D-494B-A337-B550E3913E25}" presName="Name23" presStyleLbl="parChTrans1D4" presStyleIdx="9" presStyleCnt="11"/>
      <dgm:spPr/>
      <dgm:t>
        <a:bodyPr/>
        <a:lstStyle/>
        <a:p>
          <a:endParaRPr lang="ru-RU"/>
        </a:p>
      </dgm:t>
    </dgm:pt>
    <dgm:pt modelId="{F7D0D214-E2B5-4671-AED4-343214F698AA}" type="pres">
      <dgm:prSet presAssocID="{58B9992B-B679-47F7-8779-7E5400664903}" presName="hierRoot4" presStyleCnt="0"/>
      <dgm:spPr/>
    </dgm:pt>
    <dgm:pt modelId="{7517038A-6DF6-46E2-9D39-177E515D96D5}" type="pres">
      <dgm:prSet presAssocID="{58B9992B-B679-47F7-8779-7E5400664903}" presName="composite4" presStyleCnt="0"/>
      <dgm:spPr/>
    </dgm:pt>
    <dgm:pt modelId="{CD61F89F-EFF8-457F-AD48-A0CBB1087371}" type="pres">
      <dgm:prSet presAssocID="{58B9992B-B679-47F7-8779-7E5400664903}" presName="background4" presStyleLbl="node4" presStyleIdx="9" presStyleCnt="11"/>
      <dgm:spPr>
        <a:prstGeom prst="moon">
          <a:avLst/>
        </a:prstGeom>
      </dgm:spPr>
      <dgm:t>
        <a:bodyPr/>
        <a:lstStyle/>
        <a:p>
          <a:endParaRPr lang="ru-RU"/>
        </a:p>
      </dgm:t>
    </dgm:pt>
    <dgm:pt modelId="{3945460F-6AB5-48D9-9453-7D51E1ABBC59}" type="pres">
      <dgm:prSet presAssocID="{58B9992B-B679-47F7-8779-7E5400664903}" presName="text4" presStyleLbl="fgAcc4" presStyleIdx="9" presStyleCnt="11" custScaleX="487748" custScaleY="290196" custLinFactX="100775" custLinFactY="-100000" custLinFactNeighborX="200000" custLinFactNeighborY="-173458">
        <dgm:presLayoutVars>
          <dgm:chPref val="3"/>
        </dgm:presLayoutVars>
      </dgm:prSet>
      <dgm:spPr>
        <a:prstGeom prst="ellipse">
          <a:avLst/>
        </a:prstGeom>
      </dgm:spPr>
      <dgm:t>
        <a:bodyPr/>
        <a:lstStyle/>
        <a:p>
          <a:endParaRPr lang="ru-RU"/>
        </a:p>
      </dgm:t>
    </dgm:pt>
    <dgm:pt modelId="{1E29F2CD-BF63-4CB2-B5AA-A569D6A9C506}" type="pres">
      <dgm:prSet presAssocID="{58B9992B-B679-47F7-8779-7E5400664903}" presName="hierChild5" presStyleCnt="0"/>
      <dgm:spPr/>
    </dgm:pt>
    <dgm:pt modelId="{AA8303DD-B477-45A3-A06C-4DDBF6DE3723}" type="pres">
      <dgm:prSet presAssocID="{CDB6BCCC-7C5D-4A77-B2AA-EC0B366B3CE4}" presName="Name23" presStyleLbl="parChTrans1D4" presStyleIdx="10" presStyleCnt="11"/>
      <dgm:spPr/>
      <dgm:t>
        <a:bodyPr/>
        <a:lstStyle/>
        <a:p>
          <a:endParaRPr lang="ru-RU"/>
        </a:p>
      </dgm:t>
    </dgm:pt>
    <dgm:pt modelId="{E68847EF-BB2B-4E8B-8050-7319A14FB7B0}" type="pres">
      <dgm:prSet presAssocID="{9CA9B440-750A-461B-80FB-C8EE91724999}" presName="hierRoot4" presStyleCnt="0"/>
      <dgm:spPr/>
    </dgm:pt>
    <dgm:pt modelId="{1AC74937-31C2-4E10-90F7-C8BBCF648ADC}" type="pres">
      <dgm:prSet presAssocID="{9CA9B440-750A-461B-80FB-C8EE91724999}" presName="composite4" presStyleCnt="0"/>
      <dgm:spPr/>
    </dgm:pt>
    <dgm:pt modelId="{64FA7A17-9920-4015-BCEF-E135DDB80F8F}" type="pres">
      <dgm:prSet presAssocID="{9CA9B440-750A-461B-80FB-C8EE91724999}" presName="background4" presStyleLbl="node4" presStyleIdx="10" presStyleCnt="11"/>
      <dgm:spPr>
        <a:prstGeom prst="moon">
          <a:avLst/>
        </a:prstGeom>
      </dgm:spPr>
      <dgm:t>
        <a:bodyPr/>
        <a:lstStyle/>
        <a:p>
          <a:endParaRPr lang="ru-RU"/>
        </a:p>
      </dgm:t>
    </dgm:pt>
    <dgm:pt modelId="{B47644A6-C48C-4356-8C7F-546E19784EFD}" type="pres">
      <dgm:prSet presAssocID="{9CA9B440-750A-461B-80FB-C8EE91724999}" presName="text4" presStyleLbl="fgAcc4" presStyleIdx="10" presStyleCnt="11" custScaleX="481394" custScaleY="383887" custLinFactX="-85434" custLinFactY="745" custLinFactNeighborX="-100000" custLinFactNeighborY="100000">
        <dgm:presLayoutVars>
          <dgm:chPref val="3"/>
        </dgm:presLayoutVars>
      </dgm:prSet>
      <dgm:spPr>
        <a:prstGeom prst="ellipse">
          <a:avLst/>
        </a:prstGeom>
      </dgm:spPr>
      <dgm:t>
        <a:bodyPr/>
        <a:lstStyle/>
        <a:p>
          <a:endParaRPr lang="ru-RU"/>
        </a:p>
      </dgm:t>
    </dgm:pt>
    <dgm:pt modelId="{38A51194-A117-4FC0-BDB5-2A92502C0630}" type="pres">
      <dgm:prSet presAssocID="{9CA9B440-750A-461B-80FB-C8EE91724999}" presName="hierChild5" presStyleCnt="0"/>
      <dgm:spPr/>
    </dgm:pt>
  </dgm:ptLst>
  <dgm:cxnLst>
    <dgm:cxn modelId="{5B530C08-E731-4978-8D1B-62F0AB5A8EA3}" type="presOf" srcId="{3C8F613C-0140-4412-9A59-2F2B7526FF5F}" destId="{17D4A26B-7C10-4BB1-A363-42060DC06B64}" srcOrd="0" destOrd="0" presId="urn:microsoft.com/office/officeart/2005/8/layout/hierarchy1"/>
    <dgm:cxn modelId="{555B2C23-9436-44D9-9C5C-EB60067607D4}" type="presOf" srcId="{55CF0026-2FDD-437A-965A-85C9B677F58C}" destId="{9F96C486-A48F-46C4-8848-8401527E979E}" srcOrd="0" destOrd="0" presId="urn:microsoft.com/office/officeart/2005/8/layout/hierarchy1"/>
    <dgm:cxn modelId="{4A1F232A-007E-4762-96B3-7F155B80CCB5}" type="presOf" srcId="{2EC03437-4EE5-433D-933B-C199E54C2369}" destId="{50B1183A-4CB9-4F8E-8EDA-08DB3713A8B4}" srcOrd="0" destOrd="0" presId="urn:microsoft.com/office/officeart/2005/8/layout/hierarchy1"/>
    <dgm:cxn modelId="{0D4B9231-FB84-47C8-9D7D-7B9667C057A1}" type="presOf" srcId="{CF18350B-A16B-43F9-9275-51BF2918989B}" destId="{C7CAB742-FC7C-447A-A6B3-228F85D2B409}" srcOrd="0" destOrd="0" presId="urn:microsoft.com/office/officeart/2005/8/layout/hierarchy1"/>
    <dgm:cxn modelId="{A1E2239D-7FFE-4C15-BE63-ACEF77A49072}" type="presOf" srcId="{E34C48DE-2373-476D-94A6-4BC32332527D}" destId="{D2371B3E-C328-4DCB-B1EC-9F0EEC3E46BD}" srcOrd="0" destOrd="0" presId="urn:microsoft.com/office/officeart/2005/8/layout/hierarchy1"/>
    <dgm:cxn modelId="{D4A3EA1F-3865-496B-961C-EF1FBF3636EF}" type="presOf" srcId="{041CEEB1-7253-4F55-AF66-F9D35A318545}" destId="{BB4547A3-CF80-44CD-8C54-888FB61E8A82}" srcOrd="0" destOrd="0" presId="urn:microsoft.com/office/officeart/2005/8/layout/hierarchy1"/>
    <dgm:cxn modelId="{CF395665-B1B6-4DC4-9E9E-728A560EC0B7}" type="presOf" srcId="{DE0141E8-0188-4841-8FC9-84282DD127B3}" destId="{6447F602-ECAC-4FC7-8882-A8F22E046ED3}" srcOrd="0" destOrd="0" presId="urn:microsoft.com/office/officeart/2005/8/layout/hierarchy1"/>
    <dgm:cxn modelId="{3094AE3F-614C-467E-816E-CC7C73BF4FDA}" type="presOf" srcId="{220A8E29-B564-4B90-99FF-EA515A095B5C}" destId="{7CD95F40-7129-4005-9BC6-50C00615E3F4}" srcOrd="0" destOrd="0" presId="urn:microsoft.com/office/officeart/2005/8/layout/hierarchy1"/>
    <dgm:cxn modelId="{051E1227-F47D-4A28-AEE2-C1DD6CDC011F}" type="presOf" srcId="{0A149A1E-3108-4954-8AEA-84C12E5290A3}" destId="{F03EA553-DCEB-413C-A0A8-5B4A8E99393D}" srcOrd="0" destOrd="0" presId="urn:microsoft.com/office/officeart/2005/8/layout/hierarchy1"/>
    <dgm:cxn modelId="{F419FFF3-2064-455E-ACB8-31A0E1DB585A}" srcId="{220A8E29-B564-4B90-99FF-EA515A095B5C}" destId="{97EDD792-5D2C-44B3-9933-994E633A4D43}" srcOrd="0" destOrd="0" parTransId="{5ABDF71B-A756-45AA-B71C-166B75CC1323}" sibTransId="{2EF0548F-4D28-4E01-AD68-D41FD3FF73C4}"/>
    <dgm:cxn modelId="{F5969EC2-5A6E-4A59-BD06-54C41680D8E8}" type="presOf" srcId="{5ABDF71B-A756-45AA-B71C-166B75CC1323}" destId="{DA320094-BEB6-4EB0-965B-0FDB97E09599}" srcOrd="0" destOrd="0" presId="urn:microsoft.com/office/officeart/2005/8/layout/hierarchy1"/>
    <dgm:cxn modelId="{54786EEE-D362-4B31-969F-782D48182FC6}" type="presOf" srcId="{37529B52-D3DA-4E5E-827F-1FF7128EF158}" destId="{34509919-F5CB-4314-8638-ABE08E64A850}" srcOrd="0" destOrd="0" presId="urn:microsoft.com/office/officeart/2005/8/layout/hierarchy1"/>
    <dgm:cxn modelId="{C5AD3FDE-9025-48D1-B7CC-975CB52A934B}" type="presOf" srcId="{97EDD792-5D2C-44B3-9933-994E633A4D43}" destId="{DF79B341-D87C-4108-827A-36032CB4C409}" srcOrd="0" destOrd="0" presId="urn:microsoft.com/office/officeart/2005/8/layout/hierarchy1"/>
    <dgm:cxn modelId="{939243C7-4FDF-40EF-82FC-81D6F01FC0EC}" type="presOf" srcId="{286B23E3-83FF-4F99-A68F-939622BF436C}" destId="{BD149094-B7B4-4836-8AD0-888E79A2E0A8}" srcOrd="0" destOrd="0" presId="urn:microsoft.com/office/officeart/2005/8/layout/hierarchy1"/>
    <dgm:cxn modelId="{9465E739-DCB3-4D29-970F-831FE6069C6C}" srcId="{BE8D3340-378B-4CCA-85FF-3AACB65A1C54}" destId="{DE0141E8-0188-4841-8FC9-84282DD127B3}" srcOrd="1" destOrd="0" parTransId="{9DE7FE89-0D33-4928-8465-0EDFF8A90B03}" sibTransId="{F4CD910B-3D59-4FB0-96A7-FE5CD2293B13}"/>
    <dgm:cxn modelId="{C8D2C5F6-E43E-4C68-8E7C-03FF9E469D64}" srcId="{17B93372-B0EA-4E58-9D82-1A58C51FCC7E}" destId="{C172364E-BF48-4B35-8CBE-5F5647C3C58E}" srcOrd="0" destOrd="0" parTransId="{81AAD3EF-0895-4202-856F-20736A921049}" sibTransId="{326689C6-18B5-4B78-B360-773C9D5820C3}"/>
    <dgm:cxn modelId="{2AA55E35-BF11-4A9C-9B51-B001A75DE5E1}" srcId="{BE8D3340-378B-4CCA-85FF-3AACB65A1C54}" destId="{928A395D-E222-4714-BFFA-6ADCB5C4C09F}" srcOrd="2" destOrd="0" parTransId="{87E8785E-B422-41CB-B500-A8ECB5EF95F5}" sibTransId="{EB5903F4-2908-46AB-95F2-44C54ABF255A}"/>
    <dgm:cxn modelId="{82A6E874-45F5-4D1D-A745-FBE45CD888A4}" type="presOf" srcId="{B1E3E0E5-1586-44A1-9A03-C61BE6936AB3}" destId="{BDF543C3-1442-445C-89A4-4691320BAE7A}" srcOrd="0" destOrd="0" presId="urn:microsoft.com/office/officeart/2005/8/layout/hierarchy1"/>
    <dgm:cxn modelId="{9B3A7DD7-1E6C-461B-B8AA-DA75F7875CA1}" srcId="{97EDD792-5D2C-44B3-9933-994E633A4D43}" destId="{0E14CB60-F5E8-4FC9-BA84-2A4B93EBC9B2}" srcOrd="0" destOrd="0" parTransId="{3C8F613C-0140-4412-9A59-2F2B7526FF5F}" sibTransId="{60DB9B95-7FF5-445A-991E-ACF4EC01175E}"/>
    <dgm:cxn modelId="{F43B775C-F3B9-428F-A0E9-F4F4494DEBDB}" type="presOf" srcId="{B0CF938C-04EB-4C10-A30B-1B187B9AF435}" destId="{F43ECEBF-6878-4A5A-9984-CE44E0ABF9A9}" srcOrd="0" destOrd="0" presId="urn:microsoft.com/office/officeart/2005/8/layout/hierarchy1"/>
    <dgm:cxn modelId="{87965599-1432-4007-9FD7-C19758BACABD}" type="presOf" srcId="{345D5808-6F6D-494B-A337-B550E3913E25}" destId="{33C1EB7A-1AF6-4771-B79A-A4C8A4ECB291}" srcOrd="0" destOrd="0" presId="urn:microsoft.com/office/officeart/2005/8/layout/hierarchy1"/>
    <dgm:cxn modelId="{8E259CD6-1446-4767-BFBE-DBD38F9270DD}" type="presOf" srcId="{C172364E-BF48-4B35-8CBE-5F5647C3C58E}" destId="{B256F763-7DEF-444B-97AF-CF79A52659F6}" srcOrd="0" destOrd="0" presId="urn:microsoft.com/office/officeart/2005/8/layout/hierarchy1"/>
    <dgm:cxn modelId="{B69FAD85-74AA-46AC-80BA-0040AC94882B}" type="presOf" srcId="{81AAD3EF-0895-4202-856F-20736A921049}" destId="{56C18825-ABE3-45CE-AE1E-04B240D6C293}" srcOrd="0" destOrd="0" presId="urn:microsoft.com/office/officeart/2005/8/layout/hierarchy1"/>
    <dgm:cxn modelId="{4ED04D55-EB11-48E4-8BBC-952A1331123F}" srcId="{0E14CB60-F5E8-4FC9-BA84-2A4B93EBC9B2}" destId="{041CEEB1-7253-4F55-AF66-F9D35A318545}" srcOrd="0" destOrd="0" parTransId="{6691F8DC-2E51-48F0-9D69-20FB11A7D42C}" sibTransId="{0A973829-251B-458F-8380-3516AD46BAF4}"/>
    <dgm:cxn modelId="{1C4516D2-938D-40D7-BA15-4FFC786F1243}" srcId="{86A260B1-3C5E-4DDB-8955-4D6D75FC7383}" destId="{9CA9B440-750A-461B-80FB-C8EE91724999}" srcOrd="1" destOrd="0" parTransId="{CDB6BCCC-7C5D-4A77-B2AA-EC0B366B3CE4}" sibTransId="{0FBE75D1-A4CD-44A1-8F21-1A135D9142C2}"/>
    <dgm:cxn modelId="{A2A1453F-7A19-4ED3-8A4E-A43367E2594D}" srcId="{041CEEB1-7253-4F55-AF66-F9D35A318545}" destId="{AD7F73EE-700E-4637-ABEC-7EE20687486C}" srcOrd="0" destOrd="0" parTransId="{CF18350B-A16B-43F9-9275-51BF2918989B}" sibTransId="{68A961A7-E4EB-49BB-B5D6-1A558412AC6E}"/>
    <dgm:cxn modelId="{0DA6AE0B-0FAE-47D1-91D6-CEBD44597F49}" type="presOf" srcId="{86A260B1-3C5E-4DDB-8955-4D6D75FC7383}" destId="{5008FF87-8014-48DA-9248-E04B1708A5B2}" srcOrd="0" destOrd="0" presId="urn:microsoft.com/office/officeart/2005/8/layout/hierarchy1"/>
    <dgm:cxn modelId="{6E1A701A-A9CD-4E89-9DC6-9933B35B2713}" type="presOf" srcId="{AD7F73EE-700E-4637-ABEC-7EE20687486C}" destId="{DBCCAEB8-D6EF-488B-A8EC-1D477F9C07C3}" srcOrd="0" destOrd="0" presId="urn:microsoft.com/office/officeart/2005/8/layout/hierarchy1"/>
    <dgm:cxn modelId="{68813BC7-9DBC-4C57-8D94-1B587EC3C615}" type="presOf" srcId="{A2510837-4E3A-4202-A8D6-7A32D05DE960}" destId="{CCB46F48-4E2A-44C3-BE02-F27D55585C2F}" srcOrd="0" destOrd="0" presId="urn:microsoft.com/office/officeart/2005/8/layout/hierarchy1"/>
    <dgm:cxn modelId="{B0CEBBD4-AF9E-4C5B-ABAC-D8C5532D91F1}" type="presOf" srcId="{6691F8DC-2E51-48F0-9D69-20FB11A7D42C}" destId="{D97529FE-C781-4E14-8765-177D2BBB7DA9}" srcOrd="0" destOrd="0" presId="urn:microsoft.com/office/officeart/2005/8/layout/hierarchy1"/>
    <dgm:cxn modelId="{2D7AAD32-C9CF-40E3-B68E-B0FFD15C56DE}" type="presOf" srcId="{4DF7412A-44F4-4A13-9335-BA9EC73FE702}" destId="{48664F99-BC4E-43BF-9632-B0487C4CC866}" srcOrd="0" destOrd="0" presId="urn:microsoft.com/office/officeart/2005/8/layout/hierarchy1"/>
    <dgm:cxn modelId="{A79C46BA-57A1-4A71-A3C0-C95CF657CB10}" type="presOf" srcId="{1125B095-5AB0-4644-8F44-DC95A386851E}" destId="{A7A280AB-5FF4-4A9F-8948-AC215E0A7197}" srcOrd="0" destOrd="0" presId="urn:microsoft.com/office/officeart/2005/8/layout/hierarchy1"/>
    <dgm:cxn modelId="{85681C2A-F9B3-4688-B25C-47ADF598BB08}" srcId="{4DF7412A-44F4-4A13-9335-BA9EC73FE702}" destId="{2EC03437-4EE5-433D-933B-C199E54C2369}" srcOrd="1" destOrd="0" parTransId="{C22EB41E-BA29-49A7-83A9-1E613C4E683E}" sibTransId="{C7E85C8A-6F53-4C61-83B7-41E1CA66D55E}"/>
    <dgm:cxn modelId="{7D9838CC-51BA-4529-BA2B-47C44F7B897F}" type="presOf" srcId="{17B93372-B0EA-4E58-9D82-1A58C51FCC7E}" destId="{52A08989-26EE-4524-BFED-3D525944124F}" srcOrd="0" destOrd="0" presId="urn:microsoft.com/office/officeart/2005/8/layout/hierarchy1"/>
    <dgm:cxn modelId="{6F2A8938-2B30-4AA6-97EA-AE42A9735565}" type="presOf" srcId="{75C9E1FF-F4DD-462B-A5D2-50E1C6575D59}" destId="{D124DC4B-A29C-4BEA-88D2-F46BF15E2C05}" srcOrd="0" destOrd="0" presId="urn:microsoft.com/office/officeart/2005/8/layout/hierarchy1"/>
    <dgm:cxn modelId="{9CBEE507-9695-4FD0-B1B6-F7C8401E7A71}" type="presOf" srcId="{DCD014C0-0758-47B7-827B-83A774D38556}" destId="{0252E554-B1E4-4686-B42C-FF48AB01E1B1}" srcOrd="0" destOrd="0" presId="urn:microsoft.com/office/officeart/2005/8/layout/hierarchy1"/>
    <dgm:cxn modelId="{CFD93EFC-22C7-40F9-B68B-48184ADDF983}" srcId="{BE8D3340-378B-4CCA-85FF-3AACB65A1C54}" destId="{4DF7412A-44F4-4A13-9335-BA9EC73FE702}" srcOrd="0" destOrd="0" parTransId="{A2510837-4E3A-4202-A8D6-7A32D05DE960}" sibTransId="{6751562B-69B7-4B33-B084-47E24B60B422}"/>
    <dgm:cxn modelId="{D7C8DABD-9C51-47CB-9854-C01384E6E7E1}" type="presOf" srcId="{58B9992B-B679-47F7-8779-7E5400664903}" destId="{3945460F-6AB5-48D9-9453-7D51E1ABBC59}" srcOrd="0" destOrd="0" presId="urn:microsoft.com/office/officeart/2005/8/layout/hierarchy1"/>
    <dgm:cxn modelId="{64CBD115-A4FA-41CD-8A88-4001B8359E62}" srcId="{DE0141E8-0188-4841-8FC9-84282DD127B3}" destId="{220A8E29-B564-4B90-99FF-EA515A095B5C}" srcOrd="0" destOrd="0" parTransId="{37529B52-D3DA-4E5E-827F-1FF7128EF158}" sibTransId="{4AEFE7B3-78E6-4481-BCFD-B486B097B14F}"/>
    <dgm:cxn modelId="{AB5778DB-373F-4EC3-9B97-82CFED6998E8}" srcId="{2EC03437-4EE5-433D-933B-C199E54C2369}" destId="{75C9E1FF-F4DD-462B-A5D2-50E1C6575D59}" srcOrd="0" destOrd="0" parTransId="{286B23E3-83FF-4F99-A68F-939622BF436C}" sibTransId="{4326AC54-235E-4975-981C-33845FABC8EA}"/>
    <dgm:cxn modelId="{14FEF0A2-0C9E-4909-99F7-95EA6ABDE636}" type="presOf" srcId="{9788B1EB-A352-4B13-9623-B5CF5C6B8EC5}" destId="{7572E49D-167A-45A7-B0A6-E3CB51AE877E}" srcOrd="0" destOrd="0" presId="urn:microsoft.com/office/officeart/2005/8/layout/hierarchy1"/>
    <dgm:cxn modelId="{E45B234E-7AC9-47EF-8772-2D3FB4389DEB}" type="presOf" srcId="{0E14CB60-F5E8-4FC9-BA84-2A4B93EBC9B2}" destId="{C8A7F80D-8A01-436E-ACD7-78CA05D1271A}" srcOrd="0" destOrd="0" presId="urn:microsoft.com/office/officeart/2005/8/layout/hierarchy1"/>
    <dgm:cxn modelId="{BA096B78-3C01-42B9-99F3-CB6C6582D62A}" srcId="{9788B1EB-A352-4B13-9623-B5CF5C6B8EC5}" destId="{1B287722-5BC1-48F1-AC9B-16A11D160926}" srcOrd="0" destOrd="0" parTransId="{E34C48DE-2373-476D-94A6-4BC32332527D}" sibTransId="{4C8CAEDB-98F2-46ED-A4AD-4164C615A0C9}"/>
    <dgm:cxn modelId="{A5EC8EEA-3787-4FD4-9CC6-8FD20EEE4FF4}" type="presOf" srcId="{928A395D-E222-4714-BFFA-6ADCB5C4C09F}" destId="{FAA0FFDA-07B1-4BCE-857C-5A070882ADC4}" srcOrd="0" destOrd="0" presId="urn:microsoft.com/office/officeart/2005/8/layout/hierarchy1"/>
    <dgm:cxn modelId="{DA116C6D-1772-4F51-88DE-5879CC0E25F5}" type="presOf" srcId="{87E8785E-B422-41CB-B500-A8ECB5EF95F5}" destId="{DF1F402A-9E0C-4866-8BCB-C1DDFAA9A40E}" srcOrd="0" destOrd="0" presId="urn:microsoft.com/office/officeart/2005/8/layout/hierarchy1"/>
    <dgm:cxn modelId="{14701908-31D0-40FD-97CF-FACB089C218D}" srcId="{4DF7412A-44F4-4A13-9335-BA9EC73FE702}" destId="{DCD014C0-0758-47B7-827B-83A774D38556}" srcOrd="0" destOrd="0" parTransId="{1125B095-5AB0-4644-8F44-DC95A386851E}" sibTransId="{CB6DEFC7-872A-4834-A084-0319F9B41D63}"/>
    <dgm:cxn modelId="{37125BDC-58E6-4CD8-8502-021132EF3CBE}" srcId="{928A395D-E222-4714-BFFA-6ADCB5C4C09F}" destId="{86A260B1-3C5E-4DDB-8955-4D6D75FC7383}" srcOrd="0" destOrd="0" parTransId="{B1E3E0E5-1586-44A1-9A03-C61BE6936AB3}" sibTransId="{6D0F6681-E4C9-410A-A026-210D971B801E}"/>
    <dgm:cxn modelId="{867859FF-8FBD-4A6E-B248-3302DA90E511}" srcId="{75C9E1FF-F4DD-462B-A5D2-50E1C6575D59}" destId="{9788B1EB-A352-4B13-9623-B5CF5C6B8EC5}" srcOrd="0" destOrd="0" parTransId="{0A149A1E-3108-4954-8AEA-84C12E5290A3}" sibTransId="{46E0DD6E-370B-4DB8-9F6B-438BF91471B5}"/>
    <dgm:cxn modelId="{07002297-ECF8-4C11-B338-08F1DF77DA66}" type="presOf" srcId="{CDB6BCCC-7C5D-4A77-B2AA-EC0B366B3CE4}" destId="{AA8303DD-B477-45A3-A06C-4DDBF6DE3723}" srcOrd="0" destOrd="0" presId="urn:microsoft.com/office/officeart/2005/8/layout/hierarchy1"/>
    <dgm:cxn modelId="{EB252934-1892-4038-B462-41EAC6FD91D9}" srcId="{86A260B1-3C5E-4DDB-8955-4D6D75FC7383}" destId="{58B9992B-B679-47F7-8779-7E5400664903}" srcOrd="0" destOrd="0" parTransId="{345D5808-6F6D-494B-A337-B550E3913E25}" sibTransId="{EF8B785F-2A47-485F-BB4E-340C7BA4DC13}"/>
    <dgm:cxn modelId="{8CE65147-802C-4D53-95BD-7C1D51F2C643}" type="presOf" srcId="{BE8D3340-378B-4CCA-85FF-3AACB65A1C54}" destId="{0A21E6C2-7417-4817-A266-5A4D2EC14595}" srcOrd="0" destOrd="0" presId="urn:microsoft.com/office/officeart/2005/8/layout/hierarchy1"/>
    <dgm:cxn modelId="{DC173A5F-30C5-4378-B1D6-1AF5A6C83C55}" type="presOf" srcId="{1B287722-5BC1-48F1-AC9B-16A11D160926}" destId="{864B1F2A-CF77-45A7-B576-AB9389901689}" srcOrd="0" destOrd="0" presId="urn:microsoft.com/office/officeart/2005/8/layout/hierarchy1"/>
    <dgm:cxn modelId="{D618BECF-F945-4EB3-9CC1-3908FC038731}" srcId="{1B287722-5BC1-48F1-AC9B-16A11D160926}" destId="{17B93372-B0EA-4E58-9D82-1A58C51FCC7E}" srcOrd="0" destOrd="0" parTransId="{B0CF938C-04EB-4C10-A30B-1B187B9AF435}" sibTransId="{D3E47F55-2769-4A41-BD5E-3105E91BC527}"/>
    <dgm:cxn modelId="{D4396A78-BC6A-4F1A-AC13-53B77A756DAC}" type="presOf" srcId="{9DE7FE89-0D33-4928-8465-0EDFF8A90B03}" destId="{CC3E2341-A83A-4116-A7DC-2BFCF4AFCDB8}" srcOrd="0" destOrd="0" presId="urn:microsoft.com/office/officeart/2005/8/layout/hierarchy1"/>
    <dgm:cxn modelId="{99B50F73-AF50-4616-AB91-7A606C901961}" type="presOf" srcId="{C22EB41E-BA29-49A7-83A9-1E613C4E683E}" destId="{F1045B8A-3627-4186-A87B-3C6338371E95}" srcOrd="0" destOrd="0" presId="urn:microsoft.com/office/officeart/2005/8/layout/hierarchy1"/>
    <dgm:cxn modelId="{62D2A516-018C-461B-8FC4-AF7143847E77}" type="presOf" srcId="{9CA9B440-750A-461B-80FB-C8EE91724999}" destId="{B47644A6-C48C-4356-8C7F-546E19784EFD}" srcOrd="0" destOrd="0" presId="urn:microsoft.com/office/officeart/2005/8/layout/hierarchy1"/>
    <dgm:cxn modelId="{B741B93F-BF05-44DC-B9AA-6BBE55966A98}" srcId="{55CF0026-2FDD-437A-965A-85C9B677F58C}" destId="{BE8D3340-378B-4CCA-85FF-3AACB65A1C54}" srcOrd="0" destOrd="0" parTransId="{0D9B1B62-6148-42E7-97DC-1DCED581260B}" sibTransId="{3217DE1C-873B-4120-A245-A3C9D37A78B6}"/>
    <dgm:cxn modelId="{90E1EB18-7C3A-4EE5-8025-404E88691253}" type="presParOf" srcId="{9F96C486-A48F-46C4-8848-8401527E979E}" destId="{34983656-B520-407F-AC47-F43A70AF35F4}" srcOrd="0" destOrd="0" presId="urn:microsoft.com/office/officeart/2005/8/layout/hierarchy1"/>
    <dgm:cxn modelId="{8833375F-5F74-4587-AED7-FB3F77380490}" type="presParOf" srcId="{34983656-B520-407F-AC47-F43A70AF35F4}" destId="{B006C1D3-DF7E-4C21-913E-A2483A75A5DD}" srcOrd="0" destOrd="0" presId="urn:microsoft.com/office/officeart/2005/8/layout/hierarchy1"/>
    <dgm:cxn modelId="{951FF910-1CB5-439D-8C8D-C34ED82292C9}" type="presParOf" srcId="{B006C1D3-DF7E-4C21-913E-A2483A75A5DD}" destId="{57880587-1487-43A5-AA43-A114C0D710C7}" srcOrd="0" destOrd="0" presId="urn:microsoft.com/office/officeart/2005/8/layout/hierarchy1"/>
    <dgm:cxn modelId="{3B91D1E7-B720-4CC3-A5AD-648605A0FB6F}" type="presParOf" srcId="{B006C1D3-DF7E-4C21-913E-A2483A75A5DD}" destId="{0A21E6C2-7417-4817-A266-5A4D2EC14595}" srcOrd="1" destOrd="0" presId="urn:microsoft.com/office/officeart/2005/8/layout/hierarchy1"/>
    <dgm:cxn modelId="{402FE25B-136B-40AF-BC7F-6BADA44D9D4E}" type="presParOf" srcId="{34983656-B520-407F-AC47-F43A70AF35F4}" destId="{2A04ABF1-5E2B-4529-B763-38FFE8E93B68}" srcOrd="1" destOrd="0" presId="urn:microsoft.com/office/officeart/2005/8/layout/hierarchy1"/>
    <dgm:cxn modelId="{994B12B1-567B-4732-9A12-B103DFD0FD5A}" type="presParOf" srcId="{2A04ABF1-5E2B-4529-B763-38FFE8E93B68}" destId="{CCB46F48-4E2A-44C3-BE02-F27D55585C2F}" srcOrd="0" destOrd="0" presId="urn:microsoft.com/office/officeart/2005/8/layout/hierarchy1"/>
    <dgm:cxn modelId="{B196A5C1-68C2-4168-88FB-135758D4977C}" type="presParOf" srcId="{2A04ABF1-5E2B-4529-B763-38FFE8E93B68}" destId="{3523A031-7052-455D-A2B6-88599E0942F2}" srcOrd="1" destOrd="0" presId="urn:microsoft.com/office/officeart/2005/8/layout/hierarchy1"/>
    <dgm:cxn modelId="{99B82F57-487D-48C2-BFD0-2435BA1B5464}" type="presParOf" srcId="{3523A031-7052-455D-A2B6-88599E0942F2}" destId="{B223C69A-209D-4DCD-84A3-19CB40032144}" srcOrd="0" destOrd="0" presId="urn:microsoft.com/office/officeart/2005/8/layout/hierarchy1"/>
    <dgm:cxn modelId="{5A2FC456-4137-44EA-84F2-5D3BA6EE8B00}" type="presParOf" srcId="{B223C69A-209D-4DCD-84A3-19CB40032144}" destId="{BD738920-CD27-4C52-BB54-42B8F69DFBE2}" srcOrd="0" destOrd="0" presId="urn:microsoft.com/office/officeart/2005/8/layout/hierarchy1"/>
    <dgm:cxn modelId="{E2DB3C40-7D33-468E-AE94-F93DC36D3017}" type="presParOf" srcId="{B223C69A-209D-4DCD-84A3-19CB40032144}" destId="{48664F99-BC4E-43BF-9632-B0487C4CC866}" srcOrd="1" destOrd="0" presId="urn:microsoft.com/office/officeart/2005/8/layout/hierarchy1"/>
    <dgm:cxn modelId="{7A7F9F67-DAB9-4668-A333-0D5BBA8DAC81}" type="presParOf" srcId="{3523A031-7052-455D-A2B6-88599E0942F2}" destId="{E1FCE944-7A7F-40BD-BF57-8782EFE05FFD}" srcOrd="1" destOrd="0" presId="urn:microsoft.com/office/officeart/2005/8/layout/hierarchy1"/>
    <dgm:cxn modelId="{DD127489-0AD5-4DAF-99E5-42B22FB00BAB}" type="presParOf" srcId="{E1FCE944-7A7F-40BD-BF57-8782EFE05FFD}" destId="{A7A280AB-5FF4-4A9F-8948-AC215E0A7197}" srcOrd="0" destOrd="0" presId="urn:microsoft.com/office/officeart/2005/8/layout/hierarchy1"/>
    <dgm:cxn modelId="{6C7C5C2A-252D-4611-9341-A024A5658AA4}" type="presParOf" srcId="{E1FCE944-7A7F-40BD-BF57-8782EFE05FFD}" destId="{BFD52B74-2195-46B4-B708-F105BF15F4F8}" srcOrd="1" destOrd="0" presId="urn:microsoft.com/office/officeart/2005/8/layout/hierarchy1"/>
    <dgm:cxn modelId="{98096B42-BA86-4FAA-89F7-35680634C639}" type="presParOf" srcId="{BFD52B74-2195-46B4-B708-F105BF15F4F8}" destId="{A762D5E9-9E94-44BD-A258-CF55469EB86C}" srcOrd="0" destOrd="0" presId="urn:microsoft.com/office/officeart/2005/8/layout/hierarchy1"/>
    <dgm:cxn modelId="{84FBEEEC-5D7D-48B6-8C81-E8D47C139A25}" type="presParOf" srcId="{A762D5E9-9E94-44BD-A258-CF55469EB86C}" destId="{6B69485D-6F5C-42D1-A804-2692279A10F2}" srcOrd="0" destOrd="0" presId="urn:microsoft.com/office/officeart/2005/8/layout/hierarchy1"/>
    <dgm:cxn modelId="{4195CF50-50BB-416B-BD35-5674CDD07779}" type="presParOf" srcId="{A762D5E9-9E94-44BD-A258-CF55469EB86C}" destId="{0252E554-B1E4-4686-B42C-FF48AB01E1B1}" srcOrd="1" destOrd="0" presId="urn:microsoft.com/office/officeart/2005/8/layout/hierarchy1"/>
    <dgm:cxn modelId="{98DE5F6C-2CF1-4FEB-BD9C-66D0B617B5BC}" type="presParOf" srcId="{BFD52B74-2195-46B4-B708-F105BF15F4F8}" destId="{81CB562D-DA51-4066-86FF-6DF778E4AD52}" srcOrd="1" destOrd="0" presId="urn:microsoft.com/office/officeart/2005/8/layout/hierarchy1"/>
    <dgm:cxn modelId="{01E4EC24-BD63-4EED-ACB8-BC34A522C79D}" type="presParOf" srcId="{E1FCE944-7A7F-40BD-BF57-8782EFE05FFD}" destId="{F1045B8A-3627-4186-A87B-3C6338371E95}" srcOrd="2" destOrd="0" presId="urn:microsoft.com/office/officeart/2005/8/layout/hierarchy1"/>
    <dgm:cxn modelId="{FE649B04-1C3C-43DF-9F6D-0AE3DA20FBE2}" type="presParOf" srcId="{E1FCE944-7A7F-40BD-BF57-8782EFE05FFD}" destId="{F98B1974-DE89-4CD9-8263-074551625D5C}" srcOrd="3" destOrd="0" presId="urn:microsoft.com/office/officeart/2005/8/layout/hierarchy1"/>
    <dgm:cxn modelId="{A414CD99-A51C-4703-AC84-FBCD4BF2600D}" type="presParOf" srcId="{F98B1974-DE89-4CD9-8263-074551625D5C}" destId="{45CF97BD-2F60-445E-8052-5235B99DCA07}" srcOrd="0" destOrd="0" presId="urn:microsoft.com/office/officeart/2005/8/layout/hierarchy1"/>
    <dgm:cxn modelId="{E899E77D-A4BC-4064-89D7-6BF71A246325}" type="presParOf" srcId="{45CF97BD-2F60-445E-8052-5235B99DCA07}" destId="{BC017046-432F-48EA-93F7-841179C15C41}" srcOrd="0" destOrd="0" presId="urn:microsoft.com/office/officeart/2005/8/layout/hierarchy1"/>
    <dgm:cxn modelId="{25624E97-A8F9-43ED-8401-069355FBEEBA}" type="presParOf" srcId="{45CF97BD-2F60-445E-8052-5235B99DCA07}" destId="{50B1183A-4CB9-4F8E-8EDA-08DB3713A8B4}" srcOrd="1" destOrd="0" presId="urn:microsoft.com/office/officeart/2005/8/layout/hierarchy1"/>
    <dgm:cxn modelId="{DFA3BA2B-2D67-4BEB-9DC6-A82B6A4A8852}" type="presParOf" srcId="{F98B1974-DE89-4CD9-8263-074551625D5C}" destId="{6E560240-1A62-499A-B719-D3AA866832EA}" srcOrd="1" destOrd="0" presId="urn:microsoft.com/office/officeart/2005/8/layout/hierarchy1"/>
    <dgm:cxn modelId="{7D2DD328-3BFC-41F9-A4B3-EF974F41F3D5}" type="presParOf" srcId="{6E560240-1A62-499A-B719-D3AA866832EA}" destId="{BD149094-B7B4-4836-8AD0-888E79A2E0A8}" srcOrd="0" destOrd="0" presId="urn:microsoft.com/office/officeart/2005/8/layout/hierarchy1"/>
    <dgm:cxn modelId="{FF21A5F4-BF74-49E1-A49F-BC1C19D52FC2}" type="presParOf" srcId="{6E560240-1A62-499A-B719-D3AA866832EA}" destId="{F952A10D-5124-41C7-9999-AF59204CF721}" srcOrd="1" destOrd="0" presId="urn:microsoft.com/office/officeart/2005/8/layout/hierarchy1"/>
    <dgm:cxn modelId="{A0F9ABEC-7AFA-4426-BDFC-691E233EE5AD}" type="presParOf" srcId="{F952A10D-5124-41C7-9999-AF59204CF721}" destId="{DB66D500-5A03-4068-9280-33B342D3DB91}" srcOrd="0" destOrd="0" presId="urn:microsoft.com/office/officeart/2005/8/layout/hierarchy1"/>
    <dgm:cxn modelId="{50F5A010-DD98-4039-80BF-F436058A3530}" type="presParOf" srcId="{DB66D500-5A03-4068-9280-33B342D3DB91}" destId="{E2F98815-20D2-4CBE-813F-4650CCFB8349}" srcOrd="0" destOrd="0" presId="urn:microsoft.com/office/officeart/2005/8/layout/hierarchy1"/>
    <dgm:cxn modelId="{E22D1821-9C57-48E0-AE5A-B41E0A18C203}" type="presParOf" srcId="{DB66D500-5A03-4068-9280-33B342D3DB91}" destId="{D124DC4B-A29C-4BEA-88D2-F46BF15E2C05}" srcOrd="1" destOrd="0" presId="urn:microsoft.com/office/officeart/2005/8/layout/hierarchy1"/>
    <dgm:cxn modelId="{CF46DDA1-4400-4292-B2F9-6312D5C99B9A}" type="presParOf" srcId="{F952A10D-5124-41C7-9999-AF59204CF721}" destId="{56C87E4A-1121-4A48-A75F-D9019F14A2EB}" srcOrd="1" destOrd="0" presId="urn:microsoft.com/office/officeart/2005/8/layout/hierarchy1"/>
    <dgm:cxn modelId="{9690D42B-308C-40C1-A82E-3ECAF7217209}" type="presParOf" srcId="{56C87E4A-1121-4A48-A75F-D9019F14A2EB}" destId="{F03EA553-DCEB-413C-A0A8-5B4A8E99393D}" srcOrd="0" destOrd="0" presId="urn:microsoft.com/office/officeart/2005/8/layout/hierarchy1"/>
    <dgm:cxn modelId="{293BED31-20EF-487B-AD18-6796F695DDC7}" type="presParOf" srcId="{56C87E4A-1121-4A48-A75F-D9019F14A2EB}" destId="{CC079C29-C754-47B1-BE21-541A6F7D3337}" srcOrd="1" destOrd="0" presId="urn:microsoft.com/office/officeart/2005/8/layout/hierarchy1"/>
    <dgm:cxn modelId="{5B6ED9E7-678A-4BB2-B8E2-BFC20FDF389C}" type="presParOf" srcId="{CC079C29-C754-47B1-BE21-541A6F7D3337}" destId="{78BB29B0-D4B5-4DBF-8CE6-B3BE0DF21B7D}" srcOrd="0" destOrd="0" presId="urn:microsoft.com/office/officeart/2005/8/layout/hierarchy1"/>
    <dgm:cxn modelId="{E0519E5D-1DB4-4F94-A725-C3753D3368B0}" type="presParOf" srcId="{78BB29B0-D4B5-4DBF-8CE6-B3BE0DF21B7D}" destId="{21605D90-7FBB-4DDC-A17E-493749256203}" srcOrd="0" destOrd="0" presId="urn:microsoft.com/office/officeart/2005/8/layout/hierarchy1"/>
    <dgm:cxn modelId="{A728234B-3073-4AA5-923B-BC498D563E3D}" type="presParOf" srcId="{78BB29B0-D4B5-4DBF-8CE6-B3BE0DF21B7D}" destId="{7572E49D-167A-45A7-B0A6-E3CB51AE877E}" srcOrd="1" destOrd="0" presId="urn:microsoft.com/office/officeart/2005/8/layout/hierarchy1"/>
    <dgm:cxn modelId="{4D7D9222-0060-4F0D-8BED-14885DBD0B7F}" type="presParOf" srcId="{CC079C29-C754-47B1-BE21-541A6F7D3337}" destId="{0DC5957B-D80C-4DEC-B8EC-7B3084B44BDC}" srcOrd="1" destOrd="0" presId="urn:microsoft.com/office/officeart/2005/8/layout/hierarchy1"/>
    <dgm:cxn modelId="{8F06B46B-D3BD-4FD0-B78D-2945E3E4CF0D}" type="presParOf" srcId="{0DC5957B-D80C-4DEC-B8EC-7B3084B44BDC}" destId="{D2371B3E-C328-4DCB-B1EC-9F0EEC3E46BD}" srcOrd="0" destOrd="0" presId="urn:microsoft.com/office/officeart/2005/8/layout/hierarchy1"/>
    <dgm:cxn modelId="{2B619C42-88E9-4325-A15F-90789307B1A7}" type="presParOf" srcId="{0DC5957B-D80C-4DEC-B8EC-7B3084B44BDC}" destId="{DF1A0EE6-6770-47E4-8740-F10C7DAEF56C}" srcOrd="1" destOrd="0" presId="urn:microsoft.com/office/officeart/2005/8/layout/hierarchy1"/>
    <dgm:cxn modelId="{7709820C-C1AF-4F81-A9A1-BC11BCF0CF1E}" type="presParOf" srcId="{DF1A0EE6-6770-47E4-8740-F10C7DAEF56C}" destId="{9F78325A-3C22-432F-B693-9281851C76C0}" srcOrd="0" destOrd="0" presId="urn:microsoft.com/office/officeart/2005/8/layout/hierarchy1"/>
    <dgm:cxn modelId="{529FD5DA-067C-48A3-A7FF-40462A2FC333}" type="presParOf" srcId="{9F78325A-3C22-432F-B693-9281851C76C0}" destId="{04939A71-9BAA-4266-9113-24643A4BB879}" srcOrd="0" destOrd="0" presId="urn:microsoft.com/office/officeart/2005/8/layout/hierarchy1"/>
    <dgm:cxn modelId="{90D13106-3A83-4FC8-A458-5C618923C106}" type="presParOf" srcId="{9F78325A-3C22-432F-B693-9281851C76C0}" destId="{864B1F2A-CF77-45A7-B576-AB9389901689}" srcOrd="1" destOrd="0" presId="urn:microsoft.com/office/officeart/2005/8/layout/hierarchy1"/>
    <dgm:cxn modelId="{8BD7C342-8FF1-4903-B304-1CA1619F5BCE}" type="presParOf" srcId="{DF1A0EE6-6770-47E4-8740-F10C7DAEF56C}" destId="{CA5FDCF5-D318-45E4-889C-2F7B383D8973}" srcOrd="1" destOrd="0" presId="urn:microsoft.com/office/officeart/2005/8/layout/hierarchy1"/>
    <dgm:cxn modelId="{DA1FDA9D-E3B2-4115-B2BE-22C4A38AFD90}" type="presParOf" srcId="{CA5FDCF5-D318-45E4-889C-2F7B383D8973}" destId="{F43ECEBF-6878-4A5A-9984-CE44E0ABF9A9}" srcOrd="0" destOrd="0" presId="urn:microsoft.com/office/officeart/2005/8/layout/hierarchy1"/>
    <dgm:cxn modelId="{A5806280-C429-4BB1-95C8-F83C440B9D39}" type="presParOf" srcId="{CA5FDCF5-D318-45E4-889C-2F7B383D8973}" destId="{4663C3DB-BADE-49B1-A7D1-8661172EC46D}" srcOrd="1" destOrd="0" presId="urn:microsoft.com/office/officeart/2005/8/layout/hierarchy1"/>
    <dgm:cxn modelId="{62E3ECFC-0085-424D-8E42-59A56B22BB4D}" type="presParOf" srcId="{4663C3DB-BADE-49B1-A7D1-8661172EC46D}" destId="{6C634086-79EC-4A21-B791-BD14F551E10C}" srcOrd="0" destOrd="0" presId="urn:microsoft.com/office/officeart/2005/8/layout/hierarchy1"/>
    <dgm:cxn modelId="{20D168FA-9358-44AF-9B9F-B872CF33B0AD}" type="presParOf" srcId="{6C634086-79EC-4A21-B791-BD14F551E10C}" destId="{49F8A073-D45D-4464-BFA4-EA54FD94AA36}" srcOrd="0" destOrd="0" presId="urn:microsoft.com/office/officeart/2005/8/layout/hierarchy1"/>
    <dgm:cxn modelId="{A34697E4-F082-4C60-94CB-053B68E6D7F1}" type="presParOf" srcId="{6C634086-79EC-4A21-B791-BD14F551E10C}" destId="{52A08989-26EE-4524-BFED-3D525944124F}" srcOrd="1" destOrd="0" presId="urn:microsoft.com/office/officeart/2005/8/layout/hierarchy1"/>
    <dgm:cxn modelId="{FCC76273-EEAC-4BE0-A717-897A6362CA1D}" type="presParOf" srcId="{4663C3DB-BADE-49B1-A7D1-8661172EC46D}" destId="{CA48AD55-B332-4C70-96A9-237FA3C5B70F}" srcOrd="1" destOrd="0" presId="urn:microsoft.com/office/officeart/2005/8/layout/hierarchy1"/>
    <dgm:cxn modelId="{E0D51DCA-65AA-473D-A5B3-714AAD068A8B}" type="presParOf" srcId="{CA48AD55-B332-4C70-96A9-237FA3C5B70F}" destId="{56C18825-ABE3-45CE-AE1E-04B240D6C293}" srcOrd="0" destOrd="0" presId="urn:microsoft.com/office/officeart/2005/8/layout/hierarchy1"/>
    <dgm:cxn modelId="{337B6873-4430-41B5-BFCF-85143633ED28}" type="presParOf" srcId="{CA48AD55-B332-4C70-96A9-237FA3C5B70F}" destId="{209570D0-48CD-4C80-B97E-2E4BCE0A48A6}" srcOrd="1" destOrd="0" presId="urn:microsoft.com/office/officeart/2005/8/layout/hierarchy1"/>
    <dgm:cxn modelId="{890F84F5-D0AF-45BA-93DE-E6297BCC5B6B}" type="presParOf" srcId="{209570D0-48CD-4C80-B97E-2E4BCE0A48A6}" destId="{E15B81DD-F7CF-4E36-A33B-EEA529652701}" srcOrd="0" destOrd="0" presId="urn:microsoft.com/office/officeart/2005/8/layout/hierarchy1"/>
    <dgm:cxn modelId="{01024BB3-A1C4-4C1F-990D-1F4BA698D94F}" type="presParOf" srcId="{E15B81DD-F7CF-4E36-A33B-EEA529652701}" destId="{B7644329-D2A7-4B6A-83F1-51DCC106E488}" srcOrd="0" destOrd="0" presId="urn:microsoft.com/office/officeart/2005/8/layout/hierarchy1"/>
    <dgm:cxn modelId="{1E447377-F2CE-4204-A301-DF7E158CF42F}" type="presParOf" srcId="{E15B81DD-F7CF-4E36-A33B-EEA529652701}" destId="{B256F763-7DEF-444B-97AF-CF79A52659F6}" srcOrd="1" destOrd="0" presId="urn:microsoft.com/office/officeart/2005/8/layout/hierarchy1"/>
    <dgm:cxn modelId="{3CA5DB99-5E78-45C3-8D81-970654975313}" type="presParOf" srcId="{209570D0-48CD-4C80-B97E-2E4BCE0A48A6}" destId="{5EA07282-0E32-45A7-81B0-EA5126D9156F}" srcOrd="1" destOrd="0" presId="urn:microsoft.com/office/officeart/2005/8/layout/hierarchy1"/>
    <dgm:cxn modelId="{39C7A2D5-6AD9-40BD-8C4F-92D3D9C512FE}" type="presParOf" srcId="{2A04ABF1-5E2B-4529-B763-38FFE8E93B68}" destId="{CC3E2341-A83A-4116-A7DC-2BFCF4AFCDB8}" srcOrd="2" destOrd="0" presId="urn:microsoft.com/office/officeart/2005/8/layout/hierarchy1"/>
    <dgm:cxn modelId="{355755E4-4A1B-4C9F-8138-243B809E15F3}" type="presParOf" srcId="{2A04ABF1-5E2B-4529-B763-38FFE8E93B68}" destId="{5730898B-4B32-4881-8FFC-07D9708D9D33}" srcOrd="3" destOrd="0" presId="urn:microsoft.com/office/officeart/2005/8/layout/hierarchy1"/>
    <dgm:cxn modelId="{7C8B6623-EE29-4E12-8857-97A7D0A761BE}" type="presParOf" srcId="{5730898B-4B32-4881-8FFC-07D9708D9D33}" destId="{EC463D54-356B-45A7-97DD-25BE65E2F2CC}" srcOrd="0" destOrd="0" presId="urn:microsoft.com/office/officeart/2005/8/layout/hierarchy1"/>
    <dgm:cxn modelId="{F7CBF398-E7C3-461C-ACB4-86832E9C959D}" type="presParOf" srcId="{EC463D54-356B-45A7-97DD-25BE65E2F2CC}" destId="{30FBEAE5-484E-4013-B697-65191C9A50D9}" srcOrd="0" destOrd="0" presId="urn:microsoft.com/office/officeart/2005/8/layout/hierarchy1"/>
    <dgm:cxn modelId="{4D528DEF-A0B4-47B4-8D66-D332F34A5D8B}" type="presParOf" srcId="{EC463D54-356B-45A7-97DD-25BE65E2F2CC}" destId="{6447F602-ECAC-4FC7-8882-A8F22E046ED3}" srcOrd="1" destOrd="0" presId="urn:microsoft.com/office/officeart/2005/8/layout/hierarchy1"/>
    <dgm:cxn modelId="{2EBCF4E3-CCB2-4B06-B9CD-2CCD4720D73D}" type="presParOf" srcId="{5730898B-4B32-4881-8FFC-07D9708D9D33}" destId="{E1D78C91-7C2D-4857-B9DA-FF5513693B70}" srcOrd="1" destOrd="0" presId="urn:microsoft.com/office/officeart/2005/8/layout/hierarchy1"/>
    <dgm:cxn modelId="{4D1C25C2-1B4D-4A21-B68D-B07D24CA619B}" type="presParOf" srcId="{E1D78C91-7C2D-4857-B9DA-FF5513693B70}" destId="{34509919-F5CB-4314-8638-ABE08E64A850}" srcOrd="0" destOrd="0" presId="urn:microsoft.com/office/officeart/2005/8/layout/hierarchy1"/>
    <dgm:cxn modelId="{8DC66170-782F-48BA-8114-5AB13BB61675}" type="presParOf" srcId="{E1D78C91-7C2D-4857-B9DA-FF5513693B70}" destId="{A0335968-26F8-418D-8D4F-607E2A876932}" srcOrd="1" destOrd="0" presId="urn:microsoft.com/office/officeart/2005/8/layout/hierarchy1"/>
    <dgm:cxn modelId="{572D782B-7C97-4E68-B37C-CF800AF745C7}" type="presParOf" srcId="{A0335968-26F8-418D-8D4F-607E2A876932}" destId="{F3D2F1C6-6CA4-4541-AC50-26B57F63564B}" srcOrd="0" destOrd="0" presId="urn:microsoft.com/office/officeart/2005/8/layout/hierarchy1"/>
    <dgm:cxn modelId="{474A2DF5-856F-4B2F-921F-1E1D7DFFE94D}" type="presParOf" srcId="{F3D2F1C6-6CA4-4541-AC50-26B57F63564B}" destId="{3F2B16B5-E257-4F18-8226-8D9A8DBBB8FE}" srcOrd="0" destOrd="0" presId="urn:microsoft.com/office/officeart/2005/8/layout/hierarchy1"/>
    <dgm:cxn modelId="{1974F9CD-DE6E-42A9-BBD8-9714B3BCA9E3}" type="presParOf" srcId="{F3D2F1C6-6CA4-4541-AC50-26B57F63564B}" destId="{7CD95F40-7129-4005-9BC6-50C00615E3F4}" srcOrd="1" destOrd="0" presId="urn:microsoft.com/office/officeart/2005/8/layout/hierarchy1"/>
    <dgm:cxn modelId="{9C54A8AD-0996-443E-9DBE-61BB5A59C76B}" type="presParOf" srcId="{A0335968-26F8-418D-8D4F-607E2A876932}" destId="{08EA6618-0054-45A0-998A-CCB48DD380F1}" srcOrd="1" destOrd="0" presId="urn:microsoft.com/office/officeart/2005/8/layout/hierarchy1"/>
    <dgm:cxn modelId="{065D749E-7B5D-4172-9E7D-4027DA200351}" type="presParOf" srcId="{08EA6618-0054-45A0-998A-CCB48DD380F1}" destId="{DA320094-BEB6-4EB0-965B-0FDB97E09599}" srcOrd="0" destOrd="0" presId="urn:microsoft.com/office/officeart/2005/8/layout/hierarchy1"/>
    <dgm:cxn modelId="{55EF1C1A-FCD4-442F-B54B-CCC2DF3AB040}" type="presParOf" srcId="{08EA6618-0054-45A0-998A-CCB48DD380F1}" destId="{9E7332BE-6004-4BF6-9E44-66AD7557FA44}" srcOrd="1" destOrd="0" presId="urn:microsoft.com/office/officeart/2005/8/layout/hierarchy1"/>
    <dgm:cxn modelId="{396A9FD0-830E-42C7-B586-A77D70044DB7}" type="presParOf" srcId="{9E7332BE-6004-4BF6-9E44-66AD7557FA44}" destId="{8F97957F-570B-4DF3-AB09-9D872F40379F}" srcOrd="0" destOrd="0" presId="urn:microsoft.com/office/officeart/2005/8/layout/hierarchy1"/>
    <dgm:cxn modelId="{CBC39D95-B8D2-4100-AA9F-2005C27A7FA6}" type="presParOf" srcId="{8F97957F-570B-4DF3-AB09-9D872F40379F}" destId="{A4351302-6C93-4D77-B8E1-81FD3DD20264}" srcOrd="0" destOrd="0" presId="urn:microsoft.com/office/officeart/2005/8/layout/hierarchy1"/>
    <dgm:cxn modelId="{2C8A172A-1150-469C-9878-8AC1888600E9}" type="presParOf" srcId="{8F97957F-570B-4DF3-AB09-9D872F40379F}" destId="{DF79B341-D87C-4108-827A-36032CB4C409}" srcOrd="1" destOrd="0" presId="urn:microsoft.com/office/officeart/2005/8/layout/hierarchy1"/>
    <dgm:cxn modelId="{0DCB9E91-FA26-4B8C-B6DC-2A1102A1A6BA}" type="presParOf" srcId="{9E7332BE-6004-4BF6-9E44-66AD7557FA44}" destId="{7DD66F73-0D51-4FC0-A69D-828056B174F3}" srcOrd="1" destOrd="0" presId="urn:microsoft.com/office/officeart/2005/8/layout/hierarchy1"/>
    <dgm:cxn modelId="{67B34790-7C55-4FD3-9827-3A47F19EE8F9}" type="presParOf" srcId="{7DD66F73-0D51-4FC0-A69D-828056B174F3}" destId="{17D4A26B-7C10-4BB1-A363-42060DC06B64}" srcOrd="0" destOrd="0" presId="urn:microsoft.com/office/officeart/2005/8/layout/hierarchy1"/>
    <dgm:cxn modelId="{2E0E141A-69E6-48A9-B839-E6EDF7C4F2B2}" type="presParOf" srcId="{7DD66F73-0D51-4FC0-A69D-828056B174F3}" destId="{5CD87B85-8724-4B40-955D-721B7FD2B754}" srcOrd="1" destOrd="0" presId="urn:microsoft.com/office/officeart/2005/8/layout/hierarchy1"/>
    <dgm:cxn modelId="{62A8BA4A-F290-4AC7-9149-0DC13870F413}" type="presParOf" srcId="{5CD87B85-8724-4B40-955D-721B7FD2B754}" destId="{762B10FB-1DF8-4284-9404-4F344FFBC4E6}" srcOrd="0" destOrd="0" presId="urn:microsoft.com/office/officeart/2005/8/layout/hierarchy1"/>
    <dgm:cxn modelId="{FE693A84-D6D7-4DFC-919B-381A1BFD4C54}" type="presParOf" srcId="{762B10FB-1DF8-4284-9404-4F344FFBC4E6}" destId="{47495129-6F76-45CE-89C1-9426B5EF9EBA}" srcOrd="0" destOrd="0" presId="urn:microsoft.com/office/officeart/2005/8/layout/hierarchy1"/>
    <dgm:cxn modelId="{08D5FC3D-F177-4FDD-BA49-8AF7A3A930AC}" type="presParOf" srcId="{762B10FB-1DF8-4284-9404-4F344FFBC4E6}" destId="{C8A7F80D-8A01-436E-ACD7-78CA05D1271A}" srcOrd="1" destOrd="0" presId="urn:microsoft.com/office/officeart/2005/8/layout/hierarchy1"/>
    <dgm:cxn modelId="{0EE2D9F6-83D6-4608-8440-AD952983F575}" type="presParOf" srcId="{5CD87B85-8724-4B40-955D-721B7FD2B754}" destId="{83738FA1-D50E-4224-99BD-C25BC0DE319A}" srcOrd="1" destOrd="0" presId="urn:microsoft.com/office/officeart/2005/8/layout/hierarchy1"/>
    <dgm:cxn modelId="{031F75A6-8F6D-45E6-B7BA-1601466E6FBC}" type="presParOf" srcId="{83738FA1-D50E-4224-99BD-C25BC0DE319A}" destId="{D97529FE-C781-4E14-8765-177D2BBB7DA9}" srcOrd="0" destOrd="0" presId="urn:microsoft.com/office/officeart/2005/8/layout/hierarchy1"/>
    <dgm:cxn modelId="{3EB8D1A6-E72C-42F7-A522-EDD6D37B0866}" type="presParOf" srcId="{83738FA1-D50E-4224-99BD-C25BC0DE319A}" destId="{E4FBADEB-B4BE-485F-97FB-5EC693C02D4D}" srcOrd="1" destOrd="0" presId="urn:microsoft.com/office/officeart/2005/8/layout/hierarchy1"/>
    <dgm:cxn modelId="{5E2C9740-2D5B-4EBC-9647-21A797E069DB}" type="presParOf" srcId="{E4FBADEB-B4BE-485F-97FB-5EC693C02D4D}" destId="{48037541-3157-4EC3-A0B9-599DEDE3525A}" srcOrd="0" destOrd="0" presId="urn:microsoft.com/office/officeart/2005/8/layout/hierarchy1"/>
    <dgm:cxn modelId="{CA669ADB-5199-430C-A84E-217E25AD6061}" type="presParOf" srcId="{48037541-3157-4EC3-A0B9-599DEDE3525A}" destId="{F3F659F6-453F-41C1-911F-6D45CA1379FE}" srcOrd="0" destOrd="0" presId="urn:microsoft.com/office/officeart/2005/8/layout/hierarchy1"/>
    <dgm:cxn modelId="{B41523B5-A8A7-4264-A7CF-D696A64F668F}" type="presParOf" srcId="{48037541-3157-4EC3-A0B9-599DEDE3525A}" destId="{BB4547A3-CF80-44CD-8C54-888FB61E8A82}" srcOrd="1" destOrd="0" presId="urn:microsoft.com/office/officeart/2005/8/layout/hierarchy1"/>
    <dgm:cxn modelId="{592A1040-F785-4ED3-BB2E-0FA2B8A6C640}" type="presParOf" srcId="{E4FBADEB-B4BE-485F-97FB-5EC693C02D4D}" destId="{F0BFBA2F-C042-4CE8-9F5B-558B1635595D}" srcOrd="1" destOrd="0" presId="urn:microsoft.com/office/officeart/2005/8/layout/hierarchy1"/>
    <dgm:cxn modelId="{E5D35CE3-FEEB-4E79-ADC9-4754933F6628}" type="presParOf" srcId="{F0BFBA2F-C042-4CE8-9F5B-558B1635595D}" destId="{C7CAB742-FC7C-447A-A6B3-228F85D2B409}" srcOrd="0" destOrd="0" presId="urn:microsoft.com/office/officeart/2005/8/layout/hierarchy1"/>
    <dgm:cxn modelId="{3DDF1E27-5754-40A1-9759-AB23D604B679}" type="presParOf" srcId="{F0BFBA2F-C042-4CE8-9F5B-558B1635595D}" destId="{7B5789E2-90A9-4707-A02D-951BE4F9DCE6}" srcOrd="1" destOrd="0" presId="urn:microsoft.com/office/officeart/2005/8/layout/hierarchy1"/>
    <dgm:cxn modelId="{625589E4-3C19-4F70-8061-2E030E32F452}" type="presParOf" srcId="{7B5789E2-90A9-4707-A02D-951BE4F9DCE6}" destId="{3FC84209-A4AD-4BEA-90E1-50648D1C29D9}" srcOrd="0" destOrd="0" presId="urn:microsoft.com/office/officeart/2005/8/layout/hierarchy1"/>
    <dgm:cxn modelId="{D1205A5B-D447-48C7-B667-7378E084F9AF}" type="presParOf" srcId="{3FC84209-A4AD-4BEA-90E1-50648D1C29D9}" destId="{73C8A6E1-4C44-4228-A205-6870E6E89E53}" srcOrd="0" destOrd="0" presId="urn:microsoft.com/office/officeart/2005/8/layout/hierarchy1"/>
    <dgm:cxn modelId="{C9E7BA74-EA36-4C38-9FF4-198C8800FFEC}" type="presParOf" srcId="{3FC84209-A4AD-4BEA-90E1-50648D1C29D9}" destId="{DBCCAEB8-D6EF-488B-A8EC-1D477F9C07C3}" srcOrd="1" destOrd="0" presId="urn:microsoft.com/office/officeart/2005/8/layout/hierarchy1"/>
    <dgm:cxn modelId="{503BDF04-7113-4B60-90A3-EB1D8A0A977A}" type="presParOf" srcId="{7B5789E2-90A9-4707-A02D-951BE4F9DCE6}" destId="{0D768548-A9F8-44E0-8FDA-FF1308BC7B59}" srcOrd="1" destOrd="0" presId="urn:microsoft.com/office/officeart/2005/8/layout/hierarchy1"/>
    <dgm:cxn modelId="{C23FD930-67B0-438C-B5C1-2C6EC970472D}" type="presParOf" srcId="{2A04ABF1-5E2B-4529-B763-38FFE8E93B68}" destId="{DF1F402A-9E0C-4866-8BCB-C1DDFAA9A40E}" srcOrd="4" destOrd="0" presId="urn:microsoft.com/office/officeart/2005/8/layout/hierarchy1"/>
    <dgm:cxn modelId="{0157267E-000B-4BC1-88B9-C50C76B1D2A7}" type="presParOf" srcId="{2A04ABF1-5E2B-4529-B763-38FFE8E93B68}" destId="{5DB127E7-4B5B-454F-9E0C-4A731E4A8612}" srcOrd="5" destOrd="0" presId="urn:microsoft.com/office/officeart/2005/8/layout/hierarchy1"/>
    <dgm:cxn modelId="{5D8501A2-41C0-40EC-8B2E-48161B497896}" type="presParOf" srcId="{5DB127E7-4B5B-454F-9E0C-4A731E4A8612}" destId="{61C59096-8EC8-4FFE-AB57-169A14A787A3}" srcOrd="0" destOrd="0" presId="urn:microsoft.com/office/officeart/2005/8/layout/hierarchy1"/>
    <dgm:cxn modelId="{80863838-2E6F-4FD6-959D-6EDDEB66B1C2}" type="presParOf" srcId="{61C59096-8EC8-4FFE-AB57-169A14A787A3}" destId="{87E29828-7E7E-44A8-B5F1-1240FE538539}" srcOrd="0" destOrd="0" presId="urn:microsoft.com/office/officeart/2005/8/layout/hierarchy1"/>
    <dgm:cxn modelId="{CE54C3D8-3138-4027-BB85-CC1CB75CD053}" type="presParOf" srcId="{61C59096-8EC8-4FFE-AB57-169A14A787A3}" destId="{FAA0FFDA-07B1-4BCE-857C-5A070882ADC4}" srcOrd="1" destOrd="0" presId="urn:microsoft.com/office/officeart/2005/8/layout/hierarchy1"/>
    <dgm:cxn modelId="{8DBBF740-48C3-4F7D-81AD-98E6442B4CE4}" type="presParOf" srcId="{5DB127E7-4B5B-454F-9E0C-4A731E4A8612}" destId="{4AD97931-CD1B-4331-A5EF-58177956EC68}" srcOrd="1" destOrd="0" presId="urn:microsoft.com/office/officeart/2005/8/layout/hierarchy1"/>
    <dgm:cxn modelId="{E2EDC66D-E6C9-4365-A52E-37D4AB1AF944}" type="presParOf" srcId="{4AD97931-CD1B-4331-A5EF-58177956EC68}" destId="{BDF543C3-1442-445C-89A4-4691320BAE7A}" srcOrd="0" destOrd="0" presId="urn:microsoft.com/office/officeart/2005/8/layout/hierarchy1"/>
    <dgm:cxn modelId="{985E7851-65C3-4818-A967-AC8CC846911C}" type="presParOf" srcId="{4AD97931-CD1B-4331-A5EF-58177956EC68}" destId="{542E7D1E-64E9-4A9E-882B-6828613C8F62}" srcOrd="1" destOrd="0" presId="urn:microsoft.com/office/officeart/2005/8/layout/hierarchy1"/>
    <dgm:cxn modelId="{15B0F398-9F0E-40EB-A093-C31889CC3F62}" type="presParOf" srcId="{542E7D1E-64E9-4A9E-882B-6828613C8F62}" destId="{2C2F076F-F9B9-48ED-9B3B-A91715265E5B}" srcOrd="0" destOrd="0" presId="urn:microsoft.com/office/officeart/2005/8/layout/hierarchy1"/>
    <dgm:cxn modelId="{D694968F-9CF3-42CD-A6A7-7FBC8F806D46}" type="presParOf" srcId="{2C2F076F-F9B9-48ED-9B3B-A91715265E5B}" destId="{C06C5E34-A685-47B4-AFD7-59F0ED6DB40E}" srcOrd="0" destOrd="0" presId="urn:microsoft.com/office/officeart/2005/8/layout/hierarchy1"/>
    <dgm:cxn modelId="{AE802878-A45E-4258-B78C-F002AD1E0003}" type="presParOf" srcId="{2C2F076F-F9B9-48ED-9B3B-A91715265E5B}" destId="{5008FF87-8014-48DA-9248-E04B1708A5B2}" srcOrd="1" destOrd="0" presId="urn:microsoft.com/office/officeart/2005/8/layout/hierarchy1"/>
    <dgm:cxn modelId="{97F796A4-603F-41CF-847D-2B0A1F791799}" type="presParOf" srcId="{542E7D1E-64E9-4A9E-882B-6828613C8F62}" destId="{BF91B464-C373-4D8C-9DEF-DBE37BACCE24}" srcOrd="1" destOrd="0" presId="urn:microsoft.com/office/officeart/2005/8/layout/hierarchy1"/>
    <dgm:cxn modelId="{1D45CD33-D6B0-4FD5-8C22-EED43524D082}" type="presParOf" srcId="{BF91B464-C373-4D8C-9DEF-DBE37BACCE24}" destId="{33C1EB7A-1AF6-4771-B79A-A4C8A4ECB291}" srcOrd="0" destOrd="0" presId="urn:microsoft.com/office/officeart/2005/8/layout/hierarchy1"/>
    <dgm:cxn modelId="{3FBC4521-82AD-4985-8512-47642D0E40BD}" type="presParOf" srcId="{BF91B464-C373-4D8C-9DEF-DBE37BACCE24}" destId="{F7D0D214-E2B5-4671-AED4-343214F698AA}" srcOrd="1" destOrd="0" presId="urn:microsoft.com/office/officeart/2005/8/layout/hierarchy1"/>
    <dgm:cxn modelId="{8F26FE7A-A5F1-4ED0-BBB7-471E3922D848}" type="presParOf" srcId="{F7D0D214-E2B5-4671-AED4-343214F698AA}" destId="{7517038A-6DF6-46E2-9D39-177E515D96D5}" srcOrd="0" destOrd="0" presId="urn:microsoft.com/office/officeart/2005/8/layout/hierarchy1"/>
    <dgm:cxn modelId="{D9C6BC8E-5E87-4293-910D-C8C63A31E135}" type="presParOf" srcId="{7517038A-6DF6-46E2-9D39-177E515D96D5}" destId="{CD61F89F-EFF8-457F-AD48-A0CBB1087371}" srcOrd="0" destOrd="0" presId="urn:microsoft.com/office/officeart/2005/8/layout/hierarchy1"/>
    <dgm:cxn modelId="{C94DF0DB-7B27-4EB7-8075-EC61EF9C2CC2}" type="presParOf" srcId="{7517038A-6DF6-46E2-9D39-177E515D96D5}" destId="{3945460F-6AB5-48D9-9453-7D51E1ABBC59}" srcOrd="1" destOrd="0" presId="urn:microsoft.com/office/officeart/2005/8/layout/hierarchy1"/>
    <dgm:cxn modelId="{79EEFA7E-1321-4BF8-9D37-C51F3D07F316}" type="presParOf" srcId="{F7D0D214-E2B5-4671-AED4-343214F698AA}" destId="{1E29F2CD-BF63-4CB2-B5AA-A569D6A9C506}" srcOrd="1" destOrd="0" presId="urn:microsoft.com/office/officeart/2005/8/layout/hierarchy1"/>
    <dgm:cxn modelId="{2205B864-8607-4509-A5CE-79FCE0569FFA}" type="presParOf" srcId="{BF91B464-C373-4D8C-9DEF-DBE37BACCE24}" destId="{AA8303DD-B477-45A3-A06C-4DDBF6DE3723}" srcOrd="2" destOrd="0" presId="urn:microsoft.com/office/officeart/2005/8/layout/hierarchy1"/>
    <dgm:cxn modelId="{818C6ECB-5D8A-4D23-8CCF-E58D6927E2EE}" type="presParOf" srcId="{BF91B464-C373-4D8C-9DEF-DBE37BACCE24}" destId="{E68847EF-BB2B-4E8B-8050-7319A14FB7B0}" srcOrd="3" destOrd="0" presId="urn:microsoft.com/office/officeart/2005/8/layout/hierarchy1"/>
    <dgm:cxn modelId="{9B2864B1-5FC2-46D4-9C34-2A113191711E}" type="presParOf" srcId="{E68847EF-BB2B-4E8B-8050-7319A14FB7B0}" destId="{1AC74937-31C2-4E10-90F7-C8BBCF648ADC}" srcOrd="0" destOrd="0" presId="urn:microsoft.com/office/officeart/2005/8/layout/hierarchy1"/>
    <dgm:cxn modelId="{F8053556-0456-4654-AB18-DCEB60949466}" type="presParOf" srcId="{1AC74937-31C2-4E10-90F7-C8BBCF648ADC}" destId="{64FA7A17-9920-4015-BCEF-E135DDB80F8F}" srcOrd="0" destOrd="0" presId="urn:microsoft.com/office/officeart/2005/8/layout/hierarchy1"/>
    <dgm:cxn modelId="{1F5DC23E-939B-4BE5-BE93-2E9C77A7DCD2}" type="presParOf" srcId="{1AC74937-31C2-4E10-90F7-C8BBCF648ADC}" destId="{B47644A6-C48C-4356-8C7F-546E19784EFD}" srcOrd="1" destOrd="0" presId="urn:microsoft.com/office/officeart/2005/8/layout/hierarchy1"/>
    <dgm:cxn modelId="{B13C9DD4-50A8-43EE-8216-D691C17B4C03}" type="presParOf" srcId="{E68847EF-BB2B-4E8B-8050-7319A14FB7B0}" destId="{38A51194-A117-4FC0-BDB5-2A92502C063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D5F760-C37F-4E64-B52F-D0B7BC95EBDA}"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ru-RU"/>
        </a:p>
      </dgm:t>
    </dgm:pt>
    <dgm:pt modelId="{6CBA8247-B8EE-4199-BC4E-55727E0A58B4}">
      <dgm:prSet custT="1"/>
      <dgm:spPr/>
      <dgm:t>
        <a:bodyPr lIns="0" rIns="0"/>
        <a:lstStyle/>
        <a:p>
          <a:pPr algn="ctr" rtl="0"/>
          <a:r>
            <a:rPr lang="ru-RU" sz="1200" dirty="0" smtClean="0">
              <a:solidFill>
                <a:schemeClr val="bg1"/>
              </a:solidFill>
              <a:latin typeface="Times New Roman" pitchFamily="18" charset="0"/>
              <a:cs typeface="Times New Roman" pitchFamily="18" charset="0"/>
            </a:rPr>
            <a:t>налог на прибыль организаций – 134 187,1</a:t>
          </a:r>
          <a:endParaRPr lang="ru-RU" sz="1200" dirty="0">
            <a:solidFill>
              <a:schemeClr val="bg1"/>
            </a:solidFill>
            <a:latin typeface="Times New Roman" pitchFamily="18" charset="0"/>
            <a:cs typeface="Times New Roman" pitchFamily="18" charset="0"/>
          </a:endParaRPr>
        </a:p>
      </dgm:t>
    </dgm:pt>
    <dgm:pt modelId="{5612E2C0-BE7A-46A9-909F-7EE0091F9228}" type="parTrans" cxnId="{D630AA0F-F4A1-429E-843C-7615CCCB1DBB}">
      <dgm:prSet/>
      <dgm:spPr/>
      <dgm:t>
        <a:bodyPr/>
        <a:lstStyle/>
        <a:p>
          <a:endParaRPr lang="ru-RU"/>
        </a:p>
      </dgm:t>
    </dgm:pt>
    <dgm:pt modelId="{E9865047-17B4-4DDB-B455-5D4D4A7B92EC}" type="sibTrans" cxnId="{D630AA0F-F4A1-429E-843C-7615CCCB1DBB}">
      <dgm:prSet/>
      <dgm:spPr>
        <a:solidFill>
          <a:schemeClr val="accent2">
            <a:lumMod val="60000"/>
            <a:lumOff val="40000"/>
            <a:alpha val="90000"/>
          </a:schemeClr>
        </a:solidFill>
        <a:ln>
          <a:solidFill>
            <a:schemeClr val="accent2">
              <a:lumMod val="75000"/>
              <a:alpha val="90000"/>
            </a:schemeClr>
          </a:solidFill>
        </a:ln>
      </dgm:spPr>
      <dgm:t>
        <a:bodyPr/>
        <a:lstStyle/>
        <a:p>
          <a:endParaRPr lang="ru-RU" dirty="0"/>
        </a:p>
      </dgm:t>
    </dgm:pt>
    <dgm:pt modelId="{D656B178-255D-4FB6-B5EF-D45DED474B11}">
      <dgm:prSet custT="1"/>
      <dgm:spPr/>
      <dgm:t>
        <a:bodyPr/>
        <a:lstStyle/>
        <a:p>
          <a:pPr algn="ctr"/>
          <a:r>
            <a:rPr lang="ru-RU" sz="1200" dirty="0" smtClean="0">
              <a:solidFill>
                <a:schemeClr val="bg1"/>
              </a:solidFill>
              <a:latin typeface="Times New Roman" pitchFamily="18" charset="0"/>
              <a:cs typeface="Times New Roman" pitchFamily="18" charset="0"/>
            </a:rPr>
            <a:t>акцизы по подакцизным товарам (продукции), производимым на территории Российской Федерации – 3 158,8</a:t>
          </a:r>
        </a:p>
      </dgm:t>
    </dgm:pt>
    <dgm:pt modelId="{6C7ACD20-9DBA-4429-99A5-66BEFD2F1505}" type="parTrans" cxnId="{EE2DC7CD-9D60-4278-864C-24493FC77D3C}">
      <dgm:prSet/>
      <dgm:spPr/>
      <dgm:t>
        <a:bodyPr/>
        <a:lstStyle/>
        <a:p>
          <a:endParaRPr lang="ru-RU"/>
        </a:p>
      </dgm:t>
    </dgm:pt>
    <dgm:pt modelId="{37FDFE8B-2783-4628-8BE3-64ADA886A325}" type="sibTrans" cxnId="{EE2DC7CD-9D60-4278-864C-24493FC77D3C}">
      <dgm:prSet/>
      <dgm:spPr>
        <a:solidFill>
          <a:schemeClr val="accent3">
            <a:lumMod val="60000"/>
            <a:lumOff val="40000"/>
            <a:alpha val="90000"/>
          </a:schemeClr>
        </a:solidFill>
        <a:ln>
          <a:solidFill>
            <a:schemeClr val="accent3">
              <a:lumMod val="75000"/>
              <a:alpha val="90000"/>
            </a:schemeClr>
          </a:solidFill>
        </a:ln>
      </dgm:spPr>
      <dgm:t>
        <a:bodyPr/>
        <a:lstStyle/>
        <a:p>
          <a:endParaRPr lang="ru-RU" dirty="0"/>
        </a:p>
      </dgm:t>
    </dgm:pt>
    <dgm:pt modelId="{C9A5CFD4-D651-4DE4-8FE0-295725F32891}">
      <dgm:prSet custT="1"/>
      <dgm:spPr/>
      <dgm:t>
        <a:bodyPr/>
        <a:lstStyle/>
        <a:p>
          <a:pPr algn="ctr"/>
          <a:r>
            <a:rPr lang="ru-RU" sz="1200" dirty="0" smtClean="0">
              <a:solidFill>
                <a:schemeClr val="bg1"/>
              </a:solidFill>
              <a:latin typeface="Times New Roman" pitchFamily="18" charset="0"/>
              <a:cs typeface="Times New Roman" pitchFamily="18" charset="0"/>
            </a:rPr>
            <a:t>платежи, уплачиваемые в целях возмещения вреда, причиняемого автомобильным дорогам местного значения транспортными средствами, осуществляющими перевозки тяжеловесных и (или) крупногабаритных грузов – 589,0</a:t>
          </a:r>
        </a:p>
      </dgm:t>
    </dgm:pt>
    <dgm:pt modelId="{22F17BAE-0A3A-4D6D-BE7D-11CBAC86C904}" type="parTrans" cxnId="{AB66BA24-7DE4-4A50-93F7-FD6A09D87312}">
      <dgm:prSet/>
      <dgm:spPr/>
      <dgm:t>
        <a:bodyPr/>
        <a:lstStyle/>
        <a:p>
          <a:endParaRPr lang="ru-RU"/>
        </a:p>
      </dgm:t>
    </dgm:pt>
    <dgm:pt modelId="{01C410C1-2150-4219-9878-77263906C206}" type="sibTrans" cxnId="{AB66BA24-7DE4-4A50-93F7-FD6A09D87312}">
      <dgm:prSet/>
      <dgm:spPr>
        <a:solidFill>
          <a:schemeClr val="accent4">
            <a:lumMod val="60000"/>
            <a:lumOff val="40000"/>
            <a:alpha val="90000"/>
          </a:schemeClr>
        </a:solidFill>
        <a:ln>
          <a:solidFill>
            <a:schemeClr val="accent4">
              <a:lumMod val="75000"/>
              <a:alpha val="90000"/>
            </a:schemeClr>
          </a:solidFill>
        </a:ln>
      </dgm:spPr>
      <dgm:t>
        <a:bodyPr/>
        <a:lstStyle/>
        <a:p>
          <a:endParaRPr lang="ru-RU" dirty="0"/>
        </a:p>
      </dgm:t>
    </dgm:pt>
    <dgm:pt modelId="{8F9C63B1-895D-4D59-BF22-FB3CF67180F6}">
      <dgm:prSet custT="1"/>
      <dgm:spPr/>
      <dgm:t>
        <a:bodyPr/>
        <a:lstStyle/>
        <a:p>
          <a:pPr algn="ctr"/>
          <a:r>
            <a:rPr lang="ru-RU" sz="1200" dirty="0" smtClean="0">
              <a:solidFill>
                <a:schemeClr val="bg1"/>
              </a:solidFill>
              <a:latin typeface="Times New Roman" pitchFamily="18" charset="0"/>
              <a:cs typeface="Times New Roman" pitchFamily="18" charset="0"/>
            </a:rPr>
            <a:t>госпошлина за выдачу органом местного самоуправления специального разрешения на движение транспортных средств, осуществляющих перевозки опасных, тяжеловесных и (или) крупногабаритных грузов – 248,0</a:t>
          </a:r>
        </a:p>
      </dgm:t>
    </dgm:pt>
    <dgm:pt modelId="{914967AD-AD8E-4BC3-8859-430D20045354}" type="parTrans" cxnId="{84C0863B-E3A6-4412-A3C6-BA61C6347BA3}">
      <dgm:prSet/>
      <dgm:spPr/>
      <dgm:t>
        <a:bodyPr/>
        <a:lstStyle/>
        <a:p>
          <a:endParaRPr lang="ru-RU"/>
        </a:p>
      </dgm:t>
    </dgm:pt>
    <dgm:pt modelId="{A1246CE0-F4BF-4123-AD35-449D6A0FCBA1}" type="sibTrans" cxnId="{84C0863B-E3A6-4412-A3C6-BA61C6347BA3}">
      <dgm:prSet/>
      <dgm:spPr>
        <a:solidFill>
          <a:schemeClr val="accent5">
            <a:lumMod val="60000"/>
            <a:lumOff val="40000"/>
            <a:alpha val="90000"/>
          </a:schemeClr>
        </a:solidFill>
        <a:ln>
          <a:solidFill>
            <a:schemeClr val="accent5">
              <a:lumMod val="75000"/>
              <a:alpha val="90000"/>
            </a:schemeClr>
          </a:solidFill>
        </a:ln>
      </dgm:spPr>
      <dgm:t>
        <a:bodyPr/>
        <a:lstStyle/>
        <a:p>
          <a:endParaRPr lang="ru-RU" dirty="0">
            <a:solidFill>
              <a:schemeClr val="tx1"/>
            </a:solidFill>
          </a:endParaRPr>
        </a:p>
      </dgm:t>
    </dgm:pt>
    <dgm:pt modelId="{6CD3FD2D-4EAD-47A9-BC27-B159707977D6}">
      <dgm:prSet custT="1"/>
      <dgm:spPr/>
      <dgm:t>
        <a:bodyPr/>
        <a:lstStyle/>
        <a:p>
          <a:endParaRPr lang="ru-RU" sz="1200" dirty="0" smtClean="0">
            <a:solidFill>
              <a:schemeClr val="bg1"/>
            </a:solidFill>
            <a:latin typeface="Times New Roman" pitchFamily="18" charset="0"/>
            <a:cs typeface="Times New Roman" pitchFamily="18" charset="0"/>
          </a:endParaRPr>
        </a:p>
      </dgm:t>
    </dgm:pt>
    <dgm:pt modelId="{C541C0A5-7C2C-4E6C-B0A3-2BF4A5B7B6AA}" type="parTrans" cxnId="{3E411219-0B43-4690-B6D1-62D0DB22AAF8}">
      <dgm:prSet/>
      <dgm:spPr/>
      <dgm:t>
        <a:bodyPr/>
        <a:lstStyle/>
        <a:p>
          <a:endParaRPr lang="ru-RU"/>
        </a:p>
      </dgm:t>
    </dgm:pt>
    <dgm:pt modelId="{74747B89-5F8A-4EC5-AAFF-563BA8A94042}" type="sibTrans" cxnId="{3E411219-0B43-4690-B6D1-62D0DB22AAF8}">
      <dgm:prSet/>
      <dgm:spPr/>
      <dgm:t>
        <a:bodyPr/>
        <a:lstStyle/>
        <a:p>
          <a:endParaRPr lang="ru-RU"/>
        </a:p>
      </dgm:t>
    </dgm:pt>
    <dgm:pt modelId="{582C31E7-93C1-48DF-8A50-BA202524AD44}">
      <dgm:prSet custT="1"/>
      <dgm:spPr/>
      <dgm:t>
        <a:bodyPr/>
        <a:lstStyle/>
        <a:p>
          <a:pPr algn="ctr"/>
          <a:r>
            <a:rPr lang="ru-RU" sz="1200" dirty="0" smtClean="0">
              <a:solidFill>
                <a:schemeClr val="bg1"/>
              </a:solidFill>
              <a:latin typeface="Times New Roman" pitchFamily="18" charset="0"/>
              <a:cs typeface="Times New Roman" pitchFamily="18" charset="0"/>
            </a:rPr>
            <a:t>безвозмездные поступления из краевого бюджета 10 301,9</a:t>
          </a:r>
        </a:p>
      </dgm:t>
    </dgm:pt>
    <dgm:pt modelId="{CE17D803-879C-4E7A-A9B7-0620C78CC43A}" type="parTrans" cxnId="{8692EE20-B416-4200-ADC6-9B8538AEB96E}">
      <dgm:prSet/>
      <dgm:spPr/>
      <dgm:t>
        <a:bodyPr/>
        <a:lstStyle/>
        <a:p>
          <a:endParaRPr lang="ru-RU"/>
        </a:p>
      </dgm:t>
    </dgm:pt>
    <dgm:pt modelId="{D0EEA53F-3FB4-4EC4-BC62-21E140571086}" type="sibTrans" cxnId="{8692EE20-B416-4200-ADC6-9B8538AEB96E}">
      <dgm:prSet/>
      <dgm:spPr/>
      <dgm:t>
        <a:bodyPr/>
        <a:lstStyle/>
        <a:p>
          <a:endParaRPr lang="ru-RU"/>
        </a:p>
      </dgm:t>
    </dgm:pt>
    <dgm:pt modelId="{E6A0A7A2-EAE0-4663-8281-6F7DB6193A22}" type="pres">
      <dgm:prSet presAssocID="{9BD5F760-C37F-4E64-B52F-D0B7BC95EBDA}" presName="outerComposite" presStyleCnt="0">
        <dgm:presLayoutVars>
          <dgm:chMax val="5"/>
          <dgm:dir/>
          <dgm:resizeHandles val="exact"/>
        </dgm:presLayoutVars>
      </dgm:prSet>
      <dgm:spPr/>
      <dgm:t>
        <a:bodyPr/>
        <a:lstStyle/>
        <a:p>
          <a:endParaRPr lang="ru-RU"/>
        </a:p>
      </dgm:t>
    </dgm:pt>
    <dgm:pt modelId="{6DE9D881-C90D-4E61-8FED-8F63FBEC6CC2}" type="pres">
      <dgm:prSet presAssocID="{9BD5F760-C37F-4E64-B52F-D0B7BC95EBDA}" presName="dummyMaxCanvas" presStyleCnt="0">
        <dgm:presLayoutVars/>
      </dgm:prSet>
      <dgm:spPr/>
      <dgm:t>
        <a:bodyPr/>
        <a:lstStyle/>
        <a:p>
          <a:endParaRPr lang="ru-RU"/>
        </a:p>
      </dgm:t>
    </dgm:pt>
    <dgm:pt modelId="{937B866B-5204-42A6-AD45-BDD52223566C}" type="pres">
      <dgm:prSet presAssocID="{9BD5F760-C37F-4E64-B52F-D0B7BC95EBDA}" presName="FiveNodes_1" presStyleLbl="node1" presStyleIdx="0" presStyleCnt="5" custScaleX="113540" custScaleY="46948" custLinFactNeighborX="14425" custLinFactNeighborY="-26526">
        <dgm:presLayoutVars>
          <dgm:bulletEnabled val="1"/>
        </dgm:presLayoutVars>
      </dgm:prSet>
      <dgm:spPr/>
      <dgm:t>
        <a:bodyPr/>
        <a:lstStyle/>
        <a:p>
          <a:endParaRPr lang="ru-RU"/>
        </a:p>
      </dgm:t>
    </dgm:pt>
    <dgm:pt modelId="{EDBD099A-1A6A-4DA6-8B93-14CCC32D841A}" type="pres">
      <dgm:prSet presAssocID="{9BD5F760-C37F-4E64-B52F-D0B7BC95EBDA}" presName="FiveNodes_2" presStyleLbl="node1" presStyleIdx="1" presStyleCnt="5" custScaleX="114673" custScaleY="61737" custLinFactNeighborX="7877" custLinFactNeighborY="-53912">
        <dgm:presLayoutVars>
          <dgm:bulletEnabled val="1"/>
        </dgm:presLayoutVars>
      </dgm:prSet>
      <dgm:spPr/>
      <dgm:t>
        <a:bodyPr/>
        <a:lstStyle/>
        <a:p>
          <a:endParaRPr lang="ru-RU"/>
        </a:p>
      </dgm:t>
    </dgm:pt>
    <dgm:pt modelId="{0309CEB1-14BA-405F-B583-DB37ECC6FEEA}" type="pres">
      <dgm:prSet presAssocID="{9BD5F760-C37F-4E64-B52F-D0B7BC95EBDA}" presName="FiveNodes_3" presStyleLbl="node1" presStyleIdx="2" presStyleCnt="5" custScaleX="114583" custScaleY="107825" custLinFactNeighborX="365" custLinFactNeighborY="-59546">
        <dgm:presLayoutVars>
          <dgm:bulletEnabled val="1"/>
        </dgm:presLayoutVars>
      </dgm:prSet>
      <dgm:spPr/>
      <dgm:t>
        <a:bodyPr/>
        <a:lstStyle/>
        <a:p>
          <a:endParaRPr lang="ru-RU"/>
        </a:p>
      </dgm:t>
    </dgm:pt>
    <dgm:pt modelId="{506EA35F-8530-4FA1-A84C-737F030203DA}" type="pres">
      <dgm:prSet presAssocID="{9BD5F760-C37F-4E64-B52F-D0B7BC95EBDA}" presName="FiveNodes_4" presStyleLbl="node1" presStyleIdx="3" presStyleCnt="5" custScaleX="113147" custScaleY="114789" custLinFactNeighborX="-7795" custLinFactNeighborY="-21283">
        <dgm:presLayoutVars>
          <dgm:bulletEnabled val="1"/>
        </dgm:presLayoutVars>
      </dgm:prSet>
      <dgm:spPr/>
      <dgm:t>
        <a:bodyPr/>
        <a:lstStyle/>
        <a:p>
          <a:endParaRPr lang="ru-RU"/>
        </a:p>
      </dgm:t>
    </dgm:pt>
    <dgm:pt modelId="{088D1DF5-DAD3-49AB-97CB-A8AE084A7E21}" type="pres">
      <dgm:prSet presAssocID="{9BD5F760-C37F-4E64-B52F-D0B7BC95EBDA}" presName="FiveNodes_5" presStyleLbl="node1" presStyleIdx="4" presStyleCnt="5" custScaleX="113172" custLinFactNeighborX="-16203" custLinFactNeighborY="-1721">
        <dgm:presLayoutVars>
          <dgm:bulletEnabled val="1"/>
        </dgm:presLayoutVars>
      </dgm:prSet>
      <dgm:spPr/>
      <dgm:t>
        <a:bodyPr/>
        <a:lstStyle/>
        <a:p>
          <a:endParaRPr lang="ru-RU"/>
        </a:p>
      </dgm:t>
    </dgm:pt>
    <dgm:pt modelId="{1B653585-5680-470A-BC5B-368FA69B6070}" type="pres">
      <dgm:prSet presAssocID="{9BD5F760-C37F-4E64-B52F-D0B7BC95EBDA}" presName="FiveConn_1-2" presStyleLbl="fgAccFollowNode1" presStyleIdx="0" presStyleCnt="4" custLinFactNeighborX="80936" custLinFactNeighborY="-88317">
        <dgm:presLayoutVars>
          <dgm:bulletEnabled val="1"/>
        </dgm:presLayoutVars>
      </dgm:prSet>
      <dgm:spPr/>
      <dgm:t>
        <a:bodyPr/>
        <a:lstStyle/>
        <a:p>
          <a:endParaRPr lang="ru-RU"/>
        </a:p>
      </dgm:t>
    </dgm:pt>
    <dgm:pt modelId="{83029706-B017-481C-8373-85FCBDE92D2C}" type="pres">
      <dgm:prSet presAssocID="{9BD5F760-C37F-4E64-B52F-D0B7BC95EBDA}" presName="FiveConn_2-3" presStyleLbl="fgAccFollowNode1" presStyleIdx="1" presStyleCnt="4" custLinFactY="-31112" custLinFactNeighborX="32483" custLinFactNeighborY="-100000">
        <dgm:presLayoutVars>
          <dgm:bulletEnabled val="1"/>
        </dgm:presLayoutVars>
      </dgm:prSet>
      <dgm:spPr/>
      <dgm:t>
        <a:bodyPr/>
        <a:lstStyle/>
        <a:p>
          <a:endParaRPr lang="ru-RU"/>
        </a:p>
      </dgm:t>
    </dgm:pt>
    <dgm:pt modelId="{DF869698-9BCA-4544-BCBD-4FEC86AD355E}" type="pres">
      <dgm:prSet presAssocID="{9BD5F760-C37F-4E64-B52F-D0B7BC95EBDA}" presName="FiveConn_3-4" presStyleLbl="fgAccFollowNode1" presStyleIdx="2" presStyleCnt="4" custLinFactNeighborX="-15970" custLinFactNeighborY="-75039">
        <dgm:presLayoutVars>
          <dgm:bulletEnabled val="1"/>
        </dgm:presLayoutVars>
      </dgm:prSet>
      <dgm:spPr/>
      <dgm:t>
        <a:bodyPr/>
        <a:lstStyle/>
        <a:p>
          <a:endParaRPr lang="ru-RU"/>
        </a:p>
      </dgm:t>
    </dgm:pt>
    <dgm:pt modelId="{5A45D66B-AF84-408A-B23A-81DA497854F1}" type="pres">
      <dgm:prSet presAssocID="{9BD5F760-C37F-4E64-B52F-D0B7BC95EBDA}" presName="FiveConn_4-5" presStyleLbl="fgAccFollowNode1" presStyleIdx="3" presStyleCnt="4" custLinFactNeighborX="-64423" custLinFactNeighborY="-35277">
        <dgm:presLayoutVars>
          <dgm:bulletEnabled val="1"/>
        </dgm:presLayoutVars>
      </dgm:prSet>
      <dgm:spPr/>
      <dgm:t>
        <a:bodyPr/>
        <a:lstStyle/>
        <a:p>
          <a:endParaRPr lang="ru-RU"/>
        </a:p>
      </dgm:t>
    </dgm:pt>
    <dgm:pt modelId="{02E8E0A7-2EA7-4C48-9715-9B8CFD7141F6}" type="pres">
      <dgm:prSet presAssocID="{9BD5F760-C37F-4E64-B52F-D0B7BC95EBDA}" presName="FiveNodes_1_text" presStyleLbl="node1" presStyleIdx="4" presStyleCnt="5">
        <dgm:presLayoutVars>
          <dgm:bulletEnabled val="1"/>
        </dgm:presLayoutVars>
      </dgm:prSet>
      <dgm:spPr/>
      <dgm:t>
        <a:bodyPr/>
        <a:lstStyle/>
        <a:p>
          <a:endParaRPr lang="ru-RU"/>
        </a:p>
      </dgm:t>
    </dgm:pt>
    <dgm:pt modelId="{F4ECDE2C-6F58-41B1-A73B-341504F41719}" type="pres">
      <dgm:prSet presAssocID="{9BD5F760-C37F-4E64-B52F-D0B7BC95EBDA}" presName="FiveNodes_2_text" presStyleLbl="node1" presStyleIdx="4" presStyleCnt="5">
        <dgm:presLayoutVars>
          <dgm:bulletEnabled val="1"/>
        </dgm:presLayoutVars>
      </dgm:prSet>
      <dgm:spPr/>
      <dgm:t>
        <a:bodyPr/>
        <a:lstStyle/>
        <a:p>
          <a:endParaRPr lang="ru-RU"/>
        </a:p>
      </dgm:t>
    </dgm:pt>
    <dgm:pt modelId="{CBC4728D-68C7-48B4-A317-2B9F70B9395B}" type="pres">
      <dgm:prSet presAssocID="{9BD5F760-C37F-4E64-B52F-D0B7BC95EBDA}" presName="FiveNodes_3_text" presStyleLbl="node1" presStyleIdx="4" presStyleCnt="5">
        <dgm:presLayoutVars>
          <dgm:bulletEnabled val="1"/>
        </dgm:presLayoutVars>
      </dgm:prSet>
      <dgm:spPr/>
      <dgm:t>
        <a:bodyPr/>
        <a:lstStyle/>
        <a:p>
          <a:endParaRPr lang="ru-RU"/>
        </a:p>
      </dgm:t>
    </dgm:pt>
    <dgm:pt modelId="{EFD333F7-B589-418F-9215-C339681D821F}" type="pres">
      <dgm:prSet presAssocID="{9BD5F760-C37F-4E64-B52F-D0B7BC95EBDA}" presName="FiveNodes_4_text" presStyleLbl="node1" presStyleIdx="4" presStyleCnt="5">
        <dgm:presLayoutVars>
          <dgm:bulletEnabled val="1"/>
        </dgm:presLayoutVars>
      </dgm:prSet>
      <dgm:spPr/>
      <dgm:t>
        <a:bodyPr/>
        <a:lstStyle/>
        <a:p>
          <a:endParaRPr lang="ru-RU"/>
        </a:p>
      </dgm:t>
    </dgm:pt>
    <dgm:pt modelId="{3A6B4939-1B9C-40C4-AB83-1FFA19853638}" type="pres">
      <dgm:prSet presAssocID="{9BD5F760-C37F-4E64-B52F-D0B7BC95EBDA}" presName="FiveNodes_5_text" presStyleLbl="node1" presStyleIdx="4" presStyleCnt="5">
        <dgm:presLayoutVars>
          <dgm:bulletEnabled val="1"/>
        </dgm:presLayoutVars>
      </dgm:prSet>
      <dgm:spPr/>
      <dgm:t>
        <a:bodyPr/>
        <a:lstStyle/>
        <a:p>
          <a:endParaRPr lang="ru-RU"/>
        </a:p>
      </dgm:t>
    </dgm:pt>
  </dgm:ptLst>
  <dgm:cxnLst>
    <dgm:cxn modelId="{136FECDF-1F06-459A-9FDD-87E02262BBB6}" type="presOf" srcId="{D656B178-255D-4FB6-B5EF-D45DED474B11}" destId="{F4ECDE2C-6F58-41B1-A73B-341504F41719}" srcOrd="1" destOrd="0" presId="urn:microsoft.com/office/officeart/2005/8/layout/vProcess5"/>
    <dgm:cxn modelId="{B113C96E-3631-4879-B82B-C674436FAD1A}" type="presOf" srcId="{582C31E7-93C1-48DF-8A50-BA202524AD44}" destId="{3A6B4939-1B9C-40C4-AB83-1FFA19853638}" srcOrd="1" destOrd="0" presId="urn:microsoft.com/office/officeart/2005/8/layout/vProcess5"/>
    <dgm:cxn modelId="{D630AA0F-F4A1-429E-843C-7615CCCB1DBB}" srcId="{9BD5F760-C37F-4E64-B52F-D0B7BC95EBDA}" destId="{6CBA8247-B8EE-4199-BC4E-55727E0A58B4}" srcOrd="0" destOrd="0" parTransId="{5612E2C0-BE7A-46A9-909F-7EE0091F9228}" sibTransId="{E9865047-17B4-4DDB-B455-5D4D4A7B92EC}"/>
    <dgm:cxn modelId="{B48C4246-B2F6-4DF9-A6D6-B1BD229867EC}" type="presOf" srcId="{582C31E7-93C1-48DF-8A50-BA202524AD44}" destId="{088D1DF5-DAD3-49AB-97CB-A8AE084A7E21}" srcOrd="0" destOrd="0" presId="urn:microsoft.com/office/officeart/2005/8/layout/vProcess5"/>
    <dgm:cxn modelId="{F454037A-D828-4534-BD9C-B54E29D8FD59}" type="presOf" srcId="{D656B178-255D-4FB6-B5EF-D45DED474B11}" destId="{EDBD099A-1A6A-4DA6-8B93-14CCC32D841A}" srcOrd="0" destOrd="0" presId="urn:microsoft.com/office/officeart/2005/8/layout/vProcess5"/>
    <dgm:cxn modelId="{9FB7F1D5-B984-4161-BE9F-81157B457C0E}" type="presOf" srcId="{6CBA8247-B8EE-4199-BC4E-55727E0A58B4}" destId="{937B866B-5204-42A6-AD45-BDD52223566C}" srcOrd="0" destOrd="0" presId="urn:microsoft.com/office/officeart/2005/8/layout/vProcess5"/>
    <dgm:cxn modelId="{44327AD2-E4C0-4F22-AFB1-4A8E2D209451}" type="presOf" srcId="{9BD5F760-C37F-4E64-B52F-D0B7BC95EBDA}" destId="{E6A0A7A2-EAE0-4663-8281-6F7DB6193A22}" srcOrd="0" destOrd="0" presId="urn:microsoft.com/office/officeart/2005/8/layout/vProcess5"/>
    <dgm:cxn modelId="{3E411219-0B43-4690-B6D1-62D0DB22AAF8}" srcId="{9BD5F760-C37F-4E64-B52F-D0B7BC95EBDA}" destId="{6CD3FD2D-4EAD-47A9-BC27-B159707977D6}" srcOrd="5" destOrd="0" parTransId="{C541C0A5-7C2C-4E6C-B0A3-2BF4A5B7B6AA}" sibTransId="{74747B89-5F8A-4EC5-AAFF-563BA8A94042}"/>
    <dgm:cxn modelId="{8692EE20-B416-4200-ADC6-9B8538AEB96E}" srcId="{9BD5F760-C37F-4E64-B52F-D0B7BC95EBDA}" destId="{582C31E7-93C1-48DF-8A50-BA202524AD44}" srcOrd="4" destOrd="0" parTransId="{CE17D803-879C-4E7A-A9B7-0620C78CC43A}" sibTransId="{D0EEA53F-3FB4-4EC4-BC62-21E140571086}"/>
    <dgm:cxn modelId="{F51700CD-EF37-45F2-BBA1-DAB119B2D41E}" type="presOf" srcId="{8F9C63B1-895D-4D59-BF22-FB3CF67180F6}" destId="{506EA35F-8530-4FA1-A84C-737F030203DA}" srcOrd="0" destOrd="0" presId="urn:microsoft.com/office/officeart/2005/8/layout/vProcess5"/>
    <dgm:cxn modelId="{FC871E30-06CC-48D6-9D2B-642BC5616B24}" type="presOf" srcId="{6CBA8247-B8EE-4199-BC4E-55727E0A58B4}" destId="{02E8E0A7-2EA7-4C48-9715-9B8CFD7141F6}" srcOrd="1" destOrd="0" presId="urn:microsoft.com/office/officeart/2005/8/layout/vProcess5"/>
    <dgm:cxn modelId="{2E9E2FC0-B8E3-4C12-864C-2F054888D3E2}" type="presOf" srcId="{A1246CE0-F4BF-4123-AD35-449D6A0FCBA1}" destId="{5A45D66B-AF84-408A-B23A-81DA497854F1}" srcOrd="0" destOrd="0" presId="urn:microsoft.com/office/officeart/2005/8/layout/vProcess5"/>
    <dgm:cxn modelId="{EE2DC7CD-9D60-4278-864C-24493FC77D3C}" srcId="{9BD5F760-C37F-4E64-B52F-D0B7BC95EBDA}" destId="{D656B178-255D-4FB6-B5EF-D45DED474B11}" srcOrd="1" destOrd="0" parTransId="{6C7ACD20-9DBA-4429-99A5-66BEFD2F1505}" sibTransId="{37FDFE8B-2783-4628-8BE3-64ADA886A325}"/>
    <dgm:cxn modelId="{CE5A77D4-9F89-49C5-9D72-B1E68562EB10}" type="presOf" srcId="{8F9C63B1-895D-4D59-BF22-FB3CF67180F6}" destId="{EFD333F7-B589-418F-9215-C339681D821F}" srcOrd="1" destOrd="0" presId="urn:microsoft.com/office/officeart/2005/8/layout/vProcess5"/>
    <dgm:cxn modelId="{84C0863B-E3A6-4412-A3C6-BA61C6347BA3}" srcId="{9BD5F760-C37F-4E64-B52F-D0B7BC95EBDA}" destId="{8F9C63B1-895D-4D59-BF22-FB3CF67180F6}" srcOrd="3" destOrd="0" parTransId="{914967AD-AD8E-4BC3-8859-430D20045354}" sibTransId="{A1246CE0-F4BF-4123-AD35-449D6A0FCBA1}"/>
    <dgm:cxn modelId="{AC105558-E61E-431C-8A9F-B9BC8ECE6CCF}" type="presOf" srcId="{01C410C1-2150-4219-9878-77263906C206}" destId="{DF869698-9BCA-4544-BCBD-4FEC86AD355E}" srcOrd="0" destOrd="0" presId="urn:microsoft.com/office/officeart/2005/8/layout/vProcess5"/>
    <dgm:cxn modelId="{1C69CFCE-05FB-4430-ACB0-4493B6548462}" type="presOf" srcId="{C9A5CFD4-D651-4DE4-8FE0-295725F32891}" destId="{0309CEB1-14BA-405F-B583-DB37ECC6FEEA}" srcOrd="0" destOrd="0" presId="urn:microsoft.com/office/officeart/2005/8/layout/vProcess5"/>
    <dgm:cxn modelId="{FF58ABAB-CC9F-49B2-8945-CF08121145A7}" type="presOf" srcId="{C9A5CFD4-D651-4DE4-8FE0-295725F32891}" destId="{CBC4728D-68C7-48B4-A317-2B9F70B9395B}" srcOrd="1" destOrd="0" presId="urn:microsoft.com/office/officeart/2005/8/layout/vProcess5"/>
    <dgm:cxn modelId="{D62C7E92-9480-46B7-8350-A80FC8B73DD1}" type="presOf" srcId="{E9865047-17B4-4DDB-B455-5D4D4A7B92EC}" destId="{1B653585-5680-470A-BC5B-368FA69B6070}" srcOrd="0" destOrd="0" presId="urn:microsoft.com/office/officeart/2005/8/layout/vProcess5"/>
    <dgm:cxn modelId="{B917D807-3EC4-4AED-A711-7D45B8C781CC}" type="presOf" srcId="{37FDFE8B-2783-4628-8BE3-64ADA886A325}" destId="{83029706-B017-481C-8373-85FCBDE92D2C}" srcOrd="0" destOrd="0" presId="urn:microsoft.com/office/officeart/2005/8/layout/vProcess5"/>
    <dgm:cxn modelId="{AB66BA24-7DE4-4A50-93F7-FD6A09D87312}" srcId="{9BD5F760-C37F-4E64-B52F-D0B7BC95EBDA}" destId="{C9A5CFD4-D651-4DE4-8FE0-295725F32891}" srcOrd="2" destOrd="0" parTransId="{22F17BAE-0A3A-4D6D-BE7D-11CBAC86C904}" sibTransId="{01C410C1-2150-4219-9878-77263906C206}"/>
    <dgm:cxn modelId="{916394CD-7CC3-44B1-A627-31A92C9A9233}" type="presParOf" srcId="{E6A0A7A2-EAE0-4663-8281-6F7DB6193A22}" destId="{6DE9D881-C90D-4E61-8FED-8F63FBEC6CC2}" srcOrd="0" destOrd="0" presId="urn:microsoft.com/office/officeart/2005/8/layout/vProcess5"/>
    <dgm:cxn modelId="{7DFB3EEC-8678-46B6-B0E0-28AFB9CB545F}" type="presParOf" srcId="{E6A0A7A2-EAE0-4663-8281-6F7DB6193A22}" destId="{937B866B-5204-42A6-AD45-BDD52223566C}" srcOrd="1" destOrd="0" presId="urn:microsoft.com/office/officeart/2005/8/layout/vProcess5"/>
    <dgm:cxn modelId="{AB6A7175-ECBA-437A-B775-25ED33283ABE}" type="presParOf" srcId="{E6A0A7A2-EAE0-4663-8281-6F7DB6193A22}" destId="{EDBD099A-1A6A-4DA6-8B93-14CCC32D841A}" srcOrd="2" destOrd="0" presId="urn:microsoft.com/office/officeart/2005/8/layout/vProcess5"/>
    <dgm:cxn modelId="{BD4DFBBF-1E4A-4F17-B12C-981F2728E786}" type="presParOf" srcId="{E6A0A7A2-EAE0-4663-8281-6F7DB6193A22}" destId="{0309CEB1-14BA-405F-B583-DB37ECC6FEEA}" srcOrd="3" destOrd="0" presId="urn:microsoft.com/office/officeart/2005/8/layout/vProcess5"/>
    <dgm:cxn modelId="{6DC70991-E7F2-4648-8DD8-9D952F557767}" type="presParOf" srcId="{E6A0A7A2-EAE0-4663-8281-6F7DB6193A22}" destId="{506EA35F-8530-4FA1-A84C-737F030203DA}" srcOrd="4" destOrd="0" presId="urn:microsoft.com/office/officeart/2005/8/layout/vProcess5"/>
    <dgm:cxn modelId="{0FAD5542-38C3-4E51-9135-E0D92E0B1053}" type="presParOf" srcId="{E6A0A7A2-EAE0-4663-8281-6F7DB6193A22}" destId="{088D1DF5-DAD3-49AB-97CB-A8AE084A7E21}" srcOrd="5" destOrd="0" presId="urn:microsoft.com/office/officeart/2005/8/layout/vProcess5"/>
    <dgm:cxn modelId="{78A06E3F-7701-4CE0-8628-4617A4B8B4AA}" type="presParOf" srcId="{E6A0A7A2-EAE0-4663-8281-6F7DB6193A22}" destId="{1B653585-5680-470A-BC5B-368FA69B6070}" srcOrd="6" destOrd="0" presId="urn:microsoft.com/office/officeart/2005/8/layout/vProcess5"/>
    <dgm:cxn modelId="{15C1DCBD-E873-411C-921C-3E86585E9809}" type="presParOf" srcId="{E6A0A7A2-EAE0-4663-8281-6F7DB6193A22}" destId="{83029706-B017-481C-8373-85FCBDE92D2C}" srcOrd="7" destOrd="0" presId="urn:microsoft.com/office/officeart/2005/8/layout/vProcess5"/>
    <dgm:cxn modelId="{8A2D9274-B47F-4D9A-974F-92D47D36DAA6}" type="presParOf" srcId="{E6A0A7A2-EAE0-4663-8281-6F7DB6193A22}" destId="{DF869698-9BCA-4544-BCBD-4FEC86AD355E}" srcOrd="8" destOrd="0" presId="urn:microsoft.com/office/officeart/2005/8/layout/vProcess5"/>
    <dgm:cxn modelId="{D48916EE-227E-42B7-BFDE-FFAB0BB6254B}" type="presParOf" srcId="{E6A0A7A2-EAE0-4663-8281-6F7DB6193A22}" destId="{5A45D66B-AF84-408A-B23A-81DA497854F1}" srcOrd="9" destOrd="0" presId="urn:microsoft.com/office/officeart/2005/8/layout/vProcess5"/>
    <dgm:cxn modelId="{7597382A-4B02-41F2-ABEF-1A8EF222C9A5}" type="presParOf" srcId="{E6A0A7A2-EAE0-4663-8281-6F7DB6193A22}" destId="{02E8E0A7-2EA7-4C48-9715-9B8CFD7141F6}" srcOrd="10" destOrd="0" presId="urn:microsoft.com/office/officeart/2005/8/layout/vProcess5"/>
    <dgm:cxn modelId="{11FF477D-E498-4FC6-81C7-42875AA85FDC}" type="presParOf" srcId="{E6A0A7A2-EAE0-4663-8281-6F7DB6193A22}" destId="{F4ECDE2C-6F58-41B1-A73B-341504F41719}" srcOrd="11" destOrd="0" presId="urn:microsoft.com/office/officeart/2005/8/layout/vProcess5"/>
    <dgm:cxn modelId="{DA2517D7-AFC0-4774-9D8B-AF404F069FBE}" type="presParOf" srcId="{E6A0A7A2-EAE0-4663-8281-6F7DB6193A22}" destId="{CBC4728D-68C7-48B4-A317-2B9F70B9395B}" srcOrd="12" destOrd="0" presId="urn:microsoft.com/office/officeart/2005/8/layout/vProcess5"/>
    <dgm:cxn modelId="{A4684C8D-6CD3-4764-B3E4-E2810EFDDDBB}" type="presParOf" srcId="{E6A0A7A2-EAE0-4663-8281-6F7DB6193A22}" destId="{EFD333F7-B589-418F-9215-C339681D821F}" srcOrd="13" destOrd="0" presId="urn:microsoft.com/office/officeart/2005/8/layout/vProcess5"/>
    <dgm:cxn modelId="{C59539CC-1772-4668-AC02-1FEAC7CCEB66}" type="presParOf" srcId="{E6A0A7A2-EAE0-4663-8281-6F7DB6193A22}" destId="{3A6B4939-1B9C-40C4-AB83-1FFA19853638}"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FD5112-ECC9-43AB-A203-E01961566A9F}" type="doc">
      <dgm:prSet loTypeId="urn:microsoft.com/office/officeart/2008/layout/AlternatingPictureBlocks" loCatId="picture" qsTypeId="urn:microsoft.com/office/officeart/2005/8/quickstyle/simple1" qsCatId="simple" csTypeId="urn:microsoft.com/office/officeart/2005/8/colors/colorful1" csCatId="colorful" phldr="1"/>
      <dgm:spPr/>
    </dgm:pt>
    <dgm:pt modelId="{4F967E80-7165-4F8D-865C-F5AE96FB57AE}">
      <dgm:prSet custT="1"/>
      <dgm:spPr/>
      <dgm:t>
        <a:bodyPr/>
        <a:lstStyle/>
        <a:p>
          <a:pPr rtl="0"/>
          <a:r>
            <a:rPr lang="ru-RU" sz="1000" dirty="0" smtClean="0">
              <a:latin typeface="Times New Roman" pitchFamily="18" charset="0"/>
              <a:cs typeface="Times New Roman" pitchFamily="18" charset="0"/>
            </a:rPr>
            <a:t>содержание автомобильных дорог местного значения – 43 715, 4 из них: </a:t>
          </a:r>
        </a:p>
        <a:p>
          <a:pPr rtl="0"/>
          <a:r>
            <a:rPr lang="ru-RU" sz="1000" dirty="0" smtClean="0">
              <a:latin typeface="Times New Roman" pitchFamily="18" charset="0"/>
              <a:cs typeface="Times New Roman" pitchFamily="18" charset="0"/>
            </a:rPr>
            <a:t>бюджет Северо-Енисейского района</a:t>
          </a:r>
          <a:r>
            <a:rPr lang="ru-RU" sz="1000" dirty="0" smtClean="0">
              <a:solidFill>
                <a:schemeClr val="bg1"/>
              </a:solidFill>
              <a:latin typeface="Times New Roman" pitchFamily="18" charset="0"/>
              <a:cs typeface="Times New Roman" pitchFamily="18" charset="0"/>
            </a:rPr>
            <a:t> </a:t>
          </a:r>
          <a:r>
            <a:rPr lang="ru-RU" sz="1000" dirty="0" smtClean="0">
              <a:ln w="1905"/>
              <a:solidFill>
                <a:schemeClr val="bg1"/>
              </a:solidFill>
              <a:effectLst>
                <a:innerShdw blurRad="69850" dist="43180" dir="5400000">
                  <a:srgbClr val="000000">
                    <a:alpha val="65000"/>
                  </a:srgbClr>
                </a:innerShdw>
              </a:effectLst>
              <a:latin typeface="Times New Roman" pitchFamily="18" charset="0"/>
              <a:cs typeface="Times New Roman" pitchFamily="18" charset="0"/>
            </a:rPr>
            <a:t>  </a:t>
          </a:r>
          <a:r>
            <a:rPr lang="ru-RU" sz="1000" dirty="0" smtClean="0">
              <a:solidFill>
                <a:schemeClr val="bg1"/>
              </a:solidFill>
              <a:latin typeface="Times New Roman" pitchFamily="18" charset="0"/>
              <a:cs typeface="Times New Roman" pitchFamily="18" charset="0"/>
            </a:rPr>
            <a:t> -  43 715,4</a:t>
          </a:r>
          <a:endParaRPr lang="ru-RU" sz="1000" dirty="0">
            <a:solidFill>
              <a:schemeClr val="bg1"/>
            </a:solidFill>
            <a:latin typeface="Times New Roman" pitchFamily="18" charset="0"/>
            <a:cs typeface="Times New Roman" pitchFamily="18" charset="0"/>
          </a:endParaRPr>
        </a:p>
      </dgm:t>
    </dgm:pt>
    <dgm:pt modelId="{A0C80047-E608-48E5-B949-2BBDDB8A6BC4}" type="parTrans" cxnId="{25F01299-6FE5-4740-9AAC-D0B42944B2F5}">
      <dgm:prSet/>
      <dgm:spPr/>
      <dgm:t>
        <a:bodyPr/>
        <a:lstStyle/>
        <a:p>
          <a:endParaRPr lang="ru-RU"/>
        </a:p>
      </dgm:t>
    </dgm:pt>
    <dgm:pt modelId="{19195D12-A7BB-450D-BAEF-04EB3BB05121}" type="sibTrans" cxnId="{25F01299-6FE5-4740-9AAC-D0B42944B2F5}">
      <dgm:prSet/>
      <dgm:spPr/>
      <dgm:t>
        <a:bodyPr/>
        <a:lstStyle/>
        <a:p>
          <a:endParaRPr lang="ru-RU"/>
        </a:p>
      </dgm:t>
    </dgm:pt>
    <dgm:pt modelId="{3A7E92F7-A2BA-4482-9228-4BA3B50673FC}">
      <dgm:prSet custT="1"/>
      <dgm:spPr/>
      <dgm:t>
        <a:bodyPr/>
        <a:lstStyle/>
        <a:p>
          <a:pPr rtl="0"/>
          <a:r>
            <a:rPr lang="ru-RU" sz="1000" dirty="0" smtClean="0">
              <a:latin typeface="Times New Roman" pitchFamily="18" charset="0"/>
              <a:cs typeface="Times New Roman" pitchFamily="18" charset="0"/>
            </a:rPr>
            <a:t>капитальный ремонт  и ремонт автомобильных дорог местного значения – 97 790,1, из них:</a:t>
          </a:r>
        </a:p>
        <a:p>
          <a:pPr rtl="0"/>
          <a:r>
            <a:rPr lang="ru-RU" sz="1000" dirty="0" smtClean="0">
              <a:latin typeface="Times New Roman" pitchFamily="18" charset="0"/>
              <a:cs typeface="Times New Roman" pitchFamily="18" charset="0"/>
            </a:rPr>
            <a:t>краевой бюджет</a:t>
          </a:r>
          <a:r>
            <a:rPr lang="ru-RU" sz="1000" dirty="0" smtClean="0">
              <a:ln w="1905"/>
              <a:solidFill>
                <a:schemeClr val="bg1"/>
              </a:solidFill>
              <a:effectLst>
                <a:innerShdw blurRad="69850" dist="43180" dir="5400000">
                  <a:srgbClr val="000000">
                    <a:alpha val="65000"/>
                  </a:srgbClr>
                </a:innerShdw>
              </a:effectLst>
              <a:latin typeface="Times New Roman" pitchFamily="18" charset="0"/>
              <a:cs typeface="Times New Roman" pitchFamily="18" charset="0"/>
            </a:rPr>
            <a:t>  </a:t>
          </a:r>
          <a:r>
            <a:rPr lang="ru-RU" sz="1000" dirty="0" smtClean="0">
              <a:solidFill>
                <a:schemeClr val="bg1"/>
              </a:solidFill>
              <a:latin typeface="Times New Roman" pitchFamily="18" charset="0"/>
              <a:cs typeface="Times New Roman" pitchFamily="18" charset="0"/>
            </a:rPr>
            <a:t> – 9 922,7</a:t>
          </a:r>
        </a:p>
        <a:p>
          <a:pPr rtl="0"/>
          <a:r>
            <a:rPr lang="ru-RU" sz="1000" dirty="0" smtClean="0">
              <a:latin typeface="Times New Roman" pitchFamily="18" charset="0"/>
              <a:cs typeface="Times New Roman" pitchFamily="18" charset="0"/>
            </a:rPr>
            <a:t>бюджет Северо-Енисейского района</a:t>
          </a:r>
          <a:r>
            <a:rPr lang="ru-RU" sz="1000" dirty="0" smtClean="0">
              <a:solidFill>
                <a:schemeClr val="bg1"/>
              </a:solidFill>
              <a:latin typeface="Times New Roman" pitchFamily="18" charset="0"/>
              <a:cs typeface="Times New Roman" pitchFamily="18" charset="0"/>
            </a:rPr>
            <a:t> – 87 867,4</a:t>
          </a:r>
          <a:endParaRPr lang="ru-RU" sz="1000" dirty="0">
            <a:solidFill>
              <a:schemeClr val="bg1"/>
            </a:solidFill>
            <a:latin typeface="Times New Roman" pitchFamily="18" charset="0"/>
            <a:cs typeface="Times New Roman" pitchFamily="18" charset="0"/>
          </a:endParaRPr>
        </a:p>
      </dgm:t>
    </dgm:pt>
    <dgm:pt modelId="{7FD63016-8A95-4DF9-9A2A-F12AB9F3A769}" type="parTrans" cxnId="{A57AC9C7-9B3F-41BD-8CA2-6526938DE5E2}">
      <dgm:prSet/>
      <dgm:spPr/>
      <dgm:t>
        <a:bodyPr/>
        <a:lstStyle/>
        <a:p>
          <a:endParaRPr lang="ru-RU"/>
        </a:p>
      </dgm:t>
    </dgm:pt>
    <dgm:pt modelId="{8C0095CD-5E39-47F6-A4B8-EFC3259FB98B}" type="sibTrans" cxnId="{A57AC9C7-9B3F-41BD-8CA2-6526938DE5E2}">
      <dgm:prSet/>
      <dgm:spPr/>
      <dgm:t>
        <a:bodyPr/>
        <a:lstStyle/>
        <a:p>
          <a:endParaRPr lang="ru-RU"/>
        </a:p>
      </dgm:t>
    </dgm:pt>
    <dgm:pt modelId="{010D92FB-858D-4998-B99A-B47C56CC4F67}">
      <dgm:prSet custT="1"/>
      <dgm:spPr/>
      <dgm:t>
        <a:bodyPr/>
        <a:lstStyle/>
        <a:p>
          <a:pPr rtl="0"/>
          <a:r>
            <a:rPr lang="ru-RU" sz="1000" dirty="0" smtClean="0">
              <a:latin typeface="Times New Roman" pitchFamily="18" charset="0"/>
              <a:cs typeface="Times New Roman" pitchFamily="18" charset="0"/>
            </a:rPr>
            <a:t>повышение безопасности дорожного движения</a:t>
          </a:r>
        </a:p>
        <a:p>
          <a:pPr rtl="0"/>
          <a:r>
            <a:rPr lang="ru-RU" sz="1000" dirty="0" smtClean="0">
              <a:latin typeface="Times New Roman" pitchFamily="18" charset="0"/>
              <a:cs typeface="Times New Roman" pitchFamily="18" charset="0"/>
            </a:rPr>
            <a:t> –  4 977,5,  из них:</a:t>
          </a:r>
        </a:p>
        <a:p>
          <a:pPr rtl="0"/>
          <a:r>
            <a:rPr lang="ru-RU" sz="1000" dirty="0" smtClean="0">
              <a:latin typeface="Times New Roman" pitchFamily="18" charset="0"/>
              <a:cs typeface="Times New Roman" pitchFamily="18" charset="0"/>
            </a:rPr>
            <a:t>краевой бюджет</a:t>
          </a:r>
          <a:r>
            <a:rPr lang="ru-RU" sz="1000" dirty="0" smtClean="0">
              <a:solidFill>
                <a:schemeClr val="bg1"/>
              </a:solidFill>
              <a:latin typeface="Times New Roman" pitchFamily="18" charset="0"/>
              <a:cs typeface="Times New Roman" pitchFamily="18" charset="0"/>
            </a:rPr>
            <a:t> - 379,2</a:t>
          </a:r>
        </a:p>
        <a:p>
          <a:pPr rtl="0"/>
          <a:r>
            <a:rPr lang="ru-RU" sz="1000" dirty="0" smtClean="0">
              <a:latin typeface="Times New Roman" pitchFamily="18" charset="0"/>
              <a:cs typeface="Times New Roman" pitchFamily="18" charset="0"/>
            </a:rPr>
            <a:t>бюджет Северо-Енисейского района </a:t>
          </a:r>
          <a:r>
            <a:rPr lang="ru-RU" sz="1000" dirty="0" smtClean="0">
              <a:solidFill>
                <a:schemeClr val="bg1"/>
              </a:solidFill>
              <a:latin typeface="Times New Roman" pitchFamily="18" charset="0"/>
              <a:cs typeface="Times New Roman" pitchFamily="18" charset="0"/>
            </a:rPr>
            <a:t> – 4 598,3</a:t>
          </a:r>
          <a:endParaRPr lang="ru-RU" sz="1000" dirty="0">
            <a:solidFill>
              <a:schemeClr val="bg1"/>
            </a:solidFill>
            <a:latin typeface="Times New Roman" pitchFamily="18" charset="0"/>
            <a:cs typeface="Times New Roman" pitchFamily="18" charset="0"/>
          </a:endParaRPr>
        </a:p>
      </dgm:t>
    </dgm:pt>
    <dgm:pt modelId="{BE228DA2-54B0-49AC-9C36-31A0FF20500F}" type="parTrans" cxnId="{957E0EAD-78B5-4265-9DC1-8E2971301D20}">
      <dgm:prSet/>
      <dgm:spPr/>
      <dgm:t>
        <a:bodyPr/>
        <a:lstStyle/>
        <a:p>
          <a:endParaRPr lang="ru-RU"/>
        </a:p>
      </dgm:t>
    </dgm:pt>
    <dgm:pt modelId="{8ECC0202-7999-49FF-9117-9E55D96D2E23}" type="sibTrans" cxnId="{957E0EAD-78B5-4265-9DC1-8E2971301D20}">
      <dgm:prSet/>
      <dgm:spPr/>
      <dgm:t>
        <a:bodyPr/>
        <a:lstStyle/>
        <a:p>
          <a:endParaRPr lang="ru-RU"/>
        </a:p>
      </dgm:t>
    </dgm:pt>
    <dgm:pt modelId="{FF8B037B-4855-471A-8DFE-2C373900E576}">
      <dgm:prSet custT="1"/>
      <dgm:spPr/>
      <dgm:t>
        <a:bodyPr/>
        <a:lstStyle/>
        <a:p>
          <a:pPr rtl="0"/>
          <a:r>
            <a:rPr lang="ru-RU" sz="1000" dirty="0" smtClean="0">
              <a:latin typeface="Times New Roman" pitchFamily="18" charset="0"/>
              <a:cs typeface="Times New Roman" pitchFamily="18" charset="0"/>
            </a:rPr>
            <a:t>Асфальтирование дворовых территорий многоквартирных домов  - 2 037,8, из них:</a:t>
          </a:r>
        </a:p>
        <a:p>
          <a:pPr rtl="0"/>
          <a:r>
            <a:rPr lang="ru-RU" sz="1000" dirty="0" smtClean="0">
              <a:latin typeface="Times New Roman" pitchFamily="18" charset="0"/>
              <a:cs typeface="Times New Roman" pitchFamily="18" charset="0"/>
            </a:rPr>
            <a:t>бюджет Северо-Енисейского района </a:t>
          </a:r>
          <a:r>
            <a:rPr lang="ru-RU" sz="1000" dirty="0" smtClean="0">
              <a:solidFill>
                <a:schemeClr val="bg1"/>
              </a:solidFill>
              <a:latin typeface="Times New Roman" pitchFamily="18" charset="0"/>
              <a:cs typeface="Times New Roman" pitchFamily="18" charset="0"/>
            </a:rPr>
            <a:t> </a:t>
          </a:r>
          <a:r>
            <a:rPr lang="ru-RU" sz="1000" dirty="0" smtClean="0">
              <a:latin typeface="Times New Roman" pitchFamily="18" charset="0"/>
              <a:cs typeface="Times New Roman" pitchFamily="18" charset="0"/>
            </a:rPr>
            <a:t> -  2 037,8</a:t>
          </a:r>
          <a:endParaRPr lang="ru-RU" sz="1000" dirty="0">
            <a:solidFill>
              <a:schemeClr val="bg1"/>
            </a:solidFill>
            <a:latin typeface="Times New Roman" pitchFamily="18" charset="0"/>
            <a:cs typeface="Times New Roman" pitchFamily="18" charset="0"/>
          </a:endParaRPr>
        </a:p>
      </dgm:t>
    </dgm:pt>
    <dgm:pt modelId="{7127A0F9-A1C1-4C22-B44F-0C2E19B9A5B4}" type="sibTrans" cxnId="{760111F2-665C-4225-ABD6-9BEE38A3CC4D}">
      <dgm:prSet/>
      <dgm:spPr/>
      <dgm:t>
        <a:bodyPr/>
        <a:lstStyle/>
        <a:p>
          <a:endParaRPr lang="ru-RU"/>
        </a:p>
      </dgm:t>
    </dgm:pt>
    <dgm:pt modelId="{B845E8B3-8D20-470D-8C4E-913699554ABB}" type="parTrans" cxnId="{760111F2-665C-4225-ABD6-9BEE38A3CC4D}">
      <dgm:prSet/>
      <dgm:spPr/>
      <dgm:t>
        <a:bodyPr/>
        <a:lstStyle/>
        <a:p>
          <a:endParaRPr lang="ru-RU"/>
        </a:p>
      </dgm:t>
    </dgm:pt>
    <dgm:pt modelId="{8CF8D46E-BE58-486D-B654-C3508230C4B4}" type="pres">
      <dgm:prSet presAssocID="{62FD5112-ECC9-43AB-A203-E01961566A9F}" presName="linearFlow" presStyleCnt="0">
        <dgm:presLayoutVars>
          <dgm:dir/>
          <dgm:resizeHandles val="exact"/>
        </dgm:presLayoutVars>
      </dgm:prSet>
      <dgm:spPr/>
    </dgm:pt>
    <dgm:pt modelId="{3F061981-53B9-44E1-81B8-7BD657959BD3}" type="pres">
      <dgm:prSet presAssocID="{3A7E92F7-A2BA-4482-9228-4BA3B50673FC}" presName="comp" presStyleCnt="0"/>
      <dgm:spPr/>
    </dgm:pt>
    <dgm:pt modelId="{0F88FA09-ED87-4F30-A085-90002690C7ED}" type="pres">
      <dgm:prSet presAssocID="{3A7E92F7-A2BA-4482-9228-4BA3B50673FC}" presName="rect2" presStyleLbl="node1" presStyleIdx="0" presStyleCnt="4" custScaleX="124522" custScaleY="146937" custLinFactNeighborX="17367" custLinFactNeighborY="-172">
        <dgm:presLayoutVars>
          <dgm:bulletEnabled val="1"/>
        </dgm:presLayoutVars>
      </dgm:prSet>
      <dgm:spPr/>
      <dgm:t>
        <a:bodyPr/>
        <a:lstStyle/>
        <a:p>
          <a:endParaRPr lang="ru-RU"/>
        </a:p>
      </dgm:t>
    </dgm:pt>
    <dgm:pt modelId="{0C90E5B5-F981-48F8-8F5D-160356C8726F}" type="pres">
      <dgm:prSet presAssocID="{3A7E92F7-A2BA-4482-9228-4BA3B50673FC}" presName="rect1" presStyleLbl="lnNode1" presStyleIdx="0" presStyleCnt="4" custScaleX="179366" custScaleY="144724" custLinFactX="-25840" custLinFactNeighborX="-100000" custLinFactNeighborY="-538"/>
      <dgm:spPr>
        <a:blipFill rotWithShape="1">
          <a:blip xmlns:r="http://schemas.openxmlformats.org/officeDocument/2006/relationships" r:embed="rId1"/>
          <a:stretch>
            <a:fillRect/>
          </a:stretch>
        </a:blipFill>
      </dgm:spPr>
    </dgm:pt>
    <dgm:pt modelId="{FD40F123-42BA-470B-A1C7-90A988B41042}" type="pres">
      <dgm:prSet presAssocID="{8C0095CD-5E39-47F6-A4B8-EFC3259FB98B}" presName="sibTrans" presStyleCnt="0"/>
      <dgm:spPr/>
    </dgm:pt>
    <dgm:pt modelId="{21B7DECE-5E02-4167-ABB8-FC9DADF9667B}" type="pres">
      <dgm:prSet presAssocID="{4F967E80-7165-4F8D-865C-F5AE96FB57AE}" presName="comp" presStyleCnt="0"/>
      <dgm:spPr/>
    </dgm:pt>
    <dgm:pt modelId="{4DF96596-4854-44B4-BDDC-BDA2B84DD1C9}" type="pres">
      <dgm:prSet presAssocID="{4F967E80-7165-4F8D-865C-F5AE96FB57AE}" presName="rect2" presStyleLbl="node1" presStyleIdx="1" presStyleCnt="4" custScaleX="125447" custScaleY="147311" custLinFactNeighborX="74360" custLinFactNeighborY="-32162">
        <dgm:presLayoutVars>
          <dgm:bulletEnabled val="1"/>
        </dgm:presLayoutVars>
      </dgm:prSet>
      <dgm:spPr/>
      <dgm:t>
        <a:bodyPr/>
        <a:lstStyle/>
        <a:p>
          <a:endParaRPr lang="ru-RU"/>
        </a:p>
      </dgm:t>
    </dgm:pt>
    <dgm:pt modelId="{43AC4CDF-92DC-4B99-B5FB-527A9F0F6C19}" type="pres">
      <dgm:prSet presAssocID="{4F967E80-7165-4F8D-865C-F5AE96FB57AE}" presName="rect1" presStyleLbl="lnNode1" presStyleIdx="1" presStyleCnt="4" custScaleX="174643" custScaleY="187845" custLinFactX="-100000" custLinFactY="30988" custLinFactNeighborX="-186857" custLinFactNeighborY="100000"/>
      <dgm:spPr>
        <a:blipFill rotWithShape="1">
          <a:blip xmlns:r="http://schemas.openxmlformats.org/officeDocument/2006/relationships" r:embed="rId2"/>
          <a:stretch>
            <a:fillRect/>
          </a:stretch>
        </a:blipFill>
      </dgm:spPr>
    </dgm:pt>
    <dgm:pt modelId="{A1393D40-E7B9-4C06-9FE6-673B0A4218D1}" type="pres">
      <dgm:prSet presAssocID="{19195D12-A7BB-450D-BAEF-04EB3BB05121}" presName="sibTrans" presStyleCnt="0"/>
      <dgm:spPr/>
    </dgm:pt>
    <dgm:pt modelId="{EEA698DB-2BF0-4B09-8F0D-D4FD9DED84DE}" type="pres">
      <dgm:prSet presAssocID="{010D92FB-858D-4998-B99A-B47C56CC4F67}" presName="comp" presStyleCnt="0"/>
      <dgm:spPr/>
    </dgm:pt>
    <dgm:pt modelId="{7345BE59-A9AC-453E-BCB0-5ADEE85B0ECC}" type="pres">
      <dgm:prSet presAssocID="{010D92FB-858D-4998-B99A-B47C56CC4F67}" presName="rect2" presStyleLbl="node1" presStyleIdx="2" presStyleCnt="4" custScaleX="122555" custScaleY="145044" custLinFactNeighborX="19697" custLinFactNeighborY="-68747">
        <dgm:presLayoutVars>
          <dgm:bulletEnabled val="1"/>
        </dgm:presLayoutVars>
      </dgm:prSet>
      <dgm:spPr/>
      <dgm:t>
        <a:bodyPr/>
        <a:lstStyle/>
        <a:p>
          <a:endParaRPr lang="ru-RU"/>
        </a:p>
      </dgm:t>
    </dgm:pt>
    <dgm:pt modelId="{CCDF9269-02D2-4367-BD83-33C544802EB5}" type="pres">
      <dgm:prSet presAssocID="{010D92FB-858D-4998-B99A-B47C56CC4F67}" presName="rect1" presStyleLbl="lnNode1" presStyleIdx="2" presStyleCnt="4" custScaleX="175543" custScaleY="171546" custLinFactY="-100000" custLinFactNeighborX="-49609" custLinFactNeighborY="-137651"/>
      <dgm:spPr>
        <a:blipFill rotWithShape="1">
          <a:blip xmlns:r="http://schemas.openxmlformats.org/officeDocument/2006/relationships" r:embed="rId3"/>
          <a:stretch>
            <a:fillRect/>
          </a:stretch>
        </a:blipFill>
      </dgm:spPr>
    </dgm:pt>
    <dgm:pt modelId="{C374A488-64E8-420D-8D4A-D665C37D5A8A}" type="pres">
      <dgm:prSet presAssocID="{8ECC0202-7999-49FF-9117-9E55D96D2E23}" presName="sibTrans" presStyleCnt="0"/>
      <dgm:spPr/>
    </dgm:pt>
    <dgm:pt modelId="{8EC4A685-FCCD-4752-B465-94CFC62DC61F}" type="pres">
      <dgm:prSet presAssocID="{FF8B037B-4855-471A-8DFE-2C373900E576}" presName="comp" presStyleCnt="0"/>
      <dgm:spPr/>
    </dgm:pt>
    <dgm:pt modelId="{A555EC6F-5DA1-4C4C-A418-3378D6D77ABF}" type="pres">
      <dgm:prSet presAssocID="{FF8B037B-4855-471A-8DFE-2C373900E576}" presName="rect2" presStyleLbl="node1" presStyleIdx="3" presStyleCnt="4" custScaleX="121169" custScaleY="158046" custLinFactNeighborX="71932" custLinFactNeighborY="-82798">
        <dgm:presLayoutVars>
          <dgm:bulletEnabled val="1"/>
        </dgm:presLayoutVars>
      </dgm:prSet>
      <dgm:spPr/>
      <dgm:t>
        <a:bodyPr/>
        <a:lstStyle/>
        <a:p>
          <a:endParaRPr lang="ru-RU"/>
        </a:p>
      </dgm:t>
    </dgm:pt>
    <dgm:pt modelId="{8D543463-6385-4D2E-9D02-0F57AE788DD3}" type="pres">
      <dgm:prSet presAssocID="{FF8B037B-4855-471A-8DFE-2C373900E576}" presName="rect1" presStyleLbl="lnNode1" presStyleIdx="3" presStyleCnt="4" custScaleX="154937" custScaleY="142022" custLinFactX="-100000" custLinFactNeighborX="-167620" custLinFactNeighborY="-81139"/>
      <dgm:spPr>
        <a:blipFill rotWithShape="1">
          <a:blip xmlns:r="http://schemas.openxmlformats.org/officeDocument/2006/relationships" r:embed="rId4"/>
          <a:stretch>
            <a:fillRect/>
          </a:stretch>
        </a:blipFill>
      </dgm:spPr>
    </dgm:pt>
  </dgm:ptLst>
  <dgm:cxnLst>
    <dgm:cxn modelId="{25F01299-6FE5-4740-9AAC-D0B42944B2F5}" srcId="{62FD5112-ECC9-43AB-A203-E01961566A9F}" destId="{4F967E80-7165-4F8D-865C-F5AE96FB57AE}" srcOrd="1" destOrd="0" parTransId="{A0C80047-E608-48E5-B949-2BBDDB8A6BC4}" sibTransId="{19195D12-A7BB-450D-BAEF-04EB3BB05121}"/>
    <dgm:cxn modelId="{9AE365EB-333F-4B20-867D-DC00CF2760F5}" type="presOf" srcId="{4F967E80-7165-4F8D-865C-F5AE96FB57AE}" destId="{4DF96596-4854-44B4-BDDC-BDA2B84DD1C9}" srcOrd="0" destOrd="0" presId="urn:microsoft.com/office/officeart/2008/layout/AlternatingPictureBlocks"/>
    <dgm:cxn modelId="{957E0EAD-78B5-4265-9DC1-8E2971301D20}" srcId="{62FD5112-ECC9-43AB-A203-E01961566A9F}" destId="{010D92FB-858D-4998-B99A-B47C56CC4F67}" srcOrd="2" destOrd="0" parTransId="{BE228DA2-54B0-49AC-9C36-31A0FF20500F}" sibTransId="{8ECC0202-7999-49FF-9117-9E55D96D2E23}"/>
    <dgm:cxn modelId="{329DF49A-9831-4EFB-B04C-5CE284BE10AE}" type="presOf" srcId="{3A7E92F7-A2BA-4482-9228-4BA3B50673FC}" destId="{0F88FA09-ED87-4F30-A085-90002690C7ED}" srcOrd="0" destOrd="0" presId="urn:microsoft.com/office/officeart/2008/layout/AlternatingPictureBlocks"/>
    <dgm:cxn modelId="{D64009D1-8038-4AE2-9FE9-464CF5387E51}" type="presOf" srcId="{010D92FB-858D-4998-B99A-B47C56CC4F67}" destId="{7345BE59-A9AC-453E-BCB0-5ADEE85B0ECC}" srcOrd="0" destOrd="0" presId="urn:microsoft.com/office/officeart/2008/layout/AlternatingPictureBlocks"/>
    <dgm:cxn modelId="{FEE5E338-F510-42DF-A3FF-6A68D815BDD9}" type="presOf" srcId="{62FD5112-ECC9-43AB-A203-E01961566A9F}" destId="{8CF8D46E-BE58-486D-B654-C3508230C4B4}" srcOrd="0" destOrd="0" presId="urn:microsoft.com/office/officeart/2008/layout/AlternatingPictureBlocks"/>
    <dgm:cxn modelId="{E48D7644-E933-4405-95AF-E14AE6743F69}" type="presOf" srcId="{FF8B037B-4855-471A-8DFE-2C373900E576}" destId="{A555EC6F-5DA1-4C4C-A418-3378D6D77ABF}" srcOrd="0" destOrd="0" presId="urn:microsoft.com/office/officeart/2008/layout/AlternatingPictureBlocks"/>
    <dgm:cxn modelId="{A57AC9C7-9B3F-41BD-8CA2-6526938DE5E2}" srcId="{62FD5112-ECC9-43AB-A203-E01961566A9F}" destId="{3A7E92F7-A2BA-4482-9228-4BA3B50673FC}" srcOrd="0" destOrd="0" parTransId="{7FD63016-8A95-4DF9-9A2A-F12AB9F3A769}" sibTransId="{8C0095CD-5E39-47F6-A4B8-EFC3259FB98B}"/>
    <dgm:cxn modelId="{760111F2-665C-4225-ABD6-9BEE38A3CC4D}" srcId="{62FD5112-ECC9-43AB-A203-E01961566A9F}" destId="{FF8B037B-4855-471A-8DFE-2C373900E576}" srcOrd="3" destOrd="0" parTransId="{B845E8B3-8D20-470D-8C4E-913699554ABB}" sibTransId="{7127A0F9-A1C1-4C22-B44F-0C2E19B9A5B4}"/>
    <dgm:cxn modelId="{E7CD2D5B-26AA-4A72-AD85-A0B6EB1D2E09}" type="presParOf" srcId="{8CF8D46E-BE58-486D-B654-C3508230C4B4}" destId="{3F061981-53B9-44E1-81B8-7BD657959BD3}" srcOrd="0" destOrd="0" presId="urn:microsoft.com/office/officeart/2008/layout/AlternatingPictureBlocks"/>
    <dgm:cxn modelId="{37E9C8FD-6B63-41AA-B7D2-F1B34942D892}" type="presParOf" srcId="{3F061981-53B9-44E1-81B8-7BD657959BD3}" destId="{0F88FA09-ED87-4F30-A085-90002690C7ED}" srcOrd="0" destOrd="0" presId="urn:microsoft.com/office/officeart/2008/layout/AlternatingPictureBlocks"/>
    <dgm:cxn modelId="{35DFC034-E50B-4329-8754-7E387752DB60}" type="presParOf" srcId="{3F061981-53B9-44E1-81B8-7BD657959BD3}" destId="{0C90E5B5-F981-48F8-8F5D-160356C8726F}" srcOrd="1" destOrd="0" presId="urn:microsoft.com/office/officeart/2008/layout/AlternatingPictureBlocks"/>
    <dgm:cxn modelId="{E50C1E16-6C36-4663-8F33-AFDC18511861}" type="presParOf" srcId="{8CF8D46E-BE58-486D-B654-C3508230C4B4}" destId="{FD40F123-42BA-470B-A1C7-90A988B41042}" srcOrd="1" destOrd="0" presId="urn:microsoft.com/office/officeart/2008/layout/AlternatingPictureBlocks"/>
    <dgm:cxn modelId="{B2ACCEF8-8E2D-4BED-9AA5-3E3D611511EF}" type="presParOf" srcId="{8CF8D46E-BE58-486D-B654-C3508230C4B4}" destId="{21B7DECE-5E02-4167-ABB8-FC9DADF9667B}" srcOrd="2" destOrd="0" presId="urn:microsoft.com/office/officeart/2008/layout/AlternatingPictureBlocks"/>
    <dgm:cxn modelId="{B3E79DAA-1BC3-4180-A983-F4F054EC4442}" type="presParOf" srcId="{21B7DECE-5E02-4167-ABB8-FC9DADF9667B}" destId="{4DF96596-4854-44B4-BDDC-BDA2B84DD1C9}" srcOrd="0" destOrd="0" presId="urn:microsoft.com/office/officeart/2008/layout/AlternatingPictureBlocks"/>
    <dgm:cxn modelId="{2DBBA293-1F07-4E7F-8688-D5EC48BC71F7}" type="presParOf" srcId="{21B7DECE-5E02-4167-ABB8-FC9DADF9667B}" destId="{43AC4CDF-92DC-4B99-B5FB-527A9F0F6C19}" srcOrd="1" destOrd="0" presId="urn:microsoft.com/office/officeart/2008/layout/AlternatingPictureBlocks"/>
    <dgm:cxn modelId="{201CD7D1-3953-4F32-84E3-12581DABB212}" type="presParOf" srcId="{8CF8D46E-BE58-486D-B654-C3508230C4B4}" destId="{A1393D40-E7B9-4C06-9FE6-673B0A4218D1}" srcOrd="3" destOrd="0" presId="urn:microsoft.com/office/officeart/2008/layout/AlternatingPictureBlocks"/>
    <dgm:cxn modelId="{1F8BFB38-2441-4764-A55B-F301AB140B5D}" type="presParOf" srcId="{8CF8D46E-BE58-486D-B654-C3508230C4B4}" destId="{EEA698DB-2BF0-4B09-8F0D-D4FD9DED84DE}" srcOrd="4" destOrd="0" presId="urn:microsoft.com/office/officeart/2008/layout/AlternatingPictureBlocks"/>
    <dgm:cxn modelId="{22AEBAF0-B143-4D47-97E0-415CFB520AE8}" type="presParOf" srcId="{EEA698DB-2BF0-4B09-8F0D-D4FD9DED84DE}" destId="{7345BE59-A9AC-453E-BCB0-5ADEE85B0ECC}" srcOrd="0" destOrd="0" presId="urn:microsoft.com/office/officeart/2008/layout/AlternatingPictureBlocks"/>
    <dgm:cxn modelId="{0CC36DD3-472C-4143-82D5-4136E3401FA3}" type="presParOf" srcId="{EEA698DB-2BF0-4B09-8F0D-D4FD9DED84DE}" destId="{CCDF9269-02D2-4367-BD83-33C544802EB5}" srcOrd="1" destOrd="0" presId="urn:microsoft.com/office/officeart/2008/layout/AlternatingPictureBlocks"/>
    <dgm:cxn modelId="{1BFA0DA2-BB2B-4C42-9A8C-C23917E2FC36}" type="presParOf" srcId="{8CF8D46E-BE58-486D-B654-C3508230C4B4}" destId="{C374A488-64E8-420D-8D4A-D665C37D5A8A}" srcOrd="5" destOrd="0" presId="urn:microsoft.com/office/officeart/2008/layout/AlternatingPictureBlocks"/>
    <dgm:cxn modelId="{0F768B49-0856-41E1-A596-754BB89FD360}" type="presParOf" srcId="{8CF8D46E-BE58-486D-B654-C3508230C4B4}" destId="{8EC4A685-FCCD-4752-B465-94CFC62DC61F}" srcOrd="6" destOrd="0" presId="urn:microsoft.com/office/officeart/2008/layout/AlternatingPictureBlocks"/>
    <dgm:cxn modelId="{E332697E-C8CD-4B6A-8C04-A49DE4CD042A}" type="presParOf" srcId="{8EC4A685-FCCD-4752-B465-94CFC62DC61F}" destId="{A555EC6F-5DA1-4C4C-A418-3378D6D77ABF}" srcOrd="0" destOrd="0" presId="urn:microsoft.com/office/officeart/2008/layout/AlternatingPictureBlocks"/>
    <dgm:cxn modelId="{AC837077-5AFC-4EC5-B00D-26BA09CCE60A}" type="presParOf" srcId="{8EC4A685-FCCD-4752-B465-94CFC62DC61F}" destId="{8D543463-6385-4D2E-9D02-0F57AE788DD3}" srcOrd="1" destOrd="0" presId="urn:microsoft.com/office/officeart/2008/layout/AlternatingPictureBlock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959AD6-68C6-4F18-8DA6-376FA021E0F1}">
      <dsp:nvSpPr>
        <dsp:cNvPr id="0" name=""/>
        <dsp:cNvSpPr/>
      </dsp:nvSpPr>
      <dsp:spPr>
        <a:xfrm>
          <a:off x="0" y="0"/>
          <a:ext cx="1328571" cy="1328571"/>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075A64AB-AC43-4642-8190-29D60142E4B1}">
      <dsp:nvSpPr>
        <dsp:cNvPr id="0" name=""/>
        <dsp:cNvSpPr/>
      </dsp:nvSpPr>
      <dsp:spPr>
        <a:xfrm>
          <a:off x="512133" y="0"/>
          <a:ext cx="3731970" cy="132857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b="0" kern="1200" dirty="0" smtClean="0">
              <a:latin typeface="Times New Roman" pitchFamily="18" charset="0"/>
              <a:cs typeface="Times New Roman" pitchFamily="18" charset="0"/>
            </a:rPr>
            <a:t>Участие в реализации национальных целей и стратегических задач развития Российской Федерации, определенных Президентом Российской Федерации, с учетом приоритетного развития социальной сферы и экономики</a:t>
          </a:r>
          <a:endParaRPr lang="ru-RU" sz="1400" b="0" kern="1200" dirty="0">
            <a:latin typeface="Times New Roman" pitchFamily="18" charset="0"/>
            <a:cs typeface="Times New Roman" pitchFamily="18" charset="0"/>
          </a:endParaRPr>
        </a:p>
      </dsp:txBody>
      <dsp:txXfrm>
        <a:off x="512133" y="0"/>
        <a:ext cx="3731970" cy="132857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921BF3-1708-429A-B5B1-0D8AC96DC2F0}">
      <dsp:nvSpPr>
        <dsp:cNvPr id="0" name=""/>
        <dsp:cNvSpPr/>
      </dsp:nvSpPr>
      <dsp:spPr>
        <a:xfrm>
          <a:off x="249990" y="0"/>
          <a:ext cx="2041006" cy="1161188"/>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Приобретение котельно-печного топлива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269 795,6</a:t>
          </a:r>
          <a:endParaRPr lang="ru-RU" sz="1100" kern="1200" dirty="0">
            <a:latin typeface="Times New Roman" pitchFamily="18" charset="0"/>
            <a:cs typeface="Times New Roman" pitchFamily="18" charset="0"/>
          </a:endParaRPr>
        </a:p>
      </dsp:txBody>
      <dsp:txXfrm>
        <a:off x="548888" y="170052"/>
        <a:ext cx="1443210" cy="821084"/>
      </dsp:txXfrm>
    </dsp:sp>
    <dsp:sp modelId="{BEA99401-30DC-4DFE-B1A2-6A61DE8C1804}">
      <dsp:nvSpPr>
        <dsp:cNvPr id="0" name=""/>
        <dsp:cNvSpPr/>
      </dsp:nvSpPr>
      <dsp:spPr>
        <a:xfrm>
          <a:off x="0" y="1540769"/>
          <a:ext cx="2059901" cy="1228566"/>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Хранение котельно-печного топлива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10 991,1</a:t>
          </a:r>
          <a:endParaRPr lang="ru-RU" sz="1100" kern="1200" dirty="0">
            <a:latin typeface="Times New Roman" pitchFamily="18" charset="0"/>
            <a:cs typeface="Times New Roman" pitchFamily="18" charset="0"/>
          </a:endParaRPr>
        </a:p>
      </dsp:txBody>
      <dsp:txXfrm>
        <a:off x="301666" y="1720688"/>
        <a:ext cx="1456569" cy="868728"/>
      </dsp:txXfrm>
    </dsp:sp>
    <dsp:sp modelId="{2324B9F5-FD5B-4C56-B2E8-9CA1BB58437C}">
      <dsp:nvSpPr>
        <dsp:cNvPr id="0" name=""/>
        <dsp:cNvSpPr/>
      </dsp:nvSpPr>
      <dsp:spPr>
        <a:xfrm>
          <a:off x="5698976" y="676683"/>
          <a:ext cx="2033927" cy="1255664"/>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Доставка  котельно-печного топлива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36 680,4</a:t>
          </a:r>
          <a:endParaRPr lang="ru-RU" sz="1100" kern="1200" dirty="0">
            <a:latin typeface="Times New Roman" pitchFamily="18" charset="0"/>
            <a:cs typeface="Times New Roman" pitchFamily="18" charset="0"/>
          </a:endParaRPr>
        </a:p>
      </dsp:txBody>
      <dsp:txXfrm>
        <a:off x="5996838" y="860571"/>
        <a:ext cx="1438203" cy="887888"/>
      </dsp:txXfrm>
    </dsp:sp>
    <dsp:sp modelId="{CF0F2BE0-2FEF-4FDE-815B-1B7EA5173291}">
      <dsp:nvSpPr>
        <dsp:cNvPr id="0" name=""/>
        <dsp:cNvSpPr/>
      </dsp:nvSpPr>
      <dsp:spPr>
        <a:xfrm>
          <a:off x="2386607" y="1956643"/>
          <a:ext cx="2179363" cy="1266459"/>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Производство и (или) реализации топлива твердого (швырок всех групп пород)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7 735,9</a:t>
          </a:r>
          <a:endParaRPr lang="ru-RU" sz="1100" kern="1200" dirty="0">
            <a:latin typeface="Times New Roman" pitchFamily="18" charset="0"/>
            <a:cs typeface="Times New Roman" pitchFamily="18" charset="0"/>
          </a:endParaRPr>
        </a:p>
      </dsp:txBody>
      <dsp:txXfrm>
        <a:off x="2705767" y="2142112"/>
        <a:ext cx="1541043" cy="895521"/>
      </dsp:txXfrm>
    </dsp:sp>
    <dsp:sp modelId="{7A7CAE7B-71AC-46BF-98FE-C3B0C36BF2AB}">
      <dsp:nvSpPr>
        <dsp:cNvPr id="0" name=""/>
        <dsp:cNvSpPr/>
      </dsp:nvSpPr>
      <dsp:spPr>
        <a:xfrm>
          <a:off x="4810546" y="2322209"/>
          <a:ext cx="2208893" cy="1201778"/>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Доставка воды от центральной водокачки к водоразборным колонкам и содержание водоразборных колонок в </a:t>
          </a:r>
          <a:r>
            <a:rPr lang="ru-RU" sz="1100" kern="1200" dirty="0" err="1" smtClean="0">
              <a:latin typeface="Times New Roman" pitchFamily="18" charset="0"/>
              <a:cs typeface="Times New Roman" pitchFamily="18" charset="0"/>
            </a:rPr>
            <a:t>гп</a:t>
          </a:r>
          <a:r>
            <a:rPr lang="ru-RU" sz="1100" kern="1200" dirty="0" smtClean="0">
              <a:latin typeface="Times New Roman" pitchFamily="18" charset="0"/>
              <a:cs typeface="Times New Roman" pitchFamily="18" charset="0"/>
            </a:rPr>
            <a:t> Северо-Енисейский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7 071,5</a:t>
          </a:r>
          <a:endParaRPr lang="ru-RU" sz="1100" kern="1200" dirty="0">
            <a:latin typeface="Times New Roman" pitchFamily="18" charset="0"/>
            <a:cs typeface="Times New Roman" pitchFamily="18" charset="0"/>
          </a:endParaRPr>
        </a:p>
      </dsp:txBody>
      <dsp:txXfrm>
        <a:off x="5134031" y="2498205"/>
        <a:ext cx="1561923" cy="849786"/>
      </dsp:txXfrm>
    </dsp:sp>
    <dsp:sp modelId="{60B095E1-CF88-4881-B667-2F52FF2699B7}">
      <dsp:nvSpPr>
        <dsp:cNvPr id="0" name=""/>
        <dsp:cNvSpPr/>
      </dsp:nvSpPr>
      <dsp:spPr>
        <a:xfrm>
          <a:off x="3106682" y="281225"/>
          <a:ext cx="1887964" cy="1194665"/>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Строительство и эксплуатация автозимника 240 км</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38 111,7</a:t>
          </a:r>
          <a:endParaRPr lang="ru-RU" sz="1100" kern="1200" dirty="0">
            <a:latin typeface="Times New Roman" pitchFamily="18" charset="0"/>
            <a:cs typeface="Times New Roman" pitchFamily="18" charset="0"/>
          </a:endParaRPr>
        </a:p>
      </dsp:txBody>
      <dsp:txXfrm>
        <a:off x="3383168" y="456180"/>
        <a:ext cx="1334992" cy="84475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921BF3-1708-429A-B5B1-0D8AC96DC2F0}">
      <dsp:nvSpPr>
        <dsp:cNvPr id="0" name=""/>
        <dsp:cNvSpPr/>
      </dsp:nvSpPr>
      <dsp:spPr>
        <a:xfrm>
          <a:off x="0" y="0"/>
          <a:ext cx="3262996" cy="2734285"/>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Субсидии, предоставляемые из бюджета Северо-Енисейского района для создания условий для предоставления транспортных услуг населению и организации транспортного обслуживания населения в границах населенных пунктов района, организации транспортного обслуживания населения между населенными пунктами района в границах Северо-Енисейского  района</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29 483,9</a:t>
          </a:r>
          <a:endParaRPr lang="ru-RU" sz="1100" kern="1200" dirty="0">
            <a:latin typeface="Times New Roman" pitchFamily="18" charset="0"/>
            <a:cs typeface="Times New Roman" pitchFamily="18" charset="0"/>
          </a:endParaRPr>
        </a:p>
      </dsp:txBody>
      <dsp:txXfrm>
        <a:off x="477855" y="400427"/>
        <a:ext cx="2307286" cy="1933431"/>
      </dsp:txXfrm>
    </dsp:sp>
    <dsp:sp modelId="{BEA99401-30DC-4DFE-B1A2-6A61DE8C1804}">
      <dsp:nvSpPr>
        <dsp:cNvPr id="0" name=""/>
        <dsp:cNvSpPr/>
      </dsp:nvSpPr>
      <dsp:spPr>
        <a:xfrm>
          <a:off x="334608" y="2992189"/>
          <a:ext cx="3625830" cy="2480418"/>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 Субсидии, предоставляемые из бюджета Северо-Енисейского района для организации благоустройства территории населенных пунктов Северо-Енисейского района (в соответствии с утвержденными Правилами благоустройства территории населенных пунктов Северо-Енисейского района, утвержденными решением Северо-Енисейского районного Совета депутатов от 31.03.2017 № 264-21):</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освещение улиц населенных пунктов Северо-Енисейского района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12 756,0</a:t>
          </a:r>
          <a:endParaRPr lang="ru-RU" sz="1100" kern="1200" dirty="0">
            <a:latin typeface="Times New Roman" pitchFamily="18" charset="0"/>
            <a:cs typeface="Times New Roman" pitchFamily="18" charset="0"/>
          </a:endParaRPr>
        </a:p>
      </dsp:txBody>
      <dsp:txXfrm>
        <a:off x="865599" y="3355438"/>
        <a:ext cx="2563848" cy="1753920"/>
      </dsp:txXfrm>
    </dsp:sp>
    <dsp:sp modelId="{7A7CAE7B-71AC-46BF-98FE-C3B0C36BF2AB}">
      <dsp:nvSpPr>
        <dsp:cNvPr id="0" name=""/>
        <dsp:cNvSpPr/>
      </dsp:nvSpPr>
      <dsp:spPr>
        <a:xfrm>
          <a:off x="3088800" y="489858"/>
          <a:ext cx="3461414" cy="2902012"/>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Субсидии, предоставляемые из бюджета Северо-Енисейского района по созданию условий для обеспечения жителей населенных пунктов Северо-Енисейского района услугами общественного питания, торговли и бытового обслуживания:</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доставка в район указанных продуктов (включая транспортно-заготовительные расходы)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19 649,9</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оказание бытовых услуг общих отделений бань</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9 627,6</a:t>
          </a:r>
          <a:endParaRPr lang="ru-RU" sz="1100" kern="1200" dirty="0">
            <a:latin typeface="Times New Roman" pitchFamily="18" charset="0"/>
            <a:cs typeface="Times New Roman" pitchFamily="18" charset="0"/>
          </a:endParaRPr>
        </a:p>
      </dsp:txBody>
      <dsp:txXfrm>
        <a:off x="3595712" y="914848"/>
        <a:ext cx="2447590" cy="2052032"/>
      </dsp:txXfrm>
    </dsp:sp>
    <dsp:sp modelId="{60B095E1-CF88-4881-B667-2F52FF2699B7}">
      <dsp:nvSpPr>
        <dsp:cNvPr id="0" name=""/>
        <dsp:cNvSpPr/>
      </dsp:nvSpPr>
      <dsp:spPr>
        <a:xfrm>
          <a:off x="6149316" y="2232249"/>
          <a:ext cx="2581316" cy="2162394"/>
        </a:xfrm>
        <a:prstGeom prst="teardrop">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Субсидии, предоставляемые из бюджета Северо-Енисейского района для организации ритуальных услуг и содержания мест захоронения, содержание на территории Северо-Енисейского района </a:t>
          </a:r>
          <a:r>
            <a:rPr lang="ru-RU" sz="1100" kern="1200" dirty="0" err="1" smtClean="0">
              <a:latin typeface="Times New Roman" pitchFamily="18" charset="0"/>
              <a:cs typeface="Times New Roman" pitchFamily="18" charset="0"/>
            </a:rPr>
            <a:t>межпоселенческих</a:t>
          </a:r>
          <a:r>
            <a:rPr lang="ru-RU" sz="1100" kern="1200" dirty="0" smtClean="0">
              <a:latin typeface="Times New Roman" pitchFamily="18" charset="0"/>
              <a:cs typeface="Times New Roman" pitchFamily="18" charset="0"/>
            </a:rPr>
            <a:t> мест захоронения</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271,3</a:t>
          </a:r>
          <a:endParaRPr lang="ru-RU" sz="1100" kern="1200" dirty="0">
            <a:latin typeface="Times New Roman" pitchFamily="18" charset="0"/>
            <a:cs typeface="Times New Roman" pitchFamily="18" charset="0"/>
          </a:endParaRPr>
        </a:p>
      </dsp:txBody>
      <dsp:txXfrm>
        <a:off x="6527341" y="2548924"/>
        <a:ext cx="1825266" cy="152904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BBFF1-29A1-4506-948E-F73256431591}">
      <dsp:nvSpPr>
        <dsp:cNvPr id="0" name=""/>
        <dsp:cNvSpPr/>
      </dsp:nvSpPr>
      <dsp:spPr>
        <a:xfrm>
          <a:off x="939310" y="2541434"/>
          <a:ext cx="686032" cy="1607468"/>
        </a:xfrm>
        <a:custGeom>
          <a:avLst/>
          <a:gdLst/>
          <a:ahLst/>
          <a:cxnLst/>
          <a:rect l="0" t="0" r="0" b="0"/>
          <a:pathLst>
            <a:path>
              <a:moveTo>
                <a:pt x="0" y="0"/>
              </a:moveTo>
              <a:lnTo>
                <a:pt x="343016" y="0"/>
              </a:lnTo>
              <a:lnTo>
                <a:pt x="343016" y="1607468"/>
              </a:lnTo>
              <a:lnTo>
                <a:pt x="686032" y="160746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238633" y="3301474"/>
        <a:ext cx="87386" cy="87386"/>
      </dsp:txXfrm>
    </dsp:sp>
    <dsp:sp modelId="{46D907CD-9A2D-4ADF-9B5B-F0F306D0C713}">
      <dsp:nvSpPr>
        <dsp:cNvPr id="0" name=""/>
        <dsp:cNvSpPr/>
      </dsp:nvSpPr>
      <dsp:spPr>
        <a:xfrm>
          <a:off x="939310" y="2541434"/>
          <a:ext cx="686032" cy="816553"/>
        </a:xfrm>
        <a:custGeom>
          <a:avLst/>
          <a:gdLst/>
          <a:ahLst/>
          <a:cxnLst/>
          <a:rect l="0" t="0" r="0" b="0"/>
          <a:pathLst>
            <a:path>
              <a:moveTo>
                <a:pt x="0" y="0"/>
              </a:moveTo>
              <a:lnTo>
                <a:pt x="343016" y="0"/>
              </a:lnTo>
              <a:lnTo>
                <a:pt x="343016" y="816553"/>
              </a:lnTo>
              <a:lnTo>
                <a:pt x="686032" y="8165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55664" y="2923048"/>
        <a:ext cx="53324" cy="53324"/>
      </dsp:txXfrm>
    </dsp:sp>
    <dsp:sp modelId="{A324A088-0BF5-47BB-84DA-4C982D9D2AF2}">
      <dsp:nvSpPr>
        <dsp:cNvPr id="0" name=""/>
        <dsp:cNvSpPr/>
      </dsp:nvSpPr>
      <dsp:spPr>
        <a:xfrm>
          <a:off x="939310" y="2495714"/>
          <a:ext cx="686032" cy="91440"/>
        </a:xfrm>
        <a:custGeom>
          <a:avLst/>
          <a:gdLst/>
          <a:ahLst/>
          <a:cxnLst/>
          <a:rect l="0" t="0" r="0" b="0"/>
          <a:pathLst>
            <a:path>
              <a:moveTo>
                <a:pt x="0" y="45720"/>
              </a:moveTo>
              <a:lnTo>
                <a:pt x="343016" y="45720"/>
              </a:lnTo>
              <a:lnTo>
                <a:pt x="343016" y="70190"/>
              </a:lnTo>
              <a:lnTo>
                <a:pt x="686032" y="70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65164" y="2524272"/>
        <a:ext cx="34323" cy="34323"/>
      </dsp:txXfrm>
    </dsp:sp>
    <dsp:sp modelId="{E597C3C4-336B-48E1-999E-915DB7034795}">
      <dsp:nvSpPr>
        <dsp:cNvPr id="0" name=""/>
        <dsp:cNvSpPr/>
      </dsp:nvSpPr>
      <dsp:spPr>
        <a:xfrm>
          <a:off x="939310" y="1773813"/>
          <a:ext cx="686032" cy="767620"/>
        </a:xfrm>
        <a:custGeom>
          <a:avLst/>
          <a:gdLst/>
          <a:ahLst/>
          <a:cxnLst/>
          <a:rect l="0" t="0" r="0" b="0"/>
          <a:pathLst>
            <a:path>
              <a:moveTo>
                <a:pt x="0" y="767620"/>
              </a:moveTo>
              <a:lnTo>
                <a:pt x="343016" y="767620"/>
              </a:lnTo>
              <a:lnTo>
                <a:pt x="343016" y="0"/>
              </a:lnTo>
              <a:lnTo>
                <a:pt x="68603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56588" y="2131886"/>
        <a:ext cx="51475" cy="51475"/>
      </dsp:txXfrm>
    </dsp:sp>
    <dsp:sp modelId="{4EB5C69D-0640-4DB7-8474-31D16E77BBB0}">
      <dsp:nvSpPr>
        <dsp:cNvPr id="0" name=""/>
        <dsp:cNvSpPr/>
      </dsp:nvSpPr>
      <dsp:spPr>
        <a:xfrm>
          <a:off x="939310" y="981722"/>
          <a:ext cx="686032" cy="1559711"/>
        </a:xfrm>
        <a:custGeom>
          <a:avLst/>
          <a:gdLst/>
          <a:ahLst/>
          <a:cxnLst/>
          <a:rect l="0" t="0" r="0" b="0"/>
          <a:pathLst>
            <a:path>
              <a:moveTo>
                <a:pt x="0" y="1559711"/>
              </a:moveTo>
              <a:lnTo>
                <a:pt x="343016" y="1559711"/>
              </a:lnTo>
              <a:lnTo>
                <a:pt x="343016" y="0"/>
              </a:lnTo>
              <a:lnTo>
                <a:pt x="68603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239728" y="1718980"/>
        <a:ext cx="85195" cy="85195"/>
      </dsp:txXfrm>
    </dsp:sp>
    <dsp:sp modelId="{62440AD2-5F42-43BB-9E39-2FCC33600A4F}">
      <dsp:nvSpPr>
        <dsp:cNvPr id="0" name=""/>
        <dsp:cNvSpPr/>
      </dsp:nvSpPr>
      <dsp:spPr>
        <a:xfrm rot="16200000">
          <a:off x="-1422278" y="2164373"/>
          <a:ext cx="3969057"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Развитие образования</a:t>
          </a:r>
          <a:endParaRPr lang="ru-RU" sz="1200" kern="1200" dirty="0">
            <a:latin typeface="Times New Roman" pitchFamily="18" charset="0"/>
            <a:cs typeface="Times New Roman" pitchFamily="18" charset="0"/>
          </a:endParaRPr>
        </a:p>
      </dsp:txBody>
      <dsp:txXfrm>
        <a:off x="-1422278" y="2164373"/>
        <a:ext cx="3969057" cy="754120"/>
      </dsp:txXfrm>
    </dsp:sp>
    <dsp:sp modelId="{9F8B010D-B14E-483B-822F-5B87F314267E}">
      <dsp:nvSpPr>
        <dsp:cNvPr id="0" name=""/>
        <dsp:cNvSpPr/>
      </dsp:nvSpPr>
      <dsp:spPr>
        <a:xfrm>
          <a:off x="1625342" y="604662"/>
          <a:ext cx="2473516"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жизнедеятельности образовательных учреждений</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24 102,7</a:t>
          </a:r>
          <a:endParaRPr lang="ru-RU" sz="1000" kern="1200" dirty="0">
            <a:latin typeface="Times New Roman" pitchFamily="18" charset="0"/>
            <a:cs typeface="Times New Roman" pitchFamily="18" charset="0"/>
          </a:endParaRPr>
        </a:p>
      </dsp:txBody>
      <dsp:txXfrm>
        <a:off x="1625342" y="604662"/>
        <a:ext cx="2473516" cy="754120"/>
      </dsp:txXfrm>
    </dsp:sp>
    <dsp:sp modelId="{99D953BE-08E9-4B21-862E-94B751C2218C}">
      <dsp:nvSpPr>
        <dsp:cNvPr id="0" name=""/>
        <dsp:cNvSpPr/>
      </dsp:nvSpPr>
      <dsp:spPr>
        <a:xfrm>
          <a:off x="1625342" y="1396752"/>
          <a:ext cx="2473516"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Одаренные дети</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1 705,7</a:t>
          </a:r>
          <a:endParaRPr lang="ru-RU" sz="1000" kern="1200" dirty="0">
            <a:latin typeface="Times New Roman" pitchFamily="18" charset="0"/>
            <a:cs typeface="Times New Roman" pitchFamily="18" charset="0"/>
          </a:endParaRPr>
        </a:p>
      </dsp:txBody>
      <dsp:txXfrm>
        <a:off x="1625342" y="1396752"/>
        <a:ext cx="2473516" cy="754120"/>
      </dsp:txXfrm>
    </dsp:sp>
    <dsp:sp modelId="{FDD0ED59-C76F-4E93-913A-C668FA049A0F}">
      <dsp:nvSpPr>
        <dsp:cNvPr id="0" name=""/>
        <dsp:cNvSpPr/>
      </dsp:nvSpPr>
      <dsp:spPr>
        <a:xfrm>
          <a:off x="1625342" y="2188843"/>
          <a:ext cx="2473516"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Сохранение и укрепление здоровья детей</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41 773,3</a:t>
          </a:r>
          <a:endParaRPr lang="ru-RU" sz="1000" kern="1200" dirty="0">
            <a:latin typeface="Times New Roman" pitchFamily="18" charset="0"/>
            <a:cs typeface="Times New Roman" pitchFamily="18" charset="0"/>
          </a:endParaRPr>
        </a:p>
      </dsp:txBody>
      <dsp:txXfrm>
        <a:off x="1625342" y="2188843"/>
        <a:ext cx="2473516" cy="754120"/>
      </dsp:txXfrm>
    </dsp:sp>
    <dsp:sp modelId="{194599F4-3907-4E06-B663-3B6349F86F4E}">
      <dsp:nvSpPr>
        <dsp:cNvPr id="0" name=""/>
        <dsp:cNvSpPr/>
      </dsp:nvSpPr>
      <dsp:spPr>
        <a:xfrm>
          <a:off x="1625342" y="2980927"/>
          <a:ext cx="2473516"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Развитие дошкольного, общего и дополнительного образования</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528 925,6</a:t>
          </a:r>
          <a:endParaRPr lang="ru-RU" sz="1000" kern="1200" dirty="0">
            <a:latin typeface="Times New Roman" pitchFamily="18" charset="0"/>
            <a:cs typeface="Times New Roman" pitchFamily="18" charset="0"/>
          </a:endParaRPr>
        </a:p>
      </dsp:txBody>
      <dsp:txXfrm>
        <a:off x="1625342" y="2980927"/>
        <a:ext cx="2473516" cy="754120"/>
      </dsp:txXfrm>
    </dsp:sp>
    <dsp:sp modelId="{4B51C063-9882-4318-AB79-1B7E34F23459}">
      <dsp:nvSpPr>
        <dsp:cNvPr id="0" name=""/>
        <dsp:cNvSpPr/>
      </dsp:nvSpPr>
      <dsp:spPr>
        <a:xfrm>
          <a:off x="1625342" y="3771842"/>
          <a:ext cx="2473516" cy="754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реализации муниципальной программы</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62 227,3</a:t>
          </a:r>
          <a:endParaRPr lang="ru-RU" sz="1000" kern="1200" dirty="0">
            <a:latin typeface="Times New Roman" pitchFamily="18" charset="0"/>
            <a:cs typeface="Times New Roman" pitchFamily="18" charset="0"/>
          </a:endParaRPr>
        </a:p>
      </dsp:txBody>
      <dsp:txXfrm>
        <a:off x="1625342" y="3771842"/>
        <a:ext cx="2473516" cy="7541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4A088-0BF5-47BB-84DA-4C982D9D2AF2}">
      <dsp:nvSpPr>
        <dsp:cNvPr id="0" name=""/>
        <dsp:cNvSpPr/>
      </dsp:nvSpPr>
      <dsp:spPr>
        <a:xfrm>
          <a:off x="859932" y="2262981"/>
          <a:ext cx="401679" cy="1833015"/>
        </a:xfrm>
        <a:custGeom>
          <a:avLst/>
          <a:gdLst/>
          <a:ahLst/>
          <a:cxnLst/>
          <a:rect l="0" t="0" r="0" b="0"/>
          <a:pathLst>
            <a:path>
              <a:moveTo>
                <a:pt x="0" y="0"/>
              </a:moveTo>
              <a:lnTo>
                <a:pt x="200839" y="0"/>
              </a:lnTo>
              <a:lnTo>
                <a:pt x="200839" y="1833015"/>
              </a:lnTo>
              <a:lnTo>
                <a:pt x="401679" y="18330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013860" y="3132576"/>
        <a:ext cx="93825" cy="93825"/>
      </dsp:txXfrm>
    </dsp:sp>
    <dsp:sp modelId="{E597C3C4-336B-48E1-999E-915DB7034795}">
      <dsp:nvSpPr>
        <dsp:cNvPr id="0" name=""/>
        <dsp:cNvSpPr/>
      </dsp:nvSpPr>
      <dsp:spPr>
        <a:xfrm>
          <a:off x="859932" y="2262981"/>
          <a:ext cx="401679" cy="603905"/>
        </a:xfrm>
        <a:custGeom>
          <a:avLst/>
          <a:gdLst/>
          <a:ahLst/>
          <a:cxnLst/>
          <a:rect l="0" t="0" r="0" b="0"/>
          <a:pathLst>
            <a:path>
              <a:moveTo>
                <a:pt x="0" y="0"/>
              </a:moveTo>
              <a:lnTo>
                <a:pt x="200839" y="0"/>
              </a:lnTo>
              <a:lnTo>
                <a:pt x="200839" y="603905"/>
              </a:lnTo>
              <a:lnTo>
                <a:pt x="401679" y="60390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42640" y="2546801"/>
        <a:ext cx="36264" cy="36264"/>
      </dsp:txXfrm>
    </dsp:sp>
    <dsp:sp modelId="{4EB5C69D-0640-4DB7-8474-31D16E77BBB0}">
      <dsp:nvSpPr>
        <dsp:cNvPr id="0" name=""/>
        <dsp:cNvSpPr/>
      </dsp:nvSpPr>
      <dsp:spPr>
        <a:xfrm>
          <a:off x="859932" y="1463463"/>
          <a:ext cx="401679" cy="799518"/>
        </a:xfrm>
        <a:custGeom>
          <a:avLst/>
          <a:gdLst/>
          <a:ahLst/>
          <a:cxnLst/>
          <a:rect l="0" t="0" r="0" b="0"/>
          <a:pathLst>
            <a:path>
              <a:moveTo>
                <a:pt x="0" y="799518"/>
              </a:moveTo>
              <a:lnTo>
                <a:pt x="200839" y="799518"/>
              </a:lnTo>
              <a:lnTo>
                <a:pt x="200839" y="0"/>
              </a:lnTo>
              <a:lnTo>
                <a:pt x="40167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38404" y="1840853"/>
        <a:ext cx="44737" cy="44737"/>
      </dsp:txXfrm>
    </dsp:sp>
    <dsp:sp modelId="{62440AD2-5F42-43BB-9E39-2FCC33600A4F}">
      <dsp:nvSpPr>
        <dsp:cNvPr id="0" name=""/>
        <dsp:cNvSpPr/>
      </dsp:nvSpPr>
      <dsp:spPr>
        <a:xfrm rot="16200000">
          <a:off x="-1833015" y="1833015"/>
          <a:ext cx="4525963"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Реформирование и модернизация жилищно-коммунального хозяйства и повышение энергетической эффективности</a:t>
          </a:r>
          <a:endParaRPr lang="ru-RU" sz="1200" kern="1200" dirty="0">
            <a:solidFill>
              <a:schemeClr val="bg1"/>
            </a:solidFill>
            <a:latin typeface="Times New Roman" pitchFamily="18" charset="0"/>
            <a:cs typeface="Times New Roman" pitchFamily="18" charset="0"/>
          </a:endParaRPr>
        </a:p>
      </dsp:txBody>
      <dsp:txXfrm>
        <a:off x="-1833015" y="1833015"/>
        <a:ext cx="4525963" cy="859932"/>
      </dsp:txXfrm>
    </dsp:sp>
    <dsp:sp modelId="{9F8B010D-B14E-483B-822F-5B87F314267E}">
      <dsp:nvSpPr>
        <dsp:cNvPr id="0" name=""/>
        <dsp:cNvSpPr/>
      </dsp:nvSpPr>
      <dsp:spPr>
        <a:xfrm>
          <a:off x="1261612" y="946703"/>
          <a:ext cx="2820580" cy="103351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0" kern="1200" dirty="0" smtClean="0">
              <a:solidFill>
                <a:schemeClr val="bg1"/>
              </a:solidFill>
              <a:latin typeface="Times New Roman" panose="02020603050405020304" pitchFamily="18" charset="0"/>
              <a:cs typeface="Times New Roman" panose="02020603050405020304" pitchFamily="18" charset="0"/>
            </a:rPr>
            <a:t>Модернизация, реконструкция, капитальный ремонт объектов коммунальной инфраструктуры и обновление материально-технической базы предприятий жилищно-коммунального хозяйства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79 909,5</a:t>
          </a:r>
          <a:endParaRPr lang="ru-RU" sz="1000" kern="1200" dirty="0">
            <a:latin typeface="Times New Roman" pitchFamily="18" charset="0"/>
            <a:cs typeface="Times New Roman" pitchFamily="18" charset="0"/>
          </a:endParaRPr>
        </a:p>
      </dsp:txBody>
      <dsp:txXfrm>
        <a:off x="1261612" y="946703"/>
        <a:ext cx="2820580" cy="1033519"/>
      </dsp:txXfrm>
    </dsp:sp>
    <dsp:sp modelId="{99D953BE-08E9-4B21-862E-94B751C2218C}">
      <dsp:nvSpPr>
        <dsp:cNvPr id="0" name=""/>
        <dsp:cNvSpPr/>
      </dsp:nvSpPr>
      <dsp:spPr>
        <a:xfrm>
          <a:off x="1261612" y="2023520"/>
          <a:ext cx="2820580" cy="16867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Доступность коммунально-бытовых услуг для населения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485 057,2</a:t>
          </a:r>
          <a:endParaRPr lang="ru-RU" sz="1000" kern="1200" dirty="0">
            <a:latin typeface="Times New Roman" pitchFamily="18" charset="0"/>
            <a:cs typeface="Times New Roman" pitchFamily="18" charset="0"/>
          </a:endParaRPr>
        </a:p>
      </dsp:txBody>
      <dsp:txXfrm>
        <a:off x="1261612" y="2023520"/>
        <a:ext cx="2820580" cy="1686732"/>
      </dsp:txXfrm>
    </dsp:sp>
    <dsp:sp modelId="{FDD0ED59-C76F-4E93-913A-C668FA049A0F}">
      <dsp:nvSpPr>
        <dsp:cNvPr id="0" name=""/>
        <dsp:cNvSpPr/>
      </dsp:nvSpPr>
      <dsp:spPr>
        <a:xfrm>
          <a:off x="1261612" y="3666030"/>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Энергосбережение и повышение энергетической эффективности в Северо-Енисейском районе</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5 438,8</a:t>
          </a:r>
          <a:endParaRPr lang="ru-RU" sz="1000" kern="1200" dirty="0">
            <a:latin typeface="Times New Roman" pitchFamily="18" charset="0"/>
            <a:cs typeface="Times New Roman" pitchFamily="18" charset="0"/>
          </a:endParaRPr>
        </a:p>
      </dsp:txBody>
      <dsp:txXfrm>
        <a:off x="1261612" y="3666030"/>
        <a:ext cx="2820580" cy="8599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272AC6-E201-4D3A-BC73-911E6D556B64}">
      <dsp:nvSpPr>
        <dsp:cNvPr id="0" name=""/>
        <dsp:cNvSpPr/>
      </dsp:nvSpPr>
      <dsp:spPr>
        <a:xfrm>
          <a:off x="1036680" y="2236605"/>
          <a:ext cx="475488" cy="850985"/>
        </a:xfrm>
        <a:custGeom>
          <a:avLst/>
          <a:gdLst/>
          <a:ahLst/>
          <a:cxnLst/>
          <a:rect l="0" t="0" r="0" b="0"/>
          <a:pathLst>
            <a:path>
              <a:moveTo>
                <a:pt x="0" y="0"/>
              </a:moveTo>
              <a:lnTo>
                <a:pt x="237744" y="0"/>
              </a:lnTo>
              <a:lnTo>
                <a:pt x="237744" y="850985"/>
              </a:lnTo>
              <a:lnTo>
                <a:pt x="475488" y="8509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50053" y="2637728"/>
        <a:ext cx="48740" cy="48740"/>
      </dsp:txXfrm>
    </dsp:sp>
    <dsp:sp modelId="{4BF9BC64-83C5-451F-949D-BD5C6ABDCF9C}">
      <dsp:nvSpPr>
        <dsp:cNvPr id="0" name=""/>
        <dsp:cNvSpPr/>
      </dsp:nvSpPr>
      <dsp:spPr>
        <a:xfrm>
          <a:off x="1036680" y="2007476"/>
          <a:ext cx="475488" cy="229129"/>
        </a:xfrm>
        <a:custGeom>
          <a:avLst/>
          <a:gdLst/>
          <a:ahLst/>
          <a:cxnLst/>
          <a:rect l="0" t="0" r="0" b="0"/>
          <a:pathLst>
            <a:path>
              <a:moveTo>
                <a:pt x="0" y="229129"/>
              </a:moveTo>
              <a:lnTo>
                <a:pt x="237744" y="229129"/>
              </a:lnTo>
              <a:lnTo>
                <a:pt x="237744" y="0"/>
              </a:lnTo>
              <a:lnTo>
                <a:pt x="47548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61228" y="2108845"/>
        <a:ext cx="26390" cy="26390"/>
      </dsp:txXfrm>
    </dsp:sp>
    <dsp:sp modelId="{F405756D-00B2-45DD-A48B-726025D170FF}">
      <dsp:nvSpPr>
        <dsp:cNvPr id="0" name=""/>
        <dsp:cNvSpPr/>
      </dsp:nvSpPr>
      <dsp:spPr>
        <a:xfrm>
          <a:off x="1036680" y="927352"/>
          <a:ext cx="475488" cy="1309253"/>
        </a:xfrm>
        <a:custGeom>
          <a:avLst/>
          <a:gdLst/>
          <a:ahLst/>
          <a:cxnLst/>
          <a:rect l="0" t="0" r="0" b="0"/>
          <a:pathLst>
            <a:path>
              <a:moveTo>
                <a:pt x="0" y="1309253"/>
              </a:moveTo>
              <a:lnTo>
                <a:pt x="237744" y="1309253"/>
              </a:lnTo>
              <a:lnTo>
                <a:pt x="237744" y="0"/>
              </a:lnTo>
              <a:lnTo>
                <a:pt x="47548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239601" y="1547155"/>
        <a:ext cx="69646" cy="69646"/>
      </dsp:txXfrm>
    </dsp:sp>
    <dsp:sp modelId="{D25EA9D2-EE4A-4B08-A8E1-CC3EA6FDEB09}">
      <dsp:nvSpPr>
        <dsp:cNvPr id="0" name=""/>
        <dsp:cNvSpPr/>
      </dsp:nvSpPr>
      <dsp:spPr>
        <a:xfrm rot="16200000">
          <a:off x="-1614509" y="1813306"/>
          <a:ext cx="4455780" cy="846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a:t>
          </a:r>
          <a:endParaRPr lang="ru-RU" sz="1200" kern="1200" dirty="0">
            <a:latin typeface="Times New Roman" pitchFamily="18" charset="0"/>
            <a:cs typeface="Times New Roman" pitchFamily="18" charset="0"/>
          </a:endParaRPr>
        </a:p>
      </dsp:txBody>
      <dsp:txXfrm>
        <a:off x="-1614509" y="1813306"/>
        <a:ext cx="4455780" cy="846598"/>
      </dsp:txXfrm>
    </dsp:sp>
    <dsp:sp modelId="{9C1544FD-D8B7-45D9-98B6-A2E1E70F0582}">
      <dsp:nvSpPr>
        <dsp:cNvPr id="0" name=""/>
        <dsp:cNvSpPr/>
      </dsp:nvSpPr>
      <dsp:spPr>
        <a:xfrm>
          <a:off x="1512168" y="504053"/>
          <a:ext cx="3385803" cy="846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Обеспечение предупреждения возникновения и развития чрезвычайных ситуаций природного и техногенного характера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44 717,6</a:t>
          </a:r>
          <a:endParaRPr lang="ru-RU" sz="1200" kern="1200" dirty="0">
            <a:latin typeface="Times New Roman" pitchFamily="18" charset="0"/>
            <a:cs typeface="Times New Roman" pitchFamily="18" charset="0"/>
          </a:endParaRPr>
        </a:p>
      </dsp:txBody>
      <dsp:txXfrm>
        <a:off x="1512168" y="504053"/>
        <a:ext cx="3385803" cy="846598"/>
      </dsp:txXfrm>
    </dsp:sp>
    <dsp:sp modelId="{294F7D4B-9F95-4A33-8F96-82DEA8391ADD}">
      <dsp:nvSpPr>
        <dsp:cNvPr id="0" name=""/>
        <dsp:cNvSpPr/>
      </dsp:nvSpPr>
      <dsp:spPr>
        <a:xfrm>
          <a:off x="1512168" y="1584176"/>
          <a:ext cx="3385831" cy="846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Обеспечение первичных мер пожарной безопасности в населенных пунктах района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1 005,8</a:t>
          </a:r>
          <a:endParaRPr lang="ru-RU" sz="1200" kern="1200" dirty="0">
            <a:latin typeface="Times New Roman" pitchFamily="18" charset="0"/>
            <a:cs typeface="Times New Roman" pitchFamily="18" charset="0"/>
          </a:endParaRPr>
        </a:p>
      </dsp:txBody>
      <dsp:txXfrm>
        <a:off x="1512168" y="1584176"/>
        <a:ext cx="3385831" cy="846598"/>
      </dsp:txXfrm>
    </dsp:sp>
    <dsp:sp modelId="{F77D81AF-5597-4855-A4C7-79883B2F9772}">
      <dsp:nvSpPr>
        <dsp:cNvPr id="0" name=""/>
        <dsp:cNvSpPr/>
      </dsp:nvSpPr>
      <dsp:spPr>
        <a:xfrm>
          <a:off x="1512168" y="2664292"/>
          <a:ext cx="3363755" cy="846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Профилактика правонарушений в районе</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355,0</a:t>
          </a:r>
          <a:endParaRPr lang="ru-RU" sz="1200" kern="1200" dirty="0">
            <a:latin typeface="Times New Roman" pitchFamily="18" charset="0"/>
            <a:cs typeface="Times New Roman" pitchFamily="18" charset="0"/>
          </a:endParaRPr>
        </a:p>
      </dsp:txBody>
      <dsp:txXfrm>
        <a:off x="1512168" y="2664292"/>
        <a:ext cx="3363755" cy="84659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907CD-9A2D-4ADF-9B5B-F0F306D0C713}">
      <dsp:nvSpPr>
        <dsp:cNvPr id="0" name=""/>
        <dsp:cNvSpPr/>
      </dsp:nvSpPr>
      <dsp:spPr>
        <a:xfrm>
          <a:off x="859932" y="2262981"/>
          <a:ext cx="401679" cy="1786106"/>
        </a:xfrm>
        <a:custGeom>
          <a:avLst/>
          <a:gdLst/>
          <a:ahLst/>
          <a:cxnLst/>
          <a:rect l="0" t="0" r="0" b="0"/>
          <a:pathLst>
            <a:path>
              <a:moveTo>
                <a:pt x="0" y="0"/>
              </a:moveTo>
              <a:lnTo>
                <a:pt x="200839" y="0"/>
              </a:lnTo>
              <a:lnTo>
                <a:pt x="200839" y="1786106"/>
              </a:lnTo>
              <a:lnTo>
                <a:pt x="401679" y="17861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015004" y="3110266"/>
        <a:ext cx="91535" cy="91535"/>
      </dsp:txXfrm>
    </dsp:sp>
    <dsp:sp modelId="{A324A088-0BF5-47BB-84DA-4C982D9D2AF2}">
      <dsp:nvSpPr>
        <dsp:cNvPr id="0" name=""/>
        <dsp:cNvSpPr/>
      </dsp:nvSpPr>
      <dsp:spPr>
        <a:xfrm>
          <a:off x="859932" y="2262981"/>
          <a:ext cx="401679" cy="882884"/>
        </a:xfrm>
        <a:custGeom>
          <a:avLst/>
          <a:gdLst/>
          <a:ahLst/>
          <a:cxnLst/>
          <a:rect l="0" t="0" r="0" b="0"/>
          <a:pathLst>
            <a:path>
              <a:moveTo>
                <a:pt x="0" y="0"/>
              </a:moveTo>
              <a:lnTo>
                <a:pt x="200839" y="0"/>
              </a:lnTo>
              <a:lnTo>
                <a:pt x="200839" y="882884"/>
              </a:lnTo>
              <a:lnTo>
                <a:pt x="401679" y="8828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36523" y="2680174"/>
        <a:ext cx="48498" cy="48498"/>
      </dsp:txXfrm>
    </dsp:sp>
    <dsp:sp modelId="{E597C3C4-336B-48E1-999E-915DB7034795}">
      <dsp:nvSpPr>
        <dsp:cNvPr id="0" name=""/>
        <dsp:cNvSpPr/>
      </dsp:nvSpPr>
      <dsp:spPr>
        <a:xfrm>
          <a:off x="859932" y="2196915"/>
          <a:ext cx="401679" cy="91440"/>
        </a:xfrm>
        <a:custGeom>
          <a:avLst/>
          <a:gdLst/>
          <a:ahLst/>
          <a:cxnLst/>
          <a:rect l="0" t="0" r="0" b="0"/>
          <a:pathLst>
            <a:path>
              <a:moveTo>
                <a:pt x="0" y="66066"/>
              </a:moveTo>
              <a:lnTo>
                <a:pt x="200839" y="66066"/>
              </a:lnTo>
              <a:lnTo>
                <a:pt x="200839" y="45720"/>
              </a:lnTo>
              <a:lnTo>
                <a:pt x="401679"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50718" y="2232580"/>
        <a:ext cx="20109" cy="20109"/>
      </dsp:txXfrm>
    </dsp:sp>
    <dsp:sp modelId="{4EB5C69D-0640-4DB7-8474-31D16E77BBB0}">
      <dsp:nvSpPr>
        <dsp:cNvPr id="0" name=""/>
        <dsp:cNvSpPr/>
      </dsp:nvSpPr>
      <dsp:spPr>
        <a:xfrm>
          <a:off x="859932" y="1339404"/>
          <a:ext cx="401679" cy="923576"/>
        </a:xfrm>
        <a:custGeom>
          <a:avLst/>
          <a:gdLst/>
          <a:ahLst/>
          <a:cxnLst/>
          <a:rect l="0" t="0" r="0" b="0"/>
          <a:pathLst>
            <a:path>
              <a:moveTo>
                <a:pt x="0" y="923576"/>
              </a:moveTo>
              <a:lnTo>
                <a:pt x="200839" y="923576"/>
              </a:lnTo>
              <a:lnTo>
                <a:pt x="200839" y="0"/>
              </a:lnTo>
              <a:lnTo>
                <a:pt x="40167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35594" y="1776014"/>
        <a:ext cx="50357" cy="50357"/>
      </dsp:txXfrm>
    </dsp:sp>
    <dsp:sp modelId="{62440AD2-5F42-43BB-9E39-2FCC33600A4F}">
      <dsp:nvSpPr>
        <dsp:cNvPr id="0" name=""/>
        <dsp:cNvSpPr/>
      </dsp:nvSpPr>
      <dsp:spPr>
        <a:xfrm rot="16200000">
          <a:off x="-1833015" y="1833015"/>
          <a:ext cx="4525963"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Развитие культуры</a:t>
          </a:r>
          <a:endParaRPr lang="ru-RU" sz="1200" kern="1200" dirty="0">
            <a:latin typeface="Times New Roman" pitchFamily="18" charset="0"/>
            <a:cs typeface="Times New Roman" pitchFamily="18" charset="0"/>
          </a:endParaRPr>
        </a:p>
      </dsp:txBody>
      <dsp:txXfrm>
        <a:off x="-1833015" y="1833015"/>
        <a:ext cx="4525963" cy="859932"/>
      </dsp:txXfrm>
    </dsp:sp>
    <dsp:sp modelId="{9F8B010D-B14E-483B-822F-5B87F314267E}">
      <dsp:nvSpPr>
        <dsp:cNvPr id="0" name=""/>
        <dsp:cNvSpPr/>
      </dsp:nvSpPr>
      <dsp:spPr>
        <a:xfrm>
          <a:off x="1261612" y="909438"/>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Сохранение культурного наследия</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35 089,5</a:t>
          </a:r>
          <a:endParaRPr lang="ru-RU" sz="1000" kern="1200" dirty="0">
            <a:latin typeface="Times New Roman" pitchFamily="18" charset="0"/>
            <a:cs typeface="Times New Roman" pitchFamily="18" charset="0"/>
          </a:endParaRPr>
        </a:p>
      </dsp:txBody>
      <dsp:txXfrm>
        <a:off x="1261612" y="909438"/>
        <a:ext cx="2820580" cy="859932"/>
      </dsp:txXfrm>
    </dsp:sp>
    <dsp:sp modelId="{99D953BE-08E9-4B21-862E-94B751C2218C}">
      <dsp:nvSpPr>
        <dsp:cNvPr id="0" name=""/>
        <dsp:cNvSpPr/>
      </dsp:nvSpPr>
      <dsp:spPr>
        <a:xfrm>
          <a:off x="1261612" y="1812669"/>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Поддержка искусства и народного творчества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91 515,8</a:t>
          </a:r>
          <a:endParaRPr lang="ru-RU" sz="1000" kern="1200" dirty="0">
            <a:latin typeface="Times New Roman" pitchFamily="18" charset="0"/>
            <a:cs typeface="Times New Roman" pitchFamily="18" charset="0"/>
          </a:endParaRPr>
        </a:p>
      </dsp:txBody>
      <dsp:txXfrm>
        <a:off x="1261612" y="1812669"/>
        <a:ext cx="2820580" cy="859932"/>
      </dsp:txXfrm>
    </dsp:sp>
    <dsp:sp modelId="{FDD0ED59-C76F-4E93-913A-C668FA049A0F}">
      <dsp:nvSpPr>
        <dsp:cNvPr id="0" name=""/>
        <dsp:cNvSpPr/>
      </dsp:nvSpPr>
      <dsp:spPr>
        <a:xfrm>
          <a:off x="1261612" y="2715899"/>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содержания (эксплуатации) имущества муниципальных учреждений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34 328,8</a:t>
          </a:r>
          <a:endParaRPr lang="ru-RU" sz="1000" kern="1200" dirty="0">
            <a:latin typeface="Times New Roman" pitchFamily="18" charset="0"/>
            <a:cs typeface="Times New Roman" pitchFamily="18" charset="0"/>
          </a:endParaRPr>
        </a:p>
      </dsp:txBody>
      <dsp:txXfrm>
        <a:off x="1261612" y="2715899"/>
        <a:ext cx="2820580" cy="859932"/>
      </dsp:txXfrm>
    </dsp:sp>
    <dsp:sp modelId="{194599F4-3907-4E06-B663-3B6349F86F4E}">
      <dsp:nvSpPr>
        <dsp:cNvPr id="0" name=""/>
        <dsp:cNvSpPr/>
      </dsp:nvSpPr>
      <dsp:spPr>
        <a:xfrm>
          <a:off x="1261612" y="3619121"/>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реализации муниципальной программы</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23 540,3</a:t>
          </a:r>
          <a:endParaRPr lang="ru-RU" sz="1000" kern="1200" dirty="0">
            <a:latin typeface="Times New Roman" pitchFamily="18" charset="0"/>
            <a:cs typeface="Times New Roman" pitchFamily="18" charset="0"/>
          </a:endParaRPr>
        </a:p>
      </dsp:txBody>
      <dsp:txXfrm>
        <a:off x="1261612" y="3619121"/>
        <a:ext cx="2820580" cy="85993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BBFF1-29A1-4506-948E-F73256431591}">
      <dsp:nvSpPr>
        <dsp:cNvPr id="0" name=""/>
        <dsp:cNvSpPr/>
      </dsp:nvSpPr>
      <dsp:spPr>
        <a:xfrm>
          <a:off x="859932" y="2262981"/>
          <a:ext cx="481627" cy="1731771"/>
        </a:xfrm>
        <a:custGeom>
          <a:avLst/>
          <a:gdLst/>
          <a:ahLst/>
          <a:cxnLst/>
          <a:rect l="0" t="0" r="0" b="0"/>
          <a:pathLst>
            <a:path>
              <a:moveTo>
                <a:pt x="0" y="0"/>
              </a:moveTo>
              <a:lnTo>
                <a:pt x="240813" y="0"/>
              </a:lnTo>
              <a:lnTo>
                <a:pt x="240813" y="1731771"/>
              </a:lnTo>
              <a:lnTo>
                <a:pt x="481627" y="17317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055809" y="3083929"/>
        <a:ext cx="89874" cy="89874"/>
      </dsp:txXfrm>
    </dsp:sp>
    <dsp:sp modelId="{A324A088-0BF5-47BB-84DA-4C982D9D2AF2}">
      <dsp:nvSpPr>
        <dsp:cNvPr id="0" name=""/>
        <dsp:cNvSpPr/>
      </dsp:nvSpPr>
      <dsp:spPr>
        <a:xfrm>
          <a:off x="859932" y="2262981"/>
          <a:ext cx="481627" cy="1000235"/>
        </a:xfrm>
        <a:custGeom>
          <a:avLst/>
          <a:gdLst/>
          <a:ahLst/>
          <a:cxnLst/>
          <a:rect l="0" t="0" r="0" b="0"/>
          <a:pathLst>
            <a:path>
              <a:moveTo>
                <a:pt x="0" y="0"/>
              </a:moveTo>
              <a:lnTo>
                <a:pt x="240813" y="0"/>
              </a:lnTo>
              <a:lnTo>
                <a:pt x="240813" y="1000235"/>
              </a:lnTo>
              <a:lnTo>
                <a:pt x="481627" y="100023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72992" y="2735345"/>
        <a:ext cx="55507" cy="55507"/>
      </dsp:txXfrm>
    </dsp:sp>
    <dsp:sp modelId="{4EB5C69D-0640-4DB7-8474-31D16E77BBB0}">
      <dsp:nvSpPr>
        <dsp:cNvPr id="0" name=""/>
        <dsp:cNvSpPr/>
      </dsp:nvSpPr>
      <dsp:spPr>
        <a:xfrm>
          <a:off x="859932" y="1876862"/>
          <a:ext cx="481627" cy="386118"/>
        </a:xfrm>
        <a:custGeom>
          <a:avLst/>
          <a:gdLst/>
          <a:ahLst/>
          <a:cxnLst/>
          <a:rect l="0" t="0" r="0" b="0"/>
          <a:pathLst>
            <a:path>
              <a:moveTo>
                <a:pt x="0" y="386118"/>
              </a:moveTo>
              <a:lnTo>
                <a:pt x="240813" y="386118"/>
              </a:lnTo>
              <a:lnTo>
                <a:pt x="240813" y="0"/>
              </a:lnTo>
              <a:lnTo>
                <a:pt x="48162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85314" y="2054489"/>
        <a:ext cx="30864" cy="30864"/>
      </dsp:txXfrm>
    </dsp:sp>
    <dsp:sp modelId="{62440AD2-5F42-43BB-9E39-2FCC33600A4F}">
      <dsp:nvSpPr>
        <dsp:cNvPr id="0" name=""/>
        <dsp:cNvSpPr/>
      </dsp:nvSpPr>
      <dsp:spPr>
        <a:xfrm rot="16200000">
          <a:off x="-1833015" y="1833015"/>
          <a:ext cx="4525963"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Развитие физической культуры, спорта и молодежной</a:t>
          </a:r>
        </a:p>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 политики</a:t>
          </a:r>
          <a:endParaRPr lang="ru-RU" sz="1200" kern="1200" dirty="0">
            <a:solidFill>
              <a:schemeClr val="bg1"/>
            </a:solidFill>
            <a:latin typeface="Times New Roman" pitchFamily="18" charset="0"/>
            <a:cs typeface="Times New Roman" pitchFamily="18" charset="0"/>
          </a:endParaRPr>
        </a:p>
      </dsp:txBody>
      <dsp:txXfrm>
        <a:off x="-1833015" y="1833015"/>
        <a:ext cx="4525963" cy="859932"/>
      </dsp:txXfrm>
    </dsp:sp>
    <dsp:sp modelId="{9F8B010D-B14E-483B-822F-5B87F314267E}">
      <dsp:nvSpPr>
        <dsp:cNvPr id="0" name=""/>
        <dsp:cNvSpPr/>
      </dsp:nvSpPr>
      <dsp:spPr>
        <a:xfrm>
          <a:off x="1341560" y="792087"/>
          <a:ext cx="2820580" cy="2169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Развитие массовой физической культуры, спорта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62 792,1</a:t>
          </a:r>
          <a:endParaRPr lang="ru-RU" sz="1200" kern="1200" dirty="0">
            <a:latin typeface="Times New Roman" pitchFamily="18" charset="0"/>
            <a:cs typeface="Times New Roman" pitchFamily="18" charset="0"/>
          </a:endParaRPr>
        </a:p>
      </dsp:txBody>
      <dsp:txXfrm>
        <a:off x="1341560" y="792087"/>
        <a:ext cx="2820580" cy="2169550"/>
      </dsp:txXfrm>
    </dsp:sp>
    <dsp:sp modelId="{FDD0ED59-C76F-4E93-913A-C668FA049A0F}">
      <dsp:nvSpPr>
        <dsp:cNvPr id="0" name=""/>
        <dsp:cNvSpPr/>
      </dsp:nvSpPr>
      <dsp:spPr>
        <a:xfrm>
          <a:off x="1341560" y="2833250"/>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Развитие молодежной политики в районе</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13 199,5</a:t>
          </a:r>
          <a:endParaRPr lang="ru-RU" sz="1200" kern="1200" dirty="0">
            <a:latin typeface="Times New Roman" pitchFamily="18" charset="0"/>
            <a:cs typeface="Times New Roman" pitchFamily="18" charset="0"/>
          </a:endParaRPr>
        </a:p>
      </dsp:txBody>
      <dsp:txXfrm>
        <a:off x="1341560" y="2833250"/>
        <a:ext cx="2820580" cy="859932"/>
      </dsp:txXfrm>
    </dsp:sp>
    <dsp:sp modelId="{4B51C063-9882-4318-AB79-1B7E34F23459}">
      <dsp:nvSpPr>
        <dsp:cNvPr id="0" name=""/>
        <dsp:cNvSpPr/>
      </dsp:nvSpPr>
      <dsp:spPr>
        <a:xfrm>
          <a:off x="1341560" y="3564786"/>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Обеспечение реализации муниципальной программы и прочие мероприятия</a:t>
          </a:r>
        </a:p>
        <a:p>
          <a:pPr lvl="0" algn="ctr" defTabSz="533400">
            <a:lnSpc>
              <a:spcPct val="90000"/>
            </a:lnSpc>
            <a:spcBef>
              <a:spcPct val="0"/>
            </a:spcBef>
            <a:spcAft>
              <a:spcPct val="35000"/>
            </a:spcAft>
          </a:pPr>
          <a:r>
            <a:rPr lang="ru-RU" sz="1200" kern="1200" dirty="0" smtClean="0"/>
            <a:t>16 189,7</a:t>
          </a:r>
          <a:endParaRPr lang="ru-RU" sz="1200" kern="1200" dirty="0"/>
        </a:p>
      </dsp:txBody>
      <dsp:txXfrm>
        <a:off x="1341560" y="3564786"/>
        <a:ext cx="2820580" cy="85993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6349DC-4666-4DBD-AC6C-D6087B4C9D33}">
      <dsp:nvSpPr>
        <dsp:cNvPr id="0" name=""/>
        <dsp:cNvSpPr/>
      </dsp:nvSpPr>
      <dsp:spPr>
        <a:xfrm>
          <a:off x="740763" y="2484931"/>
          <a:ext cx="278899" cy="1722754"/>
        </a:xfrm>
        <a:custGeom>
          <a:avLst/>
          <a:gdLst/>
          <a:ahLst/>
          <a:cxnLst/>
          <a:rect l="0" t="0" r="0" b="0"/>
          <a:pathLst>
            <a:path>
              <a:moveTo>
                <a:pt x="0" y="0"/>
              </a:moveTo>
              <a:lnTo>
                <a:pt x="139449" y="0"/>
              </a:lnTo>
              <a:lnTo>
                <a:pt x="139449" y="1722754"/>
              </a:lnTo>
              <a:lnTo>
                <a:pt x="278899" y="17227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dirty="0"/>
        </a:p>
      </dsp:txBody>
      <dsp:txXfrm>
        <a:off x="836583" y="3302678"/>
        <a:ext cx="87259" cy="87259"/>
      </dsp:txXfrm>
    </dsp:sp>
    <dsp:sp modelId="{3B00C9E7-84AC-49B9-ACF2-4FA1A05BCB44}">
      <dsp:nvSpPr>
        <dsp:cNvPr id="0" name=""/>
        <dsp:cNvSpPr/>
      </dsp:nvSpPr>
      <dsp:spPr>
        <a:xfrm>
          <a:off x="740763" y="2484931"/>
          <a:ext cx="287606" cy="337357"/>
        </a:xfrm>
        <a:custGeom>
          <a:avLst/>
          <a:gdLst/>
          <a:ahLst/>
          <a:cxnLst/>
          <a:rect l="0" t="0" r="0" b="0"/>
          <a:pathLst>
            <a:path>
              <a:moveTo>
                <a:pt x="0" y="0"/>
              </a:moveTo>
              <a:lnTo>
                <a:pt x="143803" y="0"/>
              </a:lnTo>
              <a:lnTo>
                <a:pt x="143803" y="337357"/>
              </a:lnTo>
              <a:lnTo>
                <a:pt x="287606" y="33735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873483" y="2642526"/>
        <a:ext cx="22165" cy="22165"/>
      </dsp:txXfrm>
    </dsp:sp>
    <dsp:sp modelId="{0D60C23C-F719-445C-836B-22BBBFEBF2CB}">
      <dsp:nvSpPr>
        <dsp:cNvPr id="0" name=""/>
        <dsp:cNvSpPr/>
      </dsp:nvSpPr>
      <dsp:spPr>
        <a:xfrm>
          <a:off x="740763" y="1334001"/>
          <a:ext cx="267354" cy="1150929"/>
        </a:xfrm>
        <a:custGeom>
          <a:avLst/>
          <a:gdLst/>
          <a:ahLst/>
          <a:cxnLst/>
          <a:rect l="0" t="0" r="0" b="0"/>
          <a:pathLst>
            <a:path>
              <a:moveTo>
                <a:pt x="0" y="1150929"/>
              </a:moveTo>
              <a:lnTo>
                <a:pt x="133677" y="1150929"/>
              </a:lnTo>
              <a:lnTo>
                <a:pt x="133677" y="0"/>
              </a:lnTo>
              <a:lnTo>
                <a:pt x="26735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844901" y="1879926"/>
        <a:ext cx="59078" cy="59078"/>
      </dsp:txXfrm>
    </dsp:sp>
    <dsp:sp modelId="{7255C32E-BE47-4CBC-84D8-D0996D81D5D3}">
      <dsp:nvSpPr>
        <dsp:cNvPr id="0" name=""/>
        <dsp:cNvSpPr/>
      </dsp:nvSpPr>
      <dsp:spPr>
        <a:xfrm rot="16200000">
          <a:off x="-2113239" y="2114549"/>
          <a:ext cx="4967241" cy="740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Развитие транспортной системы</a:t>
          </a:r>
          <a:br>
            <a:rPr lang="ru-RU" sz="1400" kern="1200" dirty="0" smtClean="0">
              <a:latin typeface="Times New Roman" pitchFamily="18" charset="0"/>
              <a:cs typeface="Times New Roman" pitchFamily="18" charset="0"/>
            </a:rPr>
          </a:br>
          <a:r>
            <a:rPr lang="ru-RU" sz="1400" kern="1200" dirty="0" smtClean="0">
              <a:latin typeface="Times New Roman" pitchFamily="18" charset="0"/>
              <a:cs typeface="Times New Roman" pitchFamily="18" charset="0"/>
            </a:rPr>
            <a:t>Северо-Енисейского района</a:t>
          </a:r>
          <a:br>
            <a:rPr lang="ru-RU" sz="1400" kern="1200" dirty="0" smtClean="0">
              <a:latin typeface="Times New Roman" pitchFamily="18" charset="0"/>
              <a:cs typeface="Times New Roman" pitchFamily="18" charset="0"/>
            </a:rPr>
          </a:br>
          <a:endParaRPr lang="ru-RU" sz="1400" kern="1200" dirty="0">
            <a:latin typeface="Times New Roman" pitchFamily="18" charset="0"/>
            <a:cs typeface="Times New Roman" pitchFamily="18" charset="0"/>
          </a:endParaRPr>
        </a:p>
      </dsp:txBody>
      <dsp:txXfrm>
        <a:off x="-2113239" y="2114549"/>
        <a:ext cx="4967241" cy="740763"/>
      </dsp:txXfrm>
    </dsp:sp>
    <dsp:sp modelId="{FE124371-5989-4CF5-8EE0-76D0B7D72B09}">
      <dsp:nvSpPr>
        <dsp:cNvPr id="0" name=""/>
        <dsp:cNvSpPr/>
      </dsp:nvSpPr>
      <dsp:spPr>
        <a:xfrm>
          <a:off x="1008117" y="779779"/>
          <a:ext cx="4415552" cy="11084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Дороги Северо-Енисейского района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143 299,6</a:t>
          </a:r>
          <a:endParaRPr lang="ru-RU" sz="1200" kern="1200" dirty="0">
            <a:latin typeface="Times New Roman" pitchFamily="18" charset="0"/>
            <a:cs typeface="Times New Roman" pitchFamily="18" charset="0"/>
          </a:endParaRPr>
        </a:p>
      </dsp:txBody>
      <dsp:txXfrm>
        <a:off x="1008117" y="779779"/>
        <a:ext cx="4415552" cy="1108443"/>
      </dsp:txXfrm>
    </dsp:sp>
    <dsp:sp modelId="{7966EECF-EE01-4F69-927F-8EB470ED57B0}">
      <dsp:nvSpPr>
        <dsp:cNvPr id="0" name=""/>
        <dsp:cNvSpPr/>
      </dsp:nvSpPr>
      <dsp:spPr>
        <a:xfrm>
          <a:off x="1028369" y="2226074"/>
          <a:ext cx="4451856" cy="11924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Повышение безопасности дорожного движения в Северо-Енисейском районе</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4 977,5</a:t>
          </a:r>
          <a:endParaRPr lang="ru-RU" sz="1200" kern="1200" dirty="0">
            <a:latin typeface="Times New Roman" pitchFamily="18" charset="0"/>
            <a:cs typeface="Times New Roman" pitchFamily="18" charset="0"/>
          </a:endParaRPr>
        </a:p>
      </dsp:txBody>
      <dsp:txXfrm>
        <a:off x="1028369" y="2226074"/>
        <a:ext cx="4451856" cy="1192427"/>
      </dsp:txXfrm>
    </dsp:sp>
    <dsp:sp modelId="{B12B45CD-A15C-43A4-8293-64A90453C64E}">
      <dsp:nvSpPr>
        <dsp:cNvPr id="0" name=""/>
        <dsp:cNvSpPr/>
      </dsp:nvSpPr>
      <dsp:spPr>
        <a:xfrm>
          <a:off x="1019662" y="3672411"/>
          <a:ext cx="4460563" cy="10705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Развитие транспортного комплекса Северо-Енисейского района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29 484,0</a:t>
          </a:r>
        </a:p>
      </dsp:txBody>
      <dsp:txXfrm>
        <a:off x="1019662" y="3672411"/>
        <a:ext cx="4460563" cy="107054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42FFA8-59DA-46DD-B2FF-1F4C2A52864B}">
      <dsp:nvSpPr>
        <dsp:cNvPr id="0" name=""/>
        <dsp:cNvSpPr/>
      </dsp:nvSpPr>
      <dsp:spPr>
        <a:xfrm>
          <a:off x="461914" y="1437348"/>
          <a:ext cx="356404" cy="380331"/>
        </a:xfrm>
        <a:custGeom>
          <a:avLst/>
          <a:gdLst/>
          <a:ahLst/>
          <a:cxnLst/>
          <a:rect l="0" t="0" r="0" b="0"/>
          <a:pathLst>
            <a:path>
              <a:moveTo>
                <a:pt x="0" y="0"/>
              </a:moveTo>
              <a:lnTo>
                <a:pt x="178202" y="0"/>
              </a:lnTo>
              <a:lnTo>
                <a:pt x="178202" y="380331"/>
              </a:lnTo>
              <a:lnTo>
                <a:pt x="356404" y="3803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27086" y="1614483"/>
        <a:ext cx="26061" cy="26061"/>
      </dsp:txXfrm>
    </dsp:sp>
    <dsp:sp modelId="{D523C51B-7E39-4725-9461-A5B735CE195B}">
      <dsp:nvSpPr>
        <dsp:cNvPr id="0" name=""/>
        <dsp:cNvSpPr/>
      </dsp:nvSpPr>
      <dsp:spPr>
        <a:xfrm>
          <a:off x="461914" y="506509"/>
          <a:ext cx="356404" cy="930838"/>
        </a:xfrm>
        <a:custGeom>
          <a:avLst/>
          <a:gdLst/>
          <a:ahLst/>
          <a:cxnLst/>
          <a:rect l="0" t="0" r="0" b="0"/>
          <a:pathLst>
            <a:path>
              <a:moveTo>
                <a:pt x="0" y="930838"/>
              </a:moveTo>
              <a:lnTo>
                <a:pt x="178202" y="930838"/>
              </a:lnTo>
              <a:lnTo>
                <a:pt x="178202" y="0"/>
              </a:lnTo>
              <a:lnTo>
                <a:pt x="3564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15198" y="947010"/>
        <a:ext cx="49836" cy="49836"/>
      </dsp:txXfrm>
    </dsp:sp>
    <dsp:sp modelId="{C347BABD-8672-4B52-A603-1C93763AF7F7}">
      <dsp:nvSpPr>
        <dsp:cNvPr id="0" name=""/>
        <dsp:cNvSpPr/>
      </dsp:nvSpPr>
      <dsp:spPr>
        <a:xfrm rot="16200000">
          <a:off x="-1206390" y="1206390"/>
          <a:ext cx="2874696" cy="4619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Управление муниципальными финансами</a:t>
          </a:r>
          <a:endParaRPr lang="ru-RU" sz="1200" kern="1200" dirty="0">
            <a:latin typeface="Times New Roman" pitchFamily="18" charset="0"/>
            <a:cs typeface="Times New Roman" pitchFamily="18" charset="0"/>
          </a:endParaRPr>
        </a:p>
      </dsp:txBody>
      <dsp:txXfrm>
        <a:off x="-1206390" y="1206390"/>
        <a:ext cx="2874696" cy="461914"/>
      </dsp:txXfrm>
    </dsp:sp>
    <dsp:sp modelId="{8BD3A3D7-C5A5-46A7-B85D-521EEDB7E164}">
      <dsp:nvSpPr>
        <dsp:cNvPr id="0" name=""/>
        <dsp:cNvSpPr/>
      </dsp:nvSpPr>
      <dsp:spPr>
        <a:xfrm>
          <a:off x="818319" y="116918"/>
          <a:ext cx="2811955" cy="7791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Обеспечение реализации муниципальной программы и прочие мероприятия»</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34 054,6</a:t>
          </a:r>
          <a:endParaRPr lang="ru-RU" sz="1200" kern="1200" dirty="0">
            <a:latin typeface="Times New Roman" pitchFamily="18" charset="0"/>
            <a:cs typeface="Times New Roman" pitchFamily="18" charset="0"/>
          </a:endParaRPr>
        </a:p>
      </dsp:txBody>
      <dsp:txXfrm>
        <a:off x="818319" y="116918"/>
        <a:ext cx="2811955" cy="779181"/>
      </dsp:txXfrm>
    </dsp:sp>
    <dsp:sp modelId="{0F2A811E-15CE-4C10-AD2D-9A4517D33A62}">
      <dsp:nvSpPr>
        <dsp:cNvPr id="0" name=""/>
        <dsp:cNvSpPr/>
      </dsp:nvSpPr>
      <dsp:spPr>
        <a:xfrm>
          <a:off x="818319" y="1460644"/>
          <a:ext cx="2789149" cy="71406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Отдельное мероприятие «Межбюджетные трансферты из бюджета Северо-Енисейского района»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525 359,6</a:t>
          </a:r>
          <a:endParaRPr lang="ru-RU" sz="1200" kern="1200" dirty="0">
            <a:latin typeface="Times New Roman" pitchFamily="18" charset="0"/>
            <a:cs typeface="Times New Roman" pitchFamily="18" charset="0"/>
          </a:endParaRPr>
        </a:p>
      </dsp:txBody>
      <dsp:txXfrm>
        <a:off x="818319" y="1460644"/>
        <a:ext cx="2789149" cy="71406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A84346-C376-4E37-A6C3-743020D76F14}">
      <dsp:nvSpPr>
        <dsp:cNvPr id="0" name=""/>
        <dsp:cNvSpPr/>
      </dsp:nvSpPr>
      <dsp:spPr>
        <a:xfrm>
          <a:off x="655430" y="1611939"/>
          <a:ext cx="352689" cy="515973"/>
        </a:xfrm>
        <a:custGeom>
          <a:avLst/>
          <a:gdLst/>
          <a:ahLst/>
          <a:cxnLst/>
          <a:rect l="0" t="0" r="0" b="0"/>
          <a:pathLst>
            <a:path>
              <a:moveTo>
                <a:pt x="0" y="0"/>
              </a:moveTo>
              <a:lnTo>
                <a:pt x="176344" y="0"/>
              </a:lnTo>
              <a:lnTo>
                <a:pt x="176344" y="515973"/>
              </a:lnTo>
              <a:lnTo>
                <a:pt x="352689" y="5159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16150" y="1854301"/>
        <a:ext cx="31249" cy="31249"/>
      </dsp:txXfrm>
    </dsp:sp>
    <dsp:sp modelId="{15194A33-D17F-49FB-B7C2-3B4B02F14E5F}">
      <dsp:nvSpPr>
        <dsp:cNvPr id="0" name=""/>
        <dsp:cNvSpPr/>
      </dsp:nvSpPr>
      <dsp:spPr>
        <a:xfrm>
          <a:off x="655430" y="1611939"/>
          <a:ext cx="352689" cy="1085048"/>
        </a:xfrm>
        <a:custGeom>
          <a:avLst/>
          <a:gdLst/>
          <a:ahLst/>
          <a:cxnLst/>
          <a:rect l="0" t="0" r="0" b="0"/>
          <a:pathLst>
            <a:path>
              <a:moveTo>
                <a:pt x="0" y="0"/>
              </a:moveTo>
              <a:lnTo>
                <a:pt x="176344" y="0"/>
              </a:lnTo>
              <a:lnTo>
                <a:pt x="176344" y="1085048"/>
              </a:lnTo>
              <a:lnTo>
                <a:pt x="352689" y="10850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03252" y="2125940"/>
        <a:ext cx="57046" cy="57046"/>
      </dsp:txXfrm>
    </dsp:sp>
    <dsp:sp modelId="{D7FD32A0-1361-4F6F-B734-B6226AEE01F6}">
      <dsp:nvSpPr>
        <dsp:cNvPr id="0" name=""/>
        <dsp:cNvSpPr/>
      </dsp:nvSpPr>
      <dsp:spPr>
        <a:xfrm>
          <a:off x="655430" y="1488746"/>
          <a:ext cx="352689" cy="123192"/>
        </a:xfrm>
        <a:custGeom>
          <a:avLst/>
          <a:gdLst/>
          <a:ahLst/>
          <a:cxnLst/>
          <a:rect l="0" t="0" r="0" b="0"/>
          <a:pathLst>
            <a:path>
              <a:moveTo>
                <a:pt x="0" y="123192"/>
              </a:moveTo>
              <a:lnTo>
                <a:pt x="176344" y="123192"/>
              </a:lnTo>
              <a:lnTo>
                <a:pt x="176344" y="0"/>
              </a:lnTo>
              <a:lnTo>
                <a:pt x="35268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22436" y="1541003"/>
        <a:ext cx="18679" cy="18679"/>
      </dsp:txXfrm>
    </dsp:sp>
    <dsp:sp modelId="{C58F10F2-A737-4AA2-BAAA-3C567C23D03B}">
      <dsp:nvSpPr>
        <dsp:cNvPr id="0" name=""/>
        <dsp:cNvSpPr/>
      </dsp:nvSpPr>
      <dsp:spPr>
        <a:xfrm>
          <a:off x="655430" y="854174"/>
          <a:ext cx="352689" cy="757764"/>
        </a:xfrm>
        <a:custGeom>
          <a:avLst/>
          <a:gdLst/>
          <a:ahLst/>
          <a:cxnLst/>
          <a:rect l="0" t="0" r="0" b="0"/>
          <a:pathLst>
            <a:path>
              <a:moveTo>
                <a:pt x="0" y="757764"/>
              </a:moveTo>
              <a:lnTo>
                <a:pt x="176344" y="757764"/>
              </a:lnTo>
              <a:lnTo>
                <a:pt x="176344" y="0"/>
              </a:lnTo>
              <a:lnTo>
                <a:pt x="35268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10880" y="1212161"/>
        <a:ext cx="41791" cy="41791"/>
      </dsp:txXfrm>
    </dsp:sp>
    <dsp:sp modelId="{16C7F677-5BD0-4B42-9455-B2CDCB278DCD}">
      <dsp:nvSpPr>
        <dsp:cNvPr id="0" name=""/>
        <dsp:cNvSpPr/>
      </dsp:nvSpPr>
      <dsp:spPr>
        <a:xfrm>
          <a:off x="655430" y="311753"/>
          <a:ext cx="352689" cy="1300185"/>
        </a:xfrm>
        <a:custGeom>
          <a:avLst/>
          <a:gdLst/>
          <a:ahLst/>
          <a:cxnLst/>
          <a:rect l="0" t="0" r="0" b="0"/>
          <a:pathLst>
            <a:path>
              <a:moveTo>
                <a:pt x="0" y="1300185"/>
              </a:moveTo>
              <a:lnTo>
                <a:pt x="176344" y="1300185"/>
              </a:lnTo>
              <a:lnTo>
                <a:pt x="176344" y="0"/>
              </a:lnTo>
              <a:lnTo>
                <a:pt x="35268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798096" y="928166"/>
        <a:ext cx="67358" cy="67358"/>
      </dsp:txXfrm>
    </dsp:sp>
    <dsp:sp modelId="{41F94149-52BF-4C65-9DAB-15383E7BF078}">
      <dsp:nvSpPr>
        <dsp:cNvPr id="0" name=""/>
        <dsp:cNvSpPr/>
      </dsp:nvSpPr>
      <dsp:spPr>
        <a:xfrm rot="16200000">
          <a:off x="-1114957" y="1284223"/>
          <a:ext cx="2885345" cy="6554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Развитие местного самоуправления</a:t>
          </a:r>
          <a:endParaRPr lang="ru-RU" sz="1400" kern="1200" dirty="0">
            <a:latin typeface="Times New Roman" pitchFamily="18" charset="0"/>
            <a:cs typeface="Times New Roman" pitchFamily="18" charset="0"/>
          </a:endParaRPr>
        </a:p>
      </dsp:txBody>
      <dsp:txXfrm>
        <a:off x="-1114957" y="1284223"/>
        <a:ext cx="2885345" cy="655430"/>
      </dsp:txXfrm>
    </dsp:sp>
    <dsp:sp modelId="{F5A30079-CC7C-4853-BA1F-BE5A40AC20C1}">
      <dsp:nvSpPr>
        <dsp:cNvPr id="0" name=""/>
        <dsp:cNvSpPr/>
      </dsp:nvSpPr>
      <dsp:spPr>
        <a:xfrm>
          <a:off x="1008120" y="131732"/>
          <a:ext cx="4108702" cy="36004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Создание условий для обеспечения населения района услугами торговли</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19 649,9</a:t>
          </a:r>
          <a:endParaRPr lang="ru-RU" sz="1000" kern="1200" dirty="0">
            <a:latin typeface="Times New Roman" pitchFamily="18" charset="0"/>
            <a:cs typeface="Times New Roman" pitchFamily="18" charset="0"/>
          </a:endParaRPr>
        </a:p>
      </dsp:txBody>
      <dsp:txXfrm>
        <a:off x="1008120" y="131732"/>
        <a:ext cx="4108702" cy="360041"/>
      </dsp:txXfrm>
    </dsp:sp>
    <dsp:sp modelId="{44367C5D-314C-4DFC-A103-FADBB54DFCD0}">
      <dsp:nvSpPr>
        <dsp:cNvPr id="0" name=""/>
        <dsp:cNvSpPr/>
      </dsp:nvSpPr>
      <dsp:spPr>
        <a:xfrm>
          <a:off x="1008120" y="526459"/>
          <a:ext cx="4100188" cy="6554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Развитие и поддержка субъектов малого и среднего предпринимательства на территории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10,0</a:t>
          </a:r>
          <a:endParaRPr lang="ru-RU" sz="1000" kern="1200" dirty="0">
            <a:latin typeface="Times New Roman" pitchFamily="18" charset="0"/>
            <a:cs typeface="Times New Roman" pitchFamily="18" charset="0"/>
          </a:endParaRPr>
        </a:p>
      </dsp:txBody>
      <dsp:txXfrm>
        <a:off x="1008120" y="526459"/>
        <a:ext cx="4100188" cy="655430"/>
      </dsp:txXfrm>
    </dsp:sp>
    <dsp:sp modelId="{3AAA717B-D7FD-4194-8C21-37919332731E}">
      <dsp:nvSpPr>
        <dsp:cNvPr id="0" name=""/>
        <dsp:cNvSpPr/>
      </dsp:nvSpPr>
      <dsp:spPr>
        <a:xfrm>
          <a:off x="1008120" y="1286208"/>
          <a:ext cx="4050850" cy="40507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Развитие сельского хозяйства на территории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900,0</a:t>
          </a:r>
          <a:endParaRPr lang="ru-RU" sz="1000" kern="1200" dirty="0">
            <a:latin typeface="Times New Roman" pitchFamily="18" charset="0"/>
            <a:cs typeface="Times New Roman" pitchFamily="18" charset="0"/>
          </a:endParaRPr>
        </a:p>
      </dsp:txBody>
      <dsp:txXfrm>
        <a:off x="1008120" y="1286208"/>
        <a:ext cx="4050850" cy="405075"/>
      </dsp:txXfrm>
    </dsp:sp>
    <dsp:sp modelId="{00C72338-63C3-43C2-924A-84299C504212}">
      <dsp:nvSpPr>
        <dsp:cNvPr id="0" name=""/>
        <dsp:cNvSpPr/>
      </dsp:nvSpPr>
      <dsp:spPr>
        <a:xfrm>
          <a:off x="1008120" y="2485562"/>
          <a:ext cx="4100188" cy="4228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Поддержка местных инициатив</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70 338,7</a:t>
          </a:r>
          <a:endParaRPr lang="ru-RU" sz="1000" kern="1200" dirty="0">
            <a:latin typeface="Times New Roman" pitchFamily="18" charset="0"/>
            <a:cs typeface="Times New Roman" pitchFamily="18" charset="0"/>
          </a:endParaRPr>
        </a:p>
      </dsp:txBody>
      <dsp:txXfrm>
        <a:off x="1008120" y="2485562"/>
        <a:ext cx="4100188" cy="422851"/>
      </dsp:txXfrm>
    </dsp:sp>
    <dsp:sp modelId="{1BEB1DF2-471B-47F9-B473-85DA5012AFE4}">
      <dsp:nvSpPr>
        <dsp:cNvPr id="0" name=""/>
        <dsp:cNvSpPr/>
      </dsp:nvSpPr>
      <dsp:spPr>
        <a:xfrm>
          <a:off x="1008120" y="1800197"/>
          <a:ext cx="4094040" cy="6554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реализации общественных и гражданских инициатив, поддержка социально-ориентированных некоммерческих организаций</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0,0</a:t>
          </a:r>
          <a:endParaRPr lang="ru-RU" sz="1000" kern="1200" dirty="0">
            <a:latin typeface="Times New Roman" pitchFamily="18" charset="0"/>
            <a:cs typeface="Times New Roman" pitchFamily="18" charset="0"/>
          </a:endParaRPr>
        </a:p>
      </dsp:txBody>
      <dsp:txXfrm>
        <a:off x="1008120" y="1800197"/>
        <a:ext cx="4094040" cy="6554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B84DC-6ED3-461A-9779-42748396BC83}">
      <dsp:nvSpPr>
        <dsp:cNvPr id="0" name=""/>
        <dsp:cNvSpPr/>
      </dsp:nvSpPr>
      <dsp:spPr>
        <a:xfrm>
          <a:off x="-20786" y="-37273"/>
          <a:ext cx="1519517" cy="1519517"/>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69B39C88-5A86-4D7A-BB6C-26E54BDD549A}">
      <dsp:nvSpPr>
        <dsp:cNvPr id="0" name=""/>
        <dsp:cNvSpPr/>
      </dsp:nvSpPr>
      <dsp:spPr>
        <a:xfrm>
          <a:off x="759758" y="0"/>
          <a:ext cx="3467920" cy="151951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b="0" kern="1200" dirty="0" smtClean="0">
              <a:latin typeface="Times New Roman" pitchFamily="18" charset="0"/>
              <a:cs typeface="Times New Roman" pitchFamily="18" charset="0"/>
            </a:rPr>
            <a:t>Участие в конкурсном отборе проводимого в рамках 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a:t>
          </a:r>
        </a:p>
      </dsp:txBody>
      <dsp:txXfrm>
        <a:off x="759758" y="0"/>
        <a:ext cx="3467920" cy="151951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BBFF1-29A1-4506-948E-F73256431591}">
      <dsp:nvSpPr>
        <dsp:cNvPr id="0" name=""/>
        <dsp:cNvSpPr/>
      </dsp:nvSpPr>
      <dsp:spPr>
        <a:xfrm>
          <a:off x="753617" y="2337276"/>
          <a:ext cx="862484" cy="1552632"/>
        </a:xfrm>
        <a:custGeom>
          <a:avLst/>
          <a:gdLst/>
          <a:ahLst/>
          <a:cxnLst/>
          <a:rect l="0" t="0" r="0" b="0"/>
          <a:pathLst>
            <a:path>
              <a:moveTo>
                <a:pt x="0" y="0"/>
              </a:moveTo>
              <a:lnTo>
                <a:pt x="431242" y="0"/>
              </a:lnTo>
              <a:lnTo>
                <a:pt x="431242" y="1552632"/>
              </a:lnTo>
              <a:lnTo>
                <a:pt x="862484" y="15526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dirty="0"/>
        </a:p>
      </dsp:txBody>
      <dsp:txXfrm>
        <a:off x="1140456" y="3069189"/>
        <a:ext cx="88805" cy="88805"/>
      </dsp:txXfrm>
    </dsp:sp>
    <dsp:sp modelId="{46D907CD-9A2D-4ADF-9B5B-F0F306D0C713}">
      <dsp:nvSpPr>
        <dsp:cNvPr id="0" name=""/>
        <dsp:cNvSpPr/>
      </dsp:nvSpPr>
      <dsp:spPr>
        <a:xfrm>
          <a:off x="753617" y="2337276"/>
          <a:ext cx="862484" cy="753025"/>
        </a:xfrm>
        <a:custGeom>
          <a:avLst/>
          <a:gdLst/>
          <a:ahLst/>
          <a:cxnLst/>
          <a:rect l="0" t="0" r="0" b="0"/>
          <a:pathLst>
            <a:path>
              <a:moveTo>
                <a:pt x="0" y="0"/>
              </a:moveTo>
              <a:lnTo>
                <a:pt x="431242" y="0"/>
              </a:lnTo>
              <a:lnTo>
                <a:pt x="431242" y="753025"/>
              </a:lnTo>
              <a:lnTo>
                <a:pt x="862484" y="7530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1156235" y="2685165"/>
        <a:ext cx="57247" cy="57247"/>
      </dsp:txXfrm>
    </dsp:sp>
    <dsp:sp modelId="{A324A088-0BF5-47BB-84DA-4C982D9D2AF2}">
      <dsp:nvSpPr>
        <dsp:cNvPr id="0" name=""/>
        <dsp:cNvSpPr/>
      </dsp:nvSpPr>
      <dsp:spPr>
        <a:xfrm>
          <a:off x="753617" y="2291556"/>
          <a:ext cx="870987" cy="91440"/>
        </a:xfrm>
        <a:custGeom>
          <a:avLst/>
          <a:gdLst/>
          <a:ahLst/>
          <a:cxnLst/>
          <a:rect l="0" t="0" r="0" b="0"/>
          <a:pathLst>
            <a:path>
              <a:moveTo>
                <a:pt x="0" y="45720"/>
              </a:moveTo>
              <a:lnTo>
                <a:pt x="435493" y="45720"/>
              </a:lnTo>
              <a:lnTo>
                <a:pt x="435493" y="78799"/>
              </a:lnTo>
              <a:lnTo>
                <a:pt x="870987" y="78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1167320" y="2315485"/>
        <a:ext cx="43580" cy="43580"/>
      </dsp:txXfrm>
    </dsp:sp>
    <dsp:sp modelId="{E597C3C4-336B-48E1-999E-915DB7034795}">
      <dsp:nvSpPr>
        <dsp:cNvPr id="0" name=""/>
        <dsp:cNvSpPr/>
      </dsp:nvSpPr>
      <dsp:spPr>
        <a:xfrm>
          <a:off x="753617" y="1564663"/>
          <a:ext cx="862484" cy="772612"/>
        </a:xfrm>
        <a:custGeom>
          <a:avLst/>
          <a:gdLst/>
          <a:ahLst/>
          <a:cxnLst/>
          <a:rect l="0" t="0" r="0" b="0"/>
          <a:pathLst>
            <a:path>
              <a:moveTo>
                <a:pt x="0" y="772612"/>
              </a:moveTo>
              <a:lnTo>
                <a:pt x="431242" y="772612"/>
              </a:lnTo>
              <a:lnTo>
                <a:pt x="431242" y="0"/>
              </a:lnTo>
              <a:lnTo>
                <a:pt x="86248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1155911" y="1922021"/>
        <a:ext cx="57896" cy="57896"/>
      </dsp:txXfrm>
    </dsp:sp>
    <dsp:sp modelId="{4EB5C69D-0640-4DB7-8474-31D16E77BBB0}">
      <dsp:nvSpPr>
        <dsp:cNvPr id="0" name=""/>
        <dsp:cNvSpPr/>
      </dsp:nvSpPr>
      <dsp:spPr>
        <a:xfrm>
          <a:off x="753617" y="760730"/>
          <a:ext cx="862484" cy="1576545"/>
        </a:xfrm>
        <a:custGeom>
          <a:avLst/>
          <a:gdLst/>
          <a:ahLst/>
          <a:cxnLst/>
          <a:rect l="0" t="0" r="0" b="0"/>
          <a:pathLst>
            <a:path>
              <a:moveTo>
                <a:pt x="0" y="1576545"/>
              </a:moveTo>
              <a:lnTo>
                <a:pt x="431242" y="1576545"/>
              </a:lnTo>
              <a:lnTo>
                <a:pt x="431242" y="0"/>
              </a:lnTo>
              <a:lnTo>
                <a:pt x="86248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dirty="0"/>
        </a:p>
      </dsp:txBody>
      <dsp:txXfrm>
        <a:off x="1139933" y="1504077"/>
        <a:ext cx="89852" cy="89852"/>
      </dsp:txXfrm>
    </dsp:sp>
    <dsp:sp modelId="{62440AD2-5F42-43BB-9E39-2FCC33600A4F}">
      <dsp:nvSpPr>
        <dsp:cNvPr id="0" name=""/>
        <dsp:cNvSpPr/>
      </dsp:nvSpPr>
      <dsp:spPr>
        <a:xfrm rot="16200000">
          <a:off x="-1606395" y="1960467"/>
          <a:ext cx="3966407" cy="7536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Создание условий для обеспечения доступным и комфортным жильем граждан Северо-Енисейского района</a:t>
          </a:r>
          <a:endParaRPr lang="ru-RU" sz="1200" kern="1200" dirty="0">
            <a:latin typeface="Times New Roman" pitchFamily="18" charset="0"/>
            <a:cs typeface="Times New Roman" pitchFamily="18" charset="0"/>
          </a:endParaRPr>
        </a:p>
      </dsp:txBody>
      <dsp:txXfrm>
        <a:off x="-1606395" y="1960467"/>
        <a:ext cx="3966407" cy="753617"/>
      </dsp:txXfrm>
    </dsp:sp>
    <dsp:sp modelId="{9F8B010D-B14E-483B-822F-5B87F314267E}">
      <dsp:nvSpPr>
        <dsp:cNvPr id="0" name=""/>
        <dsp:cNvSpPr/>
      </dsp:nvSpPr>
      <dsp:spPr>
        <a:xfrm>
          <a:off x="1616101" y="433397"/>
          <a:ext cx="3626745" cy="65466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Улучшение жилищных условий отдельных категорий граждан, проживающих на территории Северо-Енисейского района</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1 955,1</a:t>
          </a:r>
          <a:endParaRPr lang="ru-RU" sz="1100" kern="1200" dirty="0">
            <a:latin typeface="Times New Roman" pitchFamily="18" charset="0"/>
            <a:cs typeface="Times New Roman" pitchFamily="18" charset="0"/>
          </a:endParaRPr>
        </a:p>
      </dsp:txBody>
      <dsp:txXfrm>
        <a:off x="1616101" y="433397"/>
        <a:ext cx="3626745" cy="654667"/>
      </dsp:txXfrm>
    </dsp:sp>
    <dsp:sp modelId="{99D953BE-08E9-4B21-862E-94B751C2218C}">
      <dsp:nvSpPr>
        <dsp:cNvPr id="0" name=""/>
        <dsp:cNvSpPr/>
      </dsp:nvSpPr>
      <dsp:spPr>
        <a:xfrm>
          <a:off x="1616101" y="1161700"/>
          <a:ext cx="3617401" cy="80592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Развитие среднеэтажного и малоэтажного жилищного строительства в Северо-Енисейском районе</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258 563,9</a:t>
          </a:r>
          <a:endParaRPr lang="ru-RU" sz="1000" kern="1200" dirty="0">
            <a:latin typeface="Times New Roman" pitchFamily="18" charset="0"/>
            <a:cs typeface="Times New Roman" pitchFamily="18" charset="0"/>
          </a:endParaRPr>
        </a:p>
      </dsp:txBody>
      <dsp:txXfrm>
        <a:off x="1616101" y="1161700"/>
        <a:ext cx="3617401" cy="805926"/>
      </dsp:txXfrm>
    </dsp:sp>
    <dsp:sp modelId="{FDD0ED59-C76F-4E93-913A-C668FA049A0F}">
      <dsp:nvSpPr>
        <dsp:cNvPr id="0" name=""/>
        <dsp:cNvSpPr/>
      </dsp:nvSpPr>
      <dsp:spPr>
        <a:xfrm>
          <a:off x="1624604" y="2026235"/>
          <a:ext cx="3640439" cy="68824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Капитальный ремонт муниципальных жилых помещений и общего имущества в многоквартирных домах, расположенных на территории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98 779,9</a:t>
          </a:r>
          <a:endParaRPr lang="ru-RU" sz="1000" kern="1200" dirty="0">
            <a:latin typeface="Times New Roman" pitchFamily="18" charset="0"/>
            <a:cs typeface="Times New Roman" pitchFamily="18" charset="0"/>
          </a:endParaRPr>
        </a:p>
      </dsp:txBody>
      <dsp:txXfrm>
        <a:off x="1624604" y="2026235"/>
        <a:ext cx="3640439" cy="688241"/>
      </dsp:txXfrm>
    </dsp:sp>
    <dsp:sp modelId="{194599F4-3907-4E06-B663-3B6349F86F4E}">
      <dsp:nvSpPr>
        <dsp:cNvPr id="0" name=""/>
        <dsp:cNvSpPr/>
      </dsp:nvSpPr>
      <dsp:spPr>
        <a:xfrm>
          <a:off x="1616101" y="2761080"/>
          <a:ext cx="3636435" cy="6584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Реализация мероприятий в области градостроительной деятельности на территории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3 500,0</a:t>
          </a:r>
          <a:endParaRPr lang="ru-RU" sz="1000" kern="1200" dirty="0">
            <a:latin typeface="Times New Roman" pitchFamily="18" charset="0"/>
            <a:cs typeface="Times New Roman" pitchFamily="18" charset="0"/>
          </a:endParaRPr>
        </a:p>
      </dsp:txBody>
      <dsp:txXfrm>
        <a:off x="1616101" y="2761080"/>
        <a:ext cx="3636435" cy="658443"/>
      </dsp:txXfrm>
    </dsp:sp>
    <dsp:sp modelId="{4B51C063-9882-4318-AB79-1B7E34F23459}">
      <dsp:nvSpPr>
        <dsp:cNvPr id="0" name=""/>
        <dsp:cNvSpPr/>
      </dsp:nvSpPr>
      <dsp:spPr>
        <a:xfrm>
          <a:off x="1616101" y="3513100"/>
          <a:ext cx="3654430" cy="7536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Обеспечение условий реализации муниципальной программы</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25 683,6</a:t>
          </a:r>
          <a:endParaRPr lang="ru-RU" sz="1000" kern="1200" dirty="0">
            <a:latin typeface="Times New Roman" pitchFamily="18" charset="0"/>
            <a:cs typeface="Times New Roman" pitchFamily="18" charset="0"/>
          </a:endParaRPr>
        </a:p>
      </dsp:txBody>
      <dsp:txXfrm>
        <a:off x="1616101" y="3513100"/>
        <a:ext cx="3654430" cy="75361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E2344-25B7-4C4E-AB1D-067204D6E809}">
      <dsp:nvSpPr>
        <dsp:cNvPr id="0" name=""/>
        <dsp:cNvSpPr/>
      </dsp:nvSpPr>
      <dsp:spPr>
        <a:xfrm>
          <a:off x="840404" y="1368110"/>
          <a:ext cx="1018840" cy="91440"/>
        </a:xfrm>
        <a:custGeom>
          <a:avLst/>
          <a:gdLst/>
          <a:ahLst/>
          <a:cxnLst/>
          <a:rect l="0" t="0" r="0" b="0"/>
          <a:pathLst>
            <a:path>
              <a:moveTo>
                <a:pt x="0" y="110935"/>
              </a:moveTo>
              <a:lnTo>
                <a:pt x="509420" y="110935"/>
              </a:lnTo>
              <a:lnTo>
                <a:pt x="509420" y="45720"/>
              </a:lnTo>
              <a:lnTo>
                <a:pt x="1018840"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324301" y="1388307"/>
        <a:ext cx="51046" cy="51046"/>
      </dsp:txXfrm>
    </dsp:sp>
    <dsp:sp modelId="{761F5429-391E-40FF-A0B8-52257D99353D}">
      <dsp:nvSpPr>
        <dsp:cNvPr id="0" name=""/>
        <dsp:cNvSpPr/>
      </dsp:nvSpPr>
      <dsp:spPr>
        <a:xfrm rot="16200000">
          <a:off x="-912801" y="1199122"/>
          <a:ext cx="2946564" cy="55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Содействие развитию гражданского общества</a:t>
          </a:r>
          <a:endParaRPr lang="ru-RU" sz="1200" kern="1200" dirty="0">
            <a:latin typeface="Times New Roman" pitchFamily="18" charset="0"/>
            <a:cs typeface="Times New Roman" pitchFamily="18" charset="0"/>
          </a:endParaRPr>
        </a:p>
      </dsp:txBody>
      <dsp:txXfrm>
        <a:off x="-912801" y="1199122"/>
        <a:ext cx="2946564" cy="559847"/>
      </dsp:txXfrm>
    </dsp:sp>
    <dsp:sp modelId="{DEDE37E8-46FF-4160-8193-A7CA83802DCC}">
      <dsp:nvSpPr>
        <dsp:cNvPr id="0" name=""/>
        <dsp:cNvSpPr/>
      </dsp:nvSpPr>
      <dsp:spPr>
        <a:xfrm>
          <a:off x="1859244" y="898535"/>
          <a:ext cx="3128998" cy="10305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Открытость власти и информирование населения Северо-Енисейского района о деятельности и решениях органов местного самоуправления Северо-Енисейского района и информационно-разъяснительная работа по актуальным социально значимым вопросам</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29 947,8</a:t>
          </a:r>
          <a:endParaRPr lang="ru-RU" sz="1000" kern="1200" dirty="0">
            <a:latin typeface="Times New Roman" pitchFamily="18" charset="0"/>
            <a:cs typeface="Times New Roman" pitchFamily="18" charset="0"/>
          </a:endParaRPr>
        </a:p>
      </dsp:txBody>
      <dsp:txXfrm>
        <a:off x="1859244" y="898535"/>
        <a:ext cx="3128998" cy="103058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BBFF1-29A1-4506-948E-F73256431591}">
      <dsp:nvSpPr>
        <dsp:cNvPr id="0" name=""/>
        <dsp:cNvSpPr/>
      </dsp:nvSpPr>
      <dsp:spPr>
        <a:xfrm>
          <a:off x="858254" y="2267399"/>
          <a:ext cx="520802" cy="1345354"/>
        </a:xfrm>
        <a:custGeom>
          <a:avLst/>
          <a:gdLst/>
          <a:ahLst/>
          <a:cxnLst/>
          <a:rect l="0" t="0" r="0" b="0"/>
          <a:pathLst>
            <a:path>
              <a:moveTo>
                <a:pt x="0" y="0"/>
              </a:moveTo>
              <a:lnTo>
                <a:pt x="260401" y="0"/>
              </a:lnTo>
              <a:lnTo>
                <a:pt x="260401" y="1345354"/>
              </a:lnTo>
              <a:lnTo>
                <a:pt x="520802" y="13453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82589" y="2904010"/>
        <a:ext cx="72132" cy="72132"/>
      </dsp:txXfrm>
    </dsp:sp>
    <dsp:sp modelId="{A324A088-0BF5-47BB-84DA-4C982D9D2AF2}">
      <dsp:nvSpPr>
        <dsp:cNvPr id="0" name=""/>
        <dsp:cNvSpPr/>
      </dsp:nvSpPr>
      <dsp:spPr>
        <a:xfrm>
          <a:off x="858254" y="2267399"/>
          <a:ext cx="520802" cy="347234"/>
        </a:xfrm>
        <a:custGeom>
          <a:avLst/>
          <a:gdLst/>
          <a:ahLst/>
          <a:cxnLst/>
          <a:rect l="0" t="0" r="0" b="0"/>
          <a:pathLst>
            <a:path>
              <a:moveTo>
                <a:pt x="0" y="0"/>
              </a:moveTo>
              <a:lnTo>
                <a:pt x="260401" y="0"/>
              </a:lnTo>
              <a:lnTo>
                <a:pt x="260401" y="347234"/>
              </a:lnTo>
              <a:lnTo>
                <a:pt x="520802" y="3472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103006" y="2425367"/>
        <a:ext cx="31297" cy="31297"/>
      </dsp:txXfrm>
    </dsp:sp>
    <dsp:sp modelId="{4EB5C69D-0640-4DB7-8474-31D16E77BBB0}">
      <dsp:nvSpPr>
        <dsp:cNvPr id="0" name=""/>
        <dsp:cNvSpPr/>
      </dsp:nvSpPr>
      <dsp:spPr>
        <a:xfrm>
          <a:off x="858254" y="1609605"/>
          <a:ext cx="520802" cy="657793"/>
        </a:xfrm>
        <a:custGeom>
          <a:avLst/>
          <a:gdLst/>
          <a:ahLst/>
          <a:cxnLst/>
          <a:rect l="0" t="0" r="0" b="0"/>
          <a:pathLst>
            <a:path>
              <a:moveTo>
                <a:pt x="0" y="657793"/>
              </a:moveTo>
              <a:lnTo>
                <a:pt x="260401" y="657793"/>
              </a:lnTo>
              <a:lnTo>
                <a:pt x="260401" y="0"/>
              </a:lnTo>
              <a:lnTo>
                <a:pt x="52080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97680" y="1917527"/>
        <a:ext cx="41950" cy="41950"/>
      </dsp:txXfrm>
    </dsp:sp>
    <dsp:sp modelId="{62440AD2-5F42-43BB-9E39-2FCC33600A4F}">
      <dsp:nvSpPr>
        <dsp:cNvPr id="0" name=""/>
        <dsp:cNvSpPr/>
      </dsp:nvSpPr>
      <dsp:spPr>
        <a:xfrm rot="16200000">
          <a:off x="-1829436" y="1838272"/>
          <a:ext cx="4517127" cy="8582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Управление муниципальным имуществом</a:t>
          </a:r>
          <a:endParaRPr lang="ru-RU" sz="1200" kern="1200" dirty="0">
            <a:solidFill>
              <a:schemeClr val="bg1"/>
            </a:solidFill>
            <a:latin typeface="Times New Roman" pitchFamily="18" charset="0"/>
            <a:cs typeface="Times New Roman" pitchFamily="18" charset="0"/>
          </a:endParaRPr>
        </a:p>
      </dsp:txBody>
      <dsp:txXfrm>
        <a:off x="-1829436" y="1838272"/>
        <a:ext cx="4517127" cy="858254"/>
      </dsp:txXfrm>
    </dsp:sp>
    <dsp:sp modelId="{9F8B010D-B14E-483B-822F-5B87F314267E}">
      <dsp:nvSpPr>
        <dsp:cNvPr id="0" name=""/>
        <dsp:cNvSpPr/>
      </dsp:nvSpPr>
      <dsp:spPr>
        <a:xfrm>
          <a:off x="1379056" y="958151"/>
          <a:ext cx="2751622" cy="1302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Повышение эффективности управления муниципальным имуществом, содержание и техническое обслуживание муниципального имущества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24 205,8</a:t>
          </a:r>
          <a:endParaRPr lang="ru-RU" sz="1200" kern="1200" dirty="0">
            <a:latin typeface="Times New Roman" pitchFamily="18" charset="0"/>
            <a:cs typeface="Times New Roman" pitchFamily="18" charset="0"/>
          </a:endParaRPr>
        </a:p>
      </dsp:txBody>
      <dsp:txXfrm>
        <a:off x="1379056" y="958151"/>
        <a:ext cx="2751622" cy="1302907"/>
      </dsp:txXfrm>
    </dsp:sp>
    <dsp:sp modelId="{FDD0ED59-C76F-4E93-913A-C668FA049A0F}">
      <dsp:nvSpPr>
        <dsp:cNvPr id="0" name=""/>
        <dsp:cNvSpPr/>
      </dsp:nvSpPr>
      <dsp:spPr>
        <a:xfrm>
          <a:off x="1379056" y="2132921"/>
          <a:ext cx="2751622" cy="96342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u="none" kern="1200" dirty="0" smtClean="0">
              <a:solidFill>
                <a:schemeClr val="bg1"/>
              </a:solidFill>
              <a:latin typeface="Times New Roman" panose="02020603050405020304" pitchFamily="18" charset="0"/>
              <a:cs typeface="Times New Roman" panose="02020603050405020304" pitchFamily="18" charset="0"/>
            </a:rPr>
            <a:t>Реализация мероприятий в области земельных отношений и природопользования</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550,0</a:t>
          </a:r>
          <a:endParaRPr lang="ru-RU" sz="1200" kern="1200" dirty="0">
            <a:latin typeface="Times New Roman" pitchFamily="18" charset="0"/>
            <a:cs typeface="Times New Roman" pitchFamily="18" charset="0"/>
          </a:endParaRPr>
        </a:p>
      </dsp:txBody>
      <dsp:txXfrm>
        <a:off x="1379056" y="2132921"/>
        <a:ext cx="2751622" cy="963424"/>
      </dsp:txXfrm>
    </dsp:sp>
    <dsp:sp modelId="{4B51C063-9882-4318-AB79-1B7E34F23459}">
      <dsp:nvSpPr>
        <dsp:cNvPr id="0" name=""/>
        <dsp:cNvSpPr/>
      </dsp:nvSpPr>
      <dsp:spPr>
        <a:xfrm>
          <a:off x="1379056" y="2968200"/>
          <a:ext cx="2751622" cy="12891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Строительство, реконструкция, капитальный ремонт, техническое оснащение, обслуживание муниципальных объектов и приобретение муниципального имущества</a:t>
          </a:r>
        </a:p>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20 076,3</a:t>
          </a:r>
          <a:endParaRPr lang="ru-RU" sz="1200" kern="1200" dirty="0"/>
        </a:p>
      </dsp:txBody>
      <dsp:txXfrm>
        <a:off x="1379056" y="2968200"/>
        <a:ext cx="2751622" cy="128910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D6E26B-B249-481A-A4B7-85224FF3067C}">
      <dsp:nvSpPr>
        <dsp:cNvPr id="0" name=""/>
        <dsp:cNvSpPr/>
      </dsp:nvSpPr>
      <dsp:spPr>
        <a:xfrm>
          <a:off x="740040" y="2487356"/>
          <a:ext cx="210555" cy="1774929"/>
        </a:xfrm>
        <a:custGeom>
          <a:avLst/>
          <a:gdLst/>
          <a:ahLst/>
          <a:cxnLst/>
          <a:rect l="0" t="0" r="0" b="0"/>
          <a:pathLst>
            <a:path>
              <a:moveTo>
                <a:pt x="0" y="0"/>
              </a:moveTo>
              <a:lnTo>
                <a:pt x="105277" y="0"/>
              </a:lnTo>
              <a:lnTo>
                <a:pt x="105277" y="1774929"/>
              </a:lnTo>
              <a:lnTo>
                <a:pt x="210555" y="17749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800633" y="3330136"/>
        <a:ext cx="89368" cy="89368"/>
      </dsp:txXfrm>
    </dsp:sp>
    <dsp:sp modelId="{CC97C4CA-58F8-4075-8C26-DA2EE0BA9498}">
      <dsp:nvSpPr>
        <dsp:cNvPr id="0" name=""/>
        <dsp:cNvSpPr/>
      </dsp:nvSpPr>
      <dsp:spPr>
        <a:xfrm>
          <a:off x="740040" y="2487356"/>
          <a:ext cx="226675" cy="690471"/>
        </a:xfrm>
        <a:custGeom>
          <a:avLst/>
          <a:gdLst/>
          <a:ahLst/>
          <a:cxnLst/>
          <a:rect l="0" t="0" r="0" b="0"/>
          <a:pathLst>
            <a:path>
              <a:moveTo>
                <a:pt x="0" y="0"/>
              </a:moveTo>
              <a:lnTo>
                <a:pt x="113337" y="0"/>
              </a:lnTo>
              <a:lnTo>
                <a:pt x="113337" y="690471"/>
              </a:lnTo>
              <a:lnTo>
                <a:pt x="226675" y="6904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35209" y="2814423"/>
        <a:ext cx="36336" cy="36336"/>
      </dsp:txXfrm>
    </dsp:sp>
    <dsp:sp modelId="{3B00C9E7-84AC-49B9-ACF2-4FA1A05BCB44}">
      <dsp:nvSpPr>
        <dsp:cNvPr id="0" name=""/>
        <dsp:cNvSpPr/>
      </dsp:nvSpPr>
      <dsp:spPr>
        <a:xfrm>
          <a:off x="740040" y="1966691"/>
          <a:ext cx="220755" cy="520665"/>
        </a:xfrm>
        <a:custGeom>
          <a:avLst/>
          <a:gdLst/>
          <a:ahLst/>
          <a:cxnLst/>
          <a:rect l="0" t="0" r="0" b="0"/>
          <a:pathLst>
            <a:path>
              <a:moveTo>
                <a:pt x="0" y="520665"/>
              </a:moveTo>
              <a:lnTo>
                <a:pt x="110377" y="520665"/>
              </a:lnTo>
              <a:lnTo>
                <a:pt x="110377" y="0"/>
              </a:lnTo>
              <a:lnTo>
                <a:pt x="22075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36279" y="2212885"/>
        <a:ext cx="28276" cy="28276"/>
      </dsp:txXfrm>
    </dsp:sp>
    <dsp:sp modelId="{0D60C23C-F719-445C-836B-22BBBFEBF2CB}">
      <dsp:nvSpPr>
        <dsp:cNvPr id="0" name=""/>
        <dsp:cNvSpPr/>
      </dsp:nvSpPr>
      <dsp:spPr>
        <a:xfrm>
          <a:off x="740040" y="956428"/>
          <a:ext cx="216781" cy="1530928"/>
        </a:xfrm>
        <a:custGeom>
          <a:avLst/>
          <a:gdLst/>
          <a:ahLst/>
          <a:cxnLst/>
          <a:rect l="0" t="0" r="0" b="0"/>
          <a:pathLst>
            <a:path>
              <a:moveTo>
                <a:pt x="0" y="1530928"/>
              </a:moveTo>
              <a:lnTo>
                <a:pt x="108390" y="1530928"/>
              </a:lnTo>
              <a:lnTo>
                <a:pt x="108390" y="0"/>
              </a:lnTo>
              <a:lnTo>
                <a:pt x="216781"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809775" y="1683237"/>
        <a:ext cx="77310" cy="77310"/>
      </dsp:txXfrm>
    </dsp:sp>
    <dsp:sp modelId="{7255C32E-BE47-4CBC-84D8-D0996D81D5D3}">
      <dsp:nvSpPr>
        <dsp:cNvPr id="0" name=""/>
        <dsp:cNvSpPr/>
      </dsp:nvSpPr>
      <dsp:spPr>
        <a:xfrm rot="16200000">
          <a:off x="-2111175" y="2117336"/>
          <a:ext cx="4962391" cy="7400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Благоустройство территории</a:t>
          </a:r>
          <a:endParaRPr lang="ru-RU" sz="1400" kern="1200" dirty="0">
            <a:latin typeface="Times New Roman" pitchFamily="18" charset="0"/>
            <a:cs typeface="Times New Roman" pitchFamily="18" charset="0"/>
          </a:endParaRPr>
        </a:p>
      </dsp:txBody>
      <dsp:txXfrm>
        <a:off x="-2111175" y="2117336"/>
        <a:ext cx="4962391" cy="740040"/>
      </dsp:txXfrm>
    </dsp:sp>
    <dsp:sp modelId="{FE124371-5989-4CF5-8EE0-76D0B7D72B09}">
      <dsp:nvSpPr>
        <dsp:cNvPr id="0" name=""/>
        <dsp:cNvSpPr/>
      </dsp:nvSpPr>
      <dsp:spPr>
        <a:xfrm>
          <a:off x="956821" y="616712"/>
          <a:ext cx="4591971" cy="679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Благоустройство территории района</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31 976,6</a:t>
          </a:r>
          <a:endParaRPr lang="ru-RU" sz="900" kern="1200" dirty="0">
            <a:latin typeface="Times New Roman" pitchFamily="18" charset="0"/>
            <a:cs typeface="Times New Roman" pitchFamily="18" charset="0"/>
          </a:endParaRPr>
        </a:p>
      </dsp:txBody>
      <dsp:txXfrm>
        <a:off x="956821" y="616712"/>
        <a:ext cx="4591971" cy="679431"/>
      </dsp:txXfrm>
    </dsp:sp>
    <dsp:sp modelId="{7966EECF-EE01-4F69-927F-8EB470ED57B0}">
      <dsp:nvSpPr>
        <dsp:cNvPr id="0" name=""/>
        <dsp:cNvSpPr/>
      </dsp:nvSpPr>
      <dsp:spPr>
        <a:xfrm>
          <a:off x="960795" y="1442484"/>
          <a:ext cx="4561289" cy="10484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«Субсидия на возмещение фактически понесенных затрат, связанных с организацией благоустройства территории населенных пунктов Северо-Енисейского района в части освещения улиц населенных пунктов Северо-Енисейского района» </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12 756,0</a:t>
          </a:r>
          <a:endParaRPr lang="ru-RU" sz="900" kern="1200" dirty="0">
            <a:latin typeface="Times New Roman" pitchFamily="18" charset="0"/>
            <a:cs typeface="Times New Roman" pitchFamily="18" charset="0"/>
          </a:endParaRPr>
        </a:p>
      </dsp:txBody>
      <dsp:txXfrm>
        <a:off x="960795" y="1442484"/>
        <a:ext cx="4561289" cy="1048413"/>
      </dsp:txXfrm>
    </dsp:sp>
    <dsp:sp modelId="{19FAE570-C41E-4E68-805E-68BC054770B2}">
      <dsp:nvSpPr>
        <dsp:cNvPr id="0" name=""/>
        <dsp:cNvSpPr/>
      </dsp:nvSpPr>
      <dsp:spPr>
        <a:xfrm>
          <a:off x="966715" y="2554929"/>
          <a:ext cx="4573156" cy="12457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«Субсидия на возмещение фактически понесенных затрат, связанных с организацией ритуальных услуг в районе в части оказания услуг по поднятию и доставке криминальных и бесхозных трупов с мест происшествий и обнаружения в морг»</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271,3 </a:t>
          </a:r>
        </a:p>
      </dsp:txBody>
      <dsp:txXfrm>
        <a:off x="966715" y="2554929"/>
        <a:ext cx="4573156" cy="1245796"/>
      </dsp:txXfrm>
    </dsp:sp>
    <dsp:sp modelId="{0F5050D6-ADDF-4EE9-9D51-17C2EACA873E}">
      <dsp:nvSpPr>
        <dsp:cNvPr id="0" name=""/>
        <dsp:cNvSpPr/>
      </dsp:nvSpPr>
      <dsp:spPr>
        <a:xfrm>
          <a:off x="950595" y="3838626"/>
          <a:ext cx="4591971" cy="84731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4. «Услуги по обращению с животными без владельцев на территории Северо-Енисейского района»</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1 361,3</a:t>
          </a:r>
          <a:endParaRPr lang="ru-RU" sz="900" kern="1200" dirty="0">
            <a:latin typeface="Times New Roman" pitchFamily="18" charset="0"/>
            <a:cs typeface="Times New Roman" pitchFamily="18" charset="0"/>
          </a:endParaRPr>
        </a:p>
      </dsp:txBody>
      <dsp:txXfrm>
        <a:off x="950595" y="3838626"/>
        <a:ext cx="4591971" cy="84731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D6E26B-B249-481A-A4B7-85224FF3067C}">
      <dsp:nvSpPr>
        <dsp:cNvPr id="0" name=""/>
        <dsp:cNvSpPr/>
      </dsp:nvSpPr>
      <dsp:spPr>
        <a:xfrm>
          <a:off x="796378" y="2781324"/>
          <a:ext cx="542736" cy="1812010"/>
        </a:xfrm>
        <a:custGeom>
          <a:avLst/>
          <a:gdLst/>
          <a:ahLst/>
          <a:cxnLst/>
          <a:rect l="0" t="0" r="0" b="0"/>
          <a:pathLst>
            <a:path>
              <a:moveTo>
                <a:pt x="0" y="0"/>
              </a:moveTo>
              <a:lnTo>
                <a:pt x="271368" y="0"/>
              </a:lnTo>
              <a:lnTo>
                <a:pt x="271368" y="1812010"/>
              </a:lnTo>
              <a:lnTo>
                <a:pt x="542736" y="181201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020458" y="3640040"/>
        <a:ext cx="94577" cy="94577"/>
      </dsp:txXfrm>
    </dsp:sp>
    <dsp:sp modelId="{CC97C4CA-58F8-4075-8C26-DA2EE0BA9498}">
      <dsp:nvSpPr>
        <dsp:cNvPr id="0" name=""/>
        <dsp:cNvSpPr/>
      </dsp:nvSpPr>
      <dsp:spPr>
        <a:xfrm>
          <a:off x="796378" y="2781324"/>
          <a:ext cx="542736" cy="830581"/>
        </a:xfrm>
        <a:custGeom>
          <a:avLst/>
          <a:gdLst/>
          <a:ahLst/>
          <a:cxnLst/>
          <a:rect l="0" t="0" r="0" b="0"/>
          <a:pathLst>
            <a:path>
              <a:moveTo>
                <a:pt x="0" y="0"/>
              </a:moveTo>
              <a:lnTo>
                <a:pt x="271368" y="0"/>
              </a:lnTo>
              <a:lnTo>
                <a:pt x="271368" y="830581"/>
              </a:lnTo>
              <a:lnTo>
                <a:pt x="542736" y="8305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42942" y="3171810"/>
        <a:ext cx="49609" cy="49609"/>
      </dsp:txXfrm>
    </dsp:sp>
    <dsp:sp modelId="{D432E59A-AD19-4D45-90EC-6D88D739BFA8}">
      <dsp:nvSpPr>
        <dsp:cNvPr id="0" name=""/>
        <dsp:cNvSpPr/>
      </dsp:nvSpPr>
      <dsp:spPr>
        <a:xfrm>
          <a:off x="796378" y="2598298"/>
          <a:ext cx="542736" cy="183025"/>
        </a:xfrm>
        <a:custGeom>
          <a:avLst/>
          <a:gdLst/>
          <a:ahLst/>
          <a:cxnLst/>
          <a:rect l="0" t="0" r="0" b="0"/>
          <a:pathLst>
            <a:path>
              <a:moveTo>
                <a:pt x="0" y="183025"/>
              </a:moveTo>
              <a:lnTo>
                <a:pt x="271368" y="183025"/>
              </a:lnTo>
              <a:lnTo>
                <a:pt x="271368" y="0"/>
              </a:lnTo>
              <a:lnTo>
                <a:pt x="54273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53427" y="2675492"/>
        <a:ext cx="28638" cy="28638"/>
      </dsp:txXfrm>
    </dsp:sp>
    <dsp:sp modelId="{AE6349DC-4666-4DBD-AC6C-D6087B4C9D33}">
      <dsp:nvSpPr>
        <dsp:cNvPr id="0" name=""/>
        <dsp:cNvSpPr/>
      </dsp:nvSpPr>
      <dsp:spPr>
        <a:xfrm>
          <a:off x="796378" y="1961607"/>
          <a:ext cx="542736" cy="819716"/>
        </a:xfrm>
        <a:custGeom>
          <a:avLst/>
          <a:gdLst/>
          <a:ahLst/>
          <a:cxnLst/>
          <a:rect l="0" t="0" r="0" b="0"/>
          <a:pathLst>
            <a:path>
              <a:moveTo>
                <a:pt x="0" y="819716"/>
              </a:moveTo>
              <a:lnTo>
                <a:pt x="271368" y="819716"/>
              </a:lnTo>
              <a:lnTo>
                <a:pt x="271368" y="0"/>
              </a:lnTo>
              <a:lnTo>
                <a:pt x="54273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43168" y="2346888"/>
        <a:ext cx="49155" cy="49155"/>
      </dsp:txXfrm>
    </dsp:sp>
    <dsp:sp modelId="{3B00C9E7-84AC-49B9-ACF2-4FA1A05BCB44}">
      <dsp:nvSpPr>
        <dsp:cNvPr id="0" name=""/>
        <dsp:cNvSpPr/>
      </dsp:nvSpPr>
      <dsp:spPr>
        <a:xfrm>
          <a:off x="796378" y="1487497"/>
          <a:ext cx="542736" cy="1293826"/>
        </a:xfrm>
        <a:custGeom>
          <a:avLst/>
          <a:gdLst/>
          <a:ahLst/>
          <a:cxnLst/>
          <a:rect l="0" t="0" r="0" b="0"/>
          <a:pathLst>
            <a:path>
              <a:moveTo>
                <a:pt x="0" y="1293826"/>
              </a:moveTo>
              <a:lnTo>
                <a:pt x="271368" y="1293826"/>
              </a:lnTo>
              <a:lnTo>
                <a:pt x="271368" y="0"/>
              </a:lnTo>
              <a:lnTo>
                <a:pt x="54273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32670" y="2099334"/>
        <a:ext cx="70152" cy="70152"/>
      </dsp:txXfrm>
    </dsp:sp>
    <dsp:sp modelId="{0D60C23C-F719-445C-836B-22BBBFEBF2CB}">
      <dsp:nvSpPr>
        <dsp:cNvPr id="0" name=""/>
        <dsp:cNvSpPr/>
      </dsp:nvSpPr>
      <dsp:spPr>
        <a:xfrm>
          <a:off x="796378" y="965098"/>
          <a:ext cx="542736" cy="1816225"/>
        </a:xfrm>
        <a:custGeom>
          <a:avLst/>
          <a:gdLst/>
          <a:ahLst/>
          <a:cxnLst/>
          <a:rect l="0" t="0" r="0" b="0"/>
          <a:pathLst>
            <a:path>
              <a:moveTo>
                <a:pt x="0" y="1816225"/>
              </a:moveTo>
              <a:lnTo>
                <a:pt x="271368" y="1816225"/>
              </a:lnTo>
              <a:lnTo>
                <a:pt x="271368" y="0"/>
              </a:lnTo>
              <a:lnTo>
                <a:pt x="54273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020357" y="1825821"/>
        <a:ext cx="94779" cy="94779"/>
      </dsp:txXfrm>
    </dsp:sp>
    <dsp:sp modelId="{7255C32E-BE47-4CBC-84D8-D0996D81D5D3}">
      <dsp:nvSpPr>
        <dsp:cNvPr id="0" name=""/>
        <dsp:cNvSpPr/>
      </dsp:nvSpPr>
      <dsp:spPr>
        <a:xfrm rot="16200000">
          <a:off x="-1717030" y="2455143"/>
          <a:ext cx="4374455" cy="6523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Развитие социальных отношений, рост благополучия и защищенности граждан в Северо-Енисейском районе</a:t>
          </a:r>
          <a:endParaRPr lang="ru-RU" sz="1400" kern="1200" dirty="0">
            <a:latin typeface="Times New Roman" pitchFamily="18" charset="0"/>
            <a:cs typeface="Times New Roman" pitchFamily="18" charset="0"/>
          </a:endParaRPr>
        </a:p>
      </dsp:txBody>
      <dsp:txXfrm>
        <a:off x="-1717030" y="2455143"/>
        <a:ext cx="4374455" cy="652361"/>
      </dsp:txXfrm>
    </dsp:sp>
    <dsp:sp modelId="{FE124371-5989-4CF5-8EE0-76D0B7D72B09}">
      <dsp:nvSpPr>
        <dsp:cNvPr id="0" name=""/>
        <dsp:cNvSpPr/>
      </dsp:nvSpPr>
      <dsp:spPr>
        <a:xfrm>
          <a:off x="1339114" y="748682"/>
          <a:ext cx="4047923" cy="4328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Профилактика безнадзорности и правонарушений несовершеннолетних на территории Северо-Енисейского района</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3 342,4</a:t>
          </a:r>
          <a:endParaRPr lang="ru-RU" sz="900" kern="1200" dirty="0">
            <a:latin typeface="Times New Roman" pitchFamily="18" charset="0"/>
            <a:cs typeface="Times New Roman" pitchFamily="18" charset="0"/>
          </a:endParaRPr>
        </a:p>
      </dsp:txBody>
      <dsp:txXfrm>
        <a:off x="1339114" y="748682"/>
        <a:ext cx="4047923" cy="432831"/>
      </dsp:txXfrm>
    </dsp:sp>
    <dsp:sp modelId="{7966EECF-EE01-4F69-927F-8EB470ED57B0}">
      <dsp:nvSpPr>
        <dsp:cNvPr id="0" name=""/>
        <dsp:cNvSpPr/>
      </dsp:nvSpPr>
      <dsp:spPr>
        <a:xfrm>
          <a:off x="1339114" y="1225119"/>
          <a:ext cx="4020875" cy="5247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Реализация полномочий по организации и осуществлению деятельности по опеке и попечительству в отношении совершеннолетних граждан на территории Северо-Енисейского района</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1 424,5</a:t>
          </a:r>
          <a:endParaRPr lang="ru-RU" sz="900" kern="1200" dirty="0">
            <a:latin typeface="Times New Roman" pitchFamily="18" charset="0"/>
            <a:cs typeface="Times New Roman" pitchFamily="18" charset="0"/>
          </a:endParaRPr>
        </a:p>
      </dsp:txBody>
      <dsp:txXfrm>
        <a:off x="1339114" y="1225119"/>
        <a:ext cx="4020875" cy="524755"/>
      </dsp:txXfrm>
    </dsp:sp>
    <dsp:sp modelId="{B12B45CD-A15C-43A4-8293-64A90453C64E}">
      <dsp:nvSpPr>
        <dsp:cNvPr id="0" name=""/>
        <dsp:cNvSpPr/>
      </dsp:nvSpPr>
      <dsp:spPr>
        <a:xfrm>
          <a:off x="1339114" y="1769624"/>
          <a:ext cx="4018891" cy="3839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Реализация дополнительных мер социальной поддержки граждан</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14 541,4</a:t>
          </a:r>
          <a:endParaRPr lang="ru-RU" sz="900" kern="1200" dirty="0">
            <a:latin typeface="Times New Roman" pitchFamily="18" charset="0"/>
            <a:cs typeface="Times New Roman" pitchFamily="18" charset="0"/>
          </a:endParaRPr>
        </a:p>
      </dsp:txBody>
      <dsp:txXfrm>
        <a:off x="1339114" y="1769624"/>
        <a:ext cx="4018891" cy="383966"/>
      </dsp:txXfrm>
    </dsp:sp>
    <dsp:sp modelId="{282A0741-36FB-4A39-84B4-362474DDDD74}">
      <dsp:nvSpPr>
        <dsp:cNvPr id="0" name=""/>
        <dsp:cNvSpPr/>
      </dsp:nvSpPr>
      <dsp:spPr>
        <a:xfrm>
          <a:off x="1339114" y="2177993"/>
          <a:ext cx="4044199" cy="84061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1 «Выплата пенсии за выслугу лет лицам, замещавшим должности муниципальной службы и муниципальные должности на постоянной основе в органах местного самоуправления Северо-Енисейского района на основании решения Северо-Енисейского районного Совета депутатов от 14 июня 2011 № 303-20»</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3 405,7</a:t>
          </a:r>
          <a:endParaRPr lang="ru-RU" sz="900" kern="1200" dirty="0">
            <a:latin typeface="Times New Roman" pitchFamily="18" charset="0"/>
            <a:cs typeface="Times New Roman" pitchFamily="18" charset="0"/>
          </a:endParaRPr>
        </a:p>
      </dsp:txBody>
      <dsp:txXfrm>
        <a:off x="1339114" y="2177993"/>
        <a:ext cx="4044199" cy="840610"/>
      </dsp:txXfrm>
    </dsp:sp>
    <dsp:sp modelId="{19FAE570-C41E-4E68-805E-68BC054770B2}">
      <dsp:nvSpPr>
        <dsp:cNvPr id="0" name=""/>
        <dsp:cNvSpPr/>
      </dsp:nvSpPr>
      <dsp:spPr>
        <a:xfrm>
          <a:off x="1339114" y="3062807"/>
          <a:ext cx="4031337" cy="10981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2 «Финансовое обеспечение решения Северо-Енисейского районного Совета депутатов от 18.08.2021 № 159-11 «Об обеспечении воспитанников дошкольных образовательных организаций Северо-Енисейского района, обучающихся общеобразовательных организаций Северо-Енисейского района, детей, не посещающих дошкольные образовательные организации и общеобразовательные организации Северо-Енисейского района, подарками Главы Северо-Енисейского района к Новому году в 2022 году».</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1 903,5</a:t>
          </a:r>
          <a:endParaRPr lang="ru-RU" sz="900" kern="1200" dirty="0">
            <a:latin typeface="Times New Roman" pitchFamily="18" charset="0"/>
            <a:cs typeface="Times New Roman" pitchFamily="18" charset="0"/>
          </a:endParaRPr>
        </a:p>
      </dsp:txBody>
      <dsp:txXfrm>
        <a:off x="1339114" y="3062807"/>
        <a:ext cx="4031337" cy="1098196"/>
      </dsp:txXfrm>
    </dsp:sp>
    <dsp:sp modelId="{0F5050D6-ADDF-4EE9-9D51-17C2EACA873E}">
      <dsp:nvSpPr>
        <dsp:cNvPr id="0" name=""/>
        <dsp:cNvSpPr/>
      </dsp:nvSpPr>
      <dsp:spPr>
        <a:xfrm>
          <a:off x="1339114" y="4219869"/>
          <a:ext cx="4073451" cy="7469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Отдельное мероприятие 4 «Финансовое обеспечение решения Северо-Енисейского районного Совета депутатов от 18.08.2021 № 158-11 «Об обеспечении первоклассников образовательных организаций Северо-Енисейского района подарками Главы Северо-Енисейского района ко Дню знаний в 2022 году».</a:t>
          </a:r>
        </a:p>
        <a:p>
          <a:pPr lvl="0" algn="ctr" defTabSz="400050">
            <a:lnSpc>
              <a:spcPct val="90000"/>
            </a:lnSpc>
            <a:spcBef>
              <a:spcPct val="0"/>
            </a:spcBef>
            <a:spcAft>
              <a:spcPct val="35000"/>
            </a:spcAft>
          </a:pPr>
          <a:r>
            <a:rPr lang="ru-RU" sz="900" kern="1200" dirty="0" smtClean="0">
              <a:latin typeface="Times New Roman" pitchFamily="18" charset="0"/>
              <a:cs typeface="Times New Roman" pitchFamily="18" charset="0"/>
            </a:rPr>
            <a:t>141,0</a:t>
          </a:r>
          <a:endParaRPr lang="ru-RU" sz="900" kern="1200" dirty="0">
            <a:latin typeface="Times New Roman" pitchFamily="18" charset="0"/>
            <a:cs typeface="Times New Roman" pitchFamily="18" charset="0"/>
          </a:endParaRPr>
        </a:p>
      </dsp:txBody>
      <dsp:txXfrm>
        <a:off x="1339114" y="4219869"/>
        <a:ext cx="4073451" cy="74693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5C69D-0640-4DB7-8474-31D16E77BBB0}">
      <dsp:nvSpPr>
        <dsp:cNvPr id="0" name=""/>
        <dsp:cNvSpPr/>
      </dsp:nvSpPr>
      <dsp:spPr>
        <a:xfrm>
          <a:off x="859932" y="2315392"/>
          <a:ext cx="401679" cy="625194"/>
        </a:xfrm>
        <a:custGeom>
          <a:avLst/>
          <a:gdLst/>
          <a:ahLst/>
          <a:cxnLst/>
          <a:rect l="0" t="0" r="0" b="0"/>
          <a:pathLst>
            <a:path>
              <a:moveTo>
                <a:pt x="0" y="0"/>
              </a:moveTo>
              <a:lnTo>
                <a:pt x="200839" y="0"/>
              </a:lnTo>
              <a:lnTo>
                <a:pt x="200839" y="625194"/>
              </a:lnTo>
              <a:lnTo>
                <a:pt x="401679" y="6251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042195" y="2609411"/>
        <a:ext cx="37155" cy="37155"/>
      </dsp:txXfrm>
    </dsp:sp>
    <dsp:sp modelId="{62440AD2-5F42-43BB-9E39-2FCC33600A4F}">
      <dsp:nvSpPr>
        <dsp:cNvPr id="0" name=""/>
        <dsp:cNvSpPr/>
      </dsp:nvSpPr>
      <dsp:spPr>
        <a:xfrm rot="16200000">
          <a:off x="-1780604" y="1885425"/>
          <a:ext cx="4421141"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itchFamily="18" charset="0"/>
              <a:cs typeface="Times New Roman" pitchFamily="18" charset="0"/>
            </a:rPr>
            <a:t>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a:t>
          </a:r>
          <a:endParaRPr lang="ru-RU" sz="1200" kern="1200" dirty="0">
            <a:latin typeface="Times New Roman" pitchFamily="18" charset="0"/>
            <a:cs typeface="Times New Roman" pitchFamily="18" charset="0"/>
          </a:endParaRPr>
        </a:p>
      </dsp:txBody>
      <dsp:txXfrm>
        <a:off x="-1780604" y="1885425"/>
        <a:ext cx="4421141" cy="859932"/>
      </dsp:txXfrm>
    </dsp:sp>
    <dsp:sp modelId="{9F8B010D-B14E-483B-822F-5B87F314267E}">
      <dsp:nvSpPr>
        <dsp:cNvPr id="0" name=""/>
        <dsp:cNvSpPr/>
      </dsp:nvSpPr>
      <dsp:spPr>
        <a:xfrm>
          <a:off x="1261612" y="1355209"/>
          <a:ext cx="2820580" cy="31707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Создание условий для привлечения квалифицированных специалистов дефицитных должностей в сфере образования, спорта, культуры и здравоохранения Северо-Енисейского района</a:t>
          </a:r>
        </a:p>
        <a:p>
          <a:pPr lvl="0" algn="ctr" defTabSz="444500">
            <a:lnSpc>
              <a:spcPct val="90000"/>
            </a:lnSpc>
            <a:spcBef>
              <a:spcPct val="0"/>
            </a:spcBef>
            <a:spcAft>
              <a:spcPct val="35000"/>
            </a:spcAft>
          </a:pPr>
          <a:r>
            <a:rPr lang="ru-RU" sz="1000" kern="1200" dirty="0" smtClean="0">
              <a:latin typeface="Times New Roman" pitchFamily="18" charset="0"/>
              <a:cs typeface="Times New Roman" pitchFamily="18" charset="0"/>
            </a:rPr>
            <a:t>10 600,0</a:t>
          </a:r>
        </a:p>
      </dsp:txBody>
      <dsp:txXfrm>
        <a:off x="1261612" y="1355209"/>
        <a:ext cx="2820580" cy="3170753"/>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984296-CE46-43AE-AC87-F952E3276809}">
      <dsp:nvSpPr>
        <dsp:cNvPr id="0" name=""/>
        <dsp:cNvSpPr/>
      </dsp:nvSpPr>
      <dsp:spPr>
        <a:xfrm rot="16200000">
          <a:off x="273221" y="-237697"/>
          <a:ext cx="1536961" cy="2012357"/>
        </a:xfrm>
        <a:prstGeom prst="round1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endParaRPr lang="ru-RU" sz="1100" kern="1200" dirty="0" smtClean="0"/>
        </a:p>
        <a:p>
          <a:pPr lvl="0" algn="ctr" defTabSz="488950">
            <a:lnSpc>
              <a:spcPct val="90000"/>
            </a:lnSpc>
            <a:spcBef>
              <a:spcPct val="0"/>
            </a:spcBef>
            <a:spcAft>
              <a:spcPct val="35000"/>
            </a:spcAft>
          </a:pPr>
          <a:endParaRPr lang="ru-RU" sz="1100" kern="1200" dirty="0" smtClean="0"/>
        </a:p>
        <a:p>
          <a:pPr lvl="0" algn="ctr" defTabSz="488950">
            <a:lnSpc>
              <a:spcPct val="90000"/>
            </a:lnSpc>
            <a:spcBef>
              <a:spcPct val="0"/>
            </a:spcBef>
            <a:spcAft>
              <a:spcPct val="35000"/>
            </a:spcAft>
          </a:pPr>
          <a:r>
            <a:rPr lang="ru-RU" sz="1200" kern="1200" dirty="0" smtClean="0">
              <a:solidFill>
                <a:srgbClr val="FF0000"/>
              </a:solidFill>
            </a:rPr>
            <a:t>К</a:t>
          </a:r>
          <a:r>
            <a:rPr lang="ru-RU" sz="1100" kern="1200" dirty="0" smtClean="0">
              <a:solidFill>
                <a:srgbClr val="FF0000"/>
              </a:solidFill>
            </a:rPr>
            <a:t>1</a:t>
          </a:r>
          <a:r>
            <a:rPr lang="ru-RU" sz="1100" kern="1200" dirty="0" smtClean="0"/>
            <a:t> - объем муниципального долга МО края к общему объему доходов бюджета МО края без учета безвозмездных поступлений и (или) поступлений налоговых доходов по доп. Нормативам отчислений от НДФЛ</a:t>
          </a:r>
          <a:endParaRPr lang="ru-RU" sz="1100" kern="1200" dirty="0"/>
        </a:p>
      </dsp:txBody>
      <dsp:txXfrm rot="5400000">
        <a:off x="35523" y="0"/>
        <a:ext cx="2012357" cy="1152720"/>
      </dsp:txXfrm>
    </dsp:sp>
    <dsp:sp modelId="{FDB720E9-2093-4C15-ACD2-A3A09E4F770F}">
      <dsp:nvSpPr>
        <dsp:cNvPr id="0" name=""/>
        <dsp:cNvSpPr/>
      </dsp:nvSpPr>
      <dsp:spPr>
        <a:xfrm>
          <a:off x="2055607" y="9298"/>
          <a:ext cx="2020094" cy="1937527"/>
        </a:xfrm>
        <a:prstGeom prst="round1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smtClean="0">
              <a:solidFill>
                <a:srgbClr val="FF0000"/>
              </a:solidFill>
            </a:rPr>
            <a:t>К2</a:t>
          </a:r>
          <a:r>
            <a:rPr lang="ru-RU" sz="1100" kern="1200" dirty="0" smtClean="0"/>
            <a:t> – доля расходов на обслуживание  муниципального долга МО края, за исключением объема расходов, которые осуществляются за счет субвенций, предоставляемых из бюджетов бюджетной системы РФ</a:t>
          </a:r>
          <a:endParaRPr lang="ru-RU" sz="1100" kern="1200" dirty="0"/>
        </a:p>
      </dsp:txBody>
      <dsp:txXfrm>
        <a:off x="2055607" y="9298"/>
        <a:ext cx="2020094" cy="1453145"/>
      </dsp:txXfrm>
    </dsp:sp>
    <dsp:sp modelId="{98D0046A-456A-4A26-94DE-08D00D9F608B}">
      <dsp:nvSpPr>
        <dsp:cNvPr id="0" name=""/>
        <dsp:cNvSpPr/>
      </dsp:nvSpPr>
      <dsp:spPr>
        <a:xfrm rot="10800000">
          <a:off x="-35513" y="1294162"/>
          <a:ext cx="2162147" cy="2633771"/>
        </a:xfrm>
        <a:prstGeom prst="round1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smtClean="0">
              <a:solidFill>
                <a:srgbClr val="FF0000"/>
              </a:solidFill>
            </a:rPr>
            <a:t>К3</a:t>
          </a:r>
          <a:r>
            <a:rPr lang="ru-RU" sz="1000" kern="1200" dirty="0" smtClean="0"/>
            <a:t>- годовая сумма платежей по погашению и обслуживанию муниципального долга МО края, возникшего по состоянию на 1 января очередного финансового года, без учета платежей, направляемых на досрочное погашение долговых обязательств со сроками погашения после 1 января года, след. за отчетным фин. Годом, к  общему объему налоговых и неналоговых доходов бюджета МО края и дотаций из бюджетов бюджетной системы РФ</a:t>
          </a:r>
          <a:endParaRPr lang="ru-RU" sz="1000" kern="1200" dirty="0"/>
        </a:p>
      </dsp:txBody>
      <dsp:txXfrm rot="10800000">
        <a:off x="-35513" y="1952605"/>
        <a:ext cx="2162147" cy="1975328"/>
      </dsp:txXfrm>
    </dsp:sp>
    <dsp:sp modelId="{B8E12144-E4B8-46BB-A014-B511730EE747}">
      <dsp:nvSpPr>
        <dsp:cNvPr id="0" name=""/>
        <dsp:cNvSpPr/>
      </dsp:nvSpPr>
      <dsp:spPr>
        <a:xfrm rot="5400000">
          <a:off x="1968910" y="1817154"/>
          <a:ext cx="2217708" cy="1924846"/>
        </a:xfrm>
        <a:prstGeom prst="round1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smtClean="0">
              <a:solidFill>
                <a:srgbClr val="FF0000"/>
              </a:solidFill>
            </a:rPr>
            <a:t>К4</a:t>
          </a:r>
          <a:r>
            <a:rPr lang="ru-RU" sz="1100" kern="1200" dirty="0" smtClean="0"/>
            <a:t> - доля краткосрочных долговых обязательств муниципального образования края в общем объеме муниципального долга МО края</a:t>
          </a:r>
          <a:endParaRPr lang="ru-RU" sz="1100" kern="1200" dirty="0"/>
        </a:p>
      </dsp:txBody>
      <dsp:txXfrm rot="-5400000">
        <a:off x="2115341" y="2225149"/>
        <a:ext cx="1924846" cy="1663281"/>
      </dsp:txXfrm>
    </dsp:sp>
    <dsp:sp modelId="{C5B5C627-505F-41AB-BA7D-C6D6B972D76C}">
      <dsp:nvSpPr>
        <dsp:cNvPr id="0" name=""/>
        <dsp:cNvSpPr/>
      </dsp:nvSpPr>
      <dsp:spPr>
        <a:xfrm>
          <a:off x="1296144" y="1390430"/>
          <a:ext cx="1576424" cy="396901"/>
        </a:xfrm>
        <a:prstGeom prst="round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1" kern="1200" dirty="0" smtClean="0">
              <a:solidFill>
                <a:srgbClr val="FF0000"/>
              </a:solidFill>
            </a:rPr>
            <a:t>4 показателя</a:t>
          </a:r>
          <a:endParaRPr lang="ru-RU" sz="1200" b="1" i="1" kern="1200" dirty="0">
            <a:solidFill>
              <a:srgbClr val="FF0000"/>
            </a:solidFill>
          </a:endParaRPr>
        </a:p>
      </dsp:txBody>
      <dsp:txXfrm>
        <a:off x="1315519" y="1409805"/>
        <a:ext cx="1537674" cy="358151"/>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CACE3-8256-4424-89AA-C4D276BC0CF0}">
      <dsp:nvSpPr>
        <dsp:cNvPr id="0" name=""/>
        <dsp:cNvSpPr/>
      </dsp:nvSpPr>
      <dsp:spPr>
        <a:xfrm>
          <a:off x="-119688" y="290365"/>
          <a:ext cx="3839748" cy="234026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69A72C-50F5-415F-9E81-AA0E28C5DE9B}">
      <dsp:nvSpPr>
        <dsp:cNvPr id="0" name=""/>
        <dsp:cNvSpPr/>
      </dsp:nvSpPr>
      <dsp:spPr>
        <a:xfrm>
          <a:off x="0" y="2404915"/>
          <a:ext cx="86121" cy="861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780801-6113-4325-B3E0-18FDF7B4F8B2}">
      <dsp:nvSpPr>
        <dsp:cNvPr id="0" name=""/>
        <dsp:cNvSpPr/>
      </dsp:nvSpPr>
      <dsp:spPr>
        <a:xfrm>
          <a:off x="0" y="2511031"/>
          <a:ext cx="534983" cy="188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634" tIns="0" rIns="0" bIns="0" numCol="1" spcCol="1270" anchor="t" anchorCtr="0">
          <a:noAutofit/>
        </a:bodyPr>
        <a:lstStyle/>
        <a:p>
          <a:pPr lvl="0" algn="l" defTabSz="355600">
            <a:lnSpc>
              <a:spcPct val="90000"/>
            </a:lnSpc>
            <a:spcBef>
              <a:spcPct val="0"/>
            </a:spcBef>
            <a:spcAft>
              <a:spcPct val="35000"/>
            </a:spcAft>
          </a:pPr>
          <a:r>
            <a:rPr lang="ru-RU" sz="800" kern="1200" dirty="0" smtClean="0">
              <a:latin typeface="Times New Roman" pitchFamily="18" charset="0"/>
              <a:cs typeface="Times New Roman" pitchFamily="18" charset="0"/>
            </a:rPr>
            <a:t>Поиск проектной идеи</a:t>
          </a:r>
          <a:endParaRPr lang="ru-RU" sz="800" kern="1200" dirty="0">
            <a:latin typeface="Times New Roman" pitchFamily="18" charset="0"/>
            <a:cs typeface="Times New Roman" pitchFamily="18" charset="0"/>
          </a:endParaRPr>
        </a:p>
      </dsp:txBody>
      <dsp:txXfrm>
        <a:off x="0" y="2511031"/>
        <a:ext cx="534983" cy="188126"/>
      </dsp:txXfrm>
    </dsp:sp>
    <dsp:sp modelId="{324273A0-5E05-4038-B0FE-000F3F4EF57F}">
      <dsp:nvSpPr>
        <dsp:cNvPr id="0" name=""/>
        <dsp:cNvSpPr/>
      </dsp:nvSpPr>
      <dsp:spPr>
        <a:xfrm>
          <a:off x="232413" y="2015480"/>
          <a:ext cx="134798" cy="13479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EB2DA2-74AF-46A4-9A5E-C190D3903D15}">
      <dsp:nvSpPr>
        <dsp:cNvPr id="0" name=""/>
        <dsp:cNvSpPr/>
      </dsp:nvSpPr>
      <dsp:spPr>
        <a:xfrm>
          <a:off x="191346" y="2221214"/>
          <a:ext cx="1138125" cy="2169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427" tIns="0" rIns="0" bIns="0" numCol="1" spcCol="1270" anchor="t" anchorCtr="0">
          <a:noAutofit/>
        </a:bodyPr>
        <a:lstStyle/>
        <a:p>
          <a:pPr lvl="0" algn="l" defTabSz="355600">
            <a:lnSpc>
              <a:spcPct val="90000"/>
            </a:lnSpc>
            <a:spcBef>
              <a:spcPct val="0"/>
            </a:spcBef>
            <a:spcAft>
              <a:spcPct val="35000"/>
            </a:spcAft>
          </a:pPr>
          <a:r>
            <a:rPr lang="ru-RU" sz="800" kern="1200" dirty="0" smtClean="0">
              <a:latin typeface="Times New Roman" pitchFamily="18" charset="0"/>
              <a:cs typeface="Times New Roman" pitchFamily="18" charset="0"/>
            </a:rPr>
            <a:t>Обсуждение и выбор инициативного проекта для ППМИ</a:t>
          </a:r>
          <a:endParaRPr lang="ru-RU" sz="800" kern="1200" dirty="0">
            <a:latin typeface="Times New Roman" pitchFamily="18" charset="0"/>
            <a:cs typeface="Times New Roman" pitchFamily="18" charset="0"/>
          </a:endParaRPr>
        </a:p>
      </dsp:txBody>
      <dsp:txXfrm>
        <a:off x="191346" y="2221214"/>
        <a:ext cx="1138125" cy="216941"/>
      </dsp:txXfrm>
    </dsp:sp>
    <dsp:sp modelId="{F36CD71A-4020-4DEF-9BAC-F8E126DF892C}">
      <dsp:nvSpPr>
        <dsp:cNvPr id="0" name=""/>
        <dsp:cNvSpPr/>
      </dsp:nvSpPr>
      <dsp:spPr>
        <a:xfrm>
          <a:off x="681762" y="1626045"/>
          <a:ext cx="179731" cy="1797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CC032E-5B30-44E1-86BC-A69CE94CAE49}">
      <dsp:nvSpPr>
        <dsp:cNvPr id="0" name=""/>
        <dsp:cNvSpPr/>
      </dsp:nvSpPr>
      <dsp:spPr>
        <a:xfrm>
          <a:off x="538074" y="1840849"/>
          <a:ext cx="1255975" cy="3961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36" tIns="0" rIns="0" bIns="0" numCol="1" spcCol="1270" anchor="t" anchorCtr="0">
          <a:noAutofit/>
        </a:bodyPr>
        <a:lstStyle/>
        <a:p>
          <a:pPr lvl="0" algn="l" defTabSz="355600">
            <a:lnSpc>
              <a:spcPct val="90000"/>
            </a:lnSpc>
            <a:spcBef>
              <a:spcPct val="0"/>
            </a:spcBef>
            <a:spcAft>
              <a:spcPct val="35000"/>
            </a:spcAft>
          </a:pPr>
          <a:r>
            <a:rPr lang="ru-RU" sz="800" kern="1200" dirty="0" smtClean="0">
              <a:latin typeface="Times New Roman" pitchFamily="18" charset="0"/>
              <a:cs typeface="Times New Roman" pitchFamily="18" charset="0"/>
            </a:rPr>
            <a:t>Внесение ИП в местную администрацию</a:t>
          </a:r>
          <a:endParaRPr lang="ru-RU" sz="800" kern="1200" dirty="0">
            <a:latin typeface="Times New Roman" pitchFamily="18" charset="0"/>
            <a:cs typeface="Times New Roman" pitchFamily="18" charset="0"/>
          </a:endParaRPr>
        </a:p>
      </dsp:txBody>
      <dsp:txXfrm>
        <a:off x="538074" y="1840849"/>
        <a:ext cx="1255975" cy="396132"/>
      </dsp:txXfrm>
    </dsp:sp>
    <dsp:sp modelId="{5AA2FDFB-BAF4-4A33-8CB9-3C8327498FDD}">
      <dsp:nvSpPr>
        <dsp:cNvPr id="0" name=""/>
        <dsp:cNvSpPr/>
      </dsp:nvSpPr>
      <dsp:spPr>
        <a:xfrm>
          <a:off x="1100612" y="1293381"/>
          <a:ext cx="232153" cy="2321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9B8ED6-3BCE-41AD-8BDB-E1E080AB6826}">
      <dsp:nvSpPr>
        <dsp:cNvPr id="0" name=""/>
        <dsp:cNvSpPr/>
      </dsp:nvSpPr>
      <dsp:spPr>
        <a:xfrm>
          <a:off x="1003924" y="1575896"/>
          <a:ext cx="1199074" cy="258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013" tIns="0" rIns="0" bIns="0" numCol="1" spcCol="1270" anchor="t" anchorCtr="0">
          <a:noAutofit/>
        </a:bodyPr>
        <a:lstStyle/>
        <a:p>
          <a:pPr lvl="0" algn="l" defTabSz="355600">
            <a:lnSpc>
              <a:spcPct val="90000"/>
            </a:lnSpc>
            <a:spcBef>
              <a:spcPct val="0"/>
            </a:spcBef>
            <a:spcAft>
              <a:spcPct val="35000"/>
            </a:spcAft>
          </a:pPr>
          <a:r>
            <a:rPr lang="ru-RU" sz="800" kern="1200" dirty="0" smtClean="0">
              <a:latin typeface="Times New Roman" pitchFamily="18" charset="0"/>
              <a:cs typeface="Times New Roman" pitchFamily="18" charset="0"/>
            </a:rPr>
            <a:t>Подготовка конкурсной документации</a:t>
          </a:r>
          <a:endParaRPr lang="ru-RU" sz="800" kern="1200" dirty="0">
            <a:latin typeface="Times New Roman" pitchFamily="18" charset="0"/>
            <a:cs typeface="Times New Roman" pitchFamily="18" charset="0"/>
          </a:endParaRPr>
        </a:p>
      </dsp:txBody>
      <dsp:txXfrm>
        <a:off x="1003924" y="1575896"/>
        <a:ext cx="1199074" cy="258543"/>
      </dsp:txXfrm>
    </dsp:sp>
    <dsp:sp modelId="{0A376B4E-EC13-4145-BF0F-87EECA3856C8}">
      <dsp:nvSpPr>
        <dsp:cNvPr id="0" name=""/>
        <dsp:cNvSpPr/>
      </dsp:nvSpPr>
      <dsp:spPr>
        <a:xfrm>
          <a:off x="1616743" y="1035330"/>
          <a:ext cx="295808" cy="29580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BFA274-87DD-46D6-948C-B63893434C54}">
      <dsp:nvSpPr>
        <dsp:cNvPr id="0" name=""/>
        <dsp:cNvSpPr/>
      </dsp:nvSpPr>
      <dsp:spPr>
        <a:xfrm>
          <a:off x="1413481" y="1326477"/>
          <a:ext cx="1352475" cy="242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743" tIns="0" rIns="0" bIns="0" numCol="1" spcCol="1270" anchor="t" anchorCtr="0">
          <a:noAutofit/>
        </a:bodyPr>
        <a:lstStyle/>
        <a:p>
          <a:pPr lvl="0" algn="l" defTabSz="355600">
            <a:lnSpc>
              <a:spcPct val="90000"/>
            </a:lnSpc>
            <a:spcBef>
              <a:spcPct val="0"/>
            </a:spcBef>
            <a:spcAft>
              <a:spcPct val="35000"/>
            </a:spcAft>
          </a:pPr>
          <a:r>
            <a:rPr lang="ru-RU" sz="800" kern="1200" dirty="0" smtClean="0">
              <a:latin typeface="Times New Roman" pitchFamily="18" charset="0"/>
              <a:cs typeface="Times New Roman" pitchFamily="18" charset="0"/>
            </a:rPr>
            <a:t>Оценка ИП на региональном конкурсе</a:t>
          </a:r>
          <a:endParaRPr lang="ru-RU" sz="800" kern="1200" dirty="0">
            <a:latin typeface="Times New Roman" pitchFamily="18" charset="0"/>
            <a:cs typeface="Times New Roman" pitchFamily="18" charset="0"/>
          </a:endParaRPr>
        </a:p>
      </dsp:txBody>
      <dsp:txXfrm>
        <a:off x="1413481" y="1326477"/>
        <a:ext cx="1352475" cy="2420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118B4B-CCA2-4FE3-8BF7-A3385929C06A}">
      <dsp:nvSpPr>
        <dsp:cNvPr id="0" name=""/>
        <dsp:cNvSpPr/>
      </dsp:nvSpPr>
      <dsp:spPr>
        <a:xfrm>
          <a:off x="0" y="0"/>
          <a:ext cx="1398494" cy="1398494"/>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A6101D61-C7CF-474A-8031-C177B0EE437A}">
      <dsp:nvSpPr>
        <dsp:cNvPr id="0" name=""/>
        <dsp:cNvSpPr/>
      </dsp:nvSpPr>
      <dsp:spPr>
        <a:xfrm>
          <a:off x="699247" y="0"/>
          <a:ext cx="3545322" cy="139849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latin typeface="Times New Roman" pitchFamily="18" charset="0"/>
              <a:cs typeface="Times New Roman" pitchFamily="18" charset="0"/>
            </a:rPr>
            <a:t>Взаимодействие с краевыми органами власти по сохранению устойчивого развития Северо-Енисейского района</a:t>
          </a:r>
          <a:endParaRPr lang="ru-RU" sz="1400" b="1" kern="1200" dirty="0" smtClean="0">
            <a:latin typeface="Times New Roman" pitchFamily="18" charset="0"/>
            <a:cs typeface="Times New Roman" pitchFamily="18" charset="0"/>
          </a:endParaRPr>
        </a:p>
      </dsp:txBody>
      <dsp:txXfrm>
        <a:off x="699247" y="0"/>
        <a:ext cx="3545322" cy="13984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96A1C4-3BC7-4BBF-81BA-9E6FE871FADD}">
      <dsp:nvSpPr>
        <dsp:cNvPr id="0" name=""/>
        <dsp:cNvSpPr/>
      </dsp:nvSpPr>
      <dsp:spPr>
        <a:xfrm>
          <a:off x="0" y="0"/>
          <a:ext cx="1421804" cy="1421804"/>
        </a:xfrm>
        <a:prstGeom prst="pie">
          <a:avLst>
            <a:gd name="adj1" fmla="val 5400000"/>
            <a:gd name="adj2" fmla="val 16200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993E9295-F4D3-4AAF-8F85-BA2E32C8F0AE}">
      <dsp:nvSpPr>
        <dsp:cNvPr id="0" name=""/>
        <dsp:cNvSpPr/>
      </dsp:nvSpPr>
      <dsp:spPr>
        <a:xfrm>
          <a:off x="710902" y="0"/>
          <a:ext cx="3533517" cy="142180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latin typeface="Times New Roman" pitchFamily="18" charset="0"/>
              <a:cs typeface="Times New Roman" pitchFamily="18" charset="0"/>
            </a:rPr>
            <a:t>Повышение эффективности бюджетных расходов, вовлечение в бюджетный процесс граждан</a:t>
          </a:r>
          <a:endParaRPr lang="ru-RU" sz="1400" b="1" kern="1200" dirty="0">
            <a:latin typeface="Times New Roman" pitchFamily="18" charset="0"/>
            <a:cs typeface="Times New Roman" pitchFamily="18" charset="0"/>
          </a:endParaRPr>
        </a:p>
      </dsp:txBody>
      <dsp:txXfrm>
        <a:off x="710902" y="0"/>
        <a:ext cx="3533517" cy="14218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37DF6A-C669-4D7E-8CEA-E0964380CA65}">
      <dsp:nvSpPr>
        <dsp:cNvPr id="0" name=""/>
        <dsp:cNvSpPr/>
      </dsp:nvSpPr>
      <dsp:spPr>
        <a:xfrm>
          <a:off x="414162" y="0"/>
          <a:ext cx="4693840" cy="4789518"/>
        </a:xfrm>
        <a:prstGeom prst="rightArrow">
          <a:avLst/>
        </a:prstGeom>
        <a:solidFill>
          <a:schemeClr val="accent1">
            <a:tint val="4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BAF2D1E9-BF75-4C59-92A8-E08AFC054E44}">
      <dsp:nvSpPr>
        <dsp:cNvPr id="0" name=""/>
        <dsp:cNvSpPr/>
      </dsp:nvSpPr>
      <dsp:spPr>
        <a:xfrm>
          <a:off x="222258" y="1432180"/>
          <a:ext cx="4676583" cy="1915807"/>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ru-RU" sz="1600" b="1" kern="1200" dirty="0" smtClean="0"/>
            <a:t>Обеспечение сохранения устойчивости бюджета района и сбалансированного развития Северо-Енисейского района в условиях реализации ключевых задач, поставленных Президентом РФ в качестве национальных целей страны</a:t>
          </a:r>
        </a:p>
        <a:p>
          <a:pPr lvl="0" algn="ctr" defTabSz="711200" rtl="0">
            <a:lnSpc>
              <a:spcPct val="90000"/>
            </a:lnSpc>
            <a:spcBef>
              <a:spcPct val="0"/>
            </a:spcBef>
            <a:spcAft>
              <a:spcPct val="35000"/>
            </a:spcAft>
          </a:pPr>
          <a:endParaRPr lang="ru-RU" sz="1600" b="1" kern="1200" dirty="0"/>
        </a:p>
      </dsp:txBody>
      <dsp:txXfrm>
        <a:off x="315780" y="1525702"/>
        <a:ext cx="4489539" cy="17287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586BD-8CD6-4DB2-AC85-1FABA80C9CD8}">
      <dsp:nvSpPr>
        <dsp:cNvPr id="0" name=""/>
        <dsp:cNvSpPr/>
      </dsp:nvSpPr>
      <dsp:spPr>
        <a:xfrm>
          <a:off x="3518142" y="2073"/>
          <a:ext cx="1820698" cy="118345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Рассмотрение и утверждение бюджета</a:t>
          </a:r>
          <a:endParaRPr lang="ru-RU" sz="1600" kern="1200" dirty="0">
            <a:latin typeface="Times New Roman" pitchFamily="18" charset="0"/>
            <a:cs typeface="Times New Roman" pitchFamily="18" charset="0"/>
          </a:endParaRPr>
        </a:p>
      </dsp:txBody>
      <dsp:txXfrm>
        <a:off x="3575913" y="59844"/>
        <a:ext cx="1705156" cy="1067911"/>
      </dsp:txXfrm>
    </dsp:sp>
    <dsp:sp modelId="{DB213017-6536-4692-AB91-D02045EEFBB2}">
      <dsp:nvSpPr>
        <dsp:cNvPr id="0" name=""/>
        <dsp:cNvSpPr/>
      </dsp:nvSpPr>
      <dsp:spPr>
        <a:xfrm>
          <a:off x="2063362" y="593800"/>
          <a:ext cx="4730259" cy="4730259"/>
        </a:xfrm>
        <a:custGeom>
          <a:avLst/>
          <a:gdLst/>
          <a:ahLst/>
          <a:cxnLst/>
          <a:rect l="0" t="0" r="0" b="0"/>
          <a:pathLst>
            <a:path>
              <a:moveTo>
                <a:pt x="3519565" y="300882"/>
              </a:moveTo>
              <a:arcTo wR="2365129" hR="2365129" stAng="17952974" swAng="121227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A416101-2B0A-4990-9D67-D9B9B3CA1EB0}">
      <dsp:nvSpPr>
        <dsp:cNvPr id="0" name=""/>
        <dsp:cNvSpPr/>
      </dsp:nvSpPr>
      <dsp:spPr>
        <a:xfrm>
          <a:off x="5767514" y="1636337"/>
          <a:ext cx="1820698" cy="118345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Исполнение бюджета</a:t>
          </a:r>
          <a:endParaRPr lang="ru-RU" sz="1600" kern="1200" dirty="0">
            <a:latin typeface="Times New Roman" pitchFamily="18" charset="0"/>
            <a:cs typeface="Times New Roman" pitchFamily="18" charset="0"/>
          </a:endParaRPr>
        </a:p>
      </dsp:txBody>
      <dsp:txXfrm>
        <a:off x="5825285" y="1694108"/>
        <a:ext cx="1705156" cy="1067911"/>
      </dsp:txXfrm>
    </dsp:sp>
    <dsp:sp modelId="{46392917-71C0-43C6-8EBE-326BD547B219}">
      <dsp:nvSpPr>
        <dsp:cNvPr id="0" name=""/>
        <dsp:cNvSpPr/>
      </dsp:nvSpPr>
      <dsp:spPr>
        <a:xfrm>
          <a:off x="2063362" y="593800"/>
          <a:ext cx="4730259" cy="4730259"/>
        </a:xfrm>
        <a:custGeom>
          <a:avLst/>
          <a:gdLst/>
          <a:ahLst/>
          <a:cxnLst/>
          <a:rect l="0" t="0" r="0" b="0"/>
          <a:pathLst>
            <a:path>
              <a:moveTo>
                <a:pt x="4724597" y="2528685"/>
              </a:moveTo>
              <a:arcTo wR="2365129" hR="2365129" stAng="21837921" swAng="136029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D9F678E-F937-479E-A1B3-8D579A230569}">
      <dsp:nvSpPr>
        <dsp:cNvPr id="0" name=""/>
        <dsp:cNvSpPr/>
      </dsp:nvSpPr>
      <dsp:spPr>
        <a:xfrm>
          <a:off x="4908331" y="4280632"/>
          <a:ext cx="1820698" cy="118345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Утверждение бюджетной отчетности</a:t>
          </a:r>
          <a:endParaRPr lang="ru-RU" sz="1600" kern="1200" dirty="0">
            <a:latin typeface="Times New Roman" pitchFamily="18" charset="0"/>
            <a:cs typeface="Times New Roman" pitchFamily="18" charset="0"/>
          </a:endParaRPr>
        </a:p>
      </dsp:txBody>
      <dsp:txXfrm>
        <a:off x="4966102" y="4338403"/>
        <a:ext cx="1705156" cy="1067911"/>
      </dsp:txXfrm>
    </dsp:sp>
    <dsp:sp modelId="{1BA9EFFE-595D-4D50-B771-526DA3F5707F}">
      <dsp:nvSpPr>
        <dsp:cNvPr id="0" name=""/>
        <dsp:cNvSpPr/>
      </dsp:nvSpPr>
      <dsp:spPr>
        <a:xfrm>
          <a:off x="2063362" y="593800"/>
          <a:ext cx="4730259" cy="4730259"/>
        </a:xfrm>
        <a:custGeom>
          <a:avLst/>
          <a:gdLst/>
          <a:ahLst/>
          <a:cxnLst/>
          <a:rect l="0" t="0" r="0" b="0"/>
          <a:pathLst>
            <a:path>
              <a:moveTo>
                <a:pt x="2655651" y="4712348"/>
              </a:moveTo>
              <a:arcTo wR="2365129" hR="2365129" stAng="4976653" swAng="84669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C563CA6-1FE4-41E1-94EC-76356C688A1E}">
      <dsp:nvSpPr>
        <dsp:cNvPr id="0" name=""/>
        <dsp:cNvSpPr/>
      </dsp:nvSpPr>
      <dsp:spPr>
        <a:xfrm>
          <a:off x="2127954" y="4280632"/>
          <a:ext cx="1820698" cy="118345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Контроль за исполнением бюджета</a:t>
          </a:r>
        </a:p>
        <a:p>
          <a:pPr lvl="0" algn="ctr" defTabSz="711200">
            <a:lnSpc>
              <a:spcPct val="90000"/>
            </a:lnSpc>
            <a:spcBef>
              <a:spcPct val="0"/>
            </a:spcBef>
            <a:spcAft>
              <a:spcPct val="35000"/>
            </a:spcAft>
          </a:pPr>
          <a:endParaRPr lang="ru-RU" sz="1600" kern="1200" dirty="0">
            <a:latin typeface="Times New Roman" pitchFamily="18" charset="0"/>
            <a:cs typeface="Times New Roman" pitchFamily="18" charset="0"/>
          </a:endParaRPr>
        </a:p>
      </dsp:txBody>
      <dsp:txXfrm>
        <a:off x="2185725" y="4338403"/>
        <a:ext cx="1705156" cy="1067911"/>
      </dsp:txXfrm>
    </dsp:sp>
    <dsp:sp modelId="{D13BC14C-2604-412F-AB65-37351B27FA25}">
      <dsp:nvSpPr>
        <dsp:cNvPr id="0" name=""/>
        <dsp:cNvSpPr/>
      </dsp:nvSpPr>
      <dsp:spPr>
        <a:xfrm>
          <a:off x="2063362" y="593800"/>
          <a:ext cx="4730259" cy="4730259"/>
        </a:xfrm>
        <a:custGeom>
          <a:avLst/>
          <a:gdLst/>
          <a:ahLst/>
          <a:cxnLst/>
          <a:rect l="0" t="0" r="0" b="0"/>
          <a:pathLst>
            <a:path>
              <a:moveTo>
                <a:pt x="251021" y="3425499"/>
              </a:moveTo>
              <a:arcTo wR="2365129" hR="2365129" stAng="9201786" swAng="136029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588FF26-EDD9-4564-82D1-EFA31629EEAD}">
      <dsp:nvSpPr>
        <dsp:cNvPr id="0" name=""/>
        <dsp:cNvSpPr/>
      </dsp:nvSpPr>
      <dsp:spPr>
        <a:xfrm>
          <a:off x="1268770" y="1636337"/>
          <a:ext cx="1820698" cy="118345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Составление проекта бюджета</a:t>
          </a:r>
          <a:endParaRPr lang="ru-RU" sz="1600" kern="1200" dirty="0">
            <a:latin typeface="Times New Roman" pitchFamily="18" charset="0"/>
            <a:cs typeface="Times New Roman" pitchFamily="18" charset="0"/>
          </a:endParaRPr>
        </a:p>
      </dsp:txBody>
      <dsp:txXfrm>
        <a:off x="1326541" y="1694108"/>
        <a:ext cx="1705156" cy="1067911"/>
      </dsp:txXfrm>
    </dsp:sp>
    <dsp:sp modelId="{3069C7F1-602B-4FBE-B1D9-AA5C0B904336}">
      <dsp:nvSpPr>
        <dsp:cNvPr id="0" name=""/>
        <dsp:cNvSpPr/>
      </dsp:nvSpPr>
      <dsp:spPr>
        <a:xfrm>
          <a:off x="2063362" y="593800"/>
          <a:ext cx="4730259" cy="4730259"/>
        </a:xfrm>
        <a:custGeom>
          <a:avLst/>
          <a:gdLst/>
          <a:ahLst/>
          <a:cxnLst/>
          <a:rect l="0" t="0" r="0" b="0"/>
          <a:pathLst>
            <a:path>
              <a:moveTo>
                <a:pt x="568797" y="826614"/>
              </a:moveTo>
              <a:arcTo wR="2365129" hR="2365129" stAng="13234755" swAng="121227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8303DD-B477-45A3-A06C-4DDBF6DE3723}">
      <dsp:nvSpPr>
        <dsp:cNvPr id="0" name=""/>
        <dsp:cNvSpPr/>
      </dsp:nvSpPr>
      <dsp:spPr>
        <a:xfrm>
          <a:off x="7004304" y="1579248"/>
          <a:ext cx="91440" cy="837036"/>
        </a:xfrm>
        <a:custGeom>
          <a:avLst/>
          <a:gdLst/>
          <a:ahLst/>
          <a:cxnLst/>
          <a:rect l="0" t="0" r="0" b="0"/>
          <a:pathLst>
            <a:path>
              <a:moveTo>
                <a:pt x="45720" y="0"/>
              </a:moveTo>
              <a:lnTo>
                <a:pt x="45720" y="808963"/>
              </a:lnTo>
              <a:lnTo>
                <a:pt x="100143" y="808963"/>
              </a:lnTo>
              <a:lnTo>
                <a:pt x="100143" y="83703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C1EB7A-1AF6-4771-B79A-A4C8A4ECB291}">
      <dsp:nvSpPr>
        <dsp:cNvPr id="0" name=""/>
        <dsp:cNvSpPr/>
      </dsp:nvSpPr>
      <dsp:spPr>
        <a:xfrm>
          <a:off x="6996349" y="1579248"/>
          <a:ext cx="91440" cy="116956"/>
        </a:xfrm>
        <a:custGeom>
          <a:avLst/>
          <a:gdLst/>
          <a:ahLst/>
          <a:cxnLst/>
          <a:rect l="0" t="0" r="0" b="0"/>
          <a:pathLst>
            <a:path>
              <a:moveTo>
                <a:pt x="53675" y="0"/>
              </a:moveTo>
              <a:lnTo>
                <a:pt x="53675" y="88883"/>
              </a:lnTo>
              <a:lnTo>
                <a:pt x="45720" y="88883"/>
              </a:lnTo>
              <a:lnTo>
                <a:pt x="45720" y="1169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F543C3-1442-445C-89A4-4691320BAE7A}">
      <dsp:nvSpPr>
        <dsp:cNvPr id="0" name=""/>
        <dsp:cNvSpPr/>
      </dsp:nvSpPr>
      <dsp:spPr>
        <a:xfrm>
          <a:off x="6948302" y="901376"/>
          <a:ext cx="91440" cy="146756"/>
        </a:xfrm>
        <a:custGeom>
          <a:avLst/>
          <a:gdLst/>
          <a:ahLst/>
          <a:cxnLst/>
          <a:rect l="0" t="0" r="0" b="0"/>
          <a:pathLst>
            <a:path>
              <a:moveTo>
                <a:pt x="45720" y="0"/>
              </a:moveTo>
              <a:lnTo>
                <a:pt x="45720" y="118682"/>
              </a:lnTo>
              <a:lnTo>
                <a:pt x="101721" y="118682"/>
              </a:lnTo>
              <a:lnTo>
                <a:pt x="101721" y="1467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1F402A-9E0C-4866-8BCB-C1DDFAA9A40E}">
      <dsp:nvSpPr>
        <dsp:cNvPr id="0" name=""/>
        <dsp:cNvSpPr/>
      </dsp:nvSpPr>
      <dsp:spPr>
        <a:xfrm>
          <a:off x="4129351" y="99879"/>
          <a:ext cx="2864671" cy="357658"/>
        </a:xfrm>
        <a:custGeom>
          <a:avLst/>
          <a:gdLst/>
          <a:ahLst/>
          <a:cxnLst/>
          <a:rect l="0" t="0" r="0" b="0"/>
          <a:pathLst>
            <a:path>
              <a:moveTo>
                <a:pt x="0" y="357658"/>
              </a:moveTo>
              <a:lnTo>
                <a:pt x="2864671"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CAB742-FC7C-447A-A6B3-228F85D2B409}">
      <dsp:nvSpPr>
        <dsp:cNvPr id="0" name=""/>
        <dsp:cNvSpPr/>
      </dsp:nvSpPr>
      <dsp:spPr>
        <a:xfrm>
          <a:off x="4089570" y="4960929"/>
          <a:ext cx="91440" cy="160724"/>
        </a:xfrm>
        <a:custGeom>
          <a:avLst/>
          <a:gdLst/>
          <a:ahLst/>
          <a:cxnLst/>
          <a:rect l="0" t="0" r="0" b="0"/>
          <a:pathLst>
            <a:path>
              <a:moveTo>
                <a:pt x="92385" y="0"/>
              </a:moveTo>
              <a:lnTo>
                <a:pt x="92385" y="132651"/>
              </a:lnTo>
              <a:lnTo>
                <a:pt x="45720" y="132651"/>
              </a:lnTo>
              <a:lnTo>
                <a:pt x="45720" y="1607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7529FE-C781-4E14-8765-177D2BBB7DA9}">
      <dsp:nvSpPr>
        <dsp:cNvPr id="0" name=""/>
        <dsp:cNvSpPr/>
      </dsp:nvSpPr>
      <dsp:spPr>
        <a:xfrm>
          <a:off x="4086161" y="4194411"/>
          <a:ext cx="91440" cy="135154"/>
        </a:xfrm>
        <a:custGeom>
          <a:avLst/>
          <a:gdLst/>
          <a:ahLst/>
          <a:cxnLst/>
          <a:rect l="0" t="0" r="0" b="0"/>
          <a:pathLst>
            <a:path>
              <a:moveTo>
                <a:pt x="45720" y="0"/>
              </a:moveTo>
              <a:lnTo>
                <a:pt x="45720" y="107081"/>
              </a:lnTo>
              <a:lnTo>
                <a:pt x="95794" y="107081"/>
              </a:lnTo>
              <a:lnTo>
                <a:pt x="95794" y="13515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D4A26B-7C10-4BB1-A363-42060DC06B64}">
      <dsp:nvSpPr>
        <dsp:cNvPr id="0" name=""/>
        <dsp:cNvSpPr/>
      </dsp:nvSpPr>
      <dsp:spPr>
        <a:xfrm>
          <a:off x="4029925" y="3314002"/>
          <a:ext cx="91440" cy="123527"/>
        </a:xfrm>
        <a:custGeom>
          <a:avLst/>
          <a:gdLst/>
          <a:ahLst/>
          <a:cxnLst/>
          <a:rect l="0" t="0" r="0" b="0"/>
          <a:pathLst>
            <a:path>
              <a:moveTo>
                <a:pt x="45720" y="0"/>
              </a:moveTo>
              <a:lnTo>
                <a:pt x="45720" y="95454"/>
              </a:lnTo>
              <a:lnTo>
                <a:pt x="101955" y="95454"/>
              </a:lnTo>
              <a:lnTo>
                <a:pt x="101955" y="1235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320094-BEB6-4EB0-965B-0FDB97E09599}">
      <dsp:nvSpPr>
        <dsp:cNvPr id="0" name=""/>
        <dsp:cNvSpPr/>
      </dsp:nvSpPr>
      <dsp:spPr>
        <a:xfrm>
          <a:off x="4029925" y="2302323"/>
          <a:ext cx="91440" cy="91440"/>
        </a:xfrm>
        <a:custGeom>
          <a:avLst/>
          <a:gdLst/>
          <a:ahLst/>
          <a:cxnLst/>
          <a:rect l="0" t="0" r="0" b="0"/>
          <a:pathLst>
            <a:path>
              <a:moveTo>
                <a:pt x="86200" y="45720"/>
              </a:moveTo>
              <a:lnTo>
                <a:pt x="86200" y="107780"/>
              </a:lnTo>
              <a:lnTo>
                <a:pt x="45720" y="107780"/>
              </a:lnTo>
              <a:lnTo>
                <a:pt x="45720" y="13585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509919-F5CB-4314-8638-ABE08E64A850}">
      <dsp:nvSpPr>
        <dsp:cNvPr id="0" name=""/>
        <dsp:cNvSpPr/>
      </dsp:nvSpPr>
      <dsp:spPr>
        <a:xfrm>
          <a:off x="4070406" y="1461073"/>
          <a:ext cx="91440" cy="91440"/>
        </a:xfrm>
        <a:custGeom>
          <a:avLst/>
          <a:gdLst/>
          <a:ahLst/>
          <a:cxnLst/>
          <a:rect l="0" t="0" r="0" b="0"/>
          <a:pathLst>
            <a:path>
              <a:moveTo>
                <a:pt x="83733" y="45720"/>
              </a:moveTo>
              <a:lnTo>
                <a:pt x="83733" y="63042"/>
              </a:lnTo>
              <a:lnTo>
                <a:pt x="45720" y="63042"/>
              </a:lnTo>
              <a:lnTo>
                <a:pt x="45720" y="911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3E2341-A83A-4116-A7DC-2BFCF4AFCDB8}">
      <dsp:nvSpPr>
        <dsp:cNvPr id="0" name=""/>
        <dsp:cNvSpPr/>
      </dsp:nvSpPr>
      <dsp:spPr>
        <a:xfrm>
          <a:off x="4083631" y="457537"/>
          <a:ext cx="91440" cy="158547"/>
        </a:xfrm>
        <a:custGeom>
          <a:avLst/>
          <a:gdLst/>
          <a:ahLst/>
          <a:cxnLst/>
          <a:rect l="0" t="0" r="0" b="0"/>
          <a:pathLst>
            <a:path>
              <a:moveTo>
                <a:pt x="45720" y="0"/>
              </a:moveTo>
              <a:lnTo>
                <a:pt x="45720" y="130473"/>
              </a:lnTo>
              <a:lnTo>
                <a:pt x="70507" y="130473"/>
              </a:lnTo>
              <a:lnTo>
                <a:pt x="70507" y="1585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C18825-ABE3-45CE-AE1E-04B240D6C293}">
      <dsp:nvSpPr>
        <dsp:cNvPr id="0" name=""/>
        <dsp:cNvSpPr/>
      </dsp:nvSpPr>
      <dsp:spPr>
        <a:xfrm>
          <a:off x="1399390" y="5025744"/>
          <a:ext cx="91440" cy="289587"/>
        </a:xfrm>
        <a:custGeom>
          <a:avLst/>
          <a:gdLst/>
          <a:ahLst/>
          <a:cxnLst/>
          <a:rect l="0" t="0" r="0" b="0"/>
          <a:pathLst>
            <a:path>
              <a:moveTo>
                <a:pt x="45720" y="0"/>
              </a:moveTo>
              <a:lnTo>
                <a:pt x="45720" y="261514"/>
              </a:lnTo>
              <a:lnTo>
                <a:pt x="52938" y="261514"/>
              </a:lnTo>
              <a:lnTo>
                <a:pt x="52938" y="2895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ECEBF-6878-4A5A-9984-CE44E0ABF9A9}">
      <dsp:nvSpPr>
        <dsp:cNvPr id="0" name=""/>
        <dsp:cNvSpPr/>
      </dsp:nvSpPr>
      <dsp:spPr>
        <a:xfrm>
          <a:off x="1349934" y="4289765"/>
          <a:ext cx="91440" cy="269482"/>
        </a:xfrm>
        <a:custGeom>
          <a:avLst/>
          <a:gdLst/>
          <a:ahLst/>
          <a:cxnLst/>
          <a:rect l="0" t="0" r="0" b="0"/>
          <a:pathLst>
            <a:path>
              <a:moveTo>
                <a:pt x="45720" y="0"/>
              </a:moveTo>
              <a:lnTo>
                <a:pt x="45720" y="241409"/>
              </a:lnTo>
              <a:lnTo>
                <a:pt x="95176" y="241409"/>
              </a:lnTo>
              <a:lnTo>
                <a:pt x="95176" y="2694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371B3E-C328-4DCB-B1EC-9F0EEC3E46BD}">
      <dsp:nvSpPr>
        <dsp:cNvPr id="0" name=""/>
        <dsp:cNvSpPr/>
      </dsp:nvSpPr>
      <dsp:spPr>
        <a:xfrm>
          <a:off x="1344515" y="3723514"/>
          <a:ext cx="91440" cy="182369"/>
        </a:xfrm>
        <a:custGeom>
          <a:avLst/>
          <a:gdLst/>
          <a:ahLst/>
          <a:cxnLst/>
          <a:rect l="0" t="0" r="0" b="0"/>
          <a:pathLst>
            <a:path>
              <a:moveTo>
                <a:pt x="45720" y="0"/>
              </a:moveTo>
              <a:lnTo>
                <a:pt x="45720" y="154295"/>
              </a:lnTo>
              <a:lnTo>
                <a:pt x="51138" y="154295"/>
              </a:lnTo>
              <a:lnTo>
                <a:pt x="51138" y="1823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3EA553-DCEB-413C-A0A8-5B4A8E99393D}">
      <dsp:nvSpPr>
        <dsp:cNvPr id="0" name=""/>
        <dsp:cNvSpPr/>
      </dsp:nvSpPr>
      <dsp:spPr>
        <a:xfrm>
          <a:off x="1337394" y="3029332"/>
          <a:ext cx="91440" cy="156471"/>
        </a:xfrm>
        <a:custGeom>
          <a:avLst/>
          <a:gdLst/>
          <a:ahLst/>
          <a:cxnLst/>
          <a:rect l="0" t="0" r="0" b="0"/>
          <a:pathLst>
            <a:path>
              <a:moveTo>
                <a:pt x="45720" y="0"/>
              </a:moveTo>
              <a:lnTo>
                <a:pt x="45720" y="128398"/>
              </a:lnTo>
              <a:lnTo>
                <a:pt x="52841" y="128398"/>
              </a:lnTo>
              <a:lnTo>
                <a:pt x="52841" y="15647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149094-B7B4-4836-8AD0-888E79A2E0A8}">
      <dsp:nvSpPr>
        <dsp:cNvPr id="0" name=""/>
        <dsp:cNvSpPr/>
      </dsp:nvSpPr>
      <dsp:spPr>
        <a:xfrm>
          <a:off x="1337394" y="2293301"/>
          <a:ext cx="91440" cy="147512"/>
        </a:xfrm>
        <a:custGeom>
          <a:avLst/>
          <a:gdLst/>
          <a:ahLst/>
          <a:cxnLst/>
          <a:rect l="0" t="0" r="0" b="0"/>
          <a:pathLst>
            <a:path>
              <a:moveTo>
                <a:pt x="66450" y="0"/>
              </a:moveTo>
              <a:lnTo>
                <a:pt x="66450" y="119439"/>
              </a:lnTo>
              <a:lnTo>
                <a:pt x="45720" y="119439"/>
              </a:lnTo>
              <a:lnTo>
                <a:pt x="45720" y="14751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45B8A-3627-4186-A87B-3C6338371E95}">
      <dsp:nvSpPr>
        <dsp:cNvPr id="0" name=""/>
        <dsp:cNvSpPr/>
      </dsp:nvSpPr>
      <dsp:spPr>
        <a:xfrm>
          <a:off x="1330659" y="920742"/>
          <a:ext cx="91440" cy="871999"/>
        </a:xfrm>
        <a:custGeom>
          <a:avLst/>
          <a:gdLst/>
          <a:ahLst/>
          <a:cxnLst/>
          <a:rect l="0" t="0" r="0" b="0"/>
          <a:pathLst>
            <a:path>
              <a:moveTo>
                <a:pt x="45720" y="0"/>
              </a:moveTo>
              <a:lnTo>
                <a:pt x="45720" y="843925"/>
              </a:lnTo>
              <a:lnTo>
                <a:pt x="73186" y="843925"/>
              </a:lnTo>
              <a:lnTo>
                <a:pt x="73186" y="8719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A280AB-5FF4-4A9F-8948-AC215E0A7197}">
      <dsp:nvSpPr>
        <dsp:cNvPr id="0" name=""/>
        <dsp:cNvSpPr/>
      </dsp:nvSpPr>
      <dsp:spPr>
        <a:xfrm>
          <a:off x="1309620" y="920742"/>
          <a:ext cx="91440" cy="117447"/>
        </a:xfrm>
        <a:custGeom>
          <a:avLst/>
          <a:gdLst/>
          <a:ahLst/>
          <a:cxnLst/>
          <a:rect l="0" t="0" r="0" b="0"/>
          <a:pathLst>
            <a:path>
              <a:moveTo>
                <a:pt x="66758" y="0"/>
              </a:moveTo>
              <a:lnTo>
                <a:pt x="66758" y="89373"/>
              </a:lnTo>
              <a:lnTo>
                <a:pt x="45720" y="89373"/>
              </a:lnTo>
              <a:lnTo>
                <a:pt x="45720" y="11744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B46F48-4E2A-44C3-BE02-F27D55585C2F}">
      <dsp:nvSpPr>
        <dsp:cNvPr id="0" name=""/>
        <dsp:cNvSpPr/>
      </dsp:nvSpPr>
      <dsp:spPr>
        <a:xfrm>
          <a:off x="1376379" y="84434"/>
          <a:ext cx="2752972" cy="373103"/>
        </a:xfrm>
        <a:custGeom>
          <a:avLst/>
          <a:gdLst/>
          <a:ahLst/>
          <a:cxnLst/>
          <a:rect l="0" t="0" r="0" b="0"/>
          <a:pathLst>
            <a:path>
              <a:moveTo>
                <a:pt x="2752972" y="373103"/>
              </a:moveTo>
              <a:lnTo>
                <a:pt x="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880587-1487-43A5-AA43-A114C0D710C7}">
      <dsp:nvSpPr>
        <dsp:cNvPr id="0" name=""/>
        <dsp:cNvSpPr/>
      </dsp:nvSpPr>
      <dsp:spPr>
        <a:xfrm>
          <a:off x="2741298" y="-31987"/>
          <a:ext cx="2776106" cy="48952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21E6C2-7417-4817-A266-5A4D2EC14595}">
      <dsp:nvSpPr>
        <dsp:cNvPr id="0" name=""/>
        <dsp:cNvSpPr/>
      </dsp:nvSpPr>
      <dsp:spPr>
        <a:xfrm>
          <a:off x="2774969" y="0"/>
          <a:ext cx="2776106" cy="489525"/>
        </a:xfrm>
        <a:prstGeom prst="ellips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ДОХОДЫ</a:t>
          </a:r>
        </a:p>
        <a:p>
          <a:pPr lvl="0" algn="ctr" defTabSz="622300">
            <a:lnSpc>
              <a:spcPct val="90000"/>
            </a:lnSpc>
            <a:spcBef>
              <a:spcPct val="0"/>
            </a:spcBef>
            <a:spcAft>
              <a:spcPct val="35000"/>
            </a:spcAft>
          </a:pPr>
          <a:r>
            <a:rPr lang="ru-RU" sz="1400" kern="1200" dirty="0" smtClean="0">
              <a:latin typeface="Times New Roman" pitchFamily="18" charset="0"/>
              <a:cs typeface="Times New Roman" pitchFamily="18" charset="0"/>
            </a:rPr>
            <a:t>2 975 820,5</a:t>
          </a:r>
          <a:endParaRPr lang="ru-RU" sz="1400" kern="1200" dirty="0">
            <a:latin typeface="Times New Roman" pitchFamily="18" charset="0"/>
            <a:cs typeface="Times New Roman" pitchFamily="18" charset="0"/>
          </a:endParaRPr>
        </a:p>
      </dsp:txBody>
      <dsp:txXfrm>
        <a:off x="3181520" y="71689"/>
        <a:ext cx="1963004" cy="346147"/>
      </dsp:txXfrm>
    </dsp:sp>
    <dsp:sp modelId="{BD738920-CD27-4C52-BB54-42B8F69DFBE2}">
      <dsp:nvSpPr>
        <dsp:cNvPr id="0" name=""/>
        <dsp:cNvSpPr/>
      </dsp:nvSpPr>
      <dsp:spPr>
        <a:xfrm>
          <a:off x="187677" y="84434"/>
          <a:ext cx="2377402" cy="836308"/>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664F99-BC4E-43BF-9632-B0487C4CC866}">
      <dsp:nvSpPr>
        <dsp:cNvPr id="0" name=""/>
        <dsp:cNvSpPr/>
      </dsp:nvSpPr>
      <dsp:spPr>
        <a:xfrm>
          <a:off x="221348" y="116422"/>
          <a:ext cx="2377402" cy="836308"/>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НАЛОГОВЫЕ</a:t>
          </a:r>
        </a:p>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2 462 378,2</a:t>
          </a:r>
          <a:endParaRPr lang="ru-RU" sz="1000" b="1" kern="1200" dirty="0">
            <a:solidFill>
              <a:schemeClr val="bg1"/>
            </a:solidFill>
            <a:latin typeface="Times New Roman" pitchFamily="18" charset="0"/>
            <a:cs typeface="Times New Roman" pitchFamily="18" charset="0"/>
          </a:endParaRPr>
        </a:p>
      </dsp:txBody>
      <dsp:txXfrm>
        <a:off x="569510" y="238896"/>
        <a:ext cx="1681078" cy="591360"/>
      </dsp:txXfrm>
    </dsp:sp>
    <dsp:sp modelId="{6B69485D-6F5C-42D1-A804-2692279A10F2}">
      <dsp:nvSpPr>
        <dsp:cNvPr id="0" name=""/>
        <dsp:cNvSpPr/>
      </dsp:nvSpPr>
      <dsp:spPr>
        <a:xfrm>
          <a:off x="534367" y="1038189"/>
          <a:ext cx="1641945" cy="594430"/>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52E554-B1E4-4686-B42C-FF48AB01E1B1}">
      <dsp:nvSpPr>
        <dsp:cNvPr id="0" name=""/>
        <dsp:cNvSpPr/>
      </dsp:nvSpPr>
      <dsp:spPr>
        <a:xfrm>
          <a:off x="568038" y="1070177"/>
          <a:ext cx="1641945" cy="594430"/>
        </a:xfrm>
        <a:prstGeom prst="ellips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ru-RU" sz="1100" b="1" i="1" kern="1200" dirty="0" smtClean="0"/>
            <a:t>Налог на прибыль  </a:t>
          </a:r>
        </a:p>
        <a:p>
          <a:pPr lvl="0" algn="ctr" defTabSz="488950">
            <a:lnSpc>
              <a:spcPct val="90000"/>
            </a:lnSpc>
            <a:spcBef>
              <a:spcPct val="0"/>
            </a:spcBef>
            <a:spcAft>
              <a:spcPct val="35000"/>
            </a:spcAft>
          </a:pPr>
          <a:r>
            <a:rPr lang="ru-RU" sz="1100" b="1" i="1" kern="1200" dirty="0" smtClean="0"/>
            <a:t>1 603 200,0</a:t>
          </a:r>
          <a:endParaRPr lang="ru-RU" sz="1100" b="1" i="1" kern="1200" dirty="0"/>
        </a:p>
      </dsp:txBody>
      <dsp:txXfrm>
        <a:off x="808495" y="1157229"/>
        <a:ext cx="1161031" cy="420326"/>
      </dsp:txXfrm>
    </dsp:sp>
    <dsp:sp modelId="{BC017046-432F-48EA-93F7-841179C15C41}">
      <dsp:nvSpPr>
        <dsp:cNvPr id="0" name=""/>
        <dsp:cNvSpPr/>
      </dsp:nvSpPr>
      <dsp:spPr>
        <a:xfrm>
          <a:off x="542392" y="1792741"/>
          <a:ext cx="1722906" cy="500559"/>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B1183A-4CB9-4F8E-8EDA-08DB3713A8B4}">
      <dsp:nvSpPr>
        <dsp:cNvPr id="0" name=""/>
        <dsp:cNvSpPr/>
      </dsp:nvSpPr>
      <dsp:spPr>
        <a:xfrm>
          <a:off x="576063" y="1824729"/>
          <a:ext cx="1722906" cy="500559"/>
        </a:xfrm>
        <a:prstGeom prst="ellipse">
          <a:avLst/>
        </a:prstGeom>
        <a:solidFill>
          <a:schemeClr val="tx2">
            <a:lumMod val="60000"/>
            <a:lumOff val="40000"/>
            <a:alpha val="9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Налог на доходы физических лиц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835 469,7 </a:t>
          </a:r>
          <a:endParaRPr lang="ru-RU" sz="1000" b="1" i="1" kern="1200" dirty="0">
            <a:latin typeface="Times New Roman" pitchFamily="18" charset="0"/>
            <a:cs typeface="Times New Roman" pitchFamily="18" charset="0"/>
          </a:endParaRPr>
        </a:p>
      </dsp:txBody>
      <dsp:txXfrm>
        <a:off x="828377" y="1898034"/>
        <a:ext cx="1218278" cy="353949"/>
      </dsp:txXfrm>
    </dsp:sp>
    <dsp:sp modelId="{E2F98815-20D2-4CBE-813F-4650CCFB8349}">
      <dsp:nvSpPr>
        <dsp:cNvPr id="0" name=""/>
        <dsp:cNvSpPr/>
      </dsp:nvSpPr>
      <dsp:spPr>
        <a:xfrm>
          <a:off x="542392" y="2440813"/>
          <a:ext cx="1681444" cy="588519"/>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24DC4B-A29C-4BEA-88D2-F46BF15E2C05}">
      <dsp:nvSpPr>
        <dsp:cNvPr id="0" name=""/>
        <dsp:cNvSpPr/>
      </dsp:nvSpPr>
      <dsp:spPr>
        <a:xfrm>
          <a:off x="576063" y="2472801"/>
          <a:ext cx="1681444" cy="588519"/>
        </a:xfrm>
        <a:prstGeom prst="ellipse">
          <a:avLst/>
        </a:prstGeom>
        <a:solidFill>
          <a:schemeClr val="tx2">
            <a:lumMod val="60000"/>
            <a:lumOff val="40000"/>
            <a:alpha val="9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Налог на имущество физических лиц</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 916,0</a:t>
          </a:r>
          <a:endParaRPr lang="ru-RU" sz="1000" b="1" i="1" kern="1200" dirty="0">
            <a:latin typeface="Times New Roman" pitchFamily="18" charset="0"/>
            <a:cs typeface="Times New Roman" pitchFamily="18" charset="0"/>
          </a:endParaRPr>
        </a:p>
      </dsp:txBody>
      <dsp:txXfrm>
        <a:off x="822305" y="2558988"/>
        <a:ext cx="1188960" cy="416145"/>
      </dsp:txXfrm>
    </dsp:sp>
    <dsp:sp modelId="{21605D90-7FBB-4DDC-A17E-493749256203}">
      <dsp:nvSpPr>
        <dsp:cNvPr id="0" name=""/>
        <dsp:cNvSpPr/>
      </dsp:nvSpPr>
      <dsp:spPr>
        <a:xfrm>
          <a:off x="614402" y="3185804"/>
          <a:ext cx="1551667" cy="537710"/>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72E49D-167A-45A7-B0A6-E3CB51AE877E}">
      <dsp:nvSpPr>
        <dsp:cNvPr id="0" name=""/>
        <dsp:cNvSpPr/>
      </dsp:nvSpPr>
      <dsp:spPr>
        <a:xfrm>
          <a:off x="648073" y="3217792"/>
          <a:ext cx="1551667" cy="537710"/>
        </a:xfrm>
        <a:prstGeom prst="ellipse">
          <a:avLst/>
        </a:prstGeom>
        <a:solidFill>
          <a:schemeClr val="tx2">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Земельный налог</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2 269,0</a:t>
          </a:r>
          <a:endParaRPr lang="ru-RU" sz="1000" b="1" i="1" kern="1200" dirty="0">
            <a:latin typeface="Times New Roman" pitchFamily="18" charset="0"/>
            <a:cs typeface="Times New Roman" pitchFamily="18" charset="0"/>
          </a:endParaRPr>
        </a:p>
      </dsp:txBody>
      <dsp:txXfrm>
        <a:off x="875309" y="3296538"/>
        <a:ext cx="1097195" cy="380218"/>
      </dsp:txXfrm>
    </dsp:sp>
    <dsp:sp modelId="{04939A71-9BAA-4266-9113-24643A4BB879}">
      <dsp:nvSpPr>
        <dsp:cNvPr id="0" name=""/>
        <dsp:cNvSpPr/>
      </dsp:nvSpPr>
      <dsp:spPr>
        <a:xfrm>
          <a:off x="614400" y="3905884"/>
          <a:ext cx="1562507" cy="383881"/>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4B1F2A-CF77-45A7-B576-AB9389901689}">
      <dsp:nvSpPr>
        <dsp:cNvPr id="0" name=""/>
        <dsp:cNvSpPr/>
      </dsp:nvSpPr>
      <dsp:spPr>
        <a:xfrm>
          <a:off x="648071" y="3937871"/>
          <a:ext cx="1562507" cy="383881"/>
        </a:xfrm>
        <a:prstGeom prst="ellipse">
          <a:avLst/>
        </a:prstGeom>
        <a:solidFill>
          <a:schemeClr val="tx2">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Акцизы 3 158,8</a:t>
          </a:r>
          <a:endParaRPr lang="ru-RU" sz="1000" b="1" i="1" kern="1200" dirty="0">
            <a:latin typeface="Times New Roman" pitchFamily="18" charset="0"/>
            <a:cs typeface="Times New Roman" pitchFamily="18" charset="0"/>
          </a:endParaRPr>
        </a:p>
      </dsp:txBody>
      <dsp:txXfrm>
        <a:off x="876895" y="3994089"/>
        <a:ext cx="1104859" cy="271445"/>
      </dsp:txXfrm>
    </dsp:sp>
    <dsp:sp modelId="{49F8A073-D45D-4464-BFA4-EA54FD94AA36}">
      <dsp:nvSpPr>
        <dsp:cNvPr id="0" name=""/>
        <dsp:cNvSpPr/>
      </dsp:nvSpPr>
      <dsp:spPr>
        <a:xfrm>
          <a:off x="686409" y="4559247"/>
          <a:ext cx="1517402" cy="466497"/>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A08989-26EE-4524-BFED-3D525944124F}">
      <dsp:nvSpPr>
        <dsp:cNvPr id="0" name=""/>
        <dsp:cNvSpPr/>
      </dsp:nvSpPr>
      <dsp:spPr>
        <a:xfrm>
          <a:off x="720080" y="4591235"/>
          <a:ext cx="1517402" cy="466497"/>
        </a:xfrm>
        <a:prstGeom prst="ellipse">
          <a:avLst/>
        </a:prstGeom>
        <a:solidFill>
          <a:schemeClr val="tx2">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ЕНВД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15 748,5</a:t>
          </a:r>
          <a:endParaRPr lang="ru-RU" sz="1000" b="1" i="1" kern="1200" dirty="0">
            <a:latin typeface="Times New Roman" pitchFamily="18" charset="0"/>
            <a:cs typeface="Times New Roman" pitchFamily="18" charset="0"/>
          </a:endParaRPr>
        </a:p>
      </dsp:txBody>
      <dsp:txXfrm>
        <a:off x="942298" y="4659552"/>
        <a:ext cx="1072966" cy="329863"/>
      </dsp:txXfrm>
    </dsp:sp>
    <dsp:sp modelId="{B7644329-D2A7-4B6A-83F1-51DCC106E488}">
      <dsp:nvSpPr>
        <dsp:cNvPr id="0" name=""/>
        <dsp:cNvSpPr/>
      </dsp:nvSpPr>
      <dsp:spPr>
        <a:xfrm>
          <a:off x="614400" y="5315332"/>
          <a:ext cx="1675856" cy="496524"/>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56F763-7DEF-444B-97AF-CF79A52659F6}">
      <dsp:nvSpPr>
        <dsp:cNvPr id="0" name=""/>
        <dsp:cNvSpPr/>
      </dsp:nvSpPr>
      <dsp:spPr>
        <a:xfrm>
          <a:off x="648071" y="5347319"/>
          <a:ext cx="1675856" cy="496524"/>
        </a:xfrm>
        <a:prstGeom prst="ellipse">
          <a:avLst/>
        </a:prstGeom>
        <a:solidFill>
          <a:schemeClr val="tx2">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Государственная пошлина 1 616,2</a:t>
          </a:r>
          <a:endParaRPr lang="ru-RU" sz="1000" b="1" i="1" kern="1200" dirty="0">
            <a:latin typeface="Times New Roman" pitchFamily="18" charset="0"/>
            <a:cs typeface="Times New Roman" pitchFamily="18" charset="0"/>
          </a:endParaRPr>
        </a:p>
      </dsp:txBody>
      <dsp:txXfrm>
        <a:off x="893494" y="5420033"/>
        <a:ext cx="1185010" cy="351096"/>
      </dsp:txXfrm>
    </dsp:sp>
    <dsp:sp modelId="{30FBEAE5-484E-4013-B697-65191C9A50D9}">
      <dsp:nvSpPr>
        <dsp:cNvPr id="0" name=""/>
        <dsp:cNvSpPr/>
      </dsp:nvSpPr>
      <dsp:spPr>
        <a:xfrm>
          <a:off x="2990664" y="616085"/>
          <a:ext cx="2326949" cy="890708"/>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47F602-ECAC-4FC7-8882-A8F22E046ED3}">
      <dsp:nvSpPr>
        <dsp:cNvPr id="0" name=""/>
        <dsp:cNvSpPr/>
      </dsp:nvSpPr>
      <dsp:spPr>
        <a:xfrm>
          <a:off x="3024335" y="648072"/>
          <a:ext cx="2326949" cy="890708"/>
        </a:xfrm>
        <a:prstGeom prst="ellipse">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НЕНАЛОГОВЫЕ</a:t>
          </a:r>
        </a:p>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104 606,3</a:t>
          </a:r>
          <a:endParaRPr lang="ru-RU" sz="1000" b="1" kern="1200" dirty="0">
            <a:solidFill>
              <a:schemeClr val="bg1"/>
            </a:solidFill>
            <a:latin typeface="Times New Roman" pitchFamily="18" charset="0"/>
            <a:cs typeface="Times New Roman" pitchFamily="18" charset="0"/>
          </a:endParaRPr>
        </a:p>
      </dsp:txBody>
      <dsp:txXfrm>
        <a:off x="3365109" y="778513"/>
        <a:ext cx="1645401" cy="629826"/>
      </dsp:txXfrm>
    </dsp:sp>
    <dsp:sp modelId="{3F2B16B5-E257-4F18-8226-8D9A8DBBB8FE}">
      <dsp:nvSpPr>
        <dsp:cNvPr id="0" name=""/>
        <dsp:cNvSpPr/>
      </dsp:nvSpPr>
      <dsp:spPr>
        <a:xfrm>
          <a:off x="3206689" y="1552188"/>
          <a:ext cx="1818872" cy="79585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D95F40-7129-4005-9BC6-50C00615E3F4}">
      <dsp:nvSpPr>
        <dsp:cNvPr id="0" name=""/>
        <dsp:cNvSpPr/>
      </dsp:nvSpPr>
      <dsp:spPr>
        <a:xfrm>
          <a:off x="3240360" y="1584176"/>
          <a:ext cx="1818872" cy="795855"/>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Доходы от использования имущества</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57 708,2</a:t>
          </a:r>
        </a:p>
      </dsp:txBody>
      <dsp:txXfrm>
        <a:off x="3506728" y="1700726"/>
        <a:ext cx="1286136" cy="562755"/>
      </dsp:txXfrm>
    </dsp:sp>
    <dsp:sp modelId="{A4351302-6C93-4D77-B8E1-81FD3DD20264}">
      <dsp:nvSpPr>
        <dsp:cNvPr id="0" name=""/>
        <dsp:cNvSpPr/>
      </dsp:nvSpPr>
      <dsp:spPr>
        <a:xfrm>
          <a:off x="3206689" y="2438177"/>
          <a:ext cx="1737912" cy="87582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79B341-D87C-4108-827A-36032CB4C409}">
      <dsp:nvSpPr>
        <dsp:cNvPr id="0" name=""/>
        <dsp:cNvSpPr/>
      </dsp:nvSpPr>
      <dsp:spPr>
        <a:xfrm>
          <a:off x="3240360" y="2470164"/>
          <a:ext cx="1737912" cy="875825"/>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Доходы от продажи материальных и нематериальных активов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21 800,0</a:t>
          </a:r>
          <a:endParaRPr lang="ru-RU" sz="1000" b="1" i="1" kern="1200" dirty="0">
            <a:latin typeface="Times New Roman" pitchFamily="18" charset="0"/>
            <a:cs typeface="Times New Roman" pitchFamily="18" charset="0"/>
          </a:endParaRPr>
        </a:p>
      </dsp:txBody>
      <dsp:txXfrm>
        <a:off x="3494871" y="2598426"/>
        <a:ext cx="1228890" cy="619301"/>
      </dsp:txXfrm>
    </dsp:sp>
    <dsp:sp modelId="{47495129-6F76-45CE-89C1-9426B5EF9EBA}">
      <dsp:nvSpPr>
        <dsp:cNvPr id="0" name=""/>
        <dsp:cNvSpPr/>
      </dsp:nvSpPr>
      <dsp:spPr>
        <a:xfrm>
          <a:off x="3256871" y="3437530"/>
          <a:ext cx="1750019" cy="756880"/>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A7F80D-8A01-436E-ACD7-78CA05D1271A}">
      <dsp:nvSpPr>
        <dsp:cNvPr id="0" name=""/>
        <dsp:cNvSpPr/>
      </dsp:nvSpPr>
      <dsp:spPr>
        <a:xfrm>
          <a:off x="3290542" y="3469518"/>
          <a:ext cx="1750019" cy="756880"/>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Платежи при пользовании природными ресурсами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16 305,0</a:t>
          </a:r>
          <a:endParaRPr lang="ru-RU" sz="1000" b="1" i="1" kern="1200" dirty="0">
            <a:latin typeface="Times New Roman" pitchFamily="18" charset="0"/>
            <a:cs typeface="Times New Roman" pitchFamily="18" charset="0"/>
          </a:endParaRPr>
        </a:p>
      </dsp:txBody>
      <dsp:txXfrm>
        <a:off x="3546826" y="3580361"/>
        <a:ext cx="1237451" cy="535194"/>
      </dsp:txXfrm>
    </dsp:sp>
    <dsp:sp modelId="{F3F659F6-453F-41C1-911F-6D45CA1379FE}">
      <dsp:nvSpPr>
        <dsp:cNvPr id="0" name=""/>
        <dsp:cNvSpPr/>
      </dsp:nvSpPr>
      <dsp:spPr>
        <a:xfrm>
          <a:off x="3422713" y="4329565"/>
          <a:ext cx="1518484" cy="631363"/>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547A3-CF80-44CD-8C54-888FB61E8A82}">
      <dsp:nvSpPr>
        <dsp:cNvPr id="0" name=""/>
        <dsp:cNvSpPr/>
      </dsp:nvSpPr>
      <dsp:spPr>
        <a:xfrm>
          <a:off x="3456384" y="4361553"/>
          <a:ext cx="1518484" cy="631363"/>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t>Доходы от оказания платных услуг </a:t>
          </a:r>
        </a:p>
        <a:p>
          <a:pPr lvl="0" algn="ctr" defTabSz="444500">
            <a:lnSpc>
              <a:spcPct val="90000"/>
            </a:lnSpc>
            <a:spcBef>
              <a:spcPct val="0"/>
            </a:spcBef>
            <a:spcAft>
              <a:spcPct val="35000"/>
            </a:spcAft>
          </a:pPr>
          <a:r>
            <a:rPr lang="ru-RU" sz="1000" b="1" i="1" kern="1200" dirty="0" smtClean="0"/>
            <a:t>7 429,4</a:t>
          </a:r>
          <a:endParaRPr lang="ru-RU" sz="1000" b="1" i="1" kern="1200" dirty="0"/>
        </a:p>
      </dsp:txBody>
      <dsp:txXfrm>
        <a:off x="3678761" y="4454014"/>
        <a:ext cx="1073730" cy="446441"/>
      </dsp:txXfrm>
    </dsp:sp>
    <dsp:sp modelId="{73C8A6E1-4C44-4228-A205-6870E6E89E53}">
      <dsp:nvSpPr>
        <dsp:cNvPr id="0" name=""/>
        <dsp:cNvSpPr/>
      </dsp:nvSpPr>
      <dsp:spPr>
        <a:xfrm>
          <a:off x="3191681" y="5121654"/>
          <a:ext cx="1887217" cy="63194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CCAEB8-D6EF-488B-A8EC-1D477F9C07C3}">
      <dsp:nvSpPr>
        <dsp:cNvPr id="0" name=""/>
        <dsp:cNvSpPr/>
      </dsp:nvSpPr>
      <dsp:spPr>
        <a:xfrm>
          <a:off x="3225352" y="5153641"/>
          <a:ext cx="1887217" cy="631945"/>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t>Штрафы, административные платежи  </a:t>
          </a:r>
        </a:p>
        <a:p>
          <a:pPr lvl="0" algn="ctr" defTabSz="444500">
            <a:lnSpc>
              <a:spcPct val="90000"/>
            </a:lnSpc>
            <a:spcBef>
              <a:spcPct val="0"/>
            </a:spcBef>
            <a:spcAft>
              <a:spcPct val="35000"/>
            </a:spcAft>
          </a:pPr>
          <a:r>
            <a:rPr lang="ru-RU" sz="1000" b="1" i="1" kern="1200" dirty="0" smtClean="0"/>
            <a:t>1 363,7 </a:t>
          </a:r>
          <a:endParaRPr lang="ru-RU" sz="1000" b="1" i="1" kern="1200" dirty="0"/>
        </a:p>
      </dsp:txBody>
      <dsp:txXfrm>
        <a:off x="3501729" y="5246187"/>
        <a:ext cx="1334463" cy="446853"/>
      </dsp:txXfrm>
    </dsp:sp>
    <dsp:sp modelId="{87E29828-7E7E-44A8-B5F1-1240FE538539}">
      <dsp:nvSpPr>
        <dsp:cNvPr id="0" name=""/>
        <dsp:cNvSpPr/>
      </dsp:nvSpPr>
      <dsp:spPr>
        <a:xfrm>
          <a:off x="5937669" y="99879"/>
          <a:ext cx="2112706" cy="801497"/>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A0FFDA-07B1-4BCE-857C-5A070882ADC4}">
      <dsp:nvSpPr>
        <dsp:cNvPr id="0" name=""/>
        <dsp:cNvSpPr/>
      </dsp:nvSpPr>
      <dsp:spPr>
        <a:xfrm>
          <a:off x="5971340" y="131866"/>
          <a:ext cx="2112706" cy="801497"/>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БЕЗВОЗМЕЗДНЫЕ ПОСТУПЛЕНИЯ</a:t>
          </a:r>
        </a:p>
        <a:p>
          <a:pPr lvl="0" algn="ctr" defTabSz="444500">
            <a:lnSpc>
              <a:spcPct val="90000"/>
            </a:lnSpc>
            <a:spcBef>
              <a:spcPct val="0"/>
            </a:spcBef>
            <a:spcAft>
              <a:spcPct val="35000"/>
            </a:spcAft>
          </a:pPr>
          <a:r>
            <a:rPr lang="ru-RU" sz="1000" b="1" kern="1200" dirty="0" smtClean="0">
              <a:solidFill>
                <a:schemeClr val="bg1"/>
              </a:solidFill>
              <a:latin typeface="Times New Roman" pitchFamily="18" charset="0"/>
              <a:cs typeface="Times New Roman" pitchFamily="18" charset="0"/>
            </a:rPr>
            <a:t>408 836,0</a:t>
          </a:r>
          <a:endParaRPr lang="ru-RU" sz="1000" b="1" kern="1200" dirty="0">
            <a:solidFill>
              <a:schemeClr val="bg1"/>
            </a:solidFill>
            <a:latin typeface="Times New Roman" pitchFamily="18" charset="0"/>
            <a:cs typeface="Times New Roman" pitchFamily="18" charset="0"/>
          </a:endParaRPr>
        </a:p>
      </dsp:txBody>
      <dsp:txXfrm>
        <a:off x="6280739" y="249243"/>
        <a:ext cx="1493908" cy="566743"/>
      </dsp:txXfrm>
    </dsp:sp>
    <dsp:sp modelId="{C06C5E34-A685-47B4-AFD7-59F0ED6DB40E}">
      <dsp:nvSpPr>
        <dsp:cNvPr id="0" name=""/>
        <dsp:cNvSpPr/>
      </dsp:nvSpPr>
      <dsp:spPr>
        <a:xfrm>
          <a:off x="6231024" y="1048132"/>
          <a:ext cx="1638000" cy="53111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08FF87-8014-48DA-9248-E04B1708A5B2}">
      <dsp:nvSpPr>
        <dsp:cNvPr id="0" name=""/>
        <dsp:cNvSpPr/>
      </dsp:nvSpPr>
      <dsp:spPr>
        <a:xfrm>
          <a:off x="6264695" y="1080120"/>
          <a:ext cx="1638000" cy="531115"/>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Субсидии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26 177,5</a:t>
          </a:r>
          <a:endParaRPr lang="ru-RU" sz="1000" b="1" i="1" kern="1200" dirty="0">
            <a:latin typeface="Times New Roman" pitchFamily="18" charset="0"/>
            <a:cs typeface="Times New Roman" pitchFamily="18" charset="0"/>
          </a:endParaRPr>
        </a:p>
      </dsp:txBody>
      <dsp:txXfrm>
        <a:off x="6504575" y="1157900"/>
        <a:ext cx="1158240" cy="375555"/>
      </dsp:txXfrm>
    </dsp:sp>
    <dsp:sp modelId="{CD61F89F-EFF8-457F-AD48-A0CBB1087371}">
      <dsp:nvSpPr>
        <dsp:cNvPr id="0" name=""/>
        <dsp:cNvSpPr/>
      </dsp:nvSpPr>
      <dsp:spPr>
        <a:xfrm>
          <a:off x="6303033" y="1696204"/>
          <a:ext cx="1478071" cy="55842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45460F-6AB5-48D9-9453-7D51E1ABBC59}">
      <dsp:nvSpPr>
        <dsp:cNvPr id="0" name=""/>
        <dsp:cNvSpPr/>
      </dsp:nvSpPr>
      <dsp:spPr>
        <a:xfrm>
          <a:off x="6336704" y="1728191"/>
          <a:ext cx="1478071" cy="558425"/>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Субвенции </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382 616,5</a:t>
          </a:r>
          <a:endParaRPr lang="ru-RU" sz="1000" b="1" i="1" kern="1200" dirty="0">
            <a:latin typeface="Times New Roman" pitchFamily="18" charset="0"/>
            <a:cs typeface="Times New Roman" pitchFamily="18" charset="0"/>
          </a:endParaRPr>
        </a:p>
      </dsp:txBody>
      <dsp:txXfrm>
        <a:off x="6553162" y="1809970"/>
        <a:ext cx="1045155" cy="394867"/>
      </dsp:txXfrm>
    </dsp:sp>
    <dsp:sp modelId="{64FA7A17-9920-4015-BCEF-E135DDB80F8F}">
      <dsp:nvSpPr>
        <dsp:cNvPr id="0" name=""/>
        <dsp:cNvSpPr/>
      </dsp:nvSpPr>
      <dsp:spPr>
        <a:xfrm>
          <a:off x="6375039" y="2416284"/>
          <a:ext cx="1458815" cy="738715"/>
        </a:xfrm>
        <a:prstGeom prst="mo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7644A6-C48C-4356-8C7F-546E19784EFD}">
      <dsp:nvSpPr>
        <dsp:cNvPr id="0" name=""/>
        <dsp:cNvSpPr/>
      </dsp:nvSpPr>
      <dsp:spPr>
        <a:xfrm>
          <a:off x="6408710" y="2448272"/>
          <a:ext cx="1458815" cy="738715"/>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Прочие безвозмездные поступления</a:t>
          </a:r>
        </a:p>
        <a:p>
          <a:pPr lvl="0" algn="ctr" defTabSz="444500">
            <a:lnSpc>
              <a:spcPct val="90000"/>
            </a:lnSpc>
            <a:spcBef>
              <a:spcPct val="0"/>
            </a:spcBef>
            <a:spcAft>
              <a:spcPct val="35000"/>
            </a:spcAft>
          </a:pPr>
          <a:r>
            <a:rPr lang="ru-RU" sz="1000" b="1" i="1" kern="1200" dirty="0" smtClean="0">
              <a:latin typeface="Times New Roman" pitchFamily="18" charset="0"/>
              <a:cs typeface="Times New Roman" pitchFamily="18" charset="0"/>
            </a:rPr>
            <a:t> (от граждан) 42,0</a:t>
          </a:r>
          <a:endParaRPr lang="ru-RU" sz="1000" b="1" i="1" kern="1200" dirty="0">
            <a:latin typeface="Times New Roman" pitchFamily="18" charset="0"/>
            <a:cs typeface="Times New Roman" pitchFamily="18" charset="0"/>
          </a:endParaRPr>
        </a:p>
      </dsp:txBody>
      <dsp:txXfrm>
        <a:off x="6622349" y="2556454"/>
        <a:ext cx="1031537" cy="5223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B866B-5204-42A6-AD45-BDD52223566C}">
      <dsp:nvSpPr>
        <dsp:cNvPr id="0" name=""/>
        <dsp:cNvSpPr/>
      </dsp:nvSpPr>
      <dsp:spPr>
        <a:xfrm>
          <a:off x="300678" y="0"/>
          <a:ext cx="4406749" cy="45638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0" bIns="45720" numCol="1" spcCol="1270" anchor="ctr" anchorCtr="0">
          <a:noAutofit/>
        </a:bodyPr>
        <a:lstStyle/>
        <a:p>
          <a:pPr lvl="0" algn="ctr" defTabSz="533400" rtl="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налог на прибыль организаций – 134 187,1</a:t>
          </a:r>
          <a:endParaRPr lang="ru-RU" sz="1200" kern="1200" dirty="0">
            <a:solidFill>
              <a:schemeClr val="bg1"/>
            </a:solidFill>
            <a:latin typeface="Times New Roman" pitchFamily="18" charset="0"/>
            <a:cs typeface="Times New Roman" pitchFamily="18" charset="0"/>
          </a:endParaRPr>
        </a:p>
      </dsp:txBody>
      <dsp:txXfrm>
        <a:off x="314045" y="13367"/>
        <a:ext cx="3124521" cy="429651"/>
      </dsp:txXfrm>
    </dsp:sp>
    <dsp:sp modelId="{EDBD099A-1A6A-4DA6-8B93-14CCC32D841A}">
      <dsp:nvSpPr>
        <dsp:cNvPr id="0" name=""/>
        <dsp:cNvSpPr/>
      </dsp:nvSpPr>
      <dsp:spPr>
        <a:xfrm>
          <a:off x="314380" y="769018"/>
          <a:ext cx="4450724" cy="60015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акцизы по подакцизным товарам (продукции), производимым на территории Российской Федерации – 3 158,8</a:t>
          </a:r>
        </a:p>
      </dsp:txBody>
      <dsp:txXfrm>
        <a:off x="331958" y="786596"/>
        <a:ext cx="3358624" cy="564994"/>
      </dsp:txXfrm>
    </dsp:sp>
    <dsp:sp modelId="{0309CEB1-14BA-405F-B583-DB37ECC6FEEA}">
      <dsp:nvSpPr>
        <dsp:cNvPr id="0" name=""/>
        <dsp:cNvSpPr/>
      </dsp:nvSpPr>
      <dsp:spPr>
        <a:xfrm>
          <a:off x="314401" y="1597360"/>
          <a:ext cx="4447231" cy="1048175"/>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платежи, уплачиваемые в целях возмещения вреда, причиняемого автомобильным дорогам местного значения транспортными средствами, осуществляющими перевозки тяжеловесных и (или) крупногабаритных грузов – 589,0</a:t>
          </a:r>
        </a:p>
      </dsp:txBody>
      <dsp:txXfrm>
        <a:off x="345101" y="1628060"/>
        <a:ext cx="3329716" cy="986775"/>
      </dsp:txXfrm>
    </dsp:sp>
    <dsp:sp modelId="{506EA35F-8530-4FA1-A84C-737F030203DA}">
      <dsp:nvSpPr>
        <dsp:cNvPr id="0" name=""/>
        <dsp:cNvSpPr/>
      </dsp:nvSpPr>
      <dsp:spPr>
        <a:xfrm>
          <a:off x="315392" y="3042592"/>
          <a:ext cx="4391496" cy="1115873"/>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госпошлина за выдачу органом местного самоуправления специального разрешения на движение транспортных средств, осуществляющих перевозки опасных, тяжеловесных и (или) крупногабаритных грузов – 248,0</a:t>
          </a:r>
        </a:p>
      </dsp:txBody>
      <dsp:txXfrm>
        <a:off x="348075" y="3075275"/>
        <a:ext cx="3283252" cy="1050507"/>
      </dsp:txXfrm>
    </dsp:sp>
    <dsp:sp modelId="{088D1DF5-DAD3-49AB-97CB-A8AE084A7E21}">
      <dsp:nvSpPr>
        <dsp:cNvPr id="0" name=""/>
        <dsp:cNvSpPr/>
      </dsp:nvSpPr>
      <dsp:spPr>
        <a:xfrm>
          <a:off x="278405" y="4411762"/>
          <a:ext cx="4392466" cy="972108"/>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bg1"/>
              </a:solidFill>
              <a:latin typeface="Times New Roman" pitchFamily="18" charset="0"/>
              <a:cs typeface="Times New Roman" pitchFamily="18" charset="0"/>
            </a:rPr>
            <a:t>безвозмездные поступления из краевого бюджета 10 301,9</a:t>
          </a:r>
        </a:p>
      </dsp:txBody>
      <dsp:txXfrm>
        <a:off x="306877" y="4440234"/>
        <a:ext cx="3292413" cy="915164"/>
      </dsp:txXfrm>
    </dsp:sp>
    <dsp:sp modelId="{1B653585-5680-470A-BC5B-368FA69B6070}">
      <dsp:nvSpPr>
        <dsp:cNvPr id="0" name=""/>
        <dsp:cNvSpPr/>
      </dsp:nvSpPr>
      <dsp:spPr>
        <a:xfrm>
          <a:off x="3764342" y="152130"/>
          <a:ext cx="631870" cy="631870"/>
        </a:xfrm>
        <a:prstGeom prst="downArrow">
          <a:avLst>
            <a:gd name="adj1" fmla="val 55000"/>
            <a:gd name="adj2" fmla="val 45000"/>
          </a:avLst>
        </a:prstGeom>
        <a:solidFill>
          <a:schemeClr val="accent2">
            <a:lumMod val="60000"/>
            <a:lumOff val="40000"/>
            <a:alpha val="90000"/>
          </a:schemeClr>
        </a:solidFill>
        <a:ln w="25400" cap="flat" cmpd="sng" algn="ctr">
          <a:solidFill>
            <a:schemeClr val="accent2">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dirty="0"/>
        </a:p>
      </dsp:txBody>
      <dsp:txXfrm>
        <a:off x="3906513" y="152130"/>
        <a:ext cx="347528" cy="475482"/>
      </dsp:txXfrm>
    </dsp:sp>
    <dsp:sp modelId="{83029706-B017-481C-8373-85FCBDE92D2C}">
      <dsp:nvSpPr>
        <dsp:cNvPr id="0" name=""/>
        <dsp:cNvSpPr/>
      </dsp:nvSpPr>
      <dsp:spPr>
        <a:xfrm>
          <a:off x="3748014" y="988844"/>
          <a:ext cx="631870" cy="631870"/>
        </a:xfrm>
        <a:prstGeom prst="downArrow">
          <a:avLst>
            <a:gd name="adj1" fmla="val 55000"/>
            <a:gd name="adj2" fmla="val 45000"/>
          </a:avLst>
        </a:prstGeom>
        <a:solidFill>
          <a:schemeClr val="accent3">
            <a:lumMod val="60000"/>
            <a:lumOff val="40000"/>
            <a:alpha val="90000"/>
          </a:schemeClr>
        </a:solidFill>
        <a:ln w="25400" cap="flat" cmpd="sng" algn="ctr">
          <a:solidFill>
            <a:schemeClr val="accent3">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dirty="0"/>
        </a:p>
      </dsp:txBody>
      <dsp:txXfrm>
        <a:off x="3890185" y="988844"/>
        <a:ext cx="347528" cy="475482"/>
      </dsp:txXfrm>
    </dsp:sp>
    <dsp:sp modelId="{DF869698-9BCA-4544-BCBD-4FEC86AD355E}">
      <dsp:nvSpPr>
        <dsp:cNvPr id="0" name=""/>
        <dsp:cNvSpPr/>
      </dsp:nvSpPr>
      <dsp:spPr>
        <a:xfrm>
          <a:off x="3731686" y="2434074"/>
          <a:ext cx="631870" cy="631870"/>
        </a:xfrm>
        <a:prstGeom prst="downArrow">
          <a:avLst>
            <a:gd name="adj1" fmla="val 55000"/>
            <a:gd name="adj2" fmla="val 45000"/>
          </a:avLst>
        </a:prstGeom>
        <a:solidFill>
          <a:schemeClr val="accent4">
            <a:lumMod val="60000"/>
            <a:lumOff val="40000"/>
            <a:alpha val="90000"/>
          </a:schemeClr>
        </a:solidFill>
        <a:ln w="25400" cap="flat" cmpd="sng" algn="ctr">
          <a:solidFill>
            <a:schemeClr val="accent4">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dirty="0"/>
        </a:p>
      </dsp:txBody>
      <dsp:txXfrm>
        <a:off x="3873857" y="2434074"/>
        <a:ext cx="347528" cy="475482"/>
      </dsp:txXfrm>
    </dsp:sp>
    <dsp:sp modelId="{5A45D66B-AF84-408A-B23A-81DA497854F1}">
      <dsp:nvSpPr>
        <dsp:cNvPr id="0" name=""/>
        <dsp:cNvSpPr/>
      </dsp:nvSpPr>
      <dsp:spPr>
        <a:xfrm>
          <a:off x="3715358" y="3803242"/>
          <a:ext cx="631870" cy="631870"/>
        </a:xfrm>
        <a:prstGeom prst="downArrow">
          <a:avLst>
            <a:gd name="adj1" fmla="val 55000"/>
            <a:gd name="adj2" fmla="val 45000"/>
          </a:avLst>
        </a:prstGeom>
        <a:solidFill>
          <a:schemeClr val="accent5">
            <a:lumMod val="60000"/>
            <a:lumOff val="40000"/>
            <a:alpha val="90000"/>
          </a:schemeClr>
        </a:solidFill>
        <a:ln w="25400" cap="flat" cmpd="sng" algn="ctr">
          <a:solidFill>
            <a:schemeClr val="accent5">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ru-RU" sz="2800" kern="1200" dirty="0">
            <a:solidFill>
              <a:schemeClr val="tx1"/>
            </a:solidFill>
          </a:endParaRPr>
        </a:p>
      </dsp:txBody>
      <dsp:txXfrm>
        <a:off x="3857529" y="3803242"/>
        <a:ext cx="347528" cy="47548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88FA09-ED87-4F30-A085-90002690C7ED}">
      <dsp:nvSpPr>
        <dsp:cNvPr id="0" name=""/>
        <dsp:cNvSpPr/>
      </dsp:nvSpPr>
      <dsp:spPr>
        <a:xfrm>
          <a:off x="1656189" y="2"/>
          <a:ext cx="2303894" cy="122958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капитальный ремонт  и ремонт автомобильных дорог местного значения – 97 790,1, из них:</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краевой бюджет</a:t>
          </a:r>
          <a:r>
            <a:rPr lang="ru-RU" sz="1000" kern="1200" dirty="0" smtClean="0">
              <a:ln w="1905"/>
              <a:solidFill>
                <a:schemeClr val="bg1"/>
              </a:solidFill>
              <a:effectLst>
                <a:innerShdw blurRad="69850" dist="43180" dir="5400000">
                  <a:srgbClr val="000000">
                    <a:alpha val="65000"/>
                  </a:srgbClr>
                </a:innerShdw>
              </a:effectLst>
              <a:latin typeface="Times New Roman" pitchFamily="18" charset="0"/>
              <a:cs typeface="Times New Roman" pitchFamily="18" charset="0"/>
            </a:rPr>
            <a:t>  </a:t>
          </a:r>
          <a:r>
            <a:rPr lang="ru-RU" sz="1000" kern="1200" dirty="0" smtClean="0">
              <a:solidFill>
                <a:schemeClr val="bg1"/>
              </a:solidFill>
              <a:latin typeface="Times New Roman" pitchFamily="18" charset="0"/>
              <a:cs typeface="Times New Roman" pitchFamily="18" charset="0"/>
            </a:rPr>
            <a:t> – 9 922,7</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бюджет Северо-Енисейского района</a:t>
          </a:r>
          <a:r>
            <a:rPr lang="ru-RU" sz="1000" kern="1200" dirty="0" smtClean="0">
              <a:solidFill>
                <a:schemeClr val="bg1"/>
              </a:solidFill>
              <a:latin typeface="Times New Roman" pitchFamily="18" charset="0"/>
              <a:cs typeface="Times New Roman" pitchFamily="18" charset="0"/>
            </a:rPr>
            <a:t> – 87 867,4</a:t>
          </a:r>
          <a:endParaRPr lang="ru-RU" sz="1000" kern="1200" dirty="0">
            <a:solidFill>
              <a:schemeClr val="bg1"/>
            </a:solidFill>
            <a:latin typeface="Times New Roman" pitchFamily="18" charset="0"/>
            <a:cs typeface="Times New Roman" pitchFamily="18" charset="0"/>
          </a:endParaRPr>
        </a:p>
      </dsp:txBody>
      <dsp:txXfrm>
        <a:off x="1656189" y="2"/>
        <a:ext cx="2303894" cy="1229586"/>
      </dsp:txXfrm>
    </dsp:sp>
    <dsp:sp modelId="{0C90E5B5-F981-48F8-8F5D-160356C8726F}">
      <dsp:nvSpPr>
        <dsp:cNvPr id="0" name=""/>
        <dsp:cNvSpPr/>
      </dsp:nvSpPr>
      <dsp:spPr>
        <a:xfrm>
          <a:off x="0" y="6198"/>
          <a:ext cx="1485946" cy="1211067"/>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F96596-4854-44B4-BDDC-BDA2B84DD1C9}">
      <dsp:nvSpPr>
        <dsp:cNvPr id="0" name=""/>
        <dsp:cNvSpPr/>
      </dsp:nvSpPr>
      <dsp:spPr>
        <a:xfrm>
          <a:off x="1639431" y="1269562"/>
          <a:ext cx="2321008" cy="123271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содержание автомобильных дорог местного значения – 43 715, 4 из них: </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бюджет Северо-Енисейского района</a:t>
          </a:r>
          <a:r>
            <a:rPr lang="ru-RU" sz="1000" kern="1200" dirty="0" smtClean="0">
              <a:solidFill>
                <a:schemeClr val="bg1"/>
              </a:solidFill>
              <a:latin typeface="Times New Roman" pitchFamily="18" charset="0"/>
              <a:cs typeface="Times New Roman" pitchFamily="18" charset="0"/>
            </a:rPr>
            <a:t> </a:t>
          </a:r>
          <a:r>
            <a:rPr lang="ru-RU" sz="1000" kern="1200" dirty="0" smtClean="0">
              <a:ln w="1905"/>
              <a:solidFill>
                <a:schemeClr val="bg1"/>
              </a:solidFill>
              <a:effectLst>
                <a:innerShdw blurRad="69850" dist="43180" dir="5400000">
                  <a:srgbClr val="000000">
                    <a:alpha val="65000"/>
                  </a:srgbClr>
                </a:innerShdw>
              </a:effectLst>
              <a:latin typeface="Times New Roman" pitchFamily="18" charset="0"/>
              <a:cs typeface="Times New Roman" pitchFamily="18" charset="0"/>
            </a:rPr>
            <a:t>  </a:t>
          </a:r>
          <a:r>
            <a:rPr lang="ru-RU" sz="1000" kern="1200" dirty="0" smtClean="0">
              <a:solidFill>
                <a:schemeClr val="bg1"/>
              </a:solidFill>
              <a:latin typeface="Times New Roman" pitchFamily="18" charset="0"/>
              <a:cs typeface="Times New Roman" pitchFamily="18" charset="0"/>
            </a:rPr>
            <a:t> -  43 715,4</a:t>
          </a:r>
          <a:endParaRPr lang="ru-RU" sz="1000" kern="1200" dirty="0">
            <a:solidFill>
              <a:schemeClr val="bg1"/>
            </a:solidFill>
            <a:latin typeface="Times New Roman" pitchFamily="18" charset="0"/>
            <a:cs typeface="Times New Roman" pitchFamily="18" charset="0"/>
          </a:endParaRPr>
        </a:p>
      </dsp:txBody>
      <dsp:txXfrm>
        <a:off x="1639431" y="1269562"/>
        <a:ext cx="2321008" cy="1232715"/>
      </dsp:txXfrm>
    </dsp:sp>
    <dsp:sp modelId="{43AC4CDF-92DC-4B99-B5FB-527A9F0F6C19}">
      <dsp:nvSpPr>
        <dsp:cNvPr id="0" name=""/>
        <dsp:cNvSpPr/>
      </dsp:nvSpPr>
      <dsp:spPr>
        <a:xfrm>
          <a:off x="0" y="2465224"/>
          <a:ext cx="1446818" cy="1571908"/>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45BE59-A9AC-453E-BCB0-5ADEE85B0ECC}">
      <dsp:nvSpPr>
        <dsp:cNvPr id="0" name=""/>
        <dsp:cNvSpPr/>
      </dsp:nvSpPr>
      <dsp:spPr>
        <a:xfrm>
          <a:off x="1692938" y="2614687"/>
          <a:ext cx="2267501" cy="1213745"/>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повышение безопасности дорожного движения</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 –  4 977,5,  из них:</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краевой бюджет</a:t>
          </a:r>
          <a:r>
            <a:rPr lang="ru-RU" sz="1000" kern="1200" dirty="0" smtClean="0">
              <a:solidFill>
                <a:schemeClr val="bg1"/>
              </a:solidFill>
              <a:latin typeface="Times New Roman" pitchFamily="18" charset="0"/>
              <a:cs typeface="Times New Roman" pitchFamily="18" charset="0"/>
            </a:rPr>
            <a:t> - 379,2</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бюджет Северо-Енисейского района </a:t>
          </a:r>
          <a:r>
            <a:rPr lang="ru-RU" sz="1000" kern="1200" dirty="0" smtClean="0">
              <a:solidFill>
                <a:schemeClr val="bg1"/>
              </a:solidFill>
              <a:latin typeface="Times New Roman" pitchFamily="18" charset="0"/>
              <a:cs typeface="Times New Roman" pitchFamily="18" charset="0"/>
            </a:rPr>
            <a:t> – 4 598,3</a:t>
          </a:r>
          <a:endParaRPr lang="ru-RU" sz="1000" kern="1200" dirty="0">
            <a:solidFill>
              <a:schemeClr val="bg1"/>
            </a:solidFill>
            <a:latin typeface="Times New Roman" pitchFamily="18" charset="0"/>
            <a:cs typeface="Times New Roman" pitchFamily="18" charset="0"/>
          </a:endParaRPr>
        </a:p>
      </dsp:txBody>
      <dsp:txXfrm>
        <a:off x="1692938" y="2614687"/>
        <a:ext cx="2267501" cy="1213745"/>
      </dsp:txXfrm>
    </dsp:sp>
    <dsp:sp modelId="{CCDF9269-02D2-4367-BD83-33C544802EB5}">
      <dsp:nvSpPr>
        <dsp:cNvPr id="0" name=""/>
        <dsp:cNvSpPr/>
      </dsp:nvSpPr>
      <dsp:spPr>
        <a:xfrm>
          <a:off x="0" y="1090392"/>
          <a:ext cx="1454274" cy="1435517"/>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55EC6F-5DA1-4C4C-A418-3378D6D77ABF}">
      <dsp:nvSpPr>
        <dsp:cNvPr id="0" name=""/>
        <dsp:cNvSpPr/>
      </dsp:nvSpPr>
      <dsp:spPr>
        <a:xfrm>
          <a:off x="1718582" y="3959811"/>
          <a:ext cx="2241857" cy="132254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Асфальтирование дворовых территорий многоквартирных домов  - 2 037,8, из них:</a:t>
          </a:r>
        </a:p>
        <a:p>
          <a:pPr lvl="0" algn="ctr" defTabSz="444500" rtl="0">
            <a:lnSpc>
              <a:spcPct val="90000"/>
            </a:lnSpc>
            <a:spcBef>
              <a:spcPct val="0"/>
            </a:spcBef>
            <a:spcAft>
              <a:spcPct val="35000"/>
            </a:spcAft>
          </a:pPr>
          <a:r>
            <a:rPr lang="ru-RU" sz="1000" kern="1200" dirty="0" smtClean="0">
              <a:latin typeface="Times New Roman" pitchFamily="18" charset="0"/>
              <a:cs typeface="Times New Roman" pitchFamily="18" charset="0"/>
            </a:rPr>
            <a:t>бюджет Северо-Енисейского района </a:t>
          </a:r>
          <a:r>
            <a:rPr lang="ru-RU" sz="1000" kern="1200" dirty="0" smtClean="0">
              <a:solidFill>
                <a:schemeClr val="bg1"/>
              </a:solidFill>
              <a:latin typeface="Times New Roman" pitchFamily="18" charset="0"/>
              <a:cs typeface="Times New Roman" pitchFamily="18" charset="0"/>
            </a:rPr>
            <a:t> </a:t>
          </a:r>
          <a:r>
            <a:rPr lang="ru-RU" sz="1000" kern="1200" dirty="0" smtClean="0">
              <a:latin typeface="Times New Roman" pitchFamily="18" charset="0"/>
              <a:cs typeface="Times New Roman" pitchFamily="18" charset="0"/>
            </a:rPr>
            <a:t> -  2 037,8</a:t>
          </a:r>
          <a:endParaRPr lang="ru-RU" sz="1000" kern="1200" dirty="0">
            <a:solidFill>
              <a:schemeClr val="bg1"/>
            </a:solidFill>
            <a:latin typeface="Times New Roman" pitchFamily="18" charset="0"/>
            <a:cs typeface="Times New Roman" pitchFamily="18" charset="0"/>
          </a:endParaRPr>
        </a:p>
      </dsp:txBody>
      <dsp:txXfrm>
        <a:off x="1718582" y="3959811"/>
        <a:ext cx="2241857" cy="1322547"/>
      </dsp:txXfrm>
    </dsp:sp>
    <dsp:sp modelId="{8D543463-6385-4D2E-9D02-0F57AE788DD3}">
      <dsp:nvSpPr>
        <dsp:cNvPr id="0" name=""/>
        <dsp:cNvSpPr/>
      </dsp:nvSpPr>
      <dsp:spPr>
        <a:xfrm>
          <a:off x="72010" y="4040739"/>
          <a:ext cx="1283565" cy="1188456"/>
        </a:xfrm>
        <a:prstGeom prst="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0.48552</cdr:x>
      <cdr:y>0.33646</cdr:y>
    </cdr:from>
    <cdr:to>
      <cdr:x>0.77353</cdr:x>
      <cdr:y>0.69695</cdr:y>
    </cdr:to>
    <cdr:cxnSp macro="">
      <cdr:nvCxnSpPr>
        <cdr:cNvPr id="3" name="Прямая соединительная линия 2"/>
        <cdr:cNvCxnSpPr/>
      </cdr:nvCxnSpPr>
      <cdr:spPr>
        <a:xfrm xmlns:a="http://schemas.openxmlformats.org/drawingml/2006/main" flipV="1">
          <a:off x="4248472" y="2016224"/>
          <a:ext cx="2520280" cy="216024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0.38677</cdr:x>
      <cdr:y>0.76905</cdr:y>
    </cdr:from>
    <cdr:to>
      <cdr:x>0.47729</cdr:x>
      <cdr:y>0.84115</cdr:y>
    </cdr:to>
    <cdr:cxnSp macro="">
      <cdr:nvCxnSpPr>
        <cdr:cNvPr id="14" name="Прямая соединительная линия 13"/>
        <cdr:cNvCxnSpPr/>
      </cdr:nvCxnSpPr>
      <cdr:spPr>
        <a:xfrm xmlns:a="http://schemas.openxmlformats.org/drawingml/2006/main" flipV="1">
          <a:off x="3384376" y="4608512"/>
          <a:ext cx="792088" cy="432048"/>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0.27979</cdr:x>
      <cdr:y>0.01202</cdr:y>
    </cdr:from>
    <cdr:to>
      <cdr:x>0.64187</cdr:x>
      <cdr:y>0.08411</cdr:y>
    </cdr:to>
    <cdr:sp macro="" textlink="">
      <cdr:nvSpPr>
        <cdr:cNvPr id="10" name="Прямоугольник 9"/>
        <cdr:cNvSpPr/>
      </cdr:nvSpPr>
      <cdr:spPr>
        <a:xfrm xmlns:a="http://schemas.openxmlformats.org/drawingml/2006/main">
          <a:off x="2448272" y="72008"/>
          <a:ext cx="3168352" cy="432048"/>
        </a:xfrm>
        <a:prstGeom xmlns:a="http://schemas.openxmlformats.org/drawingml/2006/main" prst="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2000" b="1" i="1" dirty="0" smtClean="0"/>
            <a:t>НДФЛ ВСЕГО – 835 469,7</a:t>
          </a:r>
          <a:endParaRPr lang="ru-RU" sz="2000" b="1" i="1" dirty="0"/>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0.13298</cdr:x>
      <cdr:y>0.05551</cdr:y>
    </cdr:to>
    <cdr:sp macro="" textlink="">
      <cdr:nvSpPr>
        <cdr:cNvPr id="2" name="Прямоугольник 1"/>
        <cdr:cNvSpPr/>
      </cdr:nvSpPr>
      <cdr:spPr>
        <a:xfrm xmlns:a="http://schemas.openxmlformats.org/drawingml/2006/main">
          <a:off x="0" y="0"/>
          <a:ext cx="1215957" cy="350195"/>
        </a:xfrm>
        <a:prstGeom xmlns:a="http://schemas.openxmlformats.org/drawingml/2006/main" prst="rect">
          <a:avLst/>
        </a:prstGeom>
        <a:noFill xmlns:a="http://schemas.openxmlformats.org/drawingml/2006/main"/>
        <a:ln xmlns:a="http://schemas.openxmlformats.org/drawingml/2006/main" w="25400" cap="rnd"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latinLnBrk="0">
            <a:defRPr sz="1800" kern="1200">
              <a:solidFill>
                <a:sysClr val="window" lastClr="FFFFFF"/>
              </a:solidFill>
              <a:latin typeface="Calibri"/>
            </a:defRPr>
          </a:lvl1pPr>
          <a:lvl2pPr marL="457200" algn="l" defTabSz="914400" rtl="0" latinLnBrk="0">
            <a:defRPr sz="1800" kern="1200">
              <a:solidFill>
                <a:sysClr val="window" lastClr="FFFFFF"/>
              </a:solidFill>
              <a:latin typeface="Calibri"/>
            </a:defRPr>
          </a:lvl2pPr>
          <a:lvl3pPr marL="914400" algn="l" defTabSz="914400" rtl="0" latinLnBrk="0">
            <a:defRPr sz="1800" kern="1200">
              <a:solidFill>
                <a:sysClr val="window" lastClr="FFFFFF"/>
              </a:solidFill>
              <a:latin typeface="Calibri"/>
            </a:defRPr>
          </a:lvl3pPr>
          <a:lvl4pPr marL="1371600" algn="l" defTabSz="914400" rtl="0" latinLnBrk="0">
            <a:defRPr sz="1800" kern="1200">
              <a:solidFill>
                <a:sysClr val="window" lastClr="FFFFFF"/>
              </a:solidFill>
              <a:latin typeface="Calibri"/>
            </a:defRPr>
          </a:lvl4pPr>
          <a:lvl5pPr marL="1828800" algn="l" defTabSz="914400" rtl="0" latinLnBrk="0">
            <a:defRPr sz="1800" kern="1200">
              <a:solidFill>
                <a:sysClr val="window" lastClr="FFFFFF"/>
              </a:solidFill>
              <a:latin typeface="Calibri"/>
            </a:defRPr>
          </a:lvl5pPr>
          <a:lvl6pPr marL="2286000" algn="l" defTabSz="914400" rtl="0" latinLnBrk="0">
            <a:defRPr sz="1800" kern="1200">
              <a:solidFill>
                <a:sysClr val="window" lastClr="FFFFFF"/>
              </a:solidFill>
              <a:latin typeface="Calibri"/>
            </a:defRPr>
          </a:lvl6pPr>
          <a:lvl7pPr marL="2743200" algn="l" defTabSz="914400" rtl="0" latinLnBrk="0">
            <a:defRPr sz="1800" kern="1200">
              <a:solidFill>
                <a:sysClr val="window" lastClr="FFFFFF"/>
              </a:solidFill>
              <a:latin typeface="Calibri"/>
            </a:defRPr>
          </a:lvl7pPr>
          <a:lvl8pPr marL="3200400" algn="l" defTabSz="914400" rtl="0" latinLnBrk="0">
            <a:defRPr sz="1800" kern="1200">
              <a:solidFill>
                <a:sysClr val="window" lastClr="FFFFFF"/>
              </a:solidFill>
              <a:latin typeface="Calibri"/>
            </a:defRPr>
          </a:lvl8pPr>
          <a:lvl9pPr marL="3657600" algn="l" defTabSz="914400" rtl="0" latinLnBrk="0">
            <a:defRPr sz="1800" kern="1200">
              <a:solidFill>
                <a:sysClr val="window" lastClr="FFFFFF"/>
              </a:solidFill>
              <a:latin typeface="Calibri"/>
            </a:defRPr>
          </a:lvl9pPr>
        </a:lstStyle>
        <a:p xmlns:a="http://schemas.openxmlformats.org/drawingml/2006/main">
          <a:pPr algn="ctr"/>
          <a:endParaRPr lang="ru-RU" dirty="0">
            <a:solidFill>
              <a:sysClr val="windowText" lastClr="000000"/>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0.44515</cdr:x>
      <cdr:y>0.19149</cdr:y>
    </cdr:from>
    <cdr:to>
      <cdr:x>0.49206</cdr:x>
      <cdr:y>0.6</cdr:y>
    </cdr:to>
    <cdr:sp macro="" textlink="">
      <cdr:nvSpPr>
        <cdr:cNvPr id="7" name="TextBox 6"/>
        <cdr:cNvSpPr txBox="1"/>
      </cdr:nvSpPr>
      <cdr:spPr>
        <a:xfrm xmlns:a="http://schemas.openxmlformats.org/drawingml/2006/main">
          <a:off x="2019409" y="648071"/>
          <a:ext cx="212837" cy="13825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FF0000"/>
              </a:solidFill>
            </a:rPr>
            <a:t>высокая</a:t>
          </a:r>
          <a:endParaRPr lang="ru-RU" sz="1100" b="1" dirty="0">
            <a:solidFill>
              <a:srgbClr val="FF0000"/>
            </a:solidFill>
          </a:endParaRPr>
        </a:p>
      </cdr:txBody>
    </cdr:sp>
  </cdr:relSizeAnchor>
  <cdr:relSizeAnchor xmlns:cdr="http://schemas.openxmlformats.org/drawingml/2006/chartDrawing">
    <cdr:from>
      <cdr:x>0.62331</cdr:x>
      <cdr:y>0.35</cdr:y>
    </cdr:from>
    <cdr:to>
      <cdr:x>0.67675</cdr:x>
      <cdr:y>0.66746</cdr:y>
    </cdr:to>
    <cdr:sp macro="" textlink="">
      <cdr:nvSpPr>
        <cdr:cNvPr id="8" name="TextBox 7"/>
        <cdr:cNvSpPr txBox="1"/>
      </cdr:nvSpPr>
      <cdr:spPr>
        <a:xfrm xmlns:a="http://schemas.openxmlformats.org/drawingml/2006/main">
          <a:off x="2519263" y="1008113"/>
          <a:ext cx="216024"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0.58767</cdr:x>
      <cdr:y>0.075</cdr:y>
    </cdr:from>
    <cdr:to>
      <cdr:x>0.62331</cdr:x>
      <cdr:y>0.575</cdr:y>
    </cdr:to>
    <cdr:sp macro="" textlink="">
      <cdr:nvSpPr>
        <cdr:cNvPr id="9" name="TextBox 8"/>
        <cdr:cNvSpPr txBox="1"/>
      </cdr:nvSpPr>
      <cdr:spPr>
        <a:xfrm xmlns:a="http://schemas.openxmlformats.org/drawingml/2006/main">
          <a:off x="2375247" y="216025"/>
          <a:ext cx="144016" cy="1440160"/>
        </a:xfrm>
        <a:prstGeom xmlns:a="http://schemas.openxmlformats.org/drawingml/2006/main" prst="rect">
          <a:avLst/>
        </a:prstGeom>
      </cdr:spPr>
      <cdr:txBody>
        <a:bodyPr xmlns:a="http://schemas.openxmlformats.org/drawingml/2006/main" vertOverflow="clip" wrap="none" rtlCol="0" anchor="ctr"/>
        <a:lstStyle xmlns:a="http://schemas.openxmlformats.org/drawingml/2006/main"/>
        <a:p xmlns:a="http://schemas.openxmlformats.org/drawingml/2006/main">
          <a:endParaRPr lang="ru-RU" sz="1000" b="1" dirty="0">
            <a:solidFill>
              <a:srgbClr val="00B0F0"/>
            </a:solidFill>
            <a:latin typeface="Times New Roman" pitchFamily="18" charset="0"/>
            <a:cs typeface="Times New Roman" pitchFamily="18" charset="0"/>
          </a:endParaRPr>
        </a:p>
      </cdr:txBody>
    </cdr:sp>
  </cdr:relSizeAnchor>
  <cdr:relSizeAnchor xmlns:cdr="http://schemas.openxmlformats.org/drawingml/2006/chartDrawing">
    <cdr:from>
      <cdr:x>0.74802</cdr:x>
      <cdr:y>0.21277</cdr:y>
    </cdr:from>
    <cdr:to>
      <cdr:x>0.79365</cdr:x>
      <cdr:y>0.70213</cdr:y>
    </cdr:to>
    <cdr:sp macro="" textlink="">
      <cdr:nvSpPr>
        <cdr:cNvPr id="12" name="TextBox 11"/>
        <cdr:cNvSpPr txBox="1"/>
      </cdr:nvSpPr>
      <cdr:spPr>
        <a:xfrm xmlns:a="http://schemas.openxmlformats.org/drawingml/2006/main">
          <a:off x="3393385" y="720079"/>
          <a:ext cx="207014" cy="165618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FF0000"/>
              </a:solidFill>
            </a:rPr>
            <a:t>высокая</a:t>
          </a:r>
          <a:endParaRPr lang="ru-RU" sz="1100" b="1" dirty="0">
            <a:solidFill>
              <a:srgbClr val="FF0000"/>
            </a:solidFill>
          </a:endParaRPr>
        </a:p>
      </cdr:txBody>
    </cdr:sp>
  </cdr:relSizeAnchor>
  <cdr:relSizeAnchor xmlns:cdr="http://schemas.openxmlformats.org/drawingml/2006/chartDrawing">
    <cdr:from>
      <cdr:x>0.60549</cdr:x>
      <cdr:y>0.15</cdr:y>
    </cdr:from>
    <cdr:to>
      <cdr:x>0.62331</cdr:x>
      <cdr:y>0.6</cdr:y>
    </cdr:to>
    <cdr:sp macro="" textlink="">
      <cdr:nvSpPr>
        <cdr:cNvPr id="13" name="TextBox 12"/>
        <cdr:cNvSpPr txBox="1"/>
      </cdr:nvSpPr>
      <cdr:spPr>
        <a:xfrm xmlns:a="http://schemas.openxmlformats.org/drawingml/2006/main">
          <a:off x="2447255" y="432049"/>
          <a:ext cx="72008" cy="129614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0.15873</cdr:x>
      <cdr:y>0.40426</cdr:y>
    </cdr:from>
    <cdr:to>
      <cdr:x>0.19048</cdr:x>
      <cdr:y>0.71699</cdr:y>
    </cdr:to>
    <cdr:sp macro="" textlink="">
      <cdr:nvSpPr>
        <cdr:cNvPr id="14" name="TextBox 13"/>
        <cdr:cNvSpPr txBox="1"/>
      </cdr:nvSpPr>
      <cdr:spPr>
        <a:xfrm xmlns:a="http://schemas.openxmlformats.org/drawingml/2006/main">
          <a:off x="720079" y="1368152"/>
          <a:ext cx="144016" cy="10584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0.15873</cdr:x>
      <cdr:y>0.34043</cdr:y>
    </cdr:from>
    <cdr:to>
      <cdr:x>0.22222</cdr:x>
      <cdr:y>0.6383</cdr:y>
    </cdr:to>
    <cdr:sp macro="" textlink="">
      <cdr:nvSpPr>
        <cdr:cNvPr id="15" name="TextBox 14"/>
        <cdr:cNvSpPr txBox="1"/>
      </cdr:nvSpPr>
      <cdr:spPr>
        <a:xfrm xmlns:a="http://schemas.openxmlformats.org/drawingml/2006/main">
          <a:off x="720079" y="1152128"/>
          <a:ext cx="288032" cy="10081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800" b="1" dirty="0" smtClean="0">
              <a:solidFill>
                <a:srgbClr val="FF0000"/>
              </a:solidFill>
            </a:rPr>
            <a:t>С</a:t>
          </a:r>
        </a:p>
        <a:p xmlns:a="http://schemas.openxmlformats.org/drawingml/2006/main">
          <a:r>
            <a:rPr lang="ru-RU" sz="800" b="1" dirty="0" smtClean="0">
              <a:solidFill>
                <a:srgbClr val="FF0000"/>
              </a:solidFill>
            </a:rPr>
            <a:t>р</a:t>
          </a:r>
        </a:p>
        <a:p xmlns:a="http://schemas.openxmlformats.org/drawingml/2006/main">
          <a:r>
            <a:rPr lang="ru-RU" sz="800" b="1" dirty="0" smtClean="0">
              <a:solidFill>
                <a:srgbClr val="FF0000"/>
              </a:solidFill>
            </a:rPr>
            <a:t>едн</a:t>
          </a:r>
        </a:p>
        <a:p xmlns:a="http://schemas.openxmlformats.org/drawingml/2006/main">
          <a:r>
            <a:rPr lang="ru-RU" sz="800" b="1" dirty="0" smtClean="0">
              <a:solidFill>
                <a:srgbClr val="FF0000"/>
              </a:solidFill>
            </a:rPr>
            <a:t>я</a:t>
          </a:r>
        </a:p>
        <a:p xmlns:a="http://schemas.openxmlformats.org/drawingml/2006/main">
          <a:r>
            <a:rPr lang="ru-RU" sz="800" b="1" dirty="0" smtClean="0">
              <a:solidFill>
                <a:srgbClr val="FF0000"/>
              </a:solidFill>
            </a:rPr>
            <a:t>я</a:t>
          </a:r>
          <a:endParaRPr lang="ru-RU" sz="800" b="1" dirty="0">
            <a:solidFill>
              <a:srgbClr val="FF0000"/>
            </a:solidFill>
          </a:endParaRPr>
        </a:p>
      </cdr:txBody>
    </cdr:sp>
  </cdr:relSizeAnchor>
  <cdr:relSizeAnchor xmlns:cdr="http://schemas.openxmlformats.org/drawingml/2006/chartDrawing">
    <cdr:from>
      <cdr:x>0.30159</cdr:x>
      <cdr:y>0.17021</cdr:y>
    </cdr:from>
    <cdr:to>
      <cdr:x>0.33333</cdr:x>
      <cdr:y>0.6383</cdr:y>
    </cdr:to>
    <cdr:sp macro="" textlink="">
      <cdr:nvSpPr>
        <cdr:cNvPr id="16" name="TextBox 15"/>
        <cdr:cNvSpPr txBox="1"/>
      </cdr:nvSpPr>
      <cdr:spPr>
        <a:xfrm xmlns:a="http://schemas.openxmlformats.org/drawingml/2006/main">
          <a:off x="1368151" y="576064"/>
          <a:ext cx="144016" cy="15841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FF0000"/>
              </a:solidFill>
            </a:rPr>
            <a:t>высокая</a:t>
          </a:r>
          <a:endParaRPr lang="ru-RU" sz="1100" b="1" dirty="0">
            <a:solidFill>
              <a:srgbClr val="FF0000"/>
            </a:solidFill>
          </a:endParaRPr>
        </a:p>
      </cdr:txBody>
    </cdr:sp>
  </cdr:relSizeAnchor>
  <cdr:relSizeAnchor xmlns:cdr="http://schemas.openxmlformats.org/drawingml/2006/chartDrawing">
    <cdr:from>
      <cdr:x>0.5873</cdr:x>
      <cdr:y>0.19149</cdr:y>
    </cdr:from>
    <cdr:to>
      <cdr:x>0.65079</cdr:x>
      <cdr:y>0.68288</cdr:y>
    </cdr:to>
    <cdr:sp macro="" textlink="">
      <cdr:nvSpPr>
        <cdr:cNvPr id="17" name="TextBox 16"/>
        <cdr:cNvSpPr txBox="1"/>
      </cdr:nvSpPr>
      <cdr:spPr>
        <a:xfrm xmlns:a="http://schemas.openxmlformats.org/drawingml/2006/main">
          <a:off x="2664295" y="648071"/>
          <a:ext cx="288031" cy="166304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FF0000"/>
              </a:solidFill>
            </a:rPr>
            <a:t>высокая</a:t>
          </a:r>
          <a:endParaRPr lang="ru-RU" sz="1100" b="1" dirty="0">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0"/>
            <a:ext cx="2945659" cy="496332"/>
          </a:xfrm>
          <a:prstGeom prst="rect">
            <a:avLst/>
          </a:prstGeom>
        </p:spPr>
        <p:txBody>
          <a:bodyPr vert="horz" lIns="91411" tIns="45706" rIns="91411" bIns="45706" rtlCol="0"/>
          <a:lstStyle>
            <a:lvl1pPr algn="l">
              <a:defRPr sz="1200"/>
            </a:lvl1pPr>
          </a:lstStyle>
          <a:p>
            <a:endParaRPr lang="ru-RU"/>
          </a:p>
        </p:txBody>
      </p:sp>
      <p:sp>
        <p:nvSpPr>
          <p:cNvPr id="3" name="Дата 2"/>
          <p:cNvSpPr>
            <a:spLocks noGrp="1"/>
          </p:cNvSpPr>
          <p:nvPr>
            <p:ph type="dt" idx="1"/>
          </p:nvPr>
        </p:nvSpPr>
        <p:spPr>
          <a:xfrm>
            <a:off x="3850445" y="0"/>
            <a:ext cx="2945659" cy="496332"/>
          </a:xfrm>
          <a:prstGeom prst="rect">
            <a:avLst/>
          </a:prstGeom>
        </p:spPr>
        <p:txBody>
          <a:bodyPr vert="horz" lIns="91411" tIns="45706" rIns="91411" bIns="45706" rtlCol="0"/>
          <a:lstStyle>
            <a:lvl1pPr algn="r">
              <a:defRPr sz="1200"/>
            </a:lvl1pPr>
          </a:lstStyle>
          <a:p>
            <a:fld id="{A3CD6310-DEC0-40C4-AB34-83375507152B}" type="datetimeFigureOut">
              <a:rPr lang="ru-RU" smtClean="0"/>
              <a:t>15.11.2021</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11" tIns="45706" rIns="91411" bIns="45706" rtlCol="0" anchor="ctr"/>
          <a:lstStyle/>
          <a:p>
            <a:endParaRPr lang="ru-RU"/>
          </a:p>
        </p:txBody>
      </p:sp>
      <p:sp>
        <p:nvSpPr>
          <p:cNvPr id="5" name="Заметки 4"/>
          <p:cNvSpPr>
            <a:spLocks noGrp="1"/>
          </p:cNvSpPr>
          <p:nvPr>
            <p:ph type="body" sz="quarter" idx="3"/>
          </p:nvPr>
        </p:nvSpPr>
        <p:spPr>
          <a:xfrm>
            <a:off x="679768" y="4715155"/>
            <a:ext cx="5438140" cy="4466987"/>
          </a:xfrm>
          <a:prstGeom prst="rect">
            <a:avLst/>
          </a:prstGeom>
        </p:spPr>
        <p:txBody>
          <a:bodyPr vert="horz" lIns="91411" tIns="45706" rIns="91411" bIns="45706"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428583"/>
            <a:ext cx="2945659" cy="496332"/>
          </a:xfrm>
          <a:prstGeom prst="rect">
            <a:avLst/>
          </a:prstGeom>
        </p:spPr>
        <p:txBody>
          <a:bodyPr vert="horz" lIns="91411" tIns="45706" rIns="91411" bIns="45706" rtlCol="0" anchor="b"/>
          <a:lstStyle>
            <a:lvl1pPr algn="l">
              <a:defRPr sz="1200"/>
            </a:lvl1pPr>
          </a:lstStyle>
          <a:p>
            <a:endParaRPr lang="ru-RU"/>
          </a:p>
        </p:txBody>
      </p:sp>
      <p:sp>
        <p:nvSpPr>
          <p:cNvPr id="7" name="Номер слайда 6"/>
          <p:cNvSpPr>
            <a:spLocks noGrp="1"/>
          </p:cNvSpPr>
          <p:nvPr>
            <p:ph type="sldNum" sz="quarter" idx="5"/>
          </p:nvPr>
        </p:nvSpPr>
        <p:spPr>
          <a:xfrm>
            <a:off x="3850445" y="9428583"/>
            <a:ext cx="2945659" cy="496332"/>
          </a:xfrm>
          <a:prstGeom prst="rect">
            <a:avLst/>
          </a:prstGeom>
        </p:spPr>
        <p:txBody>
          <a:bodyPr vert="horz" lIns="91411" tIns="45706" rIns="91411" bIns="45706" rtlCol="0" anchor="b"/>
          <a:lstStyle>
            <a:lvl1pPr algn="r">
              <a:defRPr sz="1200"/>
            </a:lvl1pPr>
          </a:lstStyle>
          <a:p>
            <a:fld id="{1D639EAD-8471-4F3A-B1DF-0AA166C7ECB8}" type="slidenum">
              <a:rPr lang="ru-RU" smtClean="0"/>
              <a:t>‹#›</a:t>
            </a:fld>
            <a:endParaRPr lang="ru-RU"/>
          </a:p>
        </p:txBody>
      </p:sp>
    </p:spTree>
    <p:extLst>
      <p:ext uri="{BB962C8B-B14F-4D97-AF65-F5344CB8AC3E}">
        <p14:creationId xmlns:p14="http://schemas.microsoft.com/office/powerpoint/2010/main" val="3140305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19163" y="744538"/>
            <a:ext cx="4962525" cy="3722687"/>
          </a:xfrm>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E777308A-AE8E-4630-9BD9-682B9E7850D3}" type="slidenum">
              <a:rPr lang="ru-RU" smtClean="0"/>
              <a:pPr>
                <a:defRPr/>
              </a:pPr>
              <a:t>4</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39</a:t>
            </a:fld>
            <a:endParaRPr lang="ru-RU"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Затраты</a:t>
            </a:r>
            <a:r>
              <a:rPr lang="ru-RU" baseline="0" dirty="0" smtClean="0"/>
              <a:t> формирую по бюджетополучателям</a:t>
            </a:r>
            <a:endParaRPr lang="ru-RU" dirty="0"/>
          </a:p>
        </p:txBody>
      </p:sp>
      <p:sp>
        <p:nvSpPr>
          <p:cNvPr id="4" name="Номер слайда 3"/>
          <p:cNvSpPr>
            <a:spLocks noGrp="1"/>
          </p:cNvSpPr>
          <p:nvPr>
            <p:ph type="sldNum" sz="quarter" idx="10"/>
          </p:nvPr>
        </p:nvSpPr>
        <p:spPr/>
        <p:txBody>
          <a:bodyPr/>
          <a:lstStyle/>
          <a:p>
            <a:fld id="{1D639EAD-8471-4F3A-B1DF-0AA166C7ECB8}" type="slidenum">
              <a:rPr lang="ru-RU" smtClean="0"/>
              <a:t>43</a:t>
            </a:fld>
            <a:endParaRPr lang="ru-RU"/>
          </a:p>
        </p:txBody>
      </p:sp>
    </p:spTree>
    <p:extLst>
      <p:ext uri="{BB962C8B-B14F-4D97-AF65-F5344CB8AC3E}">
        <p14:creationId xmlns:p14="http://schemas.microsoft.com/office/powerpoint/2010/main" val="72643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49</a:t>
            </a:fld>
            <a:endParaRPr lang="ru-RU" dirty="0">
              <a:solidFill>
                <a:prstClr val="black"/>
              </a:solidFill>
            </a:endParaRPr>
          </a:p>
        </p:txBody>
      </p:sp>
    </p:spTree>
    <p:extLst>
      <p:ext uri="{BB962C8B-B14F-4D97-AF65-F5344CB8AC3E}">
        <p14:creationId xmlns:p14="http://schemas.microsoft.com/office/powerpoint/2010/main" val="657130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53</a:t>
            </a:fld>
            <a:endParaRPr lang="ru-RU" dirty="0">
              <a:solidFill>
                <a:prstClr val="black"/>
              </a:solidFill>
            </a:endParaRPr>
          </a:p>
        </p:txBody>
      </p:sp>
    </p:spTree>
    <p:extLst>
      <p:ext uri="{BB962C8B-B14F-4D97-AF65-F5344CB8AC3E}">
        <p14:creationId xmlns:p14="http://schemas.microsoft.com/office/powerpoint/2010/main" val="657130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61</a:t>
            </a:fld>
            <a:endParaRPr lang="ru-RU"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64</a:t>
            </a:fld>
            <a:endParaRPr lang="ru-RU"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66</a:t>
            </a:fld>
            <a:endParaRPr lang="ru-RU"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67</a:t>
            </a:fld>
            <a:endParaRPr lang="ru-RU"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0F7F9E7-4C61-4096-BA41-710B73081515}" type="slidenum">
              <a:rPr lang="ru-RU" smtClean="0">
                <a:solidFill>
                  <a:prstClr val="black"/>
                </a:solidFill>
              </a:rPr>
              <a:pPr/>
              <a:t>68</a:t>
            </a:fld>
            <a:endParaRPr lang="ru-RU"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73</a:t>
            </a:fld>
            <a:endParaRPr lang="ru-RU" dirty="0">
              <a:solidFill>
                <a:prstClr val="black"/>
              </a:solidFill>
            </a:endParaRPr>
          </a:p>
        </p:txBody>
      </p:sp>
    </p:spTree>
    <p:extLst>
      <p:ext uri="{BB962C8B-B14F-4D97-AF65-F5344CB8AC3E}">
        <p14:creationId xmlns:p14="http://schemas.microsoft.com/office/powerpoint/2010/main" val="657130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3849915" y="9428228"/>
            <a:ext cx="2946674" cy="496100"/>
          </a:xfrm>
          <a:prstGeom prst="rect">
            <a:avLst/>
          </a:prstGeom>
          <a:noFill/>
          <a:ln w="9525">
            <a:noFill/>
            <a:miter lim="800000"/>
            <a:headEnd/>
            <a:tailEnd/>
          </a:ln>
        </p:spPr>
        <p:txBody>
          <a:bodyPr lIns="91364" tIns="45682" rIns="91364" bIns="45682" anchor="b"/>
          <a:lstStyle/>
          <a:p>
            <a:pPr algn="r"/>
            <a:fld id="{78371691-B745-4B2D-B94C-B70B1C3D47AF}" type="slidenum">
              <a:rPr lang="ru-RU" sz="1200">
                <a:solidFill>
                  <a:prstClr val="black"/>
                </a:solidFill>
              </a:rPr>
              <a:pPr algn="r"/>
              <a:t>9</a:t>
            </a:fld>
            <a:endParaRPr lang="ru-RU" sz="1200" dirty="0">
              <a:solidFill>
                <a:prstClr val="black"/>
              </a:solidFill>
            </a:endParaRPr>
          </a:p>
        </p:txBody>
      </p:sp>
      <p:sp>
        <p:nvSpPr>
          <p:cNvPr id="160771" name="Rectangle 2"/>
          <p:cNvSpPr>
            <a:spLocks noGrp="1" noRot="1" noChangeAspect="1" noChangeArrowheads="1" noTextEdit="1"/>
          </p:cNvSpPr>
          <p:nvPr>
            <p:ph type="sldImg"/>
          </p:nvPr>
        </p:nvSpPr>
        <p:spPr>
          <a:xfrm>
            <a:off x="922338" y="744538"/>
            <a:ext cx="4960937" cy="3721100"/>
          </a:xfrm>
          <a:ln/>
        </p:spPr>
      </p:sp>
      <p:sp>
        <p:nvSpPr>
          <p:cNvPr id="160772" name="Rectangle 3"/>
          <p:cNvSpPr>
            <a:spLocks noGrp="1" noChangeArrowheads="1"/>
          </p:cNvSpPr>
          <p:nvPr>
            <p:ph type="body" idx="1"/>
          </p:nvPr>
        </p:nvSpPr>
        <p:spPr>
          <a:noFill/>
          <a:ln/>
        </p:spPr>
        <p:txBody>
          <a:bodyP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8 – 11.1,  9-22.7, 10-22.38, 11-23.5,  13-</a:t>
            </a:r>
            <a:r>
              <a:rPr lang="ru-RU" baseline="0" dirty="0" smtClean="0"/>
              <a:t> 13.1, 14 – 12.10</a:t>
            </a:r>
            <a:endParaRPr lang="ru-RU" dirty="0"/>
          </a:p>
        </p:txBody>
      </p:sp>
      <p:sp>
        <p:nvSpPr>
          <p:cNvPr id="4" name="Номер слайда 3"/>
          <p:cNvSpPr>
            <a:spLocks noGrp="1"/>
          </p:cNvSpPr>
          <p:nvPr>
            <p:ph type="sldNum" sz="quarter" idx="10"/>
          </p:nvPr>
        </p:nvSpPr>
        <p:spPr/>
        <p:txBody>
          <a:bodyPr/>
          <a:lstStyle/>
          <a:p>
            <a:fld id="{0AEE794D-BA21-4D23-87ED-11D33FCE09DD}" type="slidenum">
              <a:rPr lang="ru-RU" smtClean="0"/>
              <a:pPr/>
              <a:t>12</a:t>
            </a:fld>
            <a:endParaRPr lang="ru-RU" dirty="0"/>
          </a:p>
        </p:txBody>
      </p:sp>
    </p:spTree>
    <p:extLst>
      <p:ext uri="{BB962C8B-B14F-4D97-AF65-F5344CB8AC3E}">
        <p14:creationId xmlns:p14="http://schemas.microsoft.com/office/powerpoint/2010/main" val="1440873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8 – 11.1,  9-22.7, 10-22.38, 11-23.5,  13-</a:t>
            </a:r>
            <a:r>
              <a:rPr lang="ru-RU" baseline="0" dirty="0" smtClean="0"/>
              <a:t> 13.1, 14 – 12.10</a:t>
            </a:r>
            <a:endParaRPr lang="ru-RU" dirty="0"/>
          </a:p>
        </p:txBody>
      </p:sp>
      <p:sp>
        <p:nvSpPr>
          <p:cNvPr id="4" name="Номер слайда 3"/>
          <p:cNvSpPr>
            <a:spLocks noGrp="1"/>
          </p:cNvSpPr>
          <p:nvPr>
            <p:ph type="sldNum" sz="quarter" idx="10"/>
          </p:nvPr>
        </p:nvSpPr>
        <p:spPr/>
        <p:txBody>
          <a:bodyPr/>
          <a:lstStyle/>
          <a:p>
            <a:fld id="{0AEE794D-BA21-4D23-87ED-11D33FCE09DD}" type="slidenum">
              <a:rPr lang="ru-RU" smtClean="0"/>
              <a:pPr/>
              <a:t>13</a:t>
            </a:fld>
            <a:endParaRPr lang="ru-RU" dirty="0"/>
          </a:p>
        </p:txBody>
      </p:sp>
    </p:spTree>
    <p:extLst>
      <p:ext uri="{BB962C8B-B14F-4D97-AF65-F5344CB8AC3E}">
        <p14:creationId xmlns:p14="http://schemas.microsoft.com/office/powerpoint/2010/main" val="144087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20</a:t>
            </a:fld>
            <a:endParaRPr lang="ru-RU">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Меняем все через изменить данные</a:t>
            </a:r>
            <a:endParaRPr lang="ru-RU" dirty="0"/>
          </a:p>
        </p:txBody>
      </p:sp>
      <p:sp>
        <p:nvSpPr>
          <p:cNvPr id="4" name="Номер слайда 3"/>
          <p:cNvSpPr>
            <a:spLocks noGrp="1"/>
          </p:cNvSpPr>
          <p:nvPr>
            <p:ph type="sldNum" sz="quarter" idx="10"/>
          </p:nvPr>
        </p:nvSpPr>
        <p:spPr/>
        <p:txBody>
          <a:bodyPr/>
          <a:lstStyle/>
          <a:p>
            <a:fld id="{1D639EAD-8471-4F3A-B1DF-0AA166C7ECB8}" type="slidenum">
              <a:rPr lang="ru-RU" smtClean="0"/>
              <a:t>24</a:t>
            </a:fld>
            <a:endParaRPr lang="ru-RU"/>
          </a:p>
        </p:txBody>
      </p:sp>
    </p:spTree>
    <p:extLst>
      <p:ext uri="{BB962C8B-B14F-4D97-AF65-F5344CB8AC3E}">
        <p14:creationId xmlns:p14="http://schemas.microsoft.com/office/powerpoint/2010/main" val="2223434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17575" y="744538"/>
            <a:ext cx="4962525" cy="3722687"/>
          </a:xfrm>
        </p:spPr>
      </p:sp>
      <p:sp>
        <p:nvSpPr>
          <p:cNvPr id="3" name="Заметки 2"/>
          <p:cNvSpPr>
            <a:spLocks noGrp="1"/>
          </p:cNvSpPr>
          <p:nvPr>
            <p:ph type="body" idx="1"/>
          </p:nvPr>
        </p:nvSpPr>
        <p:spPr/>
        <p:txBody>
          <a:bodyPr/>
          <a:lstStyle/>
          <a:p>
            <a:r>
              <a:rPr lang="ru-RU" dirty="0" smtClean="0"/>
              <a:t>Заполняем вручную из приложения ФКР 2020-2022 годы</a:t>
            </a:r>
            <a:endParaRPr lang="ru-RU" dirty="0"/>
          </a:p>
        </p:txBody>
      </p:sp>
      <p:sp>
        <p:nvSpPr>
          <p:cNvPr id="4" name="Номер слайда 3"/>
          <p:cNvSpPr>
            <a:spLocks noGrp="1"/>
          </p:cNvSpPr>
          <p:nvPr>
            <p:ph type="sldNum" sz="quarter" idx="10"/>
          </p:nvPr>
        </p:nvSpPr>
        <p:spPr/>
        <p:txBody>
          <a:bodyPr/>
          <a:lstStyle/>
          <a:p>
            <a:fld id="{A1D648C1-FC9B-43CD-B918-A78F0FAF2EB1}" type="slidenum">
              <a:rPr lang="ru-RU" smtClean="0">
                <a:solidFill>
                  <a:prstClr val="black"/>
                </a:solidFill>
              </a:rPr>
              <a:pPr/>
              <a:t>27</a:t>
            </a:fld>
            <a:endParaRPr lang="ru-RU" dirty="0">
              <a:solidFill>
                <a:prstClr val="black"/>
              </a:solidFill>
            </a:endParaRPr>
          </a:p>
        </p:txBody>
      </p:sp>
    </p:spTree>
    <p:extLst>
      <p:ext uri="{BB962C8B-B14F-4D97-AF65-F5344CB8AC3E}">
        <p14:creationId xmlns:p14="http://schemas.microsoft.com/office/powerpoint/2010/main" val="3943843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Асфальтирование дворовых территорий:</a:t>
            </a:r>
            <a:r>
              <a:rPr lang="ru-RU" baseline="0" dirty="0" smtClean="0"/>
              <a:t> 24 программа + 1210086710+1210080099. </a:t>
            </a:r>
            <a:endParaRPr lang="ru-RU" dirty="0"/>
          </a:p>
        </p:txBody>
      </p:sp>
      <p:sp>
        <p:nvSpPr>
          <p:cNvPr id="4" name="Номер слайда 3"/>
          <p:cNvSpPr>
            <a:spLocks noGrp="1"/>
          </p:cNvSpPr>
          <p:nvPr>
            <p:ph type="sldNum" sz="quarter" idx="10"/>
          </p:nvPr>
        </p:nvSpPr>
        <p:spPr/>
        <p:txBody>
          <a:bodyPr/>
          <a:lstStyle/>
          <a:p>
            <a:fld id="{1D639EAD-8471-4F3A-B1DF-0AA166C7ECB8}" type="slidenum">
              <a:rPr lang="ru-RU" smtClean="0"/>
              <a:t>31</a:t>
            </a:fld>
            <a:endParaRPr lang="ru-RU" dirty="0"/>
          </a:p>
        </p:txBody>
      </p:sp>
    </p:spTree>
    <p:extLst>
      <p:ext uri="{BB962C8B-B14F-4D97-AF65-F5344CB8AC3E}">
        <p14:creationId xmlns:p14="http://schemas.microsoft.com/office/powerpoint/2010/main" val="339214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ACA474A-3DFA-4D0E-9200-0C35E85765DC}" type="slidenum">
              <a:rPr lang="ru-RU" smtClean="0">
                <a:solidFill>
                  <a:prstClr val="black"/>
                </a:solidFill>
              </a:rPr>
              <a:pPr/>
              <a:t>37</a:t>
            </a:fld>
            <a:endParaRPr lang="ru-RU" dirty="0">
              <a:solidFill>
                <a:prstClr val="black"/>
              </a:solidFill>
            </a:endParaRPr>
          </a:p>
        </p:txBody>
      </p:sp>
    </p:spTree>
    <p:extLst>
      <p:ext uri="{BB962C8B-B14F-4D97-AF65-F5344CB8AC3E}">
        <p14:creationId xmlns:p14="http://schemas.microsoft.com/office/powerpoint/2010/main" val="276186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2957543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16789846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5023139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978169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868627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752921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1289873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473532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4996943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533780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04731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50687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30317281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44898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39937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20251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92600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39386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058177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00596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99027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21319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2944999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454063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7052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068694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596688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256801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319168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81354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469293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11372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2635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306491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550376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721868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294370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358898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808811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778909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46240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591935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26437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9869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1ECDC2B-B933-427C-BFAB-7E9DD3E579DF}" type="datetimeFigureOut">
              <a:rPr lang="ru-RU" smtClean="0"/>
              <a:t>15.11.2021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3867035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1122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913332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378369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94540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38972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188730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251716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86222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1351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48577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1ECDC2B-B933-427C-BFAB-7E9DD3E579DF}" type="datetimeFigureOut">
              <a:rPr lang="ru-RU" smtClean="0"/>
              <a:t>15.11.2021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1343643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364668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714491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32072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17752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721924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23922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919281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962537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842969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2966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1ECDC2B-B933-427C-BFAB-7E9DD3E579DF}" type="datetimeFigureOut">
              <a:rPr lang="ru-RU" smtClean="0"/>
              <a:t>15.11.2021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35932595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660864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155255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dirty="0">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924040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1830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937288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649915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1516114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86143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90027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6594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1ECDC2B-B933-427C-BFAB-7E9DD3E579DF}" type="datetimeFigureOut">
              <a:rPr lang="ru-RU" smtClean="0"/>
              <a:t>15.11.2021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11604184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5690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37264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3901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46651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69181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66499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84538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824676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542413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0583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1ECDC2B-B933-427C-BFAB-7E9DD3E579DF}" type="datetimeFigureOut">
              <a:rPr lang="ru-RU" smtClean="0"/>
              <a:t>15.11.2021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25283595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77425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37242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884545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99332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23042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10908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2077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689879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40053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6757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1ECDC2B-B933-427C-BFAB-7E9DD3E579DF}" type="datetimeFigureOut">
              <a:rPr lang="ru-RU" smtClean="0"/>
              <a:t>15.11.2021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B153FD-4567-4975-B9A2-12E102798086}" type="slidenum">
              <a:rPr lang="ru-RU" smtClean="0"/>
              <a:t>‹#›</a:t>
            </a:fld>
            <a:endParaRPr lang="ru-RU"/>
          </a:p>
        </p:txBody>
      </p:sp>
    </p:spTree>
    <p:extLst>
      <p:ext uri="{BB962C8B-B14F-4D97-AF65-F5344CB8AC3E}">
        <p14:creationId xmlns:p14="http://schemas.microsoft.com/office/powerpoint/2010/main" val="5362568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83598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98102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668198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a:solidFill>
                <a:prstClr val="black">
                  <a:tint val="75000"/>
                </a:prstClr>
              </a:solidFill>
            </a:endParaRPr>
          </a:p>
        </p:txBody>
      </p:sp>
      <p:sp>
        <p:nvSpPr>
          <p:cNvPr id="9" name="Номер слайда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23510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a:solidFill>
                <a:prstClr val="black">
                  <a:tint val="75000"/>
                </a:prstClr>
              </a:solidFill>
            </a:endParaRPr>
          </a:p>
        </p:txBody>
      </p:sp>
      <p:sp>
        <p:nvSpPr>
          <p:cNvPr id="5" name="Номер слайда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872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en-US">
              <a:solidFill>
                <a:prstClr val="black">
                  <a:tint val="75000"/>
                </a:prstClr>
              </a:solidFill>
            </a:endParaRPr>
          </a:p>
        </p:txBody>
      </p:sp>
      <p:sp>
        <p:nvSpPr>
          <p:cNvPr id="4" name="Номер слайда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341685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16977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a:solidFill>
                <a:prstClr val="black">
                  <a:tint val="75000"/>
                </a:prstClr>
              </a:solidFill>
            </a:endParaRPr>
          </a:p>
        </p:txBody>
      </p:sp>
      <p:sp>
        <p:nvSpPr>
          <p:cNvPr id="7" name="Номер слайда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39656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6192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a:solidFill>
                <a:prstClr val="black">
                  <a:tint val="75000"/>
                </a:prstClr>
              </a:solidFill>
            </a:endParaRPr>
          </a:p>
        </p:txBody>
      </p:sp>
      <p:sp>
        <p:nvSpPr>
          <p:cNvPr id="6" name="Номер слайда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5248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ECDC2B-B933-427C-BFAB-7E9DD3E579DF}" type="datetimeFigureOut">
              <a:rPr lang="ru-RU" smtClean="0"/>
              <a:t>15.11.2021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153FD-4567-4975-B9A2-12E102798086}" type="slidenum">
              <a:rPr lang="ru-RU" smtClean="0"/>
              <a:t>‹#›</a:t>
            </a:fld>
            <a:endParaRPr lang="ru-RU"/>
          </a:p>
        </p:txBody>
      </p:sp>
    </p:spTree>
    <p:extLst>
      <p:ext uri="{BB962C8B-B14F-4D97-AF65-F5344CB8AC3E}">
        <p14:creationId xmlns:p14="http://schemas.microsoft.com/office/powerpoint/2010/main" val="2835634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5447887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79752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453114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925735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6126693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4213588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350955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926461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7001">
              <a:srgbClr val="E6E6E6"/>
            </a:gs>
            <a:gs pos="3000">
              <a:srgbClr val="7D8496"/>
            </a:gs>
            <a:gs pos="0">
              <a:schemeClr val="bg1"/>
            </a:gs>
            <a:gs pos="0">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11/15/2021</a:t>
            </a:fld>
            <a:endParaRPr lang="en-US">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031347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chart" Target="../charts/chart1.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9.xml"/><Relationship Id="rId5" Type="http://schemas.openxmlformats.org/officeDocument/2006/relationships/chart" Target="../charts/chart5.xml"/><Relationship Id="rId4" Type="http://schemas.openxmlformats.org/officeDocument/2006/relationships/chart" Target="../charts/char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chart" Target="../charts/chart6.xml"/><Relationship Id="rId2" Type="http://schemas.openxmlformats.org/officeDocument/2006/relationships/diagramData" Target="../diagrams/data7.xml"/><Relationship Id="rId1" Type="http://schemas.openxmlformats.org/officeDocument/2006/relationships/slideLayout" Target="../slideLayouts/slideLayout6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68.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8.xml"/><Relationship Id="rId1" Type="http://schemas.openxmlformats.org/officeDocument/2006/relationships/themeOverride" Target="../theme/themeOverride2.xml"/><Relationship Id="rId4" Type="http://schemas.openxmlformats.org/officeDocument/2006/relationships/chart" Target="../charts/chart9.xml"/></Relationships>
</file>

<file path=ppt/slides/_rels/slide2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9.jpeg"/><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8" Type="http://schemas.openxmlformats.org/officeDocument/2006/relationships/chart" Target="../charts/chart22.xml"/><Relationship Id="rId13" Type="http://schemas.openxmlformats.org/officeDocument/2006/relationships/chart" Target="../charts/chart27.xml"/><Relationship Id="rId3" Type="http://schemas.openxmlformats.org/officeDocument/2006/relationships/chart" Target="../charts/chart17.xml"/><Relationship Id="rId7" Type="http://schemas.openxmlformats.org/officeDocument/2006/relationships/chart" Target="../charts/chart21.xml"/><Relationship Id="rId12" Type="http://schemas.openxmlformats.org/officeDocument/2006/relationships/chart" Target="../charts/chart26.xml"/><Relationship Id="rId2" Type="http://schemas.openxmlformats.org/officeDocument/2006/relationships/chart" Target="../charts/chart16.xml"/><Relationship Id="rId1" Type="http://schemas.openxmlformats.org/officeDocument/2006/relationships/slideLayout" Target="../slideLayouts/slideLayout46.xml"/><Relationship Id="rId6" Type="http://schemas.openxmlformats.org/officeDocument/2006/relationships/chart" Target="../charts/chart20.xml"/><Relationship Id="rId11" Type="http://schemas.openxmlformats.org/officeDocument/2006/relationships/chart" Target="../charts/chart25.xml"/><Relationship Id="rId5" Type="http://schemas.openxmlformats.org/officeDocument/2006/relationships/chart" Target="../charts/chart19.xml"/><Relationship Id="rId10" Type="http://schemas.openxmlformats.org/officeDocument/2006/relationships/chart" Target="../charts/chart24.xml"/><Relationship Id="rId4" Type="http://schemas.openxmlformats.org/officeDocument/2006/relationships/chart" Target="../charts/chart18.xml"/><Relationship Id="rId9" Type="http://schemas.openxmlformats.org/officeDocument/2006/relationships/chart" Target="../charts/chart23.xml"/><Relationship Id="rId14" Type="http://schemas.openxmlformats.org/officeDocument/2006/relationships/chart" Target="../charts/chart28.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32.xml.rels><?xml version="1.0" encoding="UTF-8" standalone="yes"?>
<Relationships xmlns="http://schemas.openxmlformats.org/package/2006/relationships"><Relationship Id="rId3" Type="http://schemas.openxmlformats.org/officeDocument/2006/relationships/chart" Target="../charts/chart30.xml"/><Relationship Id="rId7" Type="http://schemas.openxmlformats.org/officeDocument/2006/relationships/chart" Target="../charts/chart34.xml"/><Relationship Id="rId2" Type="http://schemas.openxmlformats.org/officeDocument/2006/relationships/chart" Target="../charts/chart29.xml"/><Relationship Id="rId1" Type="http://schemas.openxmlformats.org/officeDocument/2006/relationships/slideLayout" Target="../slideLayouts/slideLayout29.xml"/><Relationship Id="rId6" Type="http://schemas.openxmlformats.org/officeDocument/2006/relationships/chart" Target="../charts/chart33.xml"/><Relationship Id="rId5" Type="http://schemas.openxmlformats.org/officeDocument/2006/relationships/chart" Target="../charts/chart32.xml"/><Relationship Id="rId4" Type="http://schemas.openxmlformats.org/officeDocument/2006/relationships/chart" Target="../charts/char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01.xm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Layout" Target="../diagrams/layout10.xml"/><Relationship Id="rId7" Type="http://schemas.openxmlformats.org/officeDocument/2006/relationships/image" Target="../media/image25.jpeg"/><Relationship Id="rId2" Type="http://schemas.openxmlformats.org/officeDocument/2006/relationships/diagramData" Target="../diagrams/data10.xml"/><Relationship Id="rId1" Type="http://schemas.openxmlformats.org/officeDocument/2006/relationships/slideLayout" Target="../slideLayouts/slideLayout1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 Id="rId9" Type="http://schemas.openxmlformats.org/officeDocument/2006/relationships/image" Target="../media/image27.jpeg"/></Relationships>
</file>

<file path=ppt/slides/_rels/slide4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Layout" Target="../diagrams/layout11.xml"/><Relationship Id="rId7" Type="http://schemas.openxmlformats.org/officeDocument/2006/relationships/image" Target="../media/image28.jpeg"/><Relationship Id="rId2" Type="http://schemas.openxmlformats.org/officeDocument/2006/relationships/diagramData" Target="../diagrams/data11.xml"/><Relationship Id="rId1" Type="http://schemas.openxmlformats.org/officeDocument/2006/relationships/slideLayout" Target="../slideLayouts/slideLayout1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30.pn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3.xml.rels><?xml version="1.0" encoding="UTF-8" standalone="yes"?>
<Relationships xmlns="http://schemas.openxmlformats.org/package/2006/relationships"><Relationship Id="rId8" Type="http://schemas.openxmlformats.org/officeDocument/2006/relationships/chart" Target="../charts/chart40.xml"/><Relationship Id="rId3" Type="http://schemas.openxmlformats.org/officeDocument/2006/relationships/chart" Target="../charts/chart35.xml"/><Relationship Id="rId7" Type="http://schemas.openxmlformats.org/officeDocument/2006/relationships/chart" Target="../charts/chart39.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chart" Target="../charts/chart38.xml"/><Relationship Id="rId5" Type="http://schemas.openxmlformats.org/officeDocument/2006/relationships/chart" Target="../charts/chart37.xml"/><Relationship Id="rId4" Type="http://schemas.openxmlformats.org/officeDocument/2006/relationships/chart" Target="../charts/chart36.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chart" Target="../charts/chart41.xml"/><Relationship Id="rId1" Type="http://schemas.openxmlformats.org/officeDocument/2006/relationships/slideLayout" Target="../slideLayouts/slideLayout2.xml"/><Relationship Id="rId5" Type="http://schemas.openxmlformats.org/officeDocument/2006/relationships/chart" Target="../charts/chart44.xml"/><Relationship Id="rId4" Type="http://schemas.openxmlformats.org/officeDocument/2006/relationships/chart" Target="../charts/chart4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34.png"/><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37.jpeg"/><Relationship Id="rId2" Type="http://schemas.openxmlformats.org/officeDocument/2006/relationships/diagramData" Target="../diagrams/data14.xml"/><Relationship Id="rId1" Type="http://schemas.openxmlformats.org/officeDocument/2006/relationships/slideLayout" Target="../slideLayouts/slideLayout1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39.jpg"/><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1.jpg"/></Relationships>
</file>

<file path=ppt/slides/_rels/slide5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Layout" Target="../diagrams/layout16.xml"/><Relationship Id="rId7" Type="http://schemas.openxmlformats.org/officeDocument/2006/relationships/image" Target="../media/image42.jpeg"/><Relationship Id="rId2" Type="http://schemas.openxmlformats.org/officeDocument/2006/relationships/diagramData" Target="../diagrams/data16.xml"/><Relationship Id="rId1" Type="http://schemas.openxmlformats.org/officeDocument/2006/relationships/slideLayout" Target="../slideLayouts/slideLayout1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 Id="rId9" Type="http://schemas.openxmlformats.org/officeDocument/2006/relationships/image" Target="../media/image44.jpeg"/></Relationships>
</file>

<file path=ppt/slides/_rels/slide5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47.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49.jpeg"/><Relationship Id="rId2" Type="http://schemas.openxmlformats.org/officeDocument/2006/relationships/diagramData" Target="../diagrams/data18.xml"/><Relationship Id="rId1" Type="http://schemas.openxmlformats.org/officeDocument/2006/relationships/slideLayout" Target="../slideLayouts/slideLayout1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50.png"/><Relationship Id="rId2" Type="http://schemas.openxmlformats.org/officeDocument/2006/relationships/diagramData" Target="../diagrams/data19.xml"/><Relationship Id="rId1" Type="http://schemas.openxmlformats.org/officeDocument/2006/relationships/slideLayout" Target="../slideLayouts/slideLayout13.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Layout" Target="../diagrams/layout20.xml"/><Relationship Id="rId7" Type="http://schemas.openxmlformats.org/officeDocument/2006/relationships/image" Target="../media/image51.png"/><Relationship Id="rId2" Type="http://schemas.openxmlformats.org/officeDocument/2006/relationships/diagramData" Target="../diagrams/data20.xml"/><Relationship Id="rId1" Type="http://schemas.openxmlformats.org/officeDocument/2006/relationships/slideLayout" Target="../slideLayouts/slideLayout13.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1.xml"/><Relationship Id="rId7" Type="http://schemas.openxmlformats.org/officeDocument/2006/relationships/image" Target="../media/image56.jpeg"/><Relationship Id="rId2" Type="http://schemas.openxmlformats.org/officeDocument/2006/relationships/diagramData" Target="../diagrams/data21.xml"/><Relationship Id="rId1" Type="http://schemas.openxmlformats.org/officeDocument/2006/relationships/slideLayout" Target="../slideLayouts/slideLayout1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63.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diagramLayout" Target="../diagrams/layout22.xml"/><Relationship Id="rId7" Type="http://schemas.openxmlformats.org/officeDocument/2006/relationships/image" Target="../media/image57.jpeg"/><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34.xml"/><Relationship Id="rId5" Type="http://schemas.openxmlformats.org/officeDocument/2006/relationships/image" Target="../media/image61.jpeg"/><Relationship Id="rId4" Type="http://schemas.openxmlformats.org/officeDocument/2006/relationships/image" Target="../media/image60.jpeg"/></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62.png"/><Relationship Id="rId2" Type="http://schemas.openxmlformats.org/officeDocument/2006/relationships/diagramData" Target="../diagrams/data23.xml"/><Relationship Id="rId1" Type="http://schemas.openxmlformats.org/officeDocument/2006/relationships/slideLayout" Target="../slideLayouts/slideLayout13.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56.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6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8.xml"/><Relationship Id="rId1" Type="http://schemas.openxmlformats.org/officeDocument/2006/relationships/slideLayout" Target="../slideLayouts/slideLayout56.xml"/><Relationship Id="rId4" Type="http://schemas.openxmlformats.org/officeDocument/2006/relationships/image" Target="../media/image72.jpeg"/></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24.xml"/><Relationship Id="rId7" Type="http://schemas.openxmlformats.org/officeDocument/2006/relationships/image" Target="../media/image73.jpeg"/><Relationship Id="rId2" Type="http://schemas.openxmlformats.org/officeDocument/2006/relationships/diagramData" Target="../diagrams/data24.xml"/><Relationship Id="rId1" Type="http://schemas.openxmlformats.org/officeDocument/2006/relationships/slideLayout" Target="../slideLayouts/slideLayout13.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diagramLayout" Target="../diagrams/layout25.xml"/><Relationship Id="rId7" Type="http://schemas.openxmlformats.org/officeDocument/2006/relationships/image" Target="../media/image30.png"/><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11" Type="http://schemas.openxmlformats.org/officeDocument/2006/relationships/image" Target="../media/image79.png"/><Relationship Id="rId5" Type="http://schemas.openxmlformats.org/officeDocument/2006/relationships/diagramColors" Target="../diagrams/colors25.xml"/><Relationship Id="rId10" Type="http://schemas.openxmlformats.org/officeDocument/2006/relationships/image" Target="../media/image78.jpeg"/><Relationship Id="rId4" Type="http://schemas.openxmlformats.org/officeDocument/2006/relationships/diagramQuickStyle" Target="../diagrams/quickStyle25.xml"/><Relationship Id="rId9" Type="http://schemas.openxmlformats.org/officeDocument/2006/relationships/image" Target="../media/image77.jpeg"/></Relationships>
</file>

<file path=ppt/slides/_rels/slide7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9.xml"/><Relationship Id="rId1" Type="http://schemas.openxmlformats.org/officeDocument/2006/relationships/slideLayout" Target="../slideLayouts/slideLayout46.xml"/><Relationship Id="rId5" Type="http://schemas.openxmlformats.org/officeDocument/2006/relationships/image" Target="../media/image81.jpeg"/><Relationship Id="rId4" Type="http://schemas.openxmlformats.org/officeDocument/2006/relationships/image" Target="../media/image80.jpeg"/></Relationships>
</file>

<file path=ppt/slides/_rels/slide74.xml.rels><?xml version="1.0" encoding="UTF-8" standalone="yes"?>
<Relationships xmlns="http://schemas.openxmlformats.org/package/2006/relationships"><Relationship Id="rId2" Type="http://schemas.openxmlformats.org/officeDocument/2006/relationships/chart" Target="../charts/chart45.xml"/><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diagramLayout" Target="../diagrams/layout26.xml"/><Relationship Id="rId7" Type="http://schemas.openxmlformats.org/officeDocument/2006/relationships/chart" Target="../charts/chart46.xml"/><Relationship Id="rId2" Type="http://schemas.openxmlformats.org/officeDocument/2006/relationships/diagramData" Target="../diagrams/data26.xml"/><Relationship Id="rId1" Type="http://schemas.openxmlformats.org/officeDocument/2006/relationships/slideLayout" Target="../slideLayouts/slideLayout49.xml"/><Relationship Id="rId6" Type="http://schemas.microsoft.com/office/2007/relationships/diagramDrawing" Target="../diagrams/drawing26.xml"/><Relationship Id="rId5" Type="http://schemas.openxmlformats.org/officeDocument/2006/relationships/diagramColors" Target="../diagrams/colors26.xml"/><Relationship Id="rId10" Type="http://schemas.openxmlformats.org/officeDocument/2006/relationships/image" Target="../media/image84.jpeg"/><Relationship Id="rId4" Type="http://schemas.openxmlformats.org/officeDocument/2006/relationships/diagramQuickStyle" Target="../diagrams/quickStyle26.xml"/><Relationship Id="rId9" Type="http://schemas.openxmlformats.org/officeDocument/2006/relationships/image" Target="../media/image83.jpeg"/></Relationships>
</file>

<file path=ppt/slides/_rels/slide7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46.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2" Type="http://schemas.openxmlformats.org/officeDocument/2006/relationships/chart" Target="../charts/chart4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image" Target="../media/image6.jpeg"/><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s>
</file>

<file path=ppt/slides/_rels/slide80.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diagramLayout" Target="../diagrams/layout27.xml"/><Relationship Id="rId7" Type="http://schemas.openxmlformats.org/officeDocument/2006/relationships/chart" Target="../charts/chart48.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8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ovoselova\мои документы\бюджет проект 2022-2024\БЮДЖЕТ ДЛЯ ГРАЖДАН\бюджет для граждан варианты\b9e60f350768aa8765a0a316bf9d6f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96" y="0"/>
            <a:ext cx="9194196"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004048" y="5805264"/>
            <a:ext cx="4032448" cy="830997"/>
          </a:xfrm>
          <a:prstGeom prst="rect">
            <a:avLst/>
          </a:prstGeom>
          <a:noFill/>
        </p:spPr>
        <p:txBody>
          <a:bodyPr wrap="square" rtlCol="0">
            <a:spAutoFit/>
          </a:bodyPr>
          <a:lstStyle/>
          <a:p>
            <a:r>
              <a:rPr lang="ru-RU" sz="1200" b="1" dirty="0">
                <a:latin typeface="Times New Roman" pitchFamily="18" charset="0"/>
                <a:cs typeface="Times New Roman" pitchFamily="18" charset="0"/>
              </a:rPr>
              <a:t>Бюджет для граждан по проекту решения Северо-Енисейского районного Совета депутатов «О бюджете Северо-Енисейского района на </a:t>
            </a:r>
            <a:r>
              <a:rPr lang="ru-RU" sz="1200" b="1" dirty="0" smtClean="0">
                <a:latin typeface="Times New Roman" pitchFamily="18" charset="0"/>
                <a:cs typeface="Times New Roman" pitchFamily="18" charset="0"/>
              </a:rPr>
              <a:t>2022 </a:t>
            </a:r>
            <a:r>
              <a:rPr lang="ru-RU" sz="1200" b="1" dirty="0">
                <a:latin typeface="Times New Roman" pitchFamily="18" charset="0"/>
                <a:cs typeface="Times New Roman" pitchFamily="18" charset="0"/>
              </a:rPr>
              <a:t>год и плановый период </a:t>
            </a:r>
            <a:r>
              <a:rPr lang="ru-RU" sz="1200" b="1" dirty="0" smtClean="0">
                <a:latin typeface="Times New Roman" pitchFamily="18" charset="0"/>
                <a:cs typeface="Times New Roman" pitchFamily="18" charset="0"/>
              </a:rPr>
              <a:t>2023-2024 годов</a:t>
            </a:r>
            <a:r>
              <a:rPr lang="ru-RU" sz="1200" b="1" dirty="0">
                <a:latin typeface="Times New Roman" pitchFamily="18" charset="0"/>
                <a:cs typeface="Times New Roman" pitchFamily="18" charset="0"/>
              </a:rPr>
              <a:t>»</a:t>
            </a:r>
            <a:endParaRPr lang="ru-RU" sz="1200" dirty="0"/>
          </a:p>
        </p:txBody>
      </p:sp>
    </p:spTree>
    <p:extLst>
      <p:ext uri="{BB962C8B-B14F-4D97-AF65-F5344CB8AC3E}">
        <p14:creationId xmlns:p14="http://schemas.microsoft.com/office/powerpoint/2010/main" val="15244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a:bodyPr>
          <a:lstStyle/>
          <a:p>
            <a:r>
              <a:rPr lang="ru-RU" sz="1600" dirty="0" smtClean="0">
                <a:latin typeface="Times New Roman" pitchFamily="18" charset="0"/>
                <a:cs typeface="Times New Roman" pitchFamily="18" charset="0"/>
              </a:rPr>
              <a:t>Стадии бюджетного процесса Северо-Енисейского района</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174068182"/>
              </p:ext>
            </p:extLst>
          </p:nvPr>
        </p:nvGraphicFramePr>
        <p:xfrm>
          <a:off x="179512" y="980728"/>
          <a:ext cx="8856984"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1403699" y="3429000"/>
            <a:ext cx="1872208"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Август –ноябрь</a:t>
            </a:r>
          </a:p>
        </p:txBody>
      </p:sp>
      <p:sp>
        <p:nvSpPr>
          <p:cNvPr id="8" name="TextBox 7"/>
          <p:cNvSpPr txBox="1"/>
          <p:nvPr/>
        </p:nvSpPr>
        <p:spPr>
          <a:xfrm>
            <a:off x="3707904" y="1844824"/>
            <a:ext cx="2016224"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Ноябрь - декабрь</a:t>
            </a:r>
            <a:endParaRPr lang="ru-RU" dirty="0">
              <a:latin typeface="Times New Roman" pitchFamily="18" charset="0"/>
              <a:cs typeface="Times New Roman" pitchFamily="18" charset="0"/>
            </a:endParaRPr>
          </a:p>
        </p:txBody>
      </p:sp>
      <p:sp>
        <p:nvSpPr>
          <p:cNvPr id="9" name="TextBox 8"/>
          <p:cNvSpPr txBox="1"/>
          <p:nvPr/>
        </p:nvSpPr>
        <p:spPr>
          <a:xfrm>
            <a:off x="5940152" y="3427795"/>
            <a:ext cx="1872208" cy="369332"/>
          </a:xfrm>
          <a:prstGeom prst="rect">
            <a:avLst/>
          </a:prstGeom>
          <a:noFill/>
        </p:spPr>
        <p:txBody>
          <a:bodyPr wrap="square" rtlCol="0">
            <a:spAutoFit/>
          </a:bodyPr>
          <a:lstStyle/>
          <a:p>
            <a:r>
              <a:rPr lang="ru-RU" dirty="0" smtClean="0">
                <a:latin typeface="Times New Roman" pitchFamily="18" charset="0"/>
                <a:cs typeface="Times New Roman" pitchFamily="18" charset="0"/>
              </a:rPr>
              <a:t>Январь - декабрь</a:t>
            </a:r>
            <a:endParaRPr lang="ru-RU" dirty="0">
              <a:latin typeface="Times New Roman" pitchFamily="18" charset="0"/>
              <a:cs typeface="Times New Roman" pitchFamily="18" charset="0"/>
            </a:endParaRPr>
          </a:p>
        </p:txBody>
      </p:sp>
      <p:sp>
        <p:nvSpPr>
          <p:cNvPr id="10" name="TextBox 9"/>
          <p:cNvSpPr txBox="1"/>
          <p:nvPr/>
        </p:nvSpPr>
        <p:spPr>
          <a:xfrm>
            <a:off x="5130535" y="6093296"/>
            <a:ext cx="1872208" cy="369332"/>
          </a:xfrm>
          <a:prstGeom prst="rect">
            <a:avLst/>
          </a:prstGeom>
          <a:noFill/>
        </p:spPr>
        <p:txBody>
          <a:bodyPr wrap="square" rtlCol="0">
            <a:spAutoFit/>
          </a:bodyPr>
          <a:lstStyle/>
          <a:p>
            <a:r>
              <a:rPr lang="ru-RU" dirty="0" smtClean="0">
                <a:latin typeface="Times New Roman" pitchFamily="18" charset="0"/>
                <a:cs typeface="Times New Roman" pitchFamily="18" charset="0"/>
              </a:rPr>
              <a:t>Январь - апрель</a:t>
            </a:r>
            <a:endParaRPr lang="ru-RU" dirty="0">
              <a:latin typeface="Times New Roman" pitchFamily="18" charset="0"/>
              <a:cs typeface="Times New Roman" pitchFamily="18" charset="0"/>
            </a:endParaRPr>
          </a:p>
        </p:txBody>
      </p:sp>
      <p:sp>
        <p:nvSpPr>
          <p:cNvPr id="11" name="TextBox 10"/>
          <p:cNvSpPr txBox="1"/>
          <p:nvPr/>
        </p:nvSpPr>
        <p:spPr>
          <a:xfrm>
            <a:off x="3275907" y="2924944"/>
            <a:ext cx="2664245" cy="1569660"/>
          </a:xfrm>
          <a:prstGeom prst="rect">
            <a:avLst/>
          </a:prstGeom>
          <a:noFill/>
        </p:spPr>
        <p:txBody>
          <a:bodyPr wrap="square" rtlCol="0">
            <a:spAutoFit/>
          </a:bodyPr>
          <a:lstStyle/>
          <a:p>
            <a:pPr algn="ctr"/>
            <a:r>
              <a:rPr lang="ru-RU" sz="3200" dirty="0" smtClean="0">
                <a:latin typeface="Times New Roman" pitchFamily="18" charset="0"/>
                <a:cs typeface="Times New Roman" pitchFamily="18" charset="0"/>
              </a:rPr>
              <a:t>Стадии бюджетного процесса</a:t>
            </a:r>
            <a:endParaRPr lang="ru-RU" sz="3200" dirty="0">
              <a:latin typeface="Times New Roman" pitchFamily="18" charset="0"/>
              <a:cs typeface="Times New Roman" pitchFamily="18" charset="0"/>
            </a:endParaRPr>
          </a:p>
        </p:txBody>
      </p:sp>
      <p:sp>
        <p:nvSpPr>
          <p:cNvPr id="3" name="TextBox 2"/>
          <p:cNvSpPr txBox="1"/>
          <p:nvPr/>
        </p:nvSpPr>
        <p:spPr>
          <a:xfrm>
            <a:off x="2339803" y="6093296"/>
            <a:ext cx="1800149" cy="369332"/>
          </a:xfrm>
          <a:prstGeom prst="rect">
            <a:avLst/>
          </a:prstGeom>
          <a:noFill/>
        </p:spPr>
        <p:txBody>
          <a:bodyPr wrap="square" rtlCol="0">
            <a:spAutoFit/>
          </a:bodyPr>
          <a:lstStyle/>
          <a:p>
            <a:r>
              <a:rPr lang="ru-RU" dirty="0" smtClean="0">
                <a:latin typeface="Times New Roman" pitchFamily="18" charset="0"/>
                <a:cs typeface="Times New Roman" pitchFamily="18" charset="0"/>
              </a:rPr>
              <a:t>Январь-декабрь</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6148317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Скругленный прямоугольник 7"/>
          <p:cNvSpPr/>
          <p:nvPr/>
        </p:nvSpPr>
        <p:spPr>
          <a:xfrm>
            <a:off x="116326" y="160505"/>
            <a:ext cx="8891487" cy="963039"/>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latin typeface="Times New Roman" panose="02020603050405020304" pitchFamily="18" charset="0"/>
              </a:rPr>
              <a:t>ОСНОВНЫЕ ПОКАЗАТЕЛИ СЕВЕРО-ЕНИСЕЙСКОГО РАЙОНА</a:t>
            </a:r>
            <a:r>
              <a:rPr lang="ru-RU" sz="2000" dirty="0" smtClean="0">
                <a:latin typeface="Times New Roman" panose="02020603050405020304" pitchFamily="18" charset="0"/>
              </a:rPr>
              <a:t> </a:t>
            </a:r>
            <a:endParaRPr lang="ru-RU" sz="2000" dirty="0">
              <a:latin typeface="Times New Roman" panose="02020603050405020304" pitchFamily="18" charset="0"/>
            </a:endParaRPr>
          </a:p>
        </p:txBody>
      </p:sp>
      <p:sp>
        <p:nvSpPr>
          <p:cNvPr id="9" name="Скругленный прямоугольник 8"/>
          <p:cNvSpPr/>
          <p:nvPr/>
        </p:nvSpPr>
        <p:spPr>
          <a:xfrm>
            <a:off x="4891475" y="1196752"/>
            <a:ext cx="4147781" cy="573931"/>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Площадь – 4 730,3 га</a:t>
            </a:r>
            <a:endParaRPr lang="ru-RU" sz="1600" dirty="0">
              <a:solidFill>
                <a:schemeClr val="tx1"/>
              </a:solidFill>
              <a:latin typeface="Times New Roman" pitchFamily="18" charset="0"/>
              <a:cs typeface="Times New Roman" pitchFamily="18" charset="0"/>
            </a:endParaRPr>
          </a:p>
        </p:txBody>
      </p:sp>
      <p:sp>
        <p:nvSpPr>
          <p:cNvPr id="10" name="Скругленный прямоугольник 9"/>
          <p:cNvSpPr/>
          <p:nvPr/>
        </p:nvSpPr>
        <p:spPr>
          <a:xfrm>
            <a:off x="4891475" y="1844824"/>
            <a:ext cx="4147781" cy="1584176"/>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Численность постоянного населения, на начало периода </a:t>
            </a:r>
          </a:p>
          <a:p>
            <a:pPr algn="ctr"/>
            <a:r>
              <a:rPr lang="ru-RU" sz="1400" dirty="0" smtClean="0">
                <a:solidFill>
                  <a:schemeClr val="tx1"/>
                </a:solidFill>
                <a:latin typeface="Times New Roman" pitchFamily="18" charset="0"/>
                <a:cs typeface="Times New Roman" pitchFamily="18" charset="0"/>
              </a:rPr>
              <a:t>2020 </a:t>
            </a:r>
            <a:r>
              <a:rPr lang="ru-RU" sz="1400" dirty="0">
                <a:solidFill>
                  <a:schemeClr val="tx1"/>
                </a:solidFill>
                <a:latin typeface="Times New Roman" pitchFamily="18" charset="0"/>
                <a:cs typeface="Times New Roman" pitchFamily="18" charset="0"/>
              </a:rPr>
              <a:t>год </a:t>
            </a:r>
            <a:r>
              <a:rPr lang="ru-RU" sz="1400" dirty="0" smtClean="0">
                <a:solidFill>
                  <a:schemeClr val="tx1"/>
                </a:solidFill>
                <a:latin typeface="Times New Roman" pitchFamily="18" charset="0"/>
                <a:cs typeface="Times New Roman" pitchFamily="18" charset="0"/>
              </a:rPr>
              <a:t>отчет      – 10 142 чел.</a:t>
            </a:r>
          </a:p>
          <a:p>
            <a:pPr algn="ctr"/>
            <a:r>
              <a:rPr lang="ru-RU" sz="1400" dirty="0" smtClean="0">
                <a:solidFill>
                  <a:schemeClr val="tx1"/>
                </a:solidFill>
                <a:latin typeface="Times New Roman" pitchFamily="18" charset="0"/>
                <a:cs typeface="Times New Roman" pitchFamily="18" charset="0"/>
              </a:rPr>
              <a:t>2021 </a:t>
            </a:r>
            <a:r>
              <a:rPr lang="ru-RU" sz="1400" dirty="0">
                <a:solidFill>
                  <a:schemeClr val="tx1"/>
                </a:solidFill>
                <a:latin typeface="Times New Roman" pitchFamily="18" charset="0"/>
                <a:cs typeface="Times New Roman" pitchFamily="18" charset="0"/>
              </a:rPr>
              <a:t>год оценка </a:t>
            </a:r>
            <a:r>
              <a:rPr lang="ru-RU" sz="1400" dirty="0" smtClean="0">
                <a:solidFill>
                  <a:schemeClr val="tx1"/>
                </a:solidFill>
                <a:latin typeface="Times New Roman" pitchFamily="18" charset="0"/>
                <a:cs typeface="Times New Roman" pitchFamily="18" charset="0"/>
              </a:rPr>
              <a:t>   – 10 119 чел.</a:t>
            </a:r>
          </a:p>
          <a:p>
            <a:pPr algn="ctr"/>
            <a:r>
              <a:rPr lang="ru-RU" sz="1400" dirty="0" smtClean="0">
                <a:solidFill>
                  <a:schemeClr val="tx1"/>
                </a:solidFill>
                <a:latin typeface="Times New Roman" pitchFamily="18" charset="0"/>
                <a:cs typeface="Times New Roman" pitchFamily="18" charset="0"/>
              </a:rPr>
              <a:t>2022 год прогноз  – 10 098 чел.</a:t>
            </a:r>
          </a:p>
          <a:p>
            <a:pPr algn="ctr"/>
            <a:r>
              <a:rPr lang="ru-RU" sz="1400" dirty="0" smtClean="0">
                <a:solidFill>
                  <a:schemeClr val="tx1"/>
                </a:solidFill>
                <a:latin typeface="Times New Roman" pitchFamily="18" charset="0"/>
                <a:cs typeface="Times New Roman" pitchFamily="18" charset="0"/>
              </a:rPr>
              <a:t>2023 год прогноз  – 10 104 чел.</a:t>
            </a:r>
          </a:p>
          <a:p>
            <a:pPr algn="ctr"/>
            <a:r>
              <a:rPr lang="ru-RU" sz="1400" dirty="0" smtClean="0">
                <a:solidFill>
                  <a:schemeClr val="tx1"/>
                </a:solidFill>
                <a:latin typeface="Times New Roman" pitchFamily="18" charset="0"/>
                <a:cs typeface="Times New Roman" pitchFamily="18" charset="0"/>
              </a:rPr>
              <a:t>2024 год прогноз  – 10 150 чел.</a:t>
            </a:r>
            <a:endParaRPr lang="ru-RU" sz="1400"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4840126" y="5085184"/>
            <a:ext cx="4147781" cy="1592528"/>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Среднедушевой доход (в месяц)</a:t>
            </a:r>
          </a:p>
          <a:p>
            <a:pPr algn="ctr"/>
            <a:r>
              <a:rPr lang="ru-RU" sz="1400" dirty="0" smtClean="0">
                <a:solidFill>
                  <a:schemeClr val="tx1"/>
                </a:solidFill>
                <a:latin typeface="Times New Roman" pitchFamily="18" charset="0"/>
                <a:cs typeface="Times New Roman" pitchFamily="18" charset="0"/>
              </a:rPr>
              <a:t>2020 год отчет   –   73 157,9  руб.</a:t>
            </a:r>
          </a:p>
          <a:p>
            <a:pPr algn="ctr"/>
            <a:r>
              <a:rPr lang="ru-RU" sz="1400" dirty="0" smtClean="0">
                <a:solidFill>
                  <a:schemeClr val="tx1"/>
                </a:solidFill>
                <a:latin typeface="Times New Roman" pitchFamily="18" charset="0"/>
                <a:cs typeface="Times New Roman" pitchFamily="18" charset="0"/>
              </a:rPr>
              <a:t>2021 год оценка   – 79 584,4 руб.</a:t>
            </a:r>
          </a:p>
          <a:p>
            <a:pPr algn="ctr"/>
            <a:r>
              <a:rPr lang="ru-RU" sz="1400" dirty="0" smtClean="0">
                <a:solidFill>
                  <a:schemeClr val="tx1"/>
                </a:solidFill>
                <a:latin typeface="Times New Roman" pitchFamily="18" charset="0"/>
                <a:cs typeface="Times New Roman" pitchFamily="18" charset="0"/>
              </a:rPr>
              <a:t>2022 год </a:t>
            </a:r>
            <a:r>
              <a:rPr lang="ru-RU" sz="1400" dirty="0">
                <a:solidFill>
                  <a:schemeClr val="tx1"/>
                </a:solidFill>
                <a:latin typeface="Times New Roman" pitchFamily="18" charset="0"/>
                <a:cs typeface="Times New Roman" pitchFamily="18" charset="0"/>
              </a:rPr>
              <a:t>прогноз – </a:t>
            </a:r>
            <a:r>
              <a:rPr lang="ru-RU" sz="1400" dirty="0" smtClean="0">
                <a:solidFill>
                  <a:schemeClr val="tx1"/>
                </a:solidFill>
                <a:latin typeface="Times New Roman" pitchFamily="18" charset="0"/>
                <a:cs typeface="Times New Roman" pitchFamily="18" charset="0"/>
              </a:rPr>
              <a:t>83 168,4 руб.</a:t>
            </a:r>
          </a:p>
          <a:p>
            <a:pPr algn="ctr"/>
            <a:r>
              <a:rPr lang="ru-RU" sz="1400" dirty="0" smtClean="0">
                <a:solidFill>
                  <a:schemeClr val="tx1"/>
                </a:solidFill>
                <a:latin typeface="Times New Roman" pitchFamily="18" charset="0"/>
                <a:cs typeface="Times New Roman" pitchFamily="18" charset="0"/>
              </a:rPr>
              <a:t>2023 год прогноз – 88 867,8 руб.</a:t>
            </a:r>
          </a:p>
          <a:p>
            <a:pPr algn="ctr"/>
            <a:r>
              <a:rPr lang="ru-RU" sz="1400" dirty="0" smtClean="0">
                <a:solidFill>
                  <a:schemeClr val="tx1"/>
                </a:solidFill>
                <a:latin typeface="Times New Roman" pitchFamily="18" charset="0"/>
                <a:cs typeface="Times New Roman" pitchFamily="18" charset="0"/>
              </a:rPr>
              <a:t>2024 год прогноз – 94 821,9 руб.  </a:t>
            </a:r>
            <a:endParaRPr lang="ru-RU" sz="1400" dirty="0">
              <a:solidFill>
                <a:schemeClr val="tx1"/>
              </a:solidFill>
              <a:latin typeface="Times New Roman" pitchFamily="18" charset="0"/>
              <a:cs typeface="Times New Roman" pitchFamily="18" charset="0"/>
            </a:endParaRPr>
          </a:p>
        </p:txBody>
      </p:sp>
      <p:sp>
        <p:nvSpPr>
          <p:cNvPr id="12" name="Скругленный прямоугольник 11"/>
          <p:cNvSpPr/>
          <p:nvPr/>
        </p:nvSpPr>
        <p:spPr>
          <a:xfrm>
            <a:off x="116327" y="5733256"/>
            <a:ext cx="4527681" cy="908720"/>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Муниципальные учреждения – 32:</a:t>
            </a:r>
          </a:p>
          <a:p>
            <a:pPr algn="ctr"/>
            <a:r>
              <a:rPr lang="ru-RU" sz="1400" dirty="0" smtClean="0">
                <a:solidFill>
                  <a:schemeClr val="tx1"/>
                </a:solidFill>
                <a:latin typeface="Times New Roman" pitchFamily="18" charset="0"/>
                <a:cs typeface="Times New Roman" pitchFamily="18" charset="0"/>
              </a:rPr>
              <a:t>органы  местного самоуправления - 3, органы администрации района – 5, </a:t>
            </a:r>
          </a:p>
          <a:p>
            <a:pPr algn="ctr"/>
            <a:r>
              <a:rPr lang="ru-RU" sz="1400" dirty="0" smtClean="0">
                <a:solidFill>
                  <a:schemeClr val="tx1"/>
                </a:solidFill>
                <a:latin typeface="Times New Roman" pitchFamily="18" charset="0"/>
                <a:cs typeface="Times New Roman" pitchFamily="18" charset="0"/>
              </a:rPr>
              <a:t>казенные – 5, бюджетные - 19</a:t>
            </a:r>
            <a:endParaRPr lang="ru-RU" sz="1400"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4891476" y="3501008"/>
            <a:ext cx="4116338" cy="1512168"/>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chemeClr val="tx1"/>
              </a:solidFill>
            </a:endParaRPr>
          </a:p>
          <a:p>
            <a:endParaRPr lang="ru-RU" dirty="0" smtClean="0">
              <a:solidFill>
                <a:schemeClr val="tx1"/>
              </a:solidFill>
            </a:endParaRPr>
          </a:p>
          <a:p>
            <a:pPr algn="ctr"/>
            <a:r>
              <a:rPr lang="ru-RU" sz="1400" dirty="0" smtClean="0">
                <a:solidFill>
                  <a:schemeClr val="tx1"/>
                </a:solidFill>
                <a:latin typeface="Times New Roman" pitchFamily="18" charset="0"/>
                <a:cs typeface="Times New Roman" pitchFamily="18" charset="0"/>
              </a:rPr>
              <a:t>Объемы добычи золота</a:t>
            </a:r>
          </a:p>
          <a:p>
            <a:pPr algn="ctr"/>
            <a:r>
              <a:rPr lang="ru-RU" sz="1400" dirty="0" smtClean="0">
                <a:solidFill>
                  <a:schemeClr val="tx1"/>
                </a:solidFill>
                <a:latin typeface="Times New Roman" pitchFamily="18" charset="0"/>
                <a:cs typeface="Times New Roman" pitchFamily="18" charset="0"/>
              </a:rPr>
              <a:t>2020 год отчет    –  57 534 кг </a:t>
            </a:r>
          </a:p>
          <a:p>
            <a:pPr algn="ctr"/>
            <a:r>
              <a:rPr lang="ru-RU" sz="1400" dirty="0" smtClean="0">
                <a:solidFill>
                  <a:schemeClr val="tx1"/>
                </a:solidFill>
                <a:latin typeface="Times New Roman" pitchFamily="18" charset="0"/>
                <a:cs typeface="Times New Roman" pitchFamily="18" charset="0"/>
              </a:rPr>
              <a:t> 2021 год оценка   – 53 174 кг</a:t>
            </a:r>
          </a:p>
          <a:p>
            <a:pPr algn="ctr"/>
            <a:r>
              <a:rPr lang="ru-RU" sz="1400" dirty="0" smtClean="0">
                <a:solidFill>
                  <a:schemeClr val="tx1"/>
                </a:solidFill>
                <a:latin typeface="Times New Roman" pitchFamily="18" charset="0"/>
                <a:cs typeface="Times New Roman" pitchFamily="18" charset="0"/>
              </a:rPr>
              <a:t> 2022 год </a:t>
            </a:r>
            <a:r>
              <a:rPr lang="ru-RU" sz="1400" dirty="0">
                <a:solidFill>
                  <a:schemeClr val="tx1"/>
                </a:solidFill>
                <a:latin typeface="Times New Roman" pitchFamily="18" charset="0"/>
                <a:cs typeface="Times New Roman" pitchFamily="18" charset="0"/>
              </a:rPr>
              <a:t>прогноз – </a:t>
            </a:r>
            <a:r>
              <a:rPr lang="ru-RU" sz="1400" dirty="0" smtClean="0">
                <a:solidFill>
                  <a:schemeClr val="tx1"/>
                </a:solidFill>
                <a:latin typeface="Times New Roman" pitchFamily="18" charset="0"/>
                <a:cs typeface="Times New Roman" pitchFamily="18" charset="0"/>
              </a:rPr>
              <a:t>53 965 кг</a:t>
            </a:r>
          </a:p>
          <a:p>
            <a:pPr algn="ctr"/>
            <a:r>
              <a:rPr lang="ru-RU" sz="1400" dirty="0" smtClean="0">
                <a:solidFill>
                  <a:schemeClr val="tx1"/>
                </a:solidFill>
                <a:latin typeface="Times New Roman" pitchFamily="18" charset="0"/>
                <a:cs typeface="Times New Roman" pitchFamily="18" charset="0"/>
              </a:rPr>
              <a:t>2023 год прогноз – 63 037 кг</a:t>
            </a:r>
          </a:p>
          <a:p>
            <a:pPr algn="ctr"/>
            <a:r>
              <a:rPr lang="ru-RU" sz="1400" dirty="0" smtClean="0">
                <a:solidFill>
                  <a:schemeClr val="tx1"/>
                </a:solidFill>
                <a:latin typeface="Times New Roman" pitchFamily="18" charset="0"/>
                <a:cs typeface="Times New Roman" pitchFamily="18" charset="0"/>
              </a:rPr>
              <a:t>2024 год прогноз – 63 100 кг</a:t>
            </a:r>
          </a:p>
          <a:p>
            <a:endParaRPr lang="ru-RU" dirty="0" smtClean="0">
              <a:solidFill>
                <a:schemeClr val="tx1"/>
              </a:solidFill>
            </a:endParaRPr>
          </a:p>
          <a:p>
            <a:endParaRPr lang="ru-RU" dirty="0">
              <a:solidFill>
                <a:schemeClr val="tx1"/>
              </a:solidFill>
            </a:endParaRPr>
          </a:p>
        </p:txBody>
      </p:sp>
      <p:pic>
        <p:nvPicPr>
          <p:cNvPr id="15" name="Рисунок 14" descr="сквер.jpg"/>
          <p:cNvPicPr>
            <a:picLocks noChangeAspect="1"/>
          </p:cNvPicPr>
          <p:nvPr/>
        </p:nvPicPr>
        <p:blipFill>
          <a:blip r:embed="rId2" cstate="print"/>
          <a:stretch>
            <a:fillRect/>
          </a:stretch>
        </p:blipFill>
        <p:spPr>
          <a:xfrm>
            <a:off x="0" y="1844824"/>
            <a:ext cx="4786314" cy="3798754"/>
          </a:xfrm>
          <a:prstGeom prst="rect">
            <a:avLst/>
          </a:prstGeom>
        </p:spPr>
      </p:pic>
    </p:spTree>
    <p:extLst>
      <p:ext uri="{BB962C8B-B14F-4D97-AF65-F5344CB8AC3E}">
        <p14:creationId xmlns:p14="http://schemas.microsoft.com/office/powerpoint/2010/main" val="4166046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3"/>
          <p:cNvSpPr txBox="1">
            <a:spLocks/>
          </p:cNvSpPr>
          <p:nvPr/>
        </p:nvSpPr>
        <p:spPr>
          <a:xfrm>
            <a:off x="304800" y="0"/>
            <a:ext cx="8839200" cy="1981199"/>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spcBef>
                <a:spcPts val="0"/>
              </a:spcBef>
              <a:buNone/>
            </a:pPr>
            <a:r>
              <a:rPr lang="ru-RU" sz="2500" dirty="0" smtClean="0">
                <a:solidFill>
                  <a:schemeClr val="tx1"/>
                </a:solidFill>
                <a:latin typeface="Times New Roman" pitchFamily="18" charset="0"/>
                <a:cs typeface="Times New Roman" pitchFamily="18" charset="0"/>
              </a:rPr>
              <a:t>Основные показатели прогноза </a:t>
            </a:r>
          </a:p>
          <a:p>
            <a:pPr marL="0" indent="0" algn="ctr">
              <a:spcBef>
                <a:spcPts val="0"/>
              </a:spcBef>
              <a:buNone/>
            </a:pPr>
            <a:r>
              <a:rPr lang="ru-RU" sz="2500" dirty="0" smtClean="0">
                <a:solidFill>
                  <a:schemeClr val="tx1"/>
                </a:solidFill>
                <a:latin typeface="Times New Roman" pitchFamily="18" charset="0"/>
                <a:cs typeface="Times New Roman" pitchFamily="18" charset="0"/>
              </a:rPr>
              <a:t>социально-экономического развития </a:t>
            </a:r>
          </a:p>
          <a:p>
            <a:pPr marL="0" indent="0" algn="ctr">
              <a:spcBef>
                <a:spcPts val="0"/>
              </a:spcBef>
              <a:buNone/>
            </a:pPr>
            <a:r>
              <a:rPr lang="ru-RU" sz="2500" dirty="0" smtClean="0">
                <a:solidFill>
                  <a:schemeClr val="tx1"/>
                </a:solidFill>
                <a:latin typeface="Times New Roman" pitchFamily="18" charset="0"/>
                <a:cs typeface="Times New Roman" pitchFamily="18" charset="0"/>
              </a:rPr>
              <a:t>Северо-Енисейского района (продолжение)</a:t>
            </a:r>
            <a:endParaRPr lang="ru-RU" sz="2500" dirty="0">
              <a:solidFill>
                <a:schemeClr val="tx1"/>
              </a:solidFill>
              <a:latin typeface="Times New Roman" pitchFamily="18" charset="0"/>
              <a:cs typeface="Times New Roman" pitchFamily="18" charset="0"/>
            </a:endParaRPr>
          </a:p>
        </p:txBody>
      </p:sp>
      <p:sp>
        <p:nvSpPr>
          <p:cNvPr id="11" name="Объект 4"/>
          <p:cNvSpPr txBox="1">
            <a:spLocks/>
          </p:cNvSpPr>
          <p:nvPr/>
        </p:nvSpPr>
        <p:spPr>
          <a:xfrm>
            <a:off x="3970537" y="3280916"/>
            <a:ext cx="4995850" cy="2736304"/>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buFont typeface="Symbol" pitchFamily="18" charset="2"/>
              <a:buNone/>
            </a:pPr>
            <a:endParaRPr lang="ru-RU" sz="1600" i="1" dirty="0">
              <a:solidFill>
                <a:schemeClr val="tx1"/>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19089298"/>
              </p:ext>
            </p:extLst>
          </p:nvPr>
        </p:nvGraphicFramePr>
        <p:xfrm>
          <a:off x="107504" y="1224110"/>
          <a:ext cx="8964488" cy="5450591"/>
        </p:xfrm>
        <a:graphic>
          <a:graphicData uri="http://schemas.openxmlformats.org/drawingml/2006/table">
            <a:tbl>
              <a:tblPr firstRow="1" bandRow="1">
                <a:tableStyleId>{5C22544A-7EE6-4342-B048-85BDC9FD1C3A}</a:tableStyleId>
              </a:tblPr>
              <a:tblGrid>
                <a:gridCol w="384877"/>
                <a:gridCol w="3899091"/>
                <a:gridCol w="936104"/>
                <a:gridCol w="864096"/>
                <a:gridCol w="936104"/>
                <a:gridCol w="936104"/>
                <a:gridCol w="1008112"/>
              </a:tblGrid>
              <a:tr h="771144">
                <a:tc>
                  <a:txBody>
                    <a:bodyPr/>
                    <a:lstStyle/>
                    <a:p>
                      <a:pPr algn="ctr"/>
                      <a:r>
                        <a:rPr lang="ru-RU" sz="1400" dirty="0" smtClean="0">
                          <a:solidFill>
                            <a:schemeClr val="tx1"/>
                          </a:solidFill>
                          <a:latin typeface="Times New Roman" pitchFamily="18" charset="0"/>
                          <a:cs typeface="Times New Roman" pitchFamily="18" charset="0"/>
                        </a:rPr>
                        <a:t>№</a:t>
                      </a:r>
                      <a:r>
                        <a:rPr lang="ru-RU" sz="1400" baseline="0" dirty="0" smtClean="0">
                          <a:solidFill>
                            <a:schemeClr val="tx1"/>
                          </a:solidFill>
                          <a:latin typeface="Times New Roman" pitchFamily="18" charset="0"/>
                          <a:cs typeface="Times New Roman" pitchFamily="18" charset="0"/>
                        </a:rPr>
                        <a:t> п/п</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Наименование  показателя</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2020 отчет</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2021 оценка</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2022 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2023</a:t>
                      </a:r>
                    </a:p>
                    <a:p>
                      <a:pPr algn="ctr"/>
                      <a:r>
                        <a:rPr lang="ru-RU" sz="1400" dirty="0" smtClean="0">
                          <a:solidFill>
                            <a:schemeClr val="tx1"/>
                          </a:solidFill>
                          <a:latin typeface="Times New Roman" pitchFamily="18" charset="0"/>
                          <a:cs typeface="Times New Roman" pitchFamily="18" charset="0"/>
                        </a:rPr>
                        <a:t>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2024 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51083">
                <a:tc>
                  <a:txBody>
                    <a:bodyPr/>
                    <a:lstStyle/>
                    <a:p>
                      <a:pPr algn="just"/>
                      <a:r>
                        <a:rPr lang="ru-RU" sz="1300" dirty="0" smtClean="0">
                          <a:latin typeface="Times New Roman" pitchFamily="18" charset="0"/>
                          <a:cs typeface="Times New Roman" pitchFamily="18" charset="0"/>
                        </a:rPr>
                        <a:t>8</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300" b="0" i="0" dirty="0" smtClean="0">
                          <a:solidFill>
                            <a:schemeClr val="tx1"/>
                          </a:solidFill>
                          <a:latin typeface="Times New Roman" pitchFamily="18" charset="0"/>
                          <a:cs typeface="Times New Roman" pitchFamily="18" charset="0"/>
                        </a:rPr>
                        <a:t>Объем</a:t>
                      </a:r>
                      <a:r>
                        <a:rPr lang="ru-RU" sz="1300" b="0" i="0" baseline="0" dirty="0" smtClean="0">
                          <a:solidFill>
                            <a:schemeClr val="tx1"/>
                          </a:solidFill>
                          <a:latin typeface="Times New Roman" pitchFamily="18" charset="0"/>
                          <a:cs typeface="Times New Roman" pitchFamily="18" charset="0"/>
                        </a:rPr>
                        <a:t> инвестиций в основной капитал за счет всех источников финансирования по полному кругу хозяйствующих субъектов , млн. руб.</a:t>
                      </a:r>
                      <a:endParaRPr lang="ru-RU" sz="1300" b="0" i="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25 146,0</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26 470,6</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28 931,7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30 522,2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32 230,7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4671">
                <a:tc>
                  <a:txBody>
                    <a:bodyPr/>
                    <a:lstStyle/>
                    <a:p>
                      <a:pPr algn="l"/>
                      <a:r>
                        <a:rPr lang="ru-RU" sz="1300" dirty="0" smtClean="0">
                          <a:latin typeface="Times New Roman" pitchFamily="18" charset="0"/>
                          <a:cs typeface="Times New Roman" pitchFamily="18" charset="0"/>
                        </a:rPr>
                        <a:t>9</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розничной торговли,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defRPr/>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t" latinLnBrk="0" hangingPunct="0">
                        <a:lnSpc>
                          <a:spcPct val="100000"/>
                        </a:lnSpc>
                        <a:spcBef>
                          <a:spcPct val="0"/>
                        </a:spcBef>
                        <a:spcAft>
                          <a:spcPct val="0"/>
                        </a:spcAft>
                        <a:buClrTx/>
                        <a:buSzTx/>
                        <a:buFontTx/>
                        <a:buNone/>
                        <a:tabLst/>
                        <a:defRPr/>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1 615,8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1 742,0</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1 837,9</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1 954,5</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2 058,5</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6064">
                <a:tc>
                  <a:txBody>
                    <a:bodyPr/>
                    <a:lstStyle/>
                    <a:p>
                      <a:pPr algn="l"/>
                      <a:r>
                        <a:rPr lang="ru-RU" sz="1300" dirty="0" smtClean="0">
                          <a:latin typeface="Times New Roman" pitchFamily="18" charset="0"/>
                          <a:cs typeface="Times New Roman" pitchFamily="18" charset="0"/>
                        </a:rPr>
                        <a:t>10</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общественного питания,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1 534,5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1 883,2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2 163,2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2 375,8</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2 609,3</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2088">
                <a:tc>
                  <a:txBody>
                    <a:bodyPr/>
                    <a:lstStyle/>
                    <a:p>
                      <a:pPr algn="just"/>
                      <a:r>
                        <a:rPr lang="ru-RU" sz="1300" dirty="0" smtClean="0">
                          <a:latin typeface="Times New Roman" pitchFamily="18" charset="0"/>
                          <a:cs typeface="Times New Roman" pitchFamily="18" charset="0"/>
                        </a:rPr>
                        <a:t>11</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Объем платных услуг, оказанных населению,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300" dirty="0" smtClean="0">
                        <a:solidFill>
                          <a:schemeClr val="tx1"/>
                        </a:solidFill>
                        <a:latin typeface="Times New Roman" pitchFamily="18" charset="0"/>
                        <a:cs typeface="Times New Roman" pitchFamily="18" charset="0"/>
                      </a:endParaRPr>
                    </a:p>
                    <a:p>
                      <a:pPr algn="ctr"/>
                      <a:r>
                        <a:rPr lang="ru-RU" sz="1300" dirty="0" smtClean="0">
                          <a:solidFill>
                            <a:schemeClr val="tx1"/>
                          </a:solidFill>
                          <a:latin typeface="Times New Roman" pitchFamily="18" charset="0"/>
                          <a:cs typeface="Times New Roman" pitchFamily="18" charset="0"/>
                        </a:rPr>
                        <a:t>299,4</a:t>
                      </a:r>
                      <a:endParaRPr lang="ru-RU" sz="1300" dirty="0">
                        <a:solidFill>
                          <a:schemeClr val="tx1"/>
                        </a:solidFill>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322,6</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348,7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373,1</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398,4</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793">
                <a:tc>
                  <a:txBody>
                    <a:bodyPr/>
                    <a:lstStyle/>
                    <a:p>
                      <a:pPr algn="just"/>
                      <a:r>
                        <a:rPr lang="ru-RU" sz="1300" dirty="0" smtClean="0">
                          <a:latin typeface="Times New Roman" pitchFamily="18" charset="0"/>
                          <a:cs typeface="Times New Roman" pitchFamily="18" charset="0"/>
                        </a:rPr>
                        <a:t>12</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Сводный индекс потребительских цен,  %</a:t>
                      </a:r>
                      <a:endParaRPr lang="ru-RU" sz="1300" b="0" i="0" dirty="0">
                        <a:solidFill>
                          <a:schemeClr val="tx1"/>
                        </a:solidFill>
                        <a:effectLst/>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103,5</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105,5</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8096">
                <a:tc>
                  <a:txBody>
                    <a:bodyPr/>
                    <a:lstStyle/>
                    <a:p>
                      <a:pPr algn="just"/>
                      <a:r>
                        <a:rPr lang="ru-RU" sz="1300" dirty="0" smtClean="0">
                          <a:latin typeface="Times New Roman" pitchFamily="18" charset="0"/>
                          <a:cs typeface="Times New Roman" pitchFamily="18" charset="0"/>
                        </a:rPr>
                        <a:t>13</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300" b="0" i="0" dirty="0" smtClean="0">
                          <a:solidFill>
                            <a:schemeClr val="tx1"/>
                          </a:solidFill>
                          <a:latin typeface="Times New Roman" pitchFamily="18" charset="0"/>
                          <a:cs typeface="Times New Roman" pitchFamily="18" charset="0"/>
                        </a:rPr>
                        <a:t>Сальдированный финансовый результат деятельности организаций (прибыль-убыток), млн. руб.</a:t>
                      </a:r>
                      <a:endParaRPr lang="ru-RU" sz="1300" b="0" i="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547</a:t>
                      </a:r>
                      <a:r>
                        <a:rPr lang="ru-RU" sz="1300" baseline="0" dirty="0" smtClean="0">
                          <a:latin typeface="Times New Roman" pitchFamily="18" charset="0"/>
                          <a:cs typeface="Times New Roman" pitchFamily="18" charset="0"/>
                        </a:rPr>
                        <a:t> 629,9</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549 245,7</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550 846,5</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550 861,3</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550 838,1</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22948">
                <a:tc>
                  <a:txBody>
                    <a:bodyPr/>
                    <a:lstStyle/>
                    <a:p>
                      <a:r>
                        <a:rPr lang="ru-RU" sz="1300" dirty="0" smtClean="0">
                          <a:latin typeface="Times New Roman" pitchFamily="18" charset="0"/>
                          <a:cs typeface="Times New Roman" pitchFamily="18" charset="0"/>
                        </a:rPr>
                        <a:t>14</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ru-RU" sz="1300" dirty="0" smtClean="0">
                          <a:latin typeface="Times New Roman" panose="02020603050405020304" pitchFamily="18" charset="0"/>
                          <a:cs typeface="Times New Roman" panose="02020603050405020304" pitchFamily="18" charset="0"/>
                        </a:rPr>
                        <a:t>Общая площадь жилых домов, введенных в эксплуатацию за счет всех</a:t>
                      </a:r>
                      <a:r>
                        <a:rPr lang="ru-RU" sz="1300" baseline="0" dirty="0" smtClean="0">
                          <a:latin typeface="Times New Roman" panose="02020603050405020304" pitchFamily="18" charset="0"/>
                          <a:cs typeface="Times New Roman" panose="02020603050405020304" pitchFamily="18" charset="0"/>
                        </a:rPr>
                        <a:t> источников финансирования, кв. м</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0,0</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1 637,2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5 320,3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10 547,6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1 657,2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4364162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Подзаголовок 3"/>
          <p:cNvSpPr txBox="1">
            <a:spLocks/>
          </p:cNvSpPr>
          <p:nvPr/>
        </p:nvSpPr>
        <p:spPr>
          <a:xfrm>
            <a:off x="304800" y="0"/>
            <a:ext cx="8839200" cy="1981199"/>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spcBef>
                <a:spcPts val="0"/>
              </a:spcBef>
              <a:buNone/>
            </a:pPr>
            <a:r>
              <a:rPr lang="ru-RU" sz="2500" dirty="0" smtClean="0">
                <a:solidFill>
                  <a:schemeClr val="tx1"/>
                </a:solidFill>
                <a:latin typeface="Times New Roman" pitchFamily="18" charset="0"/>
                <a:cs typeface="Times New Roman" pitchFamily="18" charset="0"/>
              </a:rPr>
              <a:t>Основные показатели прогноза </a:t>
            </a:r>
          </a:p>
          <a:p>
            <a:pPr marL="0" indent="0" algn="ctr">
              <a:spcBef>
                <a:spcPts val="0"/>
              </a:spcBef>
              <a:buNone/>
            </a:pPr>
            <a:r>
              <a:rPr lang="ru-RU" sz="2500" dirty="0" smtClean="0">
                <a:solidFill>
                  <a:schemeClr val="tx1"/>
                </a:solidFill>
                <a:latin typeface="Times New Roman" pitchFamily="18" charset="0"/>
                <a:cs typeface="Times New Roman" pitchFamily="18" charset="0"/>
              </a:rPr>
              <a:t>социально-экономического развития </a:t>
            </a:r>
          </a:p>
          <a:p>
            <a:pPr marL="0" indent="0" algn="ctr">
              <a:spcBef>
                <a:spcPts val="0"/>
              </a:spcBef>
              <a:buNone/>
            </a:pPr>
            <a:r>
              <a:rPr lang="ru-RU" sz="2500" dirty="0" smtClean="0">
                <a:solidFill>
                  <a:schemeClr val="tx1"/>
                </a:solidFill>
                <a:latin typeface="Times New Roman" pitchFamily="18" charset="0"/>
                <a:cs typeface="Times New Roman" pitchFamily="18" charset="0"/>
              </a:rPr>
              <a:t>Северо-Енисейского района (продолжение)</a:t>
            </a:r>
            <a:endParaRPr lang="ru-RU" sz="2500" dirty="0">
              <a:solidFill>
                <a:schemeClr val="tx1"/>
              </a:solidFill>
              <a:latin typeface="Times New Roman" pitchFamily="18" charset="0"/>
              <a:cs typeface="Times New Roman" pitchFamily="18" charset="0"/>
            </a:endParaRPr>
          </a:p>
        </p:txBody>
      </p:sp>
      <p:sp>
        <p:nvSpPr>
          <p:cNvPr id="11" name="Объект 4"/>
          <p:cNvSpPr txBox="1">
            <a:spLocks/>
          </p:cNvSpPr>
          <p:nvPr/>
        </p:nvSpPr>
        <p:spPr>
          <a:xfrm>
            <a:off x="3970537" y="3280916"/>
            <a:ext cx="4995850" cy="2736304"/>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a:buFont typeface="Symbol" pitchFamily="18" charset="2"/>
              <a:buNone/>
            </a:pPr>
            <a:endParaRPr lang="ru-RU" sz="1600" i="1" dirty="0">
              <a:solidFill>
                <a:schemeClr val="tx1"/>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061863709"/>
              </p:ext>
            </p:extLst>
          </p:nvPr>
        </p:nvGraphicFramePr>
        <p:xfrm>
          <a:off x="107504" y="1224110"/>
          <a:ext cx="8964488" cy="5450591"/>
        </p:xfrm>
        <a:graphic>
          <a:graphicData uri="http://schemas.openxmlformats.org/drawingml/2006/table">
            <a:tbl>
              <a:tblPr firstRow="1" bandRow="1">
                <a:tableStyleId>{5C22544A-7EE6-4342-B048-85BDC9FD1C3A}</a:tableStyleId>
              </a:tblPr>
              <a:tblGrid>
                <a:gridCol w="384877"/>
                <a:gridCol w="3899091"/>
                <a:gridCol w="936104"/>
                <a:gridCol w="864096"/>
                <a:gridCol w="936104"/>
                <a:gridCol w="936104"/>
                <a:gridCol w="1008112"/>
              </a:tblGrid>
              <a:tr h="771144">
                <a:tc>
                  <a:txBody>
                    <a:bodyPr/>
                    <a:lstStyle/>
                    <a:p>
                      <a:pPr algn="ctr"/>
                      <a:r>
                        <a:rPr lang="ru-RU" sz="1400" dirty="0" smtClean="0">
                          <a:solidFill>
                            <a:schemeClr val="tx1"/>
                          </a:solidFill>
                          <a:latin typeface="Times New Roman" pitchFamily="18" charset="0"/>
                          <a:cs typeface="Times New Roman" pitchFamily="18" charset="0"/>
                        </a:rPr>
                        <a:t>№</a:t>
                      </a:r>
                      <a:r>
                        <a:rPr lang="ru-RU" sz="1400" baseline="0" dirty="0" smtClean="0">
                          <a:solidFill>
                            <a:schemeClr val="tx1"/>
                          </a:solidFill>
                          <a:latin typeface="Times New Roman" pitchFamily="18" charset="0"/>
                          <a:cs typeface="Times New Roman" pitchFamily="18" charset="0"/>
                        </a:rPr>
                        <a:t> п/п</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Наименование  показателя</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2020 отчет</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2021 оценка</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2022 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2023</a:t>
                      </a:r>
                    </a:p>
                    <a:p>
                      <a:pPr algn="ctr"/>
                      <a:r>
                        <a:rPr lang="ru-RU" sz="1400" dirty="0" smtClean="0">
                          <a:solidFill>
                            <a:schemeClr val="tx1"/>
                          </a:solidFill>
                          <a:latin typeface="Times New Roman" pitchFamily="18" charset="0"/>
                          <a:cs typeface="Times New Roman" pitchFamily="18" charset="0"/>
                        </a:rPr>
                        <a:t>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smtClean="0">
                          <a:solidFill>
                            <a:schemeClr val="tx1"/>
                          </a:solidFill>
                          <a:latin typeface="Times New Roman" pitchFamily="18" charset="0"/>
                          <a:cs typeface="Times New Roman" pitchFamily="18" charset="0"/>
                        </a:rPr>
                        <a:t>2024 прогноз</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51083">
                <a:tc>
                  <a:txBody>
                    <a:bodyPr/>
                    <a:lstStyle/>
                    <a:p>
                      <a:pPr algn="just"/>
                      <a:r>
                        <a:rPr lang="ru-RU" sz="1300" dirty="0" smtClean="0">
                          <a:latin typeface="Times New Roman" pitchFamily="18" charset="0"/>
                          <a:cs typeface="Times New Roman" pitchFamily="18" charset="0"/>
                        </a:rPr>
                        <a:t>8</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300" b="0" i="0" dirty="0" smtClean="0">
                          <a:solidFill>
                            <a:schemeClr val="tx1"/>
                          </a:solidFill>
                          <a:latin typeface="Times New Roman" pitchFamily="18" charset="0"/>
                          <a:cs typeface="Times New Roman" pitchFamily="18" charset="0"/>
                        </a:rPr>
                        <a:t>Объем</a:t>
                      </a:r>
                      <a:r>
                        <a:rPr lang="ru-RU" sz="1300" b="0" i="0" baseline="0" dirty="0" smtClean="0">
                          <a:solidFill>
                            <a:schemeClr val="tx1"/>
                          </a:solidFill>
                          <a:latin typeface="Times New Roman" pitchFamily="18" charset="0"/>
                          <a:cs typeface="Times New Roman" pitchFamily="18" charset="0"/>
                        </a:rPr>
                        <a:t> инвестиций в основной капитал за счет всех источников финансирования по полному кругу хозяйствующих субъектов , млн. руб.</a:t>
                      </a:r>
                      <a:endParaRPr lang="ru-RU" sz="1300" b="0" i="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25 146,0</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26 470,6</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28 931,7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30 522,2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32 230,7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4671">
                <a:tc>
                  <a:txBody>
                    <a:bodyPr/>
                    <a:lstStyle/>
                    <a:p>
                      <a:pPr algn="l"/>
                      <a:r>
                        <a:rPr lang="ru-RU" sz="1300" dirty="0" smtClean="0">
                          <a:latin typeface="Times New Roman" pitchFamily="18" charset="0"/>
                          <a:cs typeface="Times New Roman" pitchFamily="18" charset="0"/>
                        </a:rPr>
                        <a:t>9</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розничной торговли,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defRPr/>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t" latinLnBrk="0" hangingPunct="0">
                        <a:lnSpc>
                          <a:spcPct val="100000"/>
                        </a:lnSpc>
                        <a:spcBef>
                          <a:spcPct val="0"/>
                        </a:spcBef>
                        <a:spcAft>
                          <a:spcPct val="0"/>
                        </a:spcAft>
                        <a:buClrTx/>
                        <a:buSzTx/>
                        <a:buFontTx/>
                        <a:buNone/>
                        <a:tabLst/>
                        <a:defRPr/>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1 615,8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1 742,0</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1 837,9</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1 954,5</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2 058,5</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6064">
                <a:tc>
                  <a:txBody>
                    <a:bodyPr/>
                    <a:lstStyle/>
                    <a:p>
                      <a:pPr algn="l"/>
                      <a:r>
                        <a:rPr lang="ru-RU" sz="1300" dirty="0" smtClean="0">
                          <a:latin typeface="Times New Roman" pitchFamily="18" charset="0"/>
                          <a:cs typeface="Times New Roman" pitchFamily="18" charset="0"/>
                        </a:rPr>
                        <a:t>10</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Оборот общественного питания,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1 534,5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1 883,2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2 163,2</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2 375,8</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2 609,3</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2088">
                <a:tc>
                  <a:txBody>
                    <a:bodyPr/>
                    <a:lstStyle/>
                    <a:p>
                      <a:pPr algn="just"/>
                      <a:r>
                        <a:rPr lang="ru-RU" sz="1300" dirty="0" smtClean="0">
                          <a:latin typeface="Times New Roman" pitchFamily="18" charset="0"/>
                          <a:cs typeface="Times New Roman" pitchFamily="18" charset="0"/>
                        </a:rPr>
                        <a:t>11</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0" fontAlgn="t" latinLnBrk="0" hangingPunct="0">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Объем платных услуг, оказанных населению, млн.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300" dirty="0" smtClean="0">
                        <a:solidFill>
                          <a:schemeClr val="tx1"/>
                        </a:solidFill>
                        <a:latin typeface="Times New Roman" pitchFamily="18" charset="0"/>
                        <a:cs typeface="Times New Roman" pitchFamily="18" charset="0"/>
                      </a:endParaRPr>
                    </a:p>
                    <a:p>
                      <a:pPr algn="ctr"/>
                      <a:r>
                        <a:rPr lang="ru-RU" sz="1300" dirty="0" smtClean="0">
                          <a:solidFill>
                            <a:schemeClr val="tx1"/>
                          </a:solidFill>
                          <a:latin typeface="Times New Roman" pitchFamily="18" charset="0"/>
                          <a:cs typeface="Times New Roman" pitchFamily="18" charset="0"/>
                        </a:rPr>
                        <a:t>299,4</a:t>
                      </a:r>
                      <a:endParaRPr lang="ru-RU" sz="1300" dirty="0">
                        <a:solidFill>
                          <a:schemeClr val="tx1"/>
                        </a:solidFill>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322,6</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348,7</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373,1</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itchFamily="18" charset="0"/>
                          <a:cs typeface="Times New Roman" pitchFamily="18" charset="0"/>
                        </a:rPr>
                        <a:t>398,4</a:t>
                      </a:r>
                      <a:endParaRPr lang="ru-RU" sz="13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793">
                <a:tc>
                  <a:txBody>
                    <a:bodyPr/>
                    <a:lstStyle/>
                    <a:p>
                      <a:pPr algn="just"/>
                      <a:r>
                        <a:rPr lang="ru-RU" sz="1300" dirty="0" smtClean="0">
                          <a:latin typeface="Times New Roman" pitchFamily="18" charset="0"/>
                          <a:cs typeface="Times New Roman" pitchFamily="18" charset="0"/>
                        </a:rPr>
                        <a:t>12</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kumimoji="0" lang="ru-RU" sz="1300" b="0" i="0" u="none" strike="noStrike" cap="none" normalizeH="0" baseline="0" dirty="0" smtClean="0">
                          <a:ln>
                            <a:noFill/>
                          </a:ln>
                          <a:solidFill>
                            <a:schemeClr val="tx1"/>
                          </a:solidFill>
                          <a:effectLst/>
                          <a:latin typeface="Times New Roman" pitchFamily="18" charset="0"/>
                          <a:cs typeface="Times New Roman" pitchFamily="18" charset="0"/>
                        </a:rPr>
                        <a:t>Сводный индекс потребительских цен,  %</a:t>
                      </a:r>
                      <a:endParaRPr lang="ru-RU" sz="1300" b="0" i="0" dirty="0">
                        <a:solidFill>
                          <a:schemeClr val="tx1"/>
                        </a:solidFill>
                        <a:effectLst/>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103,5</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105,5</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anose="02020603050405020304" pitchFamily="18" charset="0"/>
                          <a:cs typeface="Times New Roman" panose="02020603050405020304" pitchFamily="18" charset="0"/>
                        </a:rPr>
                        <a:t>104,0</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8096">
                <a:tc>
                  <a:txBody>
                    <a:bodyPr/>
                    <a:lstStyle/>
                    <a:p>
                      <a:pPr algn="just"/>
                      <a:r>
                        <a:rPr lang="ru-RU" sz="1300" dirty="0" smtClean="0">
                          <a:latin typeface="Times New Roman" pitchFamily="18" charset="0"/>
                          <a:cs typeface="Times New Roman" pitchFamily="18" charset="0"/>
                        </a:rPr>
                        <a:t>13</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300" b="0" i="0" dirty="0" smtClean="0">
                          <a:solidFill>
                            <a:schemeClr val="tx1"/>
                          </a:solidFill>
                          <a:latin typeface="Times New Roman" pitchFamily="18" charset="0"/>
                          <a:cs typeface="Times New Roman" pitchFamily="18" charset="0"/>
                        </a:rPr>
                        <a:t>Сальдированный финансовый результат деятельности организаций (прибыль-убыток), млн. руб.</a:t>
                      </a:r>
                      <a:endParaRPr lang="ru-RU" sz="1300" b="0" i="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547</a:t>
                      </a:r>
                      <a:r>
                        <a:rPr lang="ru-RU" sz="1300" baseline="0" dirty="0" smtClean="0">
                          <a:latin typeface="Times New Roman" pitchFamily="18" charset="0"/>
                          <a:cs typeface="Times New Roman" pitchFamily="18" charset="0"/>
                        </a:rPr>
                        <a:t> 629,9</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549 245,7</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550 846,5</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550 861,3</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latin typeface="Times New Roman" pitchFamily="18" charset="0"/>
                          <a:cs typeface="Times New Roman" pitchFamily="18" charset="0"/>
                        </a:rPr>
                        <a:t>550 838,1</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22948">
                <a:tc>
                  <a:txBody>
                    <a:bodyPr/>
                    <a:lstStyle/>
                    <a:p>
                      <a:r>
                        <a:rPr lang="ru-RU" sz="1300" dirty="0" smtClean="0">
                          <a:latin typeface="Times New Roman" pitchFamily="18" charset="0"/>
                          <a:cs typeface="Times New Roman" pitchFamily="18" charset="0"/>
                        </a:rPr>
                        <a:t>14</a:t>
                      </a:r>
                      <a:endParaRPr lang="ru-RU" sz="13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ru-RU" sz="1300" dirty="0" smtClean="0">
                          <a:latin typeface="Times New Roman" panose="02020603050405020304" pitchFamily="18" charset="0"/>
                          <a:cs typeface="Times New Roman" panose="02020603050405020304" pitchFamily="18" charset="0"/>
                        </a:rPr>
                        <a:t>Общая площадь жилых домов, введенных в эксплуатацию за счет всех</a:t>
                      </a:r>
                      <a:r>
                        <a:rPr lang="ru-RU" sz="1300" baseline="0" dirty="0" smtClean="0">
                          <a:latin typeface="Times New Roman" panose="02020603050405020304" pitchFamily="18" charset="0"/>
                          <a:cs typeface="Times New Roman" panose="02020603050405020304" pitchFamily="18" charset="0"/>
                        </a:rPr>
                        <a:t> источников финансирования, кв. м</a:t>
                      </a:r>
                      <a:endParaRPr lang="ru-RU"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0,0</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1 637,2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5 320,3</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10 547,6</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300" dirty="0" smtClean="0">
                          <a:solidFill>
                            <a:schemeClr val="tx1"/>
                          </a:solidFill>
                          <a:latin typeface="Times New Roman" panose="02020603050405020304" pitchFamily="18" charset="0"/>
                          <a:cs typeface="Times New Roman" panose="02020603050405020304" pitchFamily="18" charset="0"/>
                        </a:rPr>
                        <a:t>1 657,2</a:t>
                      </a:r>
                      <a:endParaRPr lang="ru-RU"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5014141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6"/>
          <p:cNvSpPr txBox="1">
            <a:spLocks noGrp="1" noChangeArrowheads="1"/>
          </p:cNvSpPr>
          <p:nvPr/>
        </p:nvSpPr>
        <p:spPr bwMode="auto">
          <a:xfrm>
            <a:off x="6659563" y="6381750"/>
            <a:ext cx="2133600" cy="476250"/>
          </a:xfrm>
          <a:prstGeom prst="rect">
            <a:avLst/>
          </a:prstGeom>
          <a:noFill/>
          <a:ln>
            <a:miter lim="800000"/>
            <a:headEnd/>
            <a:tailEnd/>
          </a:ln>
        </p:spPr>
        <p:txBody>
          <a:bodyPr/>
          <a:lstStyle/>
          <a:p>
            <a:pPr algn="r">
              <a:defRPr/>
            </a:pPr>
            <a:endParaRPr lang="ru-RU" sz="1400" dirty="0">
              <a:cs typeface="+mn-cs"/>
            </a:endParaRPr>
          </a:p>
        </p:txBody>
      </p:sp>
      <p:sp>
        <p:nvSpPr>
          <p:cNvPr id="107523" name="Rectangle 2"/>
          <p:cNvSpPr>
            <a:spLocks noGrp="1" noChangeArrowheads="1"/>
          </p:cNvSpPr>
          <p:nvPr>
            <p:ph type="title" idx="4294967295"/>
          </p:nvPr>
        </p:nvSpPr>
        <p:spPr>
          <a:xfrm>
            <a:off x="251520" y="29546"/>
            <a:ext cx="8669784" cy="608012"/>
          </a:xfrm>
        </p:spPr>
        <p:txBody>
          <a:bodyPr lIns="180000" tIns="0" rIns="0" bIns="0">
            <a:normAutofit/>
          </a:bodyPr>
          <a:lstStyle/>
          <a:p>
            <a:r>
              <a:rPr lang="ru-RU" sz="1600" b="1" dirty="0" smtClean="0">
                <a:solidFill>
                  <a:schemeClr val="tx1"/>
                </a:solidFill>
                <a:latin typeface="Times New Roman" panose="02020603050405020304" pitchFamily="18" charset="0"/>
                <a:cs typeface="Times New Roman" panose="02020603050405020304" pitchFamily="18" charset="0"/>
              </a:rPr>
              <a:t>Основные параметры бюджета Северо-Енисейского района </a:t>
            </a:r>
            <a:br>
              <a:rPr lang="ru-RU" sz="1600" b="1"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в 2022 - 2024 годах (с учетом </a:t>
            </a:r>
            <a:r>
              <a:rPr lang="ru-RU" sz="1600" b="1" dirty="0">
                <a:latin typeface="Times New Roman" panose="02020603050405020304" pitchFamily="18" charset="0"/>
                <a:cs typeface="Times New Roman" panose="02020603050405020304" pitchFamily="18" charset="0"/>
              </a:rPr>
              <a:t>средств </a:t>
            </a:r>
            <a:r>
              <a:rPr lang="ru-RU" sz="1600" b="1" dirty="0" smtClean="0">
                <a:latin typeface="Times New Roman" panose="02020603050405020304" pitchFamily="18" charset="0"/>
                <a:cs typeface="Times New Roman" panose="02020603050405020304" pitchFamily="18" charset="0"/>
              </a:rPr>
              <a:t>из федерального </a:t>
            </a:r>
            <a:r>
              <a:rPr lang="ru-RU" sz="1600" b="1" dirty="0" smtClean="0">
                <a:solidFill>
                  <a:schemeClr val="tx1"/>
                </a:solidFill>
                <a:latin typeface="Times New Roman" panose="02020603050405020304" pitchFamily="18" charset="0"/>
                <a:cs typeface="Times New Roman" panose="02020603050405020304" pitchFamily="18" charset="0"/>
              </a:rPr>
              <a:t>и краевого бюджетов), (тыс. рублей)</a:t>
            </a:r>
          </a:p>
        </p:txBody>
      </p:sp>
      <p:graphicFrame>
        <p:nvGraphicFramePr>
          <p:cNvPr id="38014" name="Group 126"/>
          <p:cNvGraphicFramePr>
            <a:graphicFrameLocks noGrp="1"/>
          </p:cNvGraphicFramePr>
          <p:nvPr>
            <p:extLst>
              <p:ext uri="{D42A27DB-BD31-4B8C-83A1-F6EECF244321}">
                <p14:modId xmlns:p14="http://schemas.microsoft.com/office/powerpoint/2010/main" val="3522234098"/>
              </p:ext>
            </p:extLst>
          </p:nvPr>
        </p:nvGraphicFramePr>
        <p:xfrm>
          <a:off x="107504" y="764702"/>
          <a:ext cx="8803523" cy="5979345"/>
        </p:xfrm>
        <a:graphic>
          <a:graphicData uri="http://schemas.openxmlformats.org/drawingml/2006/table">
            <a:tbl>
              <a:tblPr/>
              <a:tblGrid>
                <a:gridCol w="648072"/>
                <a:gridCol w="4456600"/>
                <a:gridCol w="1257414"/>
                <a:gridCol w="1273431"/>
                <a:gridCol w="1168006"/>
              </a:tblGrid>
              <a:tr h="28803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п/п</a:t>
                      </a: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Направление</a:t>
                      </a: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2022 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2023 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2024год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262882">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ДОХОДЫ, в том числе:</a:t>
                      </a: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2 975 820,5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3 024 065,4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3 071 104,5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r>
              <a:tr h="27659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налоговые и неналоговые доходы, всего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fontAlgn="t"/>
                      <a:r>
                        <a:rPr lang="ru-RU" sz="1200" b="0" i="0" u="none" strike="noStrike" dirty="0" smtClean="0">
                          <a:effectLst/>
                          <a:latin typeface="Times New Roman"/>
                        </a:rPr>
                        <a:t>    2 566 984,5</a:t>
                      </a:r>
                      <a:endParaRPr lang="ru-RU" sz="1200" b="0" i="0" u="none" strike="noStrike" dirty="0">
                        <a:effectLst/>
                        <a:latin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2 613 070,0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2 674 532,7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44016">
                <a:tc>
                  <a:txBody>
                    <a:bodyPr/>
                    <a:lstStyle/>
                    <a:p>
                      <a:pPr marL="0" marR="0" lvl="0" indent="0" algn="ctr" defTabSz="914400" rtl="0" eaLnBrk="0" fontAlgn="t"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в том числе:</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fontAlgn="t"/>
                      <a:r>
                        <a:rPr lang="ru-RU" sz="1200" b="0" i="0" u="none" strike="noStrike" dirty="0" smtClean="0">
                          <a:effectLst/>
                          <a:latin typeface="Times New Roman"/>
                        </a:rPr>
                        <a:t>х</a:t>
                      </a:r>
                      <a:endParaRPr lang="ru-RU" sz="1200" b="0" i="0" u="none" strike="noStrike" dirty="0">
                        <a:effectLst/>
                        <a:latin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х</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х</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659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налоговые</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fontAlgn="t"/>
                      <a:r>
                        <a:rPr lang="ru-RU" sz="1200" b="0" i="0" u="none" strike="noStrike" dirty="0" smtClean="0">
                          <a:effectLst/>
                          <a:latin typeface="Times New Roman"/>
                        </a:rPr>
                        <a:t>2 462 378,2</a:t>
                      </a:r>
                      <a:endParaRPr lang="ru-RU" sz="1200" b="0" i="0" u="none" strike="noStrike" dirty="0">
                        <a:effectLst/>
                        <a:latin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2 505 863,3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2 567 225,9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659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неналоговые</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algn="ctr" fontAlgn="t"/>
                      <a:r>
                        <a:rPr lang="ru-RU" sz="1200" b="0" i="0" u="none" strike="noStrike" dirty="0" smtClean="0">
                          <a:effectLst/>
                          <a:latin typeface="Times New Roman"/>
                        </a:rPr>
                        <a:t>104 606,3</a:t>
                      </a:r>
                      <a:endParaRPr lang="ru-RU" sz="1200" b="0" i="0" u="none" strike="noStrike" dirty="0">
                        <a:effectLst/>
                        <a:latin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107 206,7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107 306,8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454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безвозмездные поступления из федерального и краевого бюджетов, прочие безвозмездные поступления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408 836,0</a:t>
                      </a:r>
                    </a:p>
                    <a:p>
                      <a:pPr marL="0" marR="0" lvl="0" indent="0" algn="ctr" defTabSz="914400" rtl="0" eaLnBrk="0" fontAlgn="t"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410 995,4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396 571,8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7205">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РАСХОДЫ, в том числе:</a:t>
                      </a: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3 167 387,6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3 024 065,4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3 071 104,5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r>
              <a:tr h="31610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из федерального бюджета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3 694,0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627,9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1610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из краевого бюджета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405 100,0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410 367,5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396 571,8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1610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за счет средств местного бюджета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2 758 593,6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1 880 712,9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1 930 609,6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1610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2.4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условно-утвержденные расходы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732 357,1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743 923,1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7744">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ДЕФИЦИТ (-)/ПРОФИЦИТ (+)</a:t>
                      </a:r>
                      <a:endPar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-191 567,1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r>
              <a:tr h="26145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ИСТОЧНИКИ, в том числе:</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191 567,1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r>
              <a:tr h="20807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кредиты, полученные от кредитных организаций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1791">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погашение кредитов от кредитных организаций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9519">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получение бюджетных кредитов от других бюджетов бюджетной системы РФ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ru-RU" sz="1200" i="0" dirty="0" smtClean="0">
                          <a:latin typeface="Times New Roman" panose="02020603050405020304" pitchFamily="18" charset="0"/>
                          <a:cs typeface="Times New Roman" panose="02020603050405020304" pitchFamily="18" charset="0"/>
                        </a:rPr>
                        <a:t>0,0</a:t>
                      </a:r>
                      <a:endParaRPr lang="ru-RU" sz="1200" i="0" dirty="0">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ru-RU" sz="1200" i="0" dirty="0" smtClean="0">
                          <a:latin typeface="Times New Roman" panose="02020603050405020304" pitchFamily="18" charset="0"/>
                          <a:cs typeface="Times New Roman" panose="02020603050405020304" pitchFamily="18" charset="0"/>
                        </a:rPr>
                        <a:t>0,0</a:t>
                      </a:r>
                      <a:endParaRPr lang="ru-RU" sz="1200" i="0" dirty="0">
                        <a:latin typeface="Times New Roman" panose="02020603050405020304" pitchFamily="18" charset="0"/>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9772">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погашение бюджетных кредитов от  других бюджетов бюджетной системы РФ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036">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defRPr/>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изменение остатков</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195"/>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191 567,1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39387088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2207"/>
            <a:ext cx="6096000" cy="868362"/>
          </a:xfrm>
        </p:spPr>
        <p:txBody>
          <a:bodyPr>
            <a:normAutofit fontScale="90000"/>
          </a:bodyPr>
          <a:lstStyle/>
          <a:p>
            <a:r>
              <a:rPr lang="ru-RU" sz="2800" dirty="0" smtClean="0">
                <a:latin typeface="Times New Roman" pitchFamily="18" charset="0"/>
                <a:cs typeface="Times New Roman" pitchFamily="18" charset="0"/>
              </a:rPr>
              <a:t>Динамика параметров бюджета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484679282"/>
              </p:ext>
            </p:extLst>
          </p:nvPr>
        </p:nvGraphicFramePr>
        <p:xfrm>
          <a:off x="152400" y="1600200"/>
          <a:ext cx="8763000" cy="5105400"/>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descr="\\Novoselova\мои документы\бюджет проект 2022-2024\БЮДЖЕТ ДЛЯ ГРАЖДАН\бюджет для граждан варианты\d671cb2ff8c0c359b52187f9b0eb45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
            <a:ext cx="2732180" cy="1579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5768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style>
          <a:lnRef idx="1">
            <a:schemeClr val="accent4"/>
          </a:lnRef>
          <a:fillRef idx="2">
            <a:schemeClr val="accent4"/>
          </a:fillRef>
          <a:effectRef idx="1">
            <a:schemeClr val="accent4"/>
          </a:effectRef>
          <a:fontRef idx="minor">
            <a:schemeClr val="dk1"/>
          </a:fontRef>
        </p:style>
        <p:txBody>
          <a:bodyPr>
            <a:noAutofit/>
          </a:bodyPr>
          <a:lstStyle/>
          <a:p>
            <a:r>
              <a:rPr lang="ru-RU" sz="2400" dirty="0" smtClean="0">
                <a:latin typeface="Times New Roman" pitchFamily="18" charset="0"/>
                <a:cs typeface="Times New Roman" pitchFamily="18" charset="0"/>
              </a:rPr>
              <a:t>Структура доходов бюджета на 2022 год </a:t>
            </a:r>
            <a:r>
              <a:rPr lang="ru-RU" sz="1400" dirty="0" smtClean="0">
                <a:latin typeface="Times New Roman" pitchFamily="18" charset="0"/>
                <a:cs typeface="Times New Roman" pitchFamily="18" charset="0"/>
              </a:rPr>
              <a:t>(тыс. рублей)</a:t>
            </a:r>
            <a:endParaRPr lang="ru-RU" sz="14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69374478"/>
              </p:ext>
            </p:extLst>
          </p:nvPr>
        </p:nvGraphicFramePr>
        <p:xfrm>
          <a:off x="0" y="2564904"/>
          <a:ext cx="5796136" cy="30572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Объект 3"/>
          <p:cNvGraphicFramePr>
            <a:graphicFrameLocks/>
          </p:cNvGraphicFramePr>
          <p:nvPr>
            <p:extLst>
              <p:ext uri="{D42A27DB-BD31-4B8C-83A1-F6EECF244321}">
                <p14:modId xmlns:p14="http://schemas.microsoft.com/office/powerpoint/2010/main" val="2199501354"/>
              </p:ext>
            </p:extLst>
          </p:nvPr>
        </p:nvGraphicFramePr>
        <p:xfrm>
          <a:off x="1220252" y="1909973"/>
          <a:ext cx="6192688" cy="30572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Объект 3"/>
          <p:cNvGraphicFramePr>
            <a:graphicFrameLocks/>
          </p:cNvGraphicFramePr>
          <p:nvPr>
            <p:extLst>
              <p:ext uri="{D42A27DB-BD31-4B8C-83A1-F6EECF244321}">
                <p14:modId xmlns:p14="http://schemas.microsoft.com/office/powerpoint/2010/main" val="2815951111"/>
              </p:ext>
            </p:extLst>
          </p:nvPr>
        </p:nvGraphicFramePr>
        <p:xfrm>
          <a:off x="2627784" y="1700808"/>
          <a:ext cx="3528392" cy="305720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Объект 3"/>
          <p:cNvGraphicFramePr>
            <a:graphicFrameLocks/>
          </p:cNvGraphicFramePr>
          <p:nvPr>
            <p:extLst>
              <p:ext uri="{D42A27DB-BD31-4B8C-83A1-F6EECF244321}">
                <p14:modId xmlns:p14="http://schemas.microsoft.com/office/powerpoint/2010/main" val="1399694708"/>
              </p:ext>
            </p:extLst>
          </p:nvPr>
        </p:nvGraphicFramePr>
        <p:xfrm>
          <a:off x="3347864" y="1808820"/>
          <a:ext cx="2548168" cy="2661159"/>
        </p:xfrm>
        <a:graphic>
          <a:graphicData uri="http://schemas.openxmlformats.org/drawingml/2006/chart">
            <c:chart xmlns:c="http://schemas.openxmlformats.org/drawingml/2006/chart" xmlns:r="http://schemas.openxmlformats.org/officeDocument/2006/relationships" r:id="rId5"/>
          </a:graphicData>
        </a:graphic>
      </p:graphicFrame>
      <p:sp>
        <p:nvSpPr>
          <p:cNvPr id="12" name="Багетная рамка 11"/>
          <p:cNvSpPr/>
          <p:nvPr/>
        </p:nvSpPr>
        <p:spPr>
          <a:xfrm>
            <a:off x="392160" y="1124744"/>
            <a:ext cx="1656184" cy="936104"/>
          </a:xfrm>
          <a:prstGeom prst="bevel">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prstClr val="white"/>
                </a:solidFill>
                <a:latin typeface="Times New Roman" pitchFamily="18" charset="0"/>
                <a:cs typeface="Times New Roman" pitchFamily="18" charset="0"/>
              </a:rPr>
              <a:t>ДОХОДЫ</a:t>
            </a:r>
          </a:p>
          <a:p>
            <a:pPr algn="ctr"/>
            <a:r>
              <a:rPr lang="ru-RU" b="1" dirty="0" smtClean="0">
                <a:solidFill>
                  <a:prstClr val="white"/>
                </a:solidFill>
                <a:latin typeface="Times New Roman" pitchFamily="18" charset="0"/>
                <a:cs typeface="Times New Roman" pitchFamily="18" charset="0"/>
              </a:rPr>
              <a:t>ВСЕГО</a:t>
            </a:r>
            <a:endParaRPr lang="ru-RU" b="1" dirty="0">
              <a:solidFill>
                <a:prstClr val="white"/>
              </a:solidFill>
              <a:latin typeface="Times New Roman" pitchFamily="18" charset="0"/>
              <a:cs typeface="Times New Roman" pitchFamily="18" charset="0"/>
            </a:endParaRPr>
          </a:p>
        </p:txBody>
      </p:sp>
      <p:sp>
        <p:nvSpPr>
          <p:cNvPr id="15" name="Багетная рамка 14"/>
          <p:cNvSpPr/>
          <p:nvPr/>
        </p:nvSpPr>
        <p:spPr>
          <a:xfrm>
            <a:off x="1547664" y="5617776"/>
            <a:ext cx="1944216" cy="979576"/>
          </a:xfrm>
          <a:prstGeom prst="bevel">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prstClr val="white"/>
                </a:solidFill>
                <a:latin typeface="Times New Roman" pitchFamily="18" charset="0"/>
                <a:cs typeface="Times New Roman" pitchFamily="18" charset="0"/>
              </a:rPr>
              <a:t>Налоговые доходы</a:t>
            </a:r>
            <a:endParaRPr lang="ru-RU" b="1" dirty="0">
              <a:solidFill>
                <a:prstClr val="white"/>
              </a:solidFill>
              <a:latin typeface="Times New Roman" pitchFamily="18" charset="0"/>
              <a:cs typeface="Times New Roman" pitchFamily="18" charset="0"/>
            </a:endParaRPr>
          </a:p>
        </p:txBody>
      </p:sp>
      <p:sp>
        <p:nvSpPr>
          <p:cNvPr id="19" name="Багетная рамка 18"/>
          <p:cNvSpPr/>
          <p:nvPr/>
        </p:nvSpPr>
        <p:spPr>
          <a:xfrm>
            <a:off x="2987824" y="1295648"/>
            <a:ext cx="2016224" cy="936104"/>
          </a:xfrm>
          <a:prstGeom prst="bevel">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prstClr val="white"/>
                </a:solidFill>
                <a:latin typeface="Times New Roman" pitchFamily="18" charset="0"/>
                <a:cs typeface="Times New Roman" pitchFamily="18" charset="0"/>
              </a:rPr>
              <a:t>Безвозмездные поступления</a:t>
            </a:r>
            <a:endParaRPr lang="ru-RU" b="1" dirty="0">
              <a:solidFill>
                <a:prstClr val="white"/>
              </a:solidFill>
              <a:latin typeface="Times New Roman" pitchFamily="18" charset="0"/>
              <a:cs typeface="Times New Roman" pitchFamily="18" charset="0"/>
            </a:endParaRPr>
          </a:p>
        </p:txBody>
      </p:sp>
      <p:sp>
        <p:nvSpPr>
          <p:cNvPr id="20" name="Багетная рамка 19"/>
          <p:cNvSpPr/>
          <p:nvPr/>
        </p:nvSpPr>
        <p:spPr>
          <a:xfrm>
            <a:off x="3635896" y="5617776"/>
            <a:ext cx="1908212" cy="979577"/>
          </a:xfrm>
          <a:prstGeom prst="bevel">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prstClr val="white"/>
                </a:solidFill>
                <a:latin typeface="Times New Roman" pitchFamily="18" charset="0"/>
                <a:cs typeface="Times New Roman" pitchFamily="18" charset="0"/>
              </a:rPr>
              <a:t>Неналоговые доходы</a:t>
            </a:r>
            <a:endParaRPr lang="ru-RU" b="1" dirty="0">
              <a:solidFill>
                <a:prstClr val="white"/>
              </a:solidFill>
              <a:latin typeface="Times New Roman" pitchFamily="18" charset="0"/>
              <a:cs typeface="Times New Roman" pitchFamily="18" charset="0"/>
            </a:endParaRPr>
          </a:p>
        </p:txBody>
      </p:sp>
      <p:graphicFrame>
        <p:nvGraphicFramePr>
          <p:cNvPr id="25" name="Таблица 24"/>
          <p:cNvGraphicFramePr>
            <a:graphicFrameLocks noGrp="1"/>
          </p:cNvGraphicFramePr>
          <p:nvPr>
            <p:extLst>
              <p:ext uri="{D42A27DB-BD31-4B8C-83A1-F6EECF244321}">
                <p14:modId xmlns:p14="http://schemas.microsoft.com/office/powerpoint/2010/main" val="2759069631"/>
              </p:ext>
            </p:extLst>
          </p:nvPr>
        </p:nvGraphicFramePr>
        <p:xfrm>
          <a:off x="6012160" y="1909973"/>
          <a:ext cx="2808312" cy="1547492"/>
        </p:xfrm>
        <a:graphic>
          <a:graphicData uri="http://schemas.openxmlformats.org/drawingml/2006/table">
            <a:tbl>
              <a:tblPr firstRow="1" bandRow="1">
                <a:tableStyleId>{5C22544A-7EE6-4342-B048-85BDC9FD1C3A}</a:tableStyleId>
              </a:tblPr>
              <a:tblGrid>
                <a:gridCol w="1944216"/>
                <a:gridCol w="864096"/>
              </a:tblGrid>
              <a:tr h="517174">
                <a:tc>
                  <a:txBody>
                    <a:bodyPr/>
                    <a:lstStyle/>
                    <a:p>
                      <a:pPr algn="ctr"/>
                      <a:r>
                        <a:rPr lang="ru-RU" sz="1200" dirty="0" smtClean="0">
                          <a:solidFill>
                            <a:schemeClr val="tx1"/>
                          </a:solidFill>
                          <a:latin typeface="Times New Roman" pitchFamily="18" charset="0"/>
                          <a:cs typeface="Times New Roman" pitchFamily="18" charset="0"/>
                        </a:rPr>
                        <a:t>Безвозмездные поступления</a:t>
                      </a:r>
                      <a:endParaRPr lang="ru-RU" sz="1200" dirty="0">
                        <a:solidFill>
                          <a:schemeClr val="tx1"/>
                        </a:solidFill>
                        <a:latin typeface="Times New Roman" pitchFamily="18" charset="0"/>
                        <a:cs typeface="Times New Roman" pitchFamily="18" charset="0"/>
                      </a:endParaRPr>
                    </a:p>
                  </a:txBody>
                  <a:tcPr>
                    <a:solidFill>
                      <a:schemeClr val="accent6">
                        <a:lumMod val="75000"/>
                      </a:schemeClr>
                    </a:solidFill>
                  </a:tcPr>
                </a:tc>
                <a:tc>
                  <a:txBody>
                    <a:bodyPr/>
                    <a:lstStyle/>
                    <a:p>
                      <a:pPr algn="ctr"/>
                      <a:r>
                        <a:rPr lang="ru-RU" sz="1200" dirty="0" smtClean="0">
                          <a:solidFill>
                            <a:schemeClr val="tx1"/>
                          </a:solidFill>
                          <a:latin typeface="Times New Roman" pitchFamily="18" charset="0"/>
                          <a:cs typeface="Times New Roman" pitchFamily="18" charset="0"/>
                        </a:rPr>
                        <a:t>Сумма</a:t>
                      </a:r>
                      <a:endParaRPr lang="ru-RU" sz="1200" dirty="0">
                        <a:solidFill>
                          <a:schemeClr val="tx1"/>
                        </a:solidFill>
                        <a:latin typeface="Times New Roman" pitchFamily="18" charset="0"/>
                        <a:cs typeface="Times New Roman" pitchFamily="18" charset="0"/>
                      </a:endParaRPr>
                    </a:p>
                  </a:txBody>
                  <a:tcPr>
                    <a:solidFill>
                      <a:schemeClr val="accent6">
                        <a:lumMod val="75000"/>
                      </a:schemeClr>
                    </a:solidFill>
                  </a:tcPr>
                </a:tc>
              </a:tr>
              <a:tr h="286559">
                <a:tc>
                  <a:txBody>
                    <a:bodyPr/>
                    <a:lstStyle/>
                    <a:p>
                      <a:r>
                        <a:rPr lang="ru-RU" sz="1200" dirty="0" smtClean="0">
                          <a:latin typeface="Times New Roman" pitchFamily="18" charset="0"/>
                          <a:cs typeface="Times New Roman" pitchFamily="18" charset="0"/>
                        </a:rPr>
                        <a:t>Субсидии </a:t>
                      </a:r>
                      <a:endParaRPr lang="ru-RU" sz="1200" dirty="0">
                        <a:latin typeface="Times New Roman" pitchFamily="18" charset="0"/>
                        <a:cs typeface="Times New Roman" pitchFamily="18" charset="0"/>
                      </a:endParaRPr>
                    </a:p>
                  </a:txBody>
                  <a:tcPr>
                    <a:solidFill>
                      <a:schemeClr val="accent6">
                        <a:lumMod val="40000"/>
                        <a:lumOff val="60000"/>
                      </a:schemeClr>
                    </a:solidFill>
                  </a:tcPr>
                </a:tc>
                <a:tc>
                  <a:txBody>
                    <a:bodyPr/>
                    <a:lstStyle/>
                    <a:p>
                      <a:pPr algn="r"/>
                      <a:r>
                        <a:rPr lang="ru-RU" sz="1200" dirty="0" smtClean="0">
                          <a:latin typeface="Times New Roman" pitchFamily="18" charset="0"/>
                          <a:cs typeface="Times New Roman" pitchFamily="18" charset="0"/>
                        </a:rPr>
                        <a:t>26 177,5</a:t>
                      </a:r>
                      <a:endParaRPr lang="ru-RU" sz="1200" dirty="0">
                        <a:latin typeface="Times New Roman" pitchFamily="18" charset="0"/>
                        <a:cs typeface="Times New Roman" pitchFamily="18" charset="0"/>
                      </a:endParaRPr>
                    </a:p>
                  </a:txBody>
                  <a:tcPr>
                    <a:solidFill>
                      <a:schemeClr val="accent6">
                        <a:lumMod val="40000"/>
                        <a:lumOff val="60000"/>
                      </a:schemeClr>
                    </a:solidFill>
                  </a:tcPr>
                </a:tc>
              </a:tr>
              <a:tr h="286559">
                <a:tc>
                  <a:txBody>
                    <a:bodyPr/>
                    <a:lstStyle/>
                    <a:p>
                      <a:r>
                        <a:rPr lang="ru-RU" sz="1200" dirty="0" smtClean="0">
                          <a:latin typeface="Times New Roman" pitchFamily="18" charset="0"/>
                          <a:cs typeface="Times New Roman" pitchFamily="18" charset="0"/>
                        </a:rPr>
                        <a:t>Субвенции</a:t>
                      </a:r>
                      <a:endParaRPr lang="ru-RU" sz="1200" dirty="0">
                        <a:latin typeface="Times New Roman" pitchFamily="18" charset="0"/>
                        <a:cs typeface="Times New Roman" pitchFamily="18" charset="0"/>
                      </a:endParaRPr>
                    </a:p>
                  </a:txBody>
                  <a:tcPr>
                    <a:solidFill>
                      <a:schemeClr val="accent6">
                        <a:lumMod val="60000"/>
                        <a:lumOff val="40000"/>
                      </a:schemeClr>
                    </a:solidFill>
                  </a:tcPr>
                </a:tc>
                <a:tc>
                  <a:txBody>
                    <a:bodyPr/>
                    <a:lstStyle/>
                    <a:p>
                      <a:pPr algn="r"/>
                      <a:r>
                        <a:rPr lang="ru-RU" sz="1200" dirty="0" smtClean="0">
                          <a:latin typeface="Times New Roman" pitchFamily="18" charset="0"/>
                          <a:cs typeface="Times New Roman" pitchFamily="18" charset="0"/>
                        </a:rPr>
                        <a:t>382 616,5</a:t>
                      </a:r>
                      <a:endParaRPr lang="ru-RU" sz="1200" dirty="0">
                        <a:latin typeface="Times New Roman" pitchFamily="18" charset="0"/>
                        <a:cs typeface="Times New Roman" pitchFamily="18" charset="0"/>
                      </a:endParaRPr>
                    </a:p>
                  </a:txBody>
                  <a:tcPr>
                    <a:solidFill>
                      <a:schemeClr val="accent6">
                        <a:lumMod val="60000"/>
                        <a:lumOff val="40000"/>
                      </a:schemeClr>
                    </a:solidFill>
                  </a:tcPr>
                </a:tc>
              </a:tr>
              <a:tr h="286559">
                <a:tc>
                  <a:txBody>
                    <a:bodyPr/>
                    <a:lstStyle/>
                    <a:p>
                      <a:r>
                        <a:rPr lang="ru-RU" sz="1200" dirty="0" smtClean="0">
                          <a:latin typeface="Times New Roman" pitchFamily="18" charset="0"/>
                          <a:cs typeface="Times New Roman" pitchFamily="18" charset="0"/>
                        </a:rPr>
                        <a:t>Прочие безвозмездные поступления (от граждан)</a:t>
                      </a:r>
                      <a:endParaRPr lang="ru-RU" sz="1200" dirty="0">
                        <a:latin typeface="Times New Roman" pitchFamily="18" charset="0"/>
                        <a:cs typeface="Times New Roman" pitchFamily="18" charset="0"/>
                      </a:endParaRPr>
                    </a:p>
                  </a:txBody>
                  <a:tcPr>
                    <a:solidFill>
                      <a:schemeClr val="accent6">
                        <a:lumMod val="60000"/>
                        <a:lumOff val="40000"/>
                      </a:schemeClr>
                    </a:solidFill>
                  </a:tcPr>
                </a:tc>
                <a:tc>
                  <a:txBody>
                    <a:bodyPr/>
                    <a:lstStyle/>
                    <a:p>
                      <a:pPr algn="r"/>
                      <a:r>
                        <a:rPr lang="ru-RU" sz="1200" dirty="0" smtClean="0">
                          <a:latin typeface="Times New Roman" pitchFamily="18" charset="0"/>
                          <a:cs typeface="Times New Roman" pitchFamily="18" charset="0"/>
                        </a:rPr>
                        <a:t>42,0</a:t>
                      </a:r>
                      <a:endParaRPr lang="ru-RU" sz="1200" dirty="0">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sp>
        <p:nvSpPr>
          <p:cNvPr id="5" name="Выгнутая вверх стрелка 4"/>
          <p:cNvSpPr/>
          <p:nvPr/>
        </p:nvSpPr>
        <p:spPr>
          <a:xfrm rot="960228">
            <a:off x="4756611" y="960484"/>
            <a:ext cx="2278843" cy="647904"/>
          </a:xfrm>
          <a:prstGeom prst="curvedDownArrow">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3" name="Стрелка вниз 2"/>
          <p:cNvSpPr/>
          <p:nvPr/>
        </p:nvSpPr>
        <p:spPr>
          <a:xfrm>
            <a:off x="1115616" y="2060848"/>
            <a:ext cx="261743"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6" name="Стрелка вниз 5"/>
          <p:cNvSpPr/>
          <p:nvPr/>
        </p:nvSpPr>
        <p:spPr>
          <a:xfrm>
            <a:off x="3479358" y="2231752"/>
            <a:ext cx="216024" cy="837208"/>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solidFill>
                <a:prstClr val="white"/>
              </a:solidFill>
            </a:endParaRPr>
          </a:p>
        </p:txBody>
      </p:sp>
      <p:sp>
        <p:nvSpPr>
          <p:cNvPr id="7" name="Стрелка вниз 6"/>
          <p:cNvSpPr/>
          <p:nvPr/>
        </p:nvSpPr>
        <p:spPr>
          <a:xfrm flipH="1" flipV="1">
            <a:off x="2771800" y="4437111"/>
            <a:ext cx="216024" cy="1180665"/>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solidFill>
                <a:prstClr val="white"/>
              </a:solidFill>
            </a:endParaRPr>
          </a:p>
        </p:txBody>
      </p:sp>
      <p:sp>
        <p:nvSpPr>
          <p:cNvPr id="16" name="Стрелка вниз 15"/>
          <p:cNvSpPr/>
          <p:nvPr/>
        </p:nvSpPr>
        <p:spPr>
          <a:xfrm rot="10800000">
            <a:off x="4427983" y="3676757"/>
            <a:ext cx="216024" cy="1916308"/>
          </a:xfrm>
          <a:prstGeom prst="downArrow">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solidFill>
                <a:prstClr val="black"/>
              </a:solidFill>
            </a:endParaRPr>
          </a:p>
        </p:txBody>
      </p:sp>
      <p:sp>
        <p:nvSpPr>
          <p:cNvPr id="13" name="Прямоугольник 12"/>
          <p:cNvSpPr/>
          <p:nvPr/>
        </p:nvSpPr>
        <p:spPr>
          <a:xfrm>
            <a:off x="3995936" y="3116705"/>
            <a:ext cx="859537"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b="1" dirty="0" smtClean="0">
                <a:solidFill>
                  <a:prstClr val="white"/>
                </a:solidFill>
              </a:rPr>
              <a:t>104 606,3 </a:t>
            </a:r>
          </a:p>
          <a:p>
            <a:pPr algn="ctr"/>
            <a:r>
              <a:rPr lang="ru-RU" sz="1100" b="1" dirty="0" smtClean="0">
                <a:solidFill>
                  <a:prstClr val="white"/>
                </a:solidFill>
              </a:rPr>
              <a:t> (3,5 %)</a:t>
            </a:r>
            <a:endParaRPr lang="ru-RU" sz="1100" b="1" dirty="0">
              <a:solidFill>
                <a:prstClr val="white"/>
              </a:solidFill>
            </a:endParaRPr>
          </a:p>
        </p:txBody>
      </p:sp>
    </p:spTree>
    <p:extLst>
      <p:ext uri="{BB962C8B-B14F-4D97-AF65-F5344CB8AC3E}">
        <p14:creationId xmlns:p14="http://schemas.microsoft.com/office/powerpoint/2010/main" val="26986107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360040"/>
          </a:xfrm>
        </p:spPr>
        <p:txBody>
          <a:bodyPr>
            <a:normAutofit/>
          </a:bodyPr>
          <a:lstStyle/>
          <a:p>
            <a:r>
              <a:rPr lang="ru-RU" sz="1600" dirty="0" smtClean="0">
                <a:latin typeface="Times New Roman" pitchFamily="18" charset="0"/>
                <a:cs typeface="Times New Roman" pitchFamily="18" charset="0"/>
              </a:rPr>
              <a:t>Структура доходов бюджета Северо-Енисейского района в 2022 году, (тыс. рублей)</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425501220"/>
              </p:ext>
            </p:extLst>
          </p:nvPr>
        </p:nvGraphicFramePr>
        <p:xfrm>
          <a:off x="323528" y="620688"/>
          <a:ext cx="8435280"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Диаграмма 4"/>
          <p:cNvGraphicFramePr/>
          <p:nvPr>
            <p:extLst>
              <p:ext uri="{D42A27DB-BD31-4B8C-83A1-F6EECF244321}">
                <p14:modId xmlns:p14="http://schemas.microsoft.com/office/powerpoint/2010/main" val="2825414097"/>
              </p:ext>
            </p:extLst>
          </p:nvPr>
        </p:nvGraphicFramePr>
        <p:xfrm>
          <a:off x="5580112" y="4077072"/>
          <a:ext cx="3312368" cy="252028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967768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6072" y="142852"/>
            <a:ext cx="7829576" cy="981892"/>
          </a:xfrm>
        </p:spPr>
        <p:style>
          <a:lnRef idx="1">
            <a:schemeClr val="accent2"/>
          </a:lnRef>
          <a:fillRef idx="2">
            <a:schemeClr val="accent2"/>
          </a:fillRef>
          <a:effectRef idx="1">
            <a:schemeClr val="accent2"/>
          </a:effectRef>
          <a:fontRef idx="minor">
            <a:schemeClr val="dk1"/>
          </a:fontRef>
        </p:style>
        <p:txBody>
          <a:bodyPr>
            <a:normAutofit/>
          </a:bodyPr>
          <a:lstStyle/>
          <a:p>
            <a:r>
              <a:rPr lang="ru-RU" sz="2400" dirty="0" smtClean="0">
                <a:latin typeface="Times New Roman" pitchFamily="18" charset="0"/>
                <a:cs typeface="Times New Roman" pitchFamily="18" charset="0"/>
              </a:rPr>
              <a:t>Структура и динамика доходов бюджета Северо-Енисейского района, (тыс. рублей)</a:t>
            </a:r>
            <a:endParaRPr lang="ru-RU" sz="24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412015854"/>
              </p:ext>
            </p:extLst>
          </p:nvPr>
        </p:nvGraphicFramePr>
        <p:xfrm>
          <a:off x="-12031" y="1551732"/>
          <a:ext cx="9144000" cy="533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822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74638"/>
            <a:ext cx="7829576" cy="939784"/>
          </a:xfrm>
        </p:spPr>
        <p:style>
          <a:lnRef idx="3">
            <a:schemeClr val="lt1"/>
          </a:lnRef>
          <a:fillRef idx="1">
            <a:schemeClr val="accent6"/>
          </a:fillRef>
          <a:effectRef idx="1">
            <a:schemeClr val="accent6"/>
          </a:effectRef>
          <a:fontRef idx="minor">
            <a:schemeClr val="lt1"/>
          </a:fontRef>
        </p:style>
        <p:txBody>
          <a:bodyPr>
            <a:normAutofit fontScale="90000"/>
          </a:bodyPr>
          <a:lstStyle/>
          <a:p>
            <a:r>
              <a:rPr lang="ru-RU" sz="2800" dirty="0" smtClean="0">
                <a:latin typeface="Times New Roman" pitchFamily="18" charset="0"/>
                <a:cs typeface="Times New Roman" pitchFamily="18" charset="0"/>
              </a:rPr>
              <a:t>Динамика налоговых доходов бюджета 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927791538"/>
              </p:ext>
            </p:extLst>
          </p:nvPr>
        </p:nvGraphicFramePr>
        <p:xfrm>
          <a:off x="9492" y="1412776"/>
          <a:ext cx="9134508" cy="54452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99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Рисунок 1" descr="64326bd47eff0d4bbd075b690312df75.jpg"/>
          <p:cNvPicPr>
            <a:picLocks noChangeAspect="1"/>
          </p:cNvPicPr>
          <p:nvPr/>
        </p:nvPicPr>
        <p:blipFill>
          <a:blip r:embed="rId2" cstate="print"/>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3612207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74638"/>
            <a:ext cx="7829576" cy="994122"/>
          </a:xfrm>
        </p:spPr>
        <p:style>
          <a:lnRef idx="3">
            <a:schemeClr val="lt1"/>
          </a:lnRef>
          <a:fillRef idx="1">
            <a:schemeClr val="accent2"/>
          </a:fillRef>
          <a:effectRef idx="1">
            <a:schemeClr val="accent2"/>
          </a:effectRef>
          <a:fontRef idx="minor">
            <a:schemeClr val="lt1"/>
          </a:fontRef>
        </p:style>
        <p:txBody>
          <a:bodyPr>
            <a:normAutofit/>
          </a:bodyPr>
          <a:lstStyle/>
          <a:p>
            <a:r>
              <a:rPr lang="ru-RU" sz="2800" dirty="0" smtClean="0">
                <a:latin typeface="Times New Roman" pitchFamily="18" charset="0"/>
                <a:cs typeface="Times New Roman" pitchFamily="18" charset="0"/>
              </a:rPr>
              <a:t>Динамика неналоговых доходов бюджета Северо-Енисейского района, (тыс. рублей)</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746175159"/>
              </p:ext>
            </p:extLst>
          </p:nvPr>
        </p:nvGraphicFramePr>
        <p:xfrm>
          <a:off x="152400" y="1295400"/>
          <a:ext cx="8892000" cy="558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888929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142852"/>
            <a:ext cx="7800972" cy="477836"/>
          </a:xfrm>
        </p:spPr>
        <p:txBody>
          <a:bodyPr>
            <a:normAutofit fontScale="90000"/>
          </a:bodyPr>
          <a:lstStyle/>
          <a:p>
            <a:pPr algn="r"/>
            <a:r>
              <a:rPr lang="ru-RU" sz="1400" dirty="0" smtClean="0">
                <a:latin typeface="Times New Roman" pitchFamily="18" charset="0"/>
                <a:cs typeface="Times New Roman" pitchFamily="18" charset="0"/>
              </a:rPr>
              <a:t>Структура налога на доходы физических лиц бюджета Северо-Енисейского района в 2022 году, </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(тыс. рублей)</a:t>
            </a:r>
            <a:endParaRPr lang="ru-RU" sz="14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549346957"/>
              </p:ext>
            </p:extLst>
          </p:nvPr>
        </p:nvGraphicFramePr>
        <p:xfrm>
          <a:off x="179512" y="692696"/>
          <a:ext cx="8750424" cy="59924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793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720080"/>
          </a:xfrm>
        </p:spPr>
        <p:txBody>
          <a:bodyPr>
            <a:noAutofit/>
          </a:bodyPr>
          <a:lstStyle/>
          <a:p>
            <a:r>
              <a:rPr lang="ru-RU" sz="1600" dirty="0" smtClean="0">
                <a:solidFill>
                  <a:srgbClr val="002060"/>
                </a:solidFill>
                <a:latin typeface="Times New Roman" pitchFamily="18" charset="0"/>
                <a:cs typeface="Times New Roman" pitchFamily="18" charset="0"/>
              </a:rPr>
              <a:t>ПОСТУПЛЕНИЯ </a:t>
            </a:r>
            <a:r>
              <a:rPr lang="ru-RU" sz="1600" dirty="0">
                <a:solidFill>
                  <a:srgbClr val="002060"/>
                </a:solidFill>
                <a:latin typeface="Times New Roman" pitchFamily="18" charset="0"/>
                <a:cs typeface="Times New Roman" pitchFamily="18" charset="0"/>
              </a:rPr>
              <a:t>ПО ДОХОДАМ ОТ ИСПОЛЬЗОВАНИЯ ИМУЩЕСТВА, НАХОДЯЩЕГОСЯ В МУНИЦИПАЛЬНОЙ </a:t>
            </a:r>
            <a:r>
              <a:rPr lang="ru-RU" sz="1600" dirty="0" smtClean="0">
                <a:solidFill>
                  <a:srgbClr val="002060"/>
                </a:solidFill>
                <a:latin typeface="Times New Roman" pitchFamily="18" charset="0"/>
                <a:cs typeface="Times New Roman" pitchFamily="18" charset="0"/>
              </a:rPr>
              <a:t>СОБСТВЕННОСТИ, </a:t>
            </a:r>
            <a:r>
              <a:rPr lang="ru-RU" sz="1600" dirty="0">
                <a:solidFill>
                  <a:srgbClr val="002060"/>
                </a:solidFill>
                <a:latin typeface="Times New Roman" pitchFamily="18" charset="0"/>
                <a:cs typeface="Times New Roman" pitchFamily="18" charset="0"/>
              </a:rPr>
              <a:t>(тыс. рублей)</a:t>
            </a:r>
            <a:endParaRPr lang="ru-RU" sz="1600" dirty="0">
              <a:solidFill>
                <a:srgbClr val="00206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699802503"/>
              </p:ext>
            </p:extLst>
          </p:nvPr>
        </p:nvGraphicFramePr>
        <p:xfrm>
          <a:off x="755576" y="1124741"/>
          <a:ext cx="7488832" cy="5108922"/>
        </p:xfrm>
        <a:graphic>
          <a:graphicData uri="http://schemas.openxmlformats.org/drawingml/2006/table">
            <a:tbl>
              <a:tblPr>
                <a:effectLst>
                  <a:outerShdw blurRad="50800" dist="38100" dir="10800000" algn="r" rotWithShape="0">
                    <a:prstClr val="black">
                      <a:alpha val="40000"/>
                    </a:prstClr>
                  </a:outerShdw>
                </a:effectLst>
                <a:tableStyleId>{5C22544A-7EE6-4342-B048-85BDC9FD1C3A}</a:tableStyleId>
              </a:tblPr>
              <a:tblGrid>
                <a:gridCol w="3240360"/>
                <a:gridCol w="864096"/>
                <a:gridCol w="936104"/>
                <a:gridCol w="786873"/>
                <a:gridCol w="797303"/>
                <a:gridCol w="864096"/>
              </a:tblGrid>
              <a:tr h="319308">
                <a:tc>
                  <a:txBody>
                    <a:bodyPr/>
                    <a:lstStyle/>
                    <a:p>
                      <a:pPr algn="ctr" fontAlgn="ctr"/>
                      <a:r>
                        <a:rPr lang="ru-RU" sz="1200" b="1" i="0" u="none" strike="noStrike" dirty="0" smtClean="0">
                          <a:solidFill>
                            <a:srgbClr val="7030A0"/>
                          </a:solidFill>
                          <a:effectLst/>
                          <a:latin typeface="Times New Roman"/>
                        </a:rPr>
                        <a:t>Наименование вида доходов</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i="0" u="none" strike="noStrike" dirty="0" smtClean="0">
                          <a:solidFill>
                            <a:srgbClr val="7030A0"/>
                          </a:solidFill>
                          <a:effectLst/>
                          <a:latin typeface="Times New Roman"/>
                        </a:rPr>
                        <a:t>2020</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i="0" u="none" strike="noStrike" dirty="0" smtClean="0">
                          <a:solidFill>
                            <a:srgbClr val="7030A0"/>
                          </a:solidFill>
                          <a:effectLst/>
                          <a:latin typeface="Times New Roman"/>
                        </a:rPr>
                        <a:t>2021</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i="0" u="none" strike="noStrike" dirty="0" smtClean="0">
                          <a:solidFill>
                            <a:srgbClr val="7030A0"/>
                          </a:solidFill>
                          <a:effectLst/>
                          <a:latin typeface="Times New Roman"/>
                        </a:rPr>
                        <a:t>2022</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i="0" u="none" strike="noStrike" dirty="0" smtClean="0">
                          <a:solidFill>
                            <a:srgbClr val="7030A0"/>
                          </a:solidFill>
                          <a:effectLst/>
                          <a:latin typeface="Times New Roman"/>
                        </a:rPr>
                        <a:t>2023</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400" b="1" i="0" u="none" strike="noStrike" dirty="0" smtClean="0">
                          <a:solidFill>
                            <a:srgbClr val="7030A0"/>
                          </a:solidFill>
                          <a:effectLst/>
                          <a:latin typeface="Times New Roman"/>
                        </a:rPr>
                        <a:t>2024</a:t>
                      </a:r>
                      <a:endParaRPr lang="ru-RU" sz="1400" b="1" i="0" u="none" strike="noStrike" dirty="0">
                        <a:solidFill>
                          <a:srgbClr val="7030A0"/>
                        </a:solidFill>
                        <a:effectLst/>
                        <a:latin typeface="Times New Roman"/>
                      </a:endParaRPr>
                    </a:p>
                  </a:txBody>
                  <a:tcPr marL="9143" marR="9143" marT="9143" marB="0" anchor="ctr">
                    <a:solidFill>
                      <a:schemeClr val="bg1">
                        <a:lumMod val="75000"/>
                      </a:schemeClr>
                    </a:solidFill>
                  </a:tcPr>
                </a:tc>
              </a:tr>
              <a:tr h="319308">
                <a:tc>
                  <a:txBody>
                    <a:bodyPr/>
                    <a:lstStyle/>
                    <a:p>
                      <a:pPr algn="ctr" fontAlgn="ctr"/>
                      <a:r>
                        <a:rPr lang="ru-RU" sz="1200" b="1" u="none" strike="noStrike" dirty="0">
                          <a:solidFill>
                            <a:srgbClr val="7030A0"/>
                          </a:solidFill>
                          <a:effectLst/>
                        </a:rPr>
                        <a:t>ВСЕГО</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200" b="1" i="0" u="none" strike="noStrike" dirty="0" smtClean="0">
                          <a:solidFill>
                            <a:srgbClr val="7030A0"/>
                          </a:solidFill>
                          <a:effectLst/>
                          <a:latin typeface="Times New Roman"/>
                        </a:rPr>
                        <a:t>59 483,0</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200" b="1" i="0" u="none" strike="noStrike" dirty="0" smtClean="0">
                          <a:solidFill>
                            <a:srgbClr val="7030A0"/>
                          </a:solidFill>
                          <a:effectLst/>
                          <a:latin typeface="Times New Roman"/>
                        </a:rPr>
                        <a:t>87 641,9</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200" b="1" i="0" u="none" strike="noStrike" dirty="0" smtClean="0">
                          <a:solidFill>
                            <a:srgbClr val="7030A0"/>
                          </a:solidFill>
                          <a:effectLst/>
                          <a:latin typeface="Times New Roman"/>
                        </a:rPr>
                        <a:t>57 708,2</a:t>
                      </a:r>
                    </a:p>
                  </a:txBody>
                  <a:tcPr marL="9143" marR="9143" marT="9143" marB="0" anchor="ctr">
                    <a:solidFill>
                      <a:schemeClr val="bg1">
                        <a:lumMod val="75000"/>
                      </a:schemeClr>
                    </a:solidFill>
                  </a:tcPr>
                </a:tc>
                <a:tc>
                  <a:txBody>
                    <a:bodyPr/>
                    <a:lstStyle/>
                    <a:p>
                      <a:pPr algn="ctr" fontAlgn="ctr"/>
                      <a:r>
                        <a:rPr lang="ru-RU" sz="1200" b="1" i="0" u="none" strike="noStrike" dirty="0" smtClean="0">
                          <a:solidFill>
                            <a:srgbClr val="7030A0"/>
                          </a:solidFill>
                          <a:effectLst/>
                          <a:latin typeface="Times New Roman"/>
                        </a:rPr>
                        <a:t>59 505,4</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c>
                  <a:txBody>
                    <a:bodyPr/>
                    <a:lstStyle/>
                    <a:p>
                      <a:pPr algn="ctr" fontAlgn="ctr"/>
                      <a:r>
                        <a:rPr lang="ru-RU" sz="1200" b="1" i="0" u="none" strike="noStrike" dirty="0" smtClean="0">
                          <a:solidFill>
                            <a:srgbClr val="7030A0"/>
                          </a:solidFill>
                          <a:effectLst/>
                          <a:latin typeface="Times New Roman"/>
                        </a:rPr>
                        <a:t>59 505,4</a:t>
                      </a:r>
                      <a:endParaRPr lang="ru-RU" sz="1200" b="1" i="0" u="none" strike="noStrike" dirty="0">
                        <a:solidFill>
                          <a:srgbClr val="7030A0"/>
                        </a:solidFill>
                        <a:effectLst/>
                        <a:latin typeface="Times New Roman"/>
                      </a:endParaRPr>
                    </a:p>
                  </a:txBody>
                  <a:tcPr marL="9143" marR="9143" marT="9143" marB="0" anchor="ctr">
                    <a:solidFill>
                      <a:schemeClr val="bg1">
                        <a:lumMod val="75000"/>
                      </a:schemeClr>
                    </a:solidFill>
                  </a:tcPr>
                </a:tc>
              </a:tr>
              <a:tr h="812783">
                <a:tc>
                  <a:txBody>
                    <a:bodyPr/>
                    <a:lstStyle/>
                    <a:p>
                      <a:pPr algn="l" fontAlgn="ctr"/>
                      <a:r>
                        <a:rPr lang="ru-RU" sz="1200" b="0" u="none" strike="noStrike" dirty="0">
                          <a:solidFill>
                            <a:srgbClr val="7030A0"/>
                          </a:solidFill>
                          <a:effectLst/>
                          <a:latin typeface="Times New Roman" pitchFamily="18" charset="0"/>
                          <a:cs typeface="Times New Roman" pitchFamily="18" charset="0"/>
                        </a:rPr>
                        <a:t>Доходы, получаемые в виде арендной платы за земельные участки, государственная собственность на которые не разграничена </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smtClean="0">
                          <a:solidFill>
                            <a:srgbClr val="7030A0"/>
                          </a:solidFill>
                          <a:effectLst/>
                          <a:latin typeface="Times New Roman" pitchFamily="18" charset="0"/>
                          <a:cs typeface="Times New Roman" pitchFamily="18" charset="0"/>
                        </a:rPr>
                        <a:t>28 871,4</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a:solidFill>
                            <a:srgbClr val="7030A0"/>
                          </a:solidFill>
                          <a:effectLst/>
                          <a:latin typeface="Times New Roman" pitchFamily="18" charset="0"/>
                          <a:cs typeface="Times New Roman" pitchFamily="18" charset="0"/>
                        </a:rPr>
                        <a:t>26 </a:t>
                      </a:r>
                      <a:r>
                        <a:rPr lang="ru-RU" sz="1200" b="0" u="none" strike="noStrike" dirty="0" smtClean="0">
                          <a:solidFill>
                            <a:srgbClr val="7030A0"/>
                          </a:solidFill>
                          <a:effectLst/>
                          <a:latin typeface="Times New Roman" pitchFamily="18" charset="0"/>
                          <a:cs typeface="Times New Roman" pitchFamily="18" charset="0"/>
                        </a:rPr>
                        <a:t> 634,7</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27 941,3</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28 068,0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28 068,0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r h="609587">
                <a:tc>
                  <a:txBody>
                    <a:bodyPr/>
                    <a:lstStyle/>
                    <a:p>
                      <a:pPr algn="l" fontAlgn="ctr"/>
                      <a:r>
                        <a:rPr lang="ru-RU" sz="1200" b="0" u="none" strike="noStrike" dirty="0">
                          <a:solidFill>
                            <a:srgbClr val="7030A0"/>
                          </a:solidFill>
                          <a:effectLst/>
                          <a:latin typeface="Times New Roman" pitchFamily="18" charset="0"/>
                          <a:cs typeface="Times New Roman" pitchFamily="18" charset="0"/>
                        </a:rPr>
                        <a:t>Доходы, получаемые в виде арендной платы за земли, находящиеся в муниципальной собственности</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6</a:t>
                      </a:r>
                      <a:r>
                        <a:rPr lang="ru-RU" sz="1200" b="0" i="0" u="none" strike="noStrike" baseline="0" dirty="0" smtClean="0">
                          <a:solidFill>
                            <a:srgbClr val="7030A0"/>
                          </a:solidFill>
                          <a:effectLst/>
                          <a:latin typeface="Times New Roman" pitchFamily="18" charset="0"/>
                          <a:cs typeface="Times New Roman" pitchFamily="18" charset="0"/>
                        </a:rPr>
                        <a:t> 596,7</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35 700,6</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3 936,5</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3 528,0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3 528,0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r h="812783">
                <a:tc>
                  <a:txBody>
                    <a:bodyPr/>
                    <a:lstStyle/>
                    <a:p>
                      <a:pPr algn="l" fontAlgn="ctr"/>
                      <a:r>
                        <a:rPr lang="ru-RU" sz="1200" b="0" u="none" strike="noStrike" dirty="0">
                          <a:solidFill>
                            <a:srgbClr val="7030A0"/>
                          </a:solidFill>
                          <a:effectLst/>
                          <a:latin typeface="Times New Roman" pitchFamily="18" charset="0"/>
                          <a:cs typeface="Times New Roman" pitchFamily="18" charset="0"/>
                        </a:rPr>
                        <a:t>Доходы от сдачи в аренду имущества, находящегося в оперативном управлении  органов местного самоуправления</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23 792,5</a:t>
                      </a: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a:t>
                      </a:r>
                      <a:r>
                        <a:rPr lang="ru-RU" sz="1200" b="0" i="0" u="none" strike="noStrike" baseline="0" dirty="0" smtClean="0">
                          <a:solidFill>
                            <a:srgbClr val="7030A0"/>
                          </a:solidFill>
                          <a:effectLst/>
                          <a:latin typeface="Times New Roman" pitchFamily="18" charset="0"/>
                          <a:cs typeface="Times New Roman" pitchFamily="18" charset="0"/>
                        </a:rPr>
                        <a:t> 158,5</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1 335,2</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1 336,2</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1 336,2</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r h="812783">
                <a:tc>
                  <a:txBody>
                    <a:bodyPr/>
                    <a:lstStyle/>
                    <a:p>
                      <a:pPr algn="l" fontAlgn="ctr"/>
                      <a:r>
                        <a:rPr lang="ru-RU" sz="1200" b="0" u="none" strike="noStrike" dirty="0">
                          <a:solidFill>
                            <a:srgbClr val="7030A0"/>
                          </a:solidFill>
                          <a:effectLst/>
                          <a:latin typeface="Times New Roman" pitchFamily="18" charset="0"/>
                          <a:cs typeface="Times New Roman" pitchFamily="18" charset="0"/>
                        </a:rPr>
                        <a:t>Доходы от сдачи в аренду </a:t>
                      </a:r>
                      <a:r>
                        <a:rPr lang="ru-RU" sz="1200" b="0" u="none" strike="noStrike" dirty="0" smtClean="0">
                          <a:solidFill>
                            <a:srgbClr val="7030A0"/>
                          </a:solidFill>
                          <a:effectLst/>
                          <a:latin typeface="Times New Roman" pitchFamily="18" charset="0"/>
                          <a:cs typeface="Times New Roman" pitchFamily="18" charset="0"/>
                        </a:rPr>
                        <a:t>имущества, составляющего </a:t>
                      </a:r>
                      <a:r>
                        <a:rPr lang="ru-RU" sz="1200" b="0" u="none" strike="noStrike" dirty="0">
                          <a:solidFill>
                            <a:srgbClr val="7030A0"/>
                          </a:solidFill>
                          <a:effectLst/>
                          <a:latin typeface="Times New Roman" pitchFamily="18" charset="0"/>
                          <a:cs typeface="Times New Roman" pitchFamily="18" charset="0"/>
                        </a:rPr>
                        <a:t>казну муниципальных районов (за </a:t>
                      </a:r>
                      <a:r>
                        <a:rPr lang="ru-RU" sz="1200" b="0" u="none" strike="noStrike" dirty="0" smtClean="0">
                          <a:solidFill>
                            <a:srgbClr val="7030A0"/>
                          </a:solidFill>
                          <a:effectLst/>
                          <a:latin typeface="Times New Roman" pitchFamily="18" charset="0"/>
                          <a:cs typeface="Times New Roman" pitchFamily="18" charset="0"/>
                        </a:rPr>
                        <a:t>исключением </a:t>
                      </a:r>
                      <a:r>
                        <a:rPr lang="ru-RU" sz="1200" b="0" u="none" strike="noStrike" dirty="0">
                          <a:solidFill>
                            <a:srgbClr val="7030A0"/>
                          </a:solidFill>
                          <a:effectLst/>
                          <a:latin typeface="Times New Roman" pitchFamily="18" charset="0"/>
                          <a:cs typeface="Times New Roman" pitchFamily="18" charset="0"/>
                        </a:rPr>
                        <a:t>земельных участков)</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0,0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smtClean="0">
                          <a:solidFill>
                            <a:srgbClr val="7030A0"/>
                          </a:solidFill>
                          <a:effectLst/>
                          <a:latin typeface="Times New Roman" pitchFamily="18" charset="0"/>
                          <a:cs typeface="Times New Roman" pitchFamily="18" charset="0"/>
                        </a:rPr>
                        <a:t>1 074,4</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1 421,5</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1 422,9</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1 422,9</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r h="609587">
                <a:tc>
                  <a:txBody>
                    <a:bodyPr/>
                    <a:lstStyle/>
                    <a:p>
                      <a:pPr algn="l" fontAlgn="ctr"/>
                      <a:r>
                        <a:rPr lang="ru-RU" sz="1200" b="0" u="none" strike="noStrike" dirty="0">
                          <a:solidFill>
                            <a:srgbClr val="7030A0"/>
                          </a:solidFill>
                          <a:effectLst/>
                          <a:latin typeface="Times New Roman" pitchFamily="18" charset="0"/>
                          <a:cs typeface="Times New Roman" pitchFamily="18" charset="0"/>
                        </a:rPr>
                        <a:t>Доходы от перечисления части прибыли, остающейся после уплаты налогов и иных обязательных платежей </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a:solidFill>
                            <a:srgbClr val="7030A0"/>
                          </a:solidFill>
                          <a:effectLst/>
                          <a:latin typeface="Times New Roman" pitchFamily="18" charset="0"/>
                          <a:cs typeface="Times New Roman" pitchFamily="18" charset="0"/>
                        </a:rPr>
                        <a:t>0,2</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smtClean="0">
                          <a:solidFill>
                            <a:srgbClr val="7030A0"/>
                          </a:solidFill>
                          <a:effectLst/>
                          <a:latin typeface="Times New Roman" pitchFamily="18" charset="0"/>
                          <a:cs typeface="Times New Roman" pitchFamily="18" charset="0"/>
                        </a:rPr>
                        <a:t>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0,0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0,0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0,0</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r h="812783">
                <a:tc>
                  <a:txBody>
                    <a:bodyPr/>
                    <a:lstStyle/>
                    <a:p>
                      <a:pPr algn="l" fontAlgn="ctr"/>
                      <a:r>
                        <a:rPr lang="ru-RU" sz="1200" b="0" u="none" strike="noStrike" dirty="0">
                          <a:solidFill>
                            <a:srgbClr val="7030A0"/>
                          </a:solidFill>
                          <a:effectLst/>
                          <a:latin typeface="Times New Roman" pitchFamily="18" charset="0"/>
                          <a:cs typeface="Times New Roman" pitchFamily="18" charset="0"/>
                        </a:rPr>
                        <a:t>Прочие поступления от использования имущества, находящегося в собственности муниципальных районов </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smtClean="0">
                          <a:solidFill>
                            <a:srgbClr val="7030A0"/>
                          </a:solidFill>
                          <a:effectLst/>
                          <a:latin typeface="Times New Roman" pitchFamily="18" charset="0"/>
                          <a:cs typeface="Times New Roman" pitchFamily="18" charset="0"/>
                        </a:rPr>
                        <a:t>222,2</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u="none" strike="noStrike" dirty="0" smtClean="0">
                          <a:solidFill>
                            <a:srgbClr val="7030A0"/>
                          </a:solidFill>
                          <a:effectLst/>
                          <a:latin typeface="Times New Roman" pitchFamily="18" charset="0"/>
                          <a:cs typeface="Times New Roman" pitchFamily="18" charset="0"/>
                        </a:rPr>
                        <a:t>23 073,7</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23 073,7</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25 150,3</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c>
                  <a:txBody>
                    <a:bodyPr/>
                    <a:lstStyle/>
                    <a:p>
                      <a:pPr algn="ctr" fontAlgn="ctr"/>
                      <a:r>
                        <a:rPr lang="ru-RU" sz="1200" b="0" i="0" u="none" strike="noStrike" dirty="0" smtClean="0">
                          <a:solidFill>
                            <a:srgbClr val="7030A0"/>
                          </a:solidFill>
                          <a:effectLst/>
                          <a:latin typeface="Times New Roman" pitchFamily="18" charset="0"/>
                          <a:cs typeface="Times New Roman" pitchFamily="18" charset="0"/>
                        </a:rPr>
                        <a:t>25 150,3</a:t>
                      </a:r>
                      <a:endParaRPr lang="ru-RU" sz="1200" b="0" i="0" u="none" strike="noStrike" dirty="0">
                        <a:solidFill>
                          <a:srgbClr val="7030A0"/>
                        </a:solidFill>
                        <a:effectLst/>
                        <a:latin typeface="Times New Roman" pitchFamily="18" charset="0"/>
                        <a:cs typeface="Times New Roman" pitchFamily="18" charset="0"/>
                      </a:endParaRPr>
                    </a:p>
                  </a:txBody>
                  <a:tcPr marL="9143" marR="9143" marT="9143" marB="0" anchor="ctr">
                    <a:solidFill>
                      <a:schemeClr val="bg1">
                        <a:lumMod val="75000"/>
                      </a:schemeClr>
                    </a:solidFill>
                  </a:tcPr>
                </a:tc>
              </a:tr>
            </a:tbl>
          </a:graphicData>
        </a:graphic>
      </p:graphicFrame>
    </p:spTree>
    <p:extLst>
      <p:ext uri="{BB962C8B-B14F-4D97-AF65-F5344CB8AC3E}">
        <p14:creationId xmlns:p14="http://schemas.microsoft.com/office/powerpoint/2010/main" val="22946948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9720" y="274638"/>
            <a:ext cx="7597080" cy="994122"/>
          </a:xfrm>
        </p:spPr>
        <p:txBody>
          <a:bodyPr>
            <a:normAutofit/>
          </a:bodyPr>
          <a:lstStyle/>
          <a:p>
            <a:r>
              <a:rPr lang="ru-RU" sz="1800" b="1" u="sng" dirty="0">
                <a:solidFill>
                  <a:prstClr val="black"/>
                </a:solidFill>
                <a:latin typeface="Times New Roman" pitchFamily="18" charset="0"/>
                <a:cs typeface="Times New Roman" pitchFamily="18" charset="0"/>
              </a:rPr>
              <a:t>Доходы от оказания платных услуг муниципальными учреждениями </a:t>
            </a:r>
            <a:br>
              <a:rPr lang="ru-RU" sz="1800" b="1" u="sng" dirty="0">
                <a:solidFill>
                  <a:prstClr val="black"/>
                </a:solidFill>
                <a:latin typeface="Times New Roman" pitchFamily="18" charset="0"/>
                <a:cs typeface="Times New Roman" pitchFamily="18" charset="0"/>
              </a:rPr>
            </a:br>
            <a:r>
              <a:rPr lang="ru-RU" sz="1800" b="1" u="sng" dirty="0">
                <a:solidFill>
                  <a:prstClr val="black"/>
                </a:solidFill>
                <a:latin typeface="Times New Roman" pitchFamily="18" charset="0"/>
                <a:cs typeface="Times New Roman" pitchFamily="18" charset="0"/>
              </a:rPr>
              <a:t>на </a:t>
            </a:r>
            <a:r>
              <a:rPr lang="ru-RU" sz="1800" b="1" u="sng" dirty="0" smtClean="0">
                <a:solidFill>
                  <a:prstClr val="black"/>
                </a:solidFill>
                <a:latin typeface="Times New Roman" pitchFamily="18" charset="0"/>
                <a:cs typeface="Times New Roman" pitchFamily="18" charset="0"/>
              </a:rPr>
              <a:t>2022 </a:t>
            </a:r>
            <a:r>
              <a:rPr lang="ru-RU" sz="1800" b="1" u="sng" dirty="0">
                <a:solidFill>
                  <a:prstClr val="black"/>
                </a:solidFill>
                <a:latin typeface="Times New Roman" pitchFamily="18" charset="0"/>
                <a:cs typeface="Times New Roman" pitchFamily="18" charset="0"/>
              </a:rPr>
              <a:t>год, </a:t>
            </a:r>
            <a:r>
              <a:rPr lang="ru-RU" sz="1800" b="1" u="sng" dirty="0" smtClean="0">
                <a:solidFill>
                  <a:prstClr val="black"/>
                </a:solidFill>
                <a:latin typeface="Times New Roman" pitchFamily="18" charset="0"/>
                <a:cs typeface="Times New Roman" pitchFamily="18" charset="0"/>
              </a:rPr>
              <a:t>(тыс</a:t>
            </a:r>
            <a:r>
              <a:rPr lang="ru-RU" sz="1800" b="1" u="sng" dirty="0">
                <a:solidFill>
                  <a:prstClr val="black"/>
                </a:solidFill>
                <a:latin typeface="Times New Roman" pitchFamily="18" charset="0"/>
                <a:cs typeface="Times New Roman" pitchFamily="18" charset="0"/>
              </a:rPr>
              <a:t>. рублей)</a:t>
            </a:r>
            <a:endParaRPr lang="ru-RU" sz="1800" dirty="0"/>
          </a:p>
        </p:txBody>
      </p:sp>
      <p:sp>
        <p:nvSpPr>
          <p:cNvPr id="3" name="Объект 2"/>
          <p:cNvSpPr>
            <a:spLocks noGrp="1"/>
          </p:cNvSpPr>
          <p:nvPr>
            <p:ph idx="1"/>
          </p:nvPr>
        </p:nvSpPr>
        <p:spPr>
          <a:xfrm>
            <a:off x="395536" y="1052736"/>
            <a:ext cx="8640960" cy="5073427"/>
          </a:xfrm>
        </p:spPr>
        <p:txBody>
          <a:bodyPr/>
          <a:lstStyle/>
          <a:p>
            <a:endParaRPr lang="ru-RU" dirty="0"/>
          </a:p>
        </p:txBody>
      </p:sp>
      <p:sp>
        <p:nvSpPr>
          <p:cNvPr id="8" name="Скругленная прямоугольная выноска 7"/>
          <p:cNvSpPr/>
          <p:nvPr/>
        </p:nvSpPr>
        <p:spPr>
          <a:xfrm>
            <a:off x="467544" y="1124744"/>
            <a:ext cx="4248472" cy="1656184"/>
          </a:xfrm>
          <a:prstGeom prst="wedgeRoundRectCallout">
            <a:avLst>
              <a:gd name="adj1" fmla="val -19706"/>
              <a:gd name="adj2" fmla="val 78129"/>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dirty="0">
                <a:solidFill>
                  <a:prstClr val="black"/>
                </a:solidFill>
                <a:latin typeface="Times New Roman" pitchFamily="18" charset="0"/>
                <a:cs typeface="Times New Roman" pitchFamily="18" charset="0"/>
              </a:rPr>
              <a:t>Доходы от оказания платных услуг муниципальными казенными учреждениями, поступающие в бюджет Северо-Енисейского района</a:t>
            </a:r>
          </a:p>
          <a:p>
            <a:pPr algn="ctr"/>
            <a:r>
              <a:rPr lang="ru-RU" dirty="0">
                <a:solidFill>
                  <a:prstClr val="black"/>
                </a:solidFill>
                <a:latin typeface="Times New Roman" pitchFamily="18" charset="0"/>
                <a:cs typeface="Times New Roman" pitchFamily="18" charset="0"/>
              </a:rPr>
              <a:t> 7 399,4</a:t>
            </a:r>
          </a:p>
        </p:txBody>
      </p:sp>
      <p:sp>
        <p:nvSpPr>
          <p:cNvPr id="9" name="Блок-схема: альтернативный процесс 8"/>
          <p:cNvSpPr/>
          <p:nvPr/>
        </p:nvSpPr>
        <p:spPr>
          <a:xfrm>
            <a:off x="539552" y="3284984"/>
            <a:ext cx="4176464" cy="3384376"/>
          </a:xfrm>
          <a:prstGeom prst="flowChartAlternateProcess">
            <a:avLst/>
          </a:prstGeom>
        </p:spPr>
        <p:style>
          <a:lnRef idx="1">
            <a:schemeClr val="accent2"/>
          </a:lnRef>
          <a:fillRef idx="3">
            <a:schemeClr val="accent2"/>
          </a:fillRef>
          <a:effectRef idx="2">
            <a:schemeClr val="accent2"/>
          </a:effectRef>
          <a:fontRef idx="minor">
            <a:schemeClr val="lt1"/>
          </a:fontRef>
        </p:style>
        <p:txBody>
          <a:bodyPr rtlCol="0" anchor="ctr"/>
          <a:lstStyle/>
          <a:p>
            <a:r>
              <a:rPr lang="ru-RU" sz="1200" b="1" i="1" dirty="0" smtClean="0">
                <a:solidFill>
                  <a:prstClr val="black"/>
                </a:solidFill>
                <a:latin typeface="Times New Roman" pitchFamily="18" charset="0"/>
                <a:cs typeface="Times New Roman" pitchFamily="18" charset="0"/>
              </a:rPr>
              <a:t>МКУ «Северо-Енисейская </a:t>
            </a:r>
            <a:r>
              <a:rPr lang="ru-RU" sz="1200" b="1" i="1" dirty="0">
                <a:solidFill>
                  <a:prstClr val="black"/>
                </a:solidFill>
                <a:latin typeface="Times New Roman" pitchFamily="18" charset="0"/>
                <a:cs typeface="Times New Roman" pitchFamily="18" charset="0"/>
              </a:rPr>
              <a:t>муниципальная информационная </a:t>
            </a:r>
            <a:r>
              <a:rPr lang="ru-RU" sz="1200" b="1" i="1" dirty="0" smtClean="0">
                <a:solidFill>
                  <a:prstClr val="black"/>
                </a:solidFill>
                <a:latin typeface="Times New Roman" pitchFamily="18" charset="0"/>
                <a:cs typeface="Times New Roman" pitchFamily="18" charset="0"/>
              </a:rPr>
              <a:t>служба» 2 620,0</a:t>
            </a:r>
          </a:p>
          <a:p>
            <a:endParaRPr lang="ru-RU" sz="1200" b="1" i="1" dirty="0" smtClean="0">
              <a:solidFill>
                <a:prstClr val="black"/>
              </a:solidFill>
              <a:latin typeface="Times New Roman" pitchFamily="18" charset="0"/>
              <a:cs typeface="Times New Roman" pitchFamily="18" charset="0"/>
            </a:endParaRPr>
          </a:p>
          <a:p>
            <a:r>
              <a:rPr lang="ru-RU" sz="1200" b="1" i="1" dirty="0" smtClean="0">
                <a:solidFill>
                  <a:prstClr val="black"/>
                </a:solidFill>
                <a:latin typeface="Times New Roman" pitchFamily="18" charset="0"/>
                <a:cs typeface="Times New Roman" pitchFamily="18" charset="0"/>
              </a:rPr>
              <a:t>МКУ «Аварийно-спасательное </a:t>
            </a:r>
            <a:r>
              <a:rPr lang="ru-RU" sz="1200" b="1" i="1" dirty="0">
                <a:solidFill>
                  <a:prstClr val="black"/>
                </a:solidFill>
                <a:latin typeface="Times New Roman" pitchFamily="18" charset="0"/>
                <a:cs typeface="Times New Roman" pitchFamily="18" charset="0"/>
              </a:rPr>
              <a:t>формирование Северо-Енисейского </a:t>
            </a:r>
            <a:r>
              <a:rPr lang="ru-RU" sz="1200" b="1" i="1" dirty="0" smtClean="0">
                <a:solidFill>
                  <a:prstClr val="black"/>
                </a:solidFill>
                <a:latin typeface="Times New Roman" pitchFamily="18" charset="0"/>
                <a:cs typeface="Times New Roman" pitchFamily="18" charset="0"/>
              </a:rPr>
              <a:t>района» 2 401,4</a:t>
            </a:r>
          </a:p>
          <a:p>
            <a:endParaRPr lang="ru-RU" sz="1200" b="1" i="1" dirty="0" smtClean="0">
              <a:solidFill>
                <a:prstClr val="black"/>
              </a:solidFill>
              <a:latin typeface="Times New Roman" pitchFamily="18" charset="0"/>
              <a:cs typeface="Times New Roman" pitchFamily="18" charset="0"/>
            </a:endParaRPr>
          </a:p>
          <a:p>
            <a:r>
              <a:rPr lang="ru-RU" sz="1200" b="1" i="1" dirty="0" smtClean="0">
                <a:solidFill>
                  <a:prstClr val="black"/>
                </a:solidFill>
                <a:latin typeface="Times New Roman" pitchFamily="18" charset="0"/>
                <a:cs typeface="Times New Roman" pitchFamily="18" charset="0"/>
              </a:rPr>
              <a:t>МКУ  «Спортивный </a:t>
            </a:r>
            <a:r>
              <a:rPr lang="ru-RU" sz="1200" b="1" i="1" dirty="0">
                <a:solidFill>
                  <a:prstClr val="black"/>
                </a:solidFill>
                <a:latin typeface="Times New Roman" pitchFamily="18" charset="0"/>
                <a:cs typeface="Times New Roman" pitchFamily="18" charset="0"/>
              </a:rPr>
              <a:t>комплекс Северо-Енисейского района </a:t>
            </a:r>
            <a:r>
              <a:rPr lang="ru-RU" sz="1200" b="1" i="1" dirty="0" smtClean="0">
                <a:solidFill>
                  <a:prstClr val="black"/>
                </a:solidFill>
                <a:latin typeface="Times New Roman" pitchFamily="18" charset="0"/>
                <a:cs typeface="Times New Roman" pitchFamily="18" charset="0"/>
              </a:rPr>
              <a:t>«Нерика» 2 378,0</a:t>
            </a:r>
            <a:endParaRPr lang="ru-RU" sz="1200" b="1" i="1" dirty="0">
              <a:solidFill>
                <a:prstClr val="black"/>
              </a:solidFill>
              <a:latin typeface="Times New Roman" pitchFamily="18" charset="0"/>
              <a:cs typeface="Times New Roman" pitchFamily="18" charset="0"/>
            </a:endParaRPr>
          </a:p>
        </p:txBody>
      </p:sp>
      <p:sp>
        <p:nvSpPr>
          <p:cNvPr id="11" name="Скругленный прямоугольник 10"/>
          <p:cNvSpPr/>
          <p:nvPr/>
        </p:nvSpPr>
        <p:spPr>
          <a:xfrm>
            <a:off x="4860032" y="3284984"/>
            <a:ext cx="4176464" cy="352839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1200" dirty="0" smtClean="0">
              <a:solidFill>
                <a:prstClr val="white"/>
              </a:solidFill>
            </a:endParaRPr>
          </a:p>
          <a:p>
            <a:endParaRPr lang="ru-RU" sz="1200" dirty="0">
              <a:solidFill>
                <a:prstClr val="white"/>
              </a:solidFill>
            </a:endParaRPr>
          </a:p>
          <a:p>
            <a:endParaRPr lang="ru-RU" sz="1200" dirty="0" smtClean="0">
              <a:solidFill>
                <a:prstClr val="white"/>
              </a:solidFill>
            </a:endParaRPr>
          </a:p>
          <a:p>
            <a:endParaRPr lang="ru-RU" sz="1200" dirty="0" smtClean="0">
              <a:solidFill>
                <a:prstClr val="white"/>
              </a:solidFill>
            </a:endParaRPr>
          </a:p>
          <a:p>
            <a:r>
              <a:rPr lang="ru-RU" sz="1000" b="1" i="1" dirty="0" smtClean="0">
                <a:solidFill>
                  <a:prstClr val="black"/>
                </a:solidFill>
                <a:latin typeface="Times New Roman" pitchFamily="18" charset="0"/>
                <a:cs typeface="Times New Roman" pitchFamily="18" charset="0"/>
              </a:rPr>
              <a:t>МБДОУ «Северо-Енисейский сад № 1» - 1 454,5</a:t>
            </a:r>
          </a:p>
          <a:p>
            <a:r>
              <a:rPr lang="ru-RU" sz="1000" b="1" i="1" dirty="0">
                <a:solidFill>
                  <a:prstClr val="black"/>
                </a:solidFill>
                <a:latin typeface="Times New Roman" pitchFamily="18" charset="0"/>
                <a:cs typeface="Times New Roman" pitchFamily="18" charset="0"/>
              </a:rPr>
              <a:t>МБДОУ «Северо-Енисейский сад № </a:t>
            </a:r>
            <a:r>
              <a:rPr lang="ru-RU" sz="1000" b="1" i="1" dirty="0" smtClean="0">
                <a:solidFill>
                  <a:prstClr val="black"/>
                </a:solidFill>
                <a:latin typeface="Times New Roman" pitchFamily="18" charset="0"/>
                <a:cs typeface="Times New Roman" pitchFamily="18" charset="0"/>
              </a:rPr>
              <a:t>3» - 877,7</a:t>
            </a:r>
            <a:endParaRPr lang="ru-RU" sz="1000" b="1" i="1" dirty="0">
              <a:solidFill>
                <a:prstClr val="black"/>
              </a:solidFill>
              <a:latin typeface="Times New Roman" pitchFamily="18" charset="0"/>
              <a:cs typeface="Times New Roman" pitchFamily="18" charset="0"/>
            </a:endParaRPr>
          </a:p>
          <a:p>
            <a:r>
              <a:rPr lang="ru-RU" sz="1000" b="1" i="1" dirty="0" smtClean="0">
                <a:solidFill>
                  <a:prstClr val="black"/>
                </a:solidFill>
                <a:latin typeface="Times New Roman" pitchFamily="18" charset="0"/>
                <a:cs typeface="Times New Roman" pitchFamily="18" charset="0"/>
              </a:rPr>
              <a:t>МБДОУ комбинированного вида </a:t>
            </a:r>
            <a:r>
              <a:rPr lang="ru-RU" sz="1000" b="1" i="1" dirty="0">
                <a:solidFill>
                  <a:prstClr val="black"/>
                </a:solidFill>
                <a:latin typeface="Times New Roman" pitchFamily="18" charset="0"/>
                <a:cs typeface="Times New Roman" pitchFamily="18" charset="0"/>
              </a:rPr>
              <a:t>«Северо-Енисейский сад № 4</a:t>
            </a:r>
            <a:r>
              <a:rPr lang="ru-RU" sz="1000" b="1" i="1" dirty="0" smtClean="0">
                <a:solidFill>
                  <a:prstClr val="black"/>
                </a:solidFill>
                <a:latin typeface="Times New Roman" pitchFamily="18" charset="0"/>
                <a:cs typeface="Times New Roman" pitchFamily="18" charset="0"/>
              </a:rPr>
              <a:t>» - 1 141,9</a:t>
            </a:r>
            <a:endParaRPr lang="ru-RU" sz="1000" b="1" i="1" dirty="0">
              <a:solidFill>
                <a:prstClr val="black"/>
              </a:solidFill>
              <a:latin typeface="Times New Roman" pitchFamily="18" charset="0"/>
              <a:cs typeface="Times New Roman" pitchFamily="18" charset="0"/>
            </a:endParaRPr>
          </a:p>
          <a:p>
            <a:r>
              <a:rPr lang="ru-RU" sz="1000" b="1" i="1" dirty="0">
                <a:solidFill>
                  <a:prstClr val="black"/>
                </a:solidFill>
                <a:latin typeface="Times New Roman" pitchFamily="18" charset="0"/>
                <a:cs typeface="Times New Roman" pitchFamily="18" charset="0"/>
              </a:rPr>
              <a:t>МБДОУ «Северо-Енисейский сад № </a:t>
            </a:r>
            <a:r>
              <a:rPr lang="ru-RU" sz="1000" b="1" i="1" dirty="0" smtClean="0">
                <a:solidFill>
                  <a:prstClr val="black"/>
                </a:solidFill>
                <a:latin typeface="Times New Roman" pitchFamily="18" charset="0"/>
                <a:cs typeface="Times New Roman" pitchFamily="18" charset="0"/>
              </a:rPr>
              <a:t>5» - 1 099,6</a:t>
            </a:r>
            <a:endParaRPr lang="ru-RU" sz="1000" b="1" i="1" dirty="0">
              <a:solidFill>
                <a:prstClr val="black"/>
              </a:solidFill>
              <a:latin typeface="Times New Roman" pitchFamily="18" charset="0"/>
              <a:cs typeface="Times New Roman" pitchFamily="18" charset="0"/>
            </a:endParaRPr>
          </a:p>
          <a:p>
            <a:r>
              <a:rPr lang="ru-RU" sz="1000" b="1" i="1" dirty="0">
                <a:solidFill>
                  <a:prstClr val="black"/>
                </a:solidFill>
                <a:latin typeface="Times New Roman" pitchFamily="18" charset="0"/>
                <a:cs typeface="Times New Roman" pitchFamily="18" charset="0"/>
              </a:rPr>
              <a:t>МБДОУ «Северо-Енисейский </a:t>
            </a:r>
            <a:r>
              <a:rPr lang="ru-RU" sz="1000" b="1" i="1" dirty="0" smtClean="0">
                <a:solidFill>
                  <a:prstClr val="black"/>
                </a:solidFill>
                <a:latin typeface="Times New Roman" pitchFamily="18" charset="0"/>
                <a:cs typeface="Times New Roman" pitchFamily="18" charset="0"/>
              </a:rPr>
              <a:t>сад-ясли </a:t>
            </a:r>
            <a:r>
              <a:rPr lang="ru-RU" sz="1000" b="1" i="1" dirty="0">
                <a:solidFill>
                  <a:prstClr val="black"/>
                </a:solidFill>
                <a:latin typeface="Times New Roman" pitchFamily="18" charset="0"/>
                <a:cs typeface="Times New Roman" pitchFamily="18" charset="0"/>
              </a:rPr>
              <a:t>№ </a:t>
            </a:r>
            <a:r>
              <a:rPr lang="ru-RU" sz="1000" b="1" i="1" dirty="0" smtClean="0">
                <a:solidFill>
                  <a:prstClr val="black"/>
                </a:solidFill>
                <a:latin typeface="Times New Roman" pitchFamily="18" charset="0"/>
                <a:cs typeface="Times New Roman" pitchFamily="18" charset="0"/>
              </a:rPr>
              <a:t>8 «Иволга» </a:t>
            </a:r>
            <a:r>
              <a:rPr lang="ru-RU" sz="1000" b="1" i="1" dirty="0">
                <a:solidFill>
                  <a:prstClr val="black"/>
                </a:solidFill>
                <a:latin typeface="Times New Roman" pitchFamily="18" charset="0"/>
                <a:cs typeface="Times New Roman" pitchFamily="18" charset="0"/>
              </a:rPr>
              <a:t>имени </a:t>
            </a:r>
            <a:r>
              <a:rPr lang="ru-RU" sz="1000" b="1" i="1" dirty="0" smtClean="0">
                <a:solidFill>
                  <a:prstClr val="black"/>
                </a:solidFill>
                <a:latin typeface="Times New Roman" pitchFamily="18" charset="0"/>
                <a:cs typeface="Times New Roman" pitchFamily="18" charset="0"/>
              </a:rPr>
              <a:t>Гайнутдиновой </a:t>
            </a:r>
            <a:r>
              <a:rPr lang="ru-RU" sz="1000" b="1" i="1" dirty="0">
                <a:solidFill>
                  <a:prstClr val="black"/>
                </a:solidFill>
                <a:latin typeface="Times New Roman" pitchFamily="18" charset="0"/>
                <a:cs typeface="Times New Roman" pitchFamily="18" charset="0"/>
              </a:rPr>
              <a:t>Валентины Брониславовны</a:t>
            </a:r>
            <a:r>
              <a:rPr lang="ru-RU" sz="1000" b="1" i="1" dirty="0" smtClean="0">
                <a:solidFill>
                  <a:prstClr val="black"/>
                </a:solidFill>
                <a:latin typeface="Times New Roman" pitchFamily="18" charset="0"/>
                <a:cs typeface="Times New Roman" pitchFamily="18" charset="0"/>
              </a:rPr>
              <a:t>» - 1 178,0</a:t>
            </a:r>
            <a:endParaRPr lang="ru-RU" sz="1000" b="1" i="1" dirty="0">
              <a:solidFill>
                <a:prstClr val="black"/>
              </a:solidFill>
              <a:latin typeface="Times New Roman" pitchFamily="18" charset="0"/>
              <a:cs typeface="Times New Roman" pitchFamily="18" charset="0"/>
            </a:endParaRPr>
          </a:p>
          <a:p>
            <a:r>
              <a:rPr lang="ru-RU" sz="1000" b="1" i="1" dirty="0" smtClean="0">
                <a:solidFill>
                  <a:prstClr val="black"/>
                </a:solidFill>
                <a:latin typeface="Times New Roman" pitchFamily="18" charset="0"/>
                <a:cs typeface="Times New Roman" pitchFamily="18" charset="0"/>
              </a:rPr>
              <a:t>МБОУ «Тейская средняя школа № 3» - 528,7</a:t>
            </a:r>
            <a:endParaRPr lang="ru-RU" sz="1000" b="1" i="1" dirty="0">
              <a:solidFill>
                <a:prstClr val="black"/>
              </a:solidFill>
              <a:latin typeface="Times New Roman" pitchFamily="18" charset="0"/>
              <a:cs typeface="Times New Roman" pitchFamily="18" charset="0"/>
            </a:endParaRPr>
          </a:p>
          <a:p>
            <a:r>
              <a:rPr lang="ru-RU" sz="1000" b="1" i="1" dirty="0">
                <a:solidFill>
                  <a:prstClr val="black"/>
                </a:solidFill>
                <a:latin typeface="Times New Roman" pitchFamily="18" charset="0"/>
                <a:cs typeface="Times New Roman" pitchFamily="18" charset="0"/>
              </a:rPr>
              <a:t>МБОУ </a:t>
            </a:r>
            <a:r>
              <a:rPr lang="ru-RU" sz="1000" b="1" i="1" dirty="0" smtClean="0">
                <a:solidFill>
                  <a:prstClr val="black"/>
                </a:solidFill>
                <a:latin typeface="Times New Roman" pitchFamily="18" charset="0"/>
                <a:cs typeface="Times New Roman" pitchFamily="18" charset="0"/>
              </a:rPr>
              <a:t>«Брянковская </a:t>
            </a:r>
            <a:r>
              <a:rPr lang="ru-RU" sz="1000" b="1" i="1" dirty="0">
                <a:solidFill>
                  <a:prstClr val="black"/>
                </a:solidFill>
                <a:latin typeface="Times New Roman" pitchFamily="18" charset="0"/>
                <a:cs typeface="Times New Roman" pitchFamily="18" charset="0"/>
              </a:rPr>
              <a:t>средняя школа № </a:t>
            </a:r>
            <a:r>
              <a:rPr lang="ru-RU" sz="1000" b="1" i="1" dirty="0" smtClean="0">
                <a:solidFill>
                  <a:prstClr val="black"/>
                </a:solidFill>
                <a:latin typeface="Times New Roman" pitchFamily="18" charset="0"/>
                <a:cs typeface="Times New Roman" pitchFamily="18" charset="0"/>
              </a:rPr>
              <a:t>5» - 140,6</a:t>
            </a:r>
            <a:endParaRPr lang="ru-RU" sz="1000" b="1" i="1" dirty="0">
              <a:solidFill>
                <a:prstClr val="black"/>
              </a:solidFill>
              <a:latin typeface="Times New Roman" pitchFamily="18" charset="0"/>
              <a:cs typeface="Times New Roman" pitchFamily="18" charset="0"/>
            </a:endParaRPr>
          </a:p>
          <a:p>
            <a:r>
              <a:rPr lang="ru-RU" sz="1000" b="1" i="1" dirty="0">
                <a:solidFill>
                  <a:prstClr val="black"/>
                </a:solidFill>
                <a:latin typeface="Times New Roman" pitchFamily="18" charset="0"/>
                <a:cs typeface="Times New Roman" pitchFamily="18" charset="0"/>
              </a:rPr>
              <a:t>МБОУ </a:t>
            </a:r>
            <a:r>
              <a:rPr lang="ru-RU" sz="1000" b="1" i="1" dirty="0" smtClean="0">
                <a:solidFill>
                  <a:prstClr val="black"/>
                </a:solidFill>
                <a:latin typeface="Times New Roman" pitchFamily="18" charset="0"/>
                <a:cs typeface="Times New Roman" pitchFamily="18" charset="0"/>
              </a:rPr>
              <a:t>«Новокаламинская средняя </a:t>
            </a:r>
            <a:r>
              <a:rPr lang="ru-RU" sz="1000" b="1" i="1" dirty="0">
                <a:solidFill>
                  <a:prstClr val="black"/>
                </a:solidFill>
                <a:latin typeface="Times New Roman" pitchFamily="18" charset="0"/>
                <a:cs typeface="Times New Roman" pitchFamily="18" charset="0"/>
              </a:rPr>
              <a:t>школа № </a:t>
            </a:r>
            <a:r>
              <a:rPr lang="ru-RU" sz="1000" b="1" i="1" dirty="0" smtClean="0">
                <a:solidFill>
                  <a:prstClr val="black"/>
                </a:solidFill>
                <a:latin typeface="Times New Roman" pitchFamily="18" charset="0"/>
                <a:cs typeface="Times New Roman" pitchFamily="18" charset="0"/>
              </a:rPr>
              <a:t>6» - 259,8</a:t>
            </a:r>
            <a:endParaRPr lang="ru-RU" sz="1000" b="1" i="1" dirty="0">
              <a:solidFill>
                <a:prstClr val="black"/>
              </a:solidFill>
              <a:latin typeface="Times New Roman" pitchFamily="18" charset="0"/>
              <a:cs typeface="Times New Roman" pitchFamily="18" charset="0"/>
            </a:endParaRPr>
          </a:p>
          <a:p>
            <a:r>
              <a:rPr lang="ru-RU" sz="1000" b="1" i="1" dirty="0">
                <a:solidFill>
                  <a:prstClr val="black"/>
                </a:solidFill>
                <a:latin typeface="Times New Roman" pitchFamily="18" charset="0"/>
                <a:cs typeface="Times New Roman" pitchFamily="18" charset="0"/>
              </a:rPr>
              <a:t>МБОУ </a:t>
            </a:r>
            <a:r>
              <a:rPr lang="ru-RU" sz="1000" b="1" i="1" dirty="0" smtClean="0">
                <a:solidFill>
                  <a:prstClr val="black"/>
                </a:solidFill>
                <a:latin typeface="Times New Roman" pitchFamily="18" charset="0"/>
                <a:cs typeface="Times New Roman" pitchFamily="18" charset="0"/>
              </a:rPr>
              <a:t>«Вангашская </a:t>
            </a:r>
            <a:r>
              <a:rPr lang="ru-RU" sz="1000" b="1" i="1" dirty="0">
                <a:solidFill>
                  <a:prstClr val="black"/>
                </a:solidFill>
                <a:latin typeface="Times New Roman" pitchFamily="18" charset="0"/>
                <a:cs typeface="Times New Roman" pitchFamily="18" charset="0"/>
              </a:rPr>
              <a:t>средняя школа № </a:t>
            </a:r>
            <a:r>
              <a:rPr lang="ru-RU" sz="1000" b="1" i="1" dirty="0" smtClean="0">
                <a:solidFill>
                  <a:prstClr val="black"/>
                </a:solidFill>
                <a:latin typeface="Times New Roman" pitchFamily="18" charset="0"/>
                <a:cs typeface="Times New Roman" pitchFamily="18" charset="0"/>
              </a:rPr>
              <a:t>8» - 91,7</a:t>
            </a:r>
            <a:endParaRPr lang="ru-RU" sz="1000" b="1" i="1" dirty="0">
              <a:solidFill>
                <a:prstClr val="black"/>
              </a:solidFill>
              <a:latin typeface="Times New Roman" pitchFamily="18" charset="0"/>
              <a:cs typeface="Times New Roman" pitchFamily="18" charset="0"/>
            </a:endParaRPr>
          </a:p>
          <a:p>
            <a:endParaRPr lang="ru-RU" sz="1000" b="1" i="1" dirty="0" smtClean="0">
              <a:solidFill>
                <a:prstClr val="black"/>
              </a:solidFill>
              <a:latin typeface="Times New Roman" pitchFamily="18" charset="0"/>
              <a:cs typeface="Times New Roman" pitchFamily="18" charset="0"/>
            </a:endParaRPr>
          </a:p>
          <a:p>
            <a:r>
              <a:rPr lang="ru-RU" sz="1000" b="1" i="1" dirty="0" smtClean="0">
                <a:solidFill>
                  <a:prstClr val="black"/>
                </a:solidFill>
                <a:latin typeface="Times New Roman" pitchFamily="18" charset="0"/>
                <a:cs typeface="Times New Roman" pitchFamily="18" charset="0"/>
              </a:rPr>
              <a:t>МБУ «Централизованная клубная система Северо-Енисейского района» 400,0</a:t>
            </a:r>
          </a:p>
          <a:p>
            <a:endParaRPr lang="ru-RU" sz="1000" b="1" i="1" dirty="0" smtClean="0">
              <a:solidFill>
                <a:prstClr val="black"/>
              </a:solidFill>
              <a:latin typeface="Times New Roman" pitchFamily="18" charset="0"/>
              <a:cs typeface="Times New Roman" pitchFamily="18" charset="0"/>
            </a:endParaRPr>
          </a:p>
          <a:p>
            <a:r>
              <a:rPr lang="ru-RU" sz="1000" b="1" i="1" dirty="0" smtClean="0">
                <a:solidFill>
                  <a:prstClr val="black"/>
                </a:solidFill>
                <a:latin typeface="Times New Roman" pitchFamily="18" charset="0"/>
                <a:cs typeface="Times New Roman" pitchFamily="18" charset="0"/>
              </a:rPr>
              <a:t>МБУ «Централизованная библиотечная система Северо-Енисейского района</a:t>
            </a:r>
            <a:r>
              <a:rPr lang="ru-RU" sz="1000" b="1" i="1" dirty="0">
                <a:solidFill>
                  <a:prstClr val="black"/>
                </a:solidFill>
                <a:latin typeface="Times New Roman" pitchFamily="18" charset="0"/>
                <a:cs typeface="Times New Roman" pitchFamily="18" charset="0"/>
              </a:rPr>
              <a:t>» 1</a:t>
            </a:r>
            <a:r>
              <a:rPr lang="ru-RU" sz="1000" b="1" i="1" dirty="0" smtClean="0">
                <a:solidFill>
                  <a:prstClr val="black"/>
                </a:solidFill>
                <a:latin typeface="Times New Roman" pitchFamily="18" charset="0"/>
                <a:cs typeface="Times New Roman" pitchFamily="18" charset="0"/>
              </a:rPr>
              <a:t>5,0</a:t>
            </a:r>
          </a:p>
          <a:p>
            <a:endParaRPr lang="ru-RU" sz="1000" b="1" i="1" dirty="0">
              <a:solidFill>
                <a:prstClr val="black"/>
              </a:solidFill>
              <a:latin typeface="Times New Roman" pitchFamily="18" charset="0"/>
              <a:cs typeface="Times New Roman" pitchFamily="18" charset="0"/>
            </a:endParaRPr>
          </a:p>
          <a:p>
            <a:r>
              <a:rPr lang="ru-RU" sz="1000" b="1" i="1" dirty="0" smtClean="0">
                <a:solidFill>
                  <a:prstClr val="black"/>
                </a:solidFill>
                <a:latin typeface="Times New Roman" pitchFamily="18" charset="0"/>
                <a:cs typeface="Times New Roman" pitchFamily="18" charset="0"/>
              </a:rPr>
              <a:t>МБУ «Муниципальный </a:t>
            </a:r>
            <a:r>
              <a:rPr lang="ru-RU" sz="1000" b="1" i="1" dirty="0">
                <a:solidFill>
                  <a:prstClr val="black"/>
                </a:solidFill>
                <a:latin typeface="Times New Roman" pitchFamily="18" charset="0"/>
                <a:cs typeface="Times New Roman" pitchFamily="18" charset="0"/>
              </a:rPr>
              <a:t>музей истории золотодобычи Северо-Енисейского </a:t>
            </a:r>
            <a:r>
              <a:rPr lang="ru-RU" sz="1000" b="1" i="1" dirty="0" smtClean="0">
                <a:solidFill>
                  <a:prstClr val="black"/>
                </a:solidFill>
                <a:latin typeface="Times New Roman" pitchFamily="18" charset="0"/>
                <a:cs typeface="Times New Roman" pitchFamily="18" charset="0"/>
              </a:rPr>
              <a:t>района» 50,0</a:t>
            </a:r>
          </a:p>
          <a:p>
            <a:endParaRPr lang="ru-RU" sz="1000" b="1" i="1" dirty="0">
              <a:solidFill>
                <a:prstClr val="black"/>
              </a:solidFill>
              <a:latin typeface="Times New Roman" pitchFamily="18" charset="0"/>
              <a:cs typeface="Times New Roman" pitchFamily="18" charset="0"/>
            </a:endParaRPr>
          </a:p>
          <a:p>
            <a:endParaRPr lang="ru-RU" sz="1200" dirty="0" smtClean="0">
              <a:solidFill>
                <a:prstClr val="white"/>
              </a:solidFill>
            </a:endParaRPr>
          </a:p>
          <a:p>
            <a:endParaRPr lang="ru-RU" sz="1200" dirty="0" smtClean="0">
              <a:solidFill>
                <a:prstClr val="white"/>
              </a:solidFill>
            </a:endParaRPr>
          </a:p>
          <a:p>
            <a:endParaRPr lang="ru-RU" sz="1200" dirty="0">
              <a:solidFill>
                <a:prstClr val="white"/>
              </a:solidFill>
            </a:endParaRPr>
          </a:p>
        </p:txBody>
      </p:sp>
      <p:sp>
        <p:nvSpPr>
          <p:cNvPr id="10" name="Скругленная прямоугольная выноска 9"/>
          <p:cNvSpPr/>
          <p:nvPr/>
        </p:nvSpPr>
        <p:spPr>
          <a:xfrm>
            <a:off x="4932040" y="1124744"/>
            <a:ext cx="3744416" cy="1800200"/>
          </a:xfrm>
          <a:prstGeom prst="wedgeRoundRectCallout">
            <a:avLst>
              <a:gd name="adj1" fmla="val -20893"/>
              <a:gd name="adj2" fmla="val 6673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a:solidFill>
                  <a:prstClr val="black"/>
                </a:solidFill>
                <a:latin typeface="Times New Roman" pitchFamily="18" charset="0"/>
                <a:cs typeface="Times New Roman" pitchFamily="18" charset="0"/>
              </a:rPr>
              <a:t>Доходы от оказания платных услуг муниципальными </a:t>
            </a:r>
            <a:r>
              <a:rPr lang="ru-RU" dirty="0" smtClean="0">
                <a:solidFill>
                  <a:prstClr val="black"/>
                </a:solidFill>
                <a:latin typeface="Times New Roman" pitchFamily="18" charset="0"/>
                <a:cs typeface="Times New Roman" pitchFamily="18" charset="0"/>
              </a:rPr>
              <a:t>бюджетными учреждениями</a:t>
            </a:r>
            <a:r>
              <a:rPr lang="ru-RU" dirty="0">
                <a:solidFill>
                  <a:prstClr val="black"/>
                </a:solidFill>
                <a:latin typeface="Times New Roman" pitchFamily="18" charset="0"/>
                <a:cs typeface="Times New Roman" pitchFamily="18" charset="0"/>
              </a:rPr>
              <a:t>, поступающие </a:t>
            </a:r>
            <a:r>
              <a:rPr lang="ru-RU" dirty="0" smtClean="0">
                <a:solidFill>
                  <a:prstClr val="black"/>
                </a:solidFill>
                <a:latin typeface="Times New Roman" pitchFamily="18" charset="0"/>
                <a:cs typeface="Times New Roman" pitchFamily="18" charset="0"/>
              </a:rPr>
              <a:t>на лицевые счета бюджетных учреждений</a:t>
            </a:r>
            <a:endParaRPr lang="ru-RU" dirty="0">
              <a:solidFill>
                <a:prstClr val="black"/>
              </a:solidFill>
              <a:latin typeface="Times New Roman" pitchFamily="18" charset="0"/>
              <a:cs typeface="Times New Roman" pitchFamily="18" charset="0"/>
            </a:endParaRPr>
          </a:p>
          <a:p>
            <a:pPr algn="ctr"/>
            <a:r>
              <a:rPr lang="ru-RU" dirty="0">
                <a:solidFill>
                  <a:prstClr val="black"/>
                </a:solidFill>
                <a:latin typeface="Times New Roman" pitchFamily="18" charset="0"/>
                <a:cs typeface="Times New Roman" pitchFamily="18" charset="0"/>
              </a:rPr>
              <a:t> </a:t>
            </a:r>
            <a:r>
              <a:rPr lang="ru-RU" dirty="0" smtClean="0">
                <a:solidFill>
                  <a:prstClr val="black"/>
                </a:solidFill>
                <a:latin typeface="Times New Roman" pitchFamily="18" charset="0"/>
                <a:cs typeface="Times New Roman" pitchFamily="18" charset="0"/>
              </a:rPr>
              <a:t>7 237,6</a:t>
            </a:r>
            <a:endParaRPr lang="ru-RU"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770934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363272" cy="576064"/>
          </a:xfrm>
        </p:spPr>
        <p:txBody>
          <a:bodyPr>
            <a:noAutofit/>
          </a:bodyPr>
          <a:lstStyle/>
          <a:p>
            <a:r>
              <a:rPr lang="ru-RU" sz="1600" dirty="0">
                <a:latin typeface="Times New Roman" pitchFamily="18" charset="0"/>
                <a:cs typeface="Times New Roman" pitchFamily="18" charset="0"/>
              </a:rPr>
              <a:t>Расходы  на реализацию муниципальных программ </a:t>
            </a:r>
            <a:br>
              <a:rPr lang="ru-RU" sz="1600" dirty="0">
                <a:latin typeface="Times New Roman" pitchFamily="18" charset="0"/>
                <a:cs typeface="Times New Roman" pitchFamily="18" charset="0"/>
              </a:rPr>
            </a:br>
            <a:r>
              <a:rPr lang="ru-RU" sz="1600" dirty="0">
                <a:latin typeface="Times New Roman" pitchFamily="18" charset="0"/>
                <a:cs typeface="Times New Roman" pitchFamily="18" charset="0"/>
              </a:rPr>
              <a:t>и непрограммных расходов в </a:t>
            </a:r>
            <a:r>
              <a:rPr lang="ru-RU" sz="1600" dirty="0" smtClean="0">
                <a:latin typeface="Times New Roman" pitchFamily="18" charset="0"/>
                <a:cs typeface="Times New Roman" pitchFamily="18" charset="0"/>
              </a:rPr>
              <a:t>2022-2024 </a:t>
            </a:r>
            <a:r>
              <a:rPr lang="ru-RU" sz="1600" dirty="0">
                <a:latin typeface="Times New Roman" pitchFamily="18" charset="0"/>
                <a:cs typeface="Times New Roman" pitchFamily="18" charset="0"/>
              </a:rPr>
              <a:t>годах (тыс. рублей)</a:t>
            </a:r>
            <a:br>
              <a:rPr lang="ru-RU" sz="1600" dirty="0">
                <a:latin typeface="Times New Roman" pitchFamily="18" charset="0"/>
                <a:cs typeface="Times New Roman" pitchFamily="18" charset="0"/>
              </a:rPr>
            </a:br>
            <a:endParaRPr lang="ru-RU" sz="1600" dirty="0"/>
          </a:p>
        </p:txBody>
      </p:sp>
      <p:graphicFrame>
        <p:nvGraphicFramePr>
          <p:cNvPr id="5" name="Диаграмма 4"/>
          <p:cNvGraphicFramePr/>
          <p:nvPr>
            <p:extLst>
              <p:ext uri="{D42A27DB-BD31-4B8C-83A1-F6EECF244321}">
                <p14:modId xmlns:p14="http://schemas.microsoft.com/office/powerpoint/2010/main" val="1360803893"/>
              </p:ext>
            </p:extLst>
          </p:nvPr>
        </p:nvGraphicFramePr>
        <p:xfrm>
          <a:off x="6948264" y="620688"/>
          <a:ext cx="2088232" cy="2088232"/>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7668344" y="1700808"/>
            <a:ext cx="648072" cy="338554"/>
          </a:xfrm>
          <a:prstGeom prst="rect">
            <a:avLst/>
          </a:prstGeom>
          <a:noFill/>
        </p:spPr>
        <p:txBody>
          <a:bodyPr wrap="square" rtlCol="0">
            <a:spAutoFit/>
          </a:bodyPr>
          <a:lstStyle/>
          <a:p>
            <a:r>
              <a:rPr lang="ru-RU" sz="1600" dirty="0" smtClean="0">
                <a:latin typeface="Times New Roman" pitchFamily="18" charset="0"/>
                <a:cs typeface="Times New Roman" pitchFamily="18" charset="0"/>
              </a:rPr>
              <a:t>2022</a:t>
            </a:r>
            <a:endParaRPr lang="ru-RU" sz="1600" dirty="0">
              <a:latin typeface="Times New Roman" pitchFamily="18" charset="0"/>
              <a:cs typeface="Times New Roman" pitchFamily="18" charset="0"/>
            </a:endParaRPr>
          </a:p>
        </p:txBody>
      </p:sp>
      <p:graphicFrame>
        <p:nvGraphicFramePr>
          <p:cNvPr id="11" name="Диаграмма 10"/>
          <p:cNvGraphicFramePr/>
          <p:nvPr>
            <p:extLst>
              <p:ext uri="{D42A27DB-BD31-4B8C-83A1-F6EECF244321}">
                <p14:modId xmlns:p14="http://schemas.microsoft.com/office/powerpoint/2010/main" val="3471516535"/>
              </p:ext>
            </p:extLst>
          </p:nvPr>
        </p:nvGraphicFramePr>
        <p:xfrm>
          <a:off x="7092280" y="4581128"/>
          <a:ext cx="2064060" cy="21602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Диаграмма 11"/>
          <p:cNvGraphicFramePr/>
          <p:nvPr>
            <p:extLst>
              <p:ext uri="{D42A27DB-BD31-4B8C-83A1-F6EECF244321}">
                <p14:modId xmlns:p14="http://schemas.microsoft.com/office/powerpoint/2010/main" val="2883026551"/>
              </p:ext>
            </p:extLst>
          </p:nvPr>
        </p:nvGraphicFramePr>
        <p:xfrm>
          <a:off x="7020272" y="2492896"/>
          <a:ext cx="2016224" cy="2160240"/>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p:cNvSpPr txBox="1"/>
          <p:nvPr/>
        </p:nvSpPr>
        <p:spPr>
          <a:xfrm>
            <a:off x="7712577" y="3645024"/>
            <a:ext cx="720080" cy="338554"/>
          </a:xfrm>
          <a:prstGeom prst="rect">
            <a:avLst/>
          </a:prstGeom>
          <a:noFill/>
        </p:spPr>
        <p:txBody>
          <a:bodyPr wrap="square" rtlCol="0">
            <a:spAutoFit/>
          </a:bodyPr>
          <a:lstStyle/>
          <a:p>
            <a:r>
              <a:rPr lang="ru-RU" sz="1600" dirty="0" smtClean="0">
                <a:latin typeface="Times New Roman" pitchFamily="18" charset="0"/>
                <a:cs typeface="Times New Roman" pitchFamily="18" charset="0"/>
              </a:rPr>
              <a:t>2023</a:t>
            </a:r>
            <a:endParaRPr lang="ru-RU" sz="1600" dirty="0">
              <a:latin typeface="Times New Roman" pitchFamily="18" charset="0"/>
              <a:cs typeface="Times New Roman" pitchFamily="18" charset="0"/>
            </a:endParaRPr>
          </a:p>
        </p:txBody>
      </p:sp>
      <p:sp>
        <p:nvSpPr>
          <p:cNvPr id="14" name="TextBox 13"/>
          <p:cNvSpPr txBox="1"/>
          <p:nvPr/>
        </p:nvSpPr>
        <p:spPr>
          <a:xfrm>
            <a:off x="7796772" y="5793655"/>
            <a:ext cx="720080" cy="338554"/>
          </a:xfrm>
          <a:prstGeom prst="rect">
            <a:avLst/>
          </a:prstGeom>
          <a:noFill/>
        </p:spPr>
        <p:txBody>
          <a:bodyPr wrap="square" rtlCol="0">
            <a:spAutoFit/>
          </a:bodyPr>
          <a:lstStyle/>
          <a:p>
            <a:r>
              <a:rPr lang="ru-RU" sz="1600" dirty="0" smtClean="0">
                <a:latin typeface="Times New Roman" pitchFamily="18" charset="0"/>
                <a:cs typeface="Times New Roman" pitchFamily="18" charset="0"/>
              </a:rPr>
              <a:t>2024</a:t>
            </a:r>
            <a:endParaRPr lang="ru-RU" sz="1600" dirty="0">
              <a:latin typeface="Times New Roman" pitchFamily="18" charset="0"/>
              <a:cs typeface="Times New Roman" pitchFamily="18" charset="0"/>
            </a:endParaRPr>
          </a:p>
        </p:txBody>
      </p:sp>
      <p:graphicFrame>
        <p:nvGraphicFramePr>
          <p:cNvPr id="20" name="Объект 19"/>
          <p:cNvGraphicFramePr>
            <a:graphicFrameLocks noGrp="1"/>
          </p:cNvGraphicFramePr>
          <p:nvPr>
            <p:ph idx="1"/>
            <p:extLst>
              <p:ext uri="{D42A27DB-BD31-4B8C-83A1-F6EECF244321}">
                <p14:modId xmlns:p14="http://schemas.microsoft.com/office/powerpoint/2010/main" val="3405931043"/>
              </p:ext>
            </p:extLst>
          </p:nvPr>
        </p:nvGraphicFramePr>
        <p:xfrm>
          <a:off x="107504" y="692696"/>
          <a:ext cx="6696744" cy="576064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0240226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828" y="249875"/>
            <a:ext cx="8229600" cy="586837"/>
          </a:xfrm>
        </p:spPr>
        <p:txBody>
          <a:bodyPr>
            <a:normAutofit/>
          </a:bodyPr>
          <a:lstStyle/>
          <a:p>
            <a:r>
              <a:rPr lang="ru-RU" sz="1600" dirty="0">
                <a:latin typeface="Times New Roman" pitchFamily="18" charset="0"/>
                <a:cs typeface="Times New Roman" pitchFamily="18" charset="0"/>
              </a:rPr>
              <a:t>Отраслевая структура </a:t>
            </a:r>
            <a:r>
              <a:rPr lang="ru-RU" sz="1600" dirty="0" smtClean="0">
                <a:latin typeface="Times New Roman" pitchFamily="18" charset="0"/>
                <a:cs typeface="Times New Roman" pitchFamily="18" charset="0"/>
              </a:rPr>
              <a:t>расходов по разделам бюджетной классификации РФ в 2022 </a:t>
            </a:r>
            <a:r>
              <a:rPr lang="ru-RU" sz="1600" dirty="0">
                <a:latin typeface="Times New Roman" pitchFamily="18" charset="0"/>
                <a:cs typeface="Times New Roman" pitchFamily="18" charset="0"/>
              </a:rPr>
              <a:t>году (тыс. рублей)</a:t>
            </a:r>
          </a:p>
        </p:txBody>
      </p:sp>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3356992"/>
            <a:ext cx="1610392" cy="1584176"/>
          </a:xfrm>
        </p:spPr>
      </p:pic>
      <p:sp>
        <p:nvSpPr>
          <p:cNvPr id="8" name="TextBox 7"/>
          <p:cNvSpPr txBox="1"/>
          <p:nvPr/>
        </p:nvSpPr>
        <p:spPr>
          <a:xfrm>
            <a:off x="395536" y="3140968"/>
            <a:ext cx="1728192" cy="584775"/>
          </a:xfrm>
          <a:prstGeom prst="rect">
            <a:avLst/>
          </a:prstGeom>
          <a:noFill/>
        </p:spPr>
        <p:txBody>
          <a:bodyPr wrap="square" rtlCol="0">
            <a:spAutoFit/>
          </a:bodyPr>
          <a:lstStyle/>
          <a:p>
            <a:pPr algn="ctr"/>
            <a:r>
              <a:rPr lang="ru-RU" sz="1600" dirty="0" smtClean="0">
                <a:latin typeface="Times New Roman" pitchFamily="18" charset="0"/>
                <a:cs typeface="Times New Roman" pitchFamily="18" charset="0"/>
              </a:rPr>
              <a:t>Расходы всего</a:t>
            </a:r>
          </a:p>
          <a:p>
            <a:pPr algn="ctr"/>
            <a:r>
              <a:rPr lang="ru-RU" sz="1600" dirty="0" smtClean="0">
                <a:latin typeface="Times New Roman" pitchFamily="18" charset="0"/>
                <a:cs typeface="Times New Roman" pitchFamily="18" charset="0"/>
              </a:rPr>
              <a:t>3 167 387,6</a:t>
            </a:r>
            <a:endParaRPr lang="ru-RU" sz="1600" dirty="0">
              <a:latin typeface="Times New Roman" pitchFamily="18" charset="0"/>
              <a:cs typeface="Times New Roman" pitchFamily="18" charset="0"/>
            </a:endParaRPr>
          </a:p>
        </p:txBody>
      </p:sp>
      <p:sp>
        <p:nvSpPr>
          <p:cNvPr id="9" name="Овал 8"/>
          <p:cNvSpPr/>
          <p:nvPr/>
        </p:nvSpPr>
        <p:spPr>
          <a:xfrm>
            <a:off x="287524" y="836712"/>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Общегосударственные вопросы </a:t>
            </a:r>
          </a:p>
          <a:p>
            <a:pPr algn="ctr"/>
            <a:r>
              <a:rPr lang="ru-RU" sz="1000" dirty="0" smtClean="0">
                <a:latin typeface="Times New Roman" pitchFamily="18" charset="0"/>
                <a:cs typeface="Times New Roman" pitchFamily="18" charset="0"/>
              </a:rPr>
              <a:t>371 123,4</a:t>
            </a:r>
            <a:endParaRPr lang="ru-RU" sz="1000" dirty="0">
              <a:latin typeface="Times New Roman" pitchFamily="18" charset="0"/>
              <a:cs typeface="Times New Roman" pitchFamily="18" charset="0"/>
            </a:endParaRPr>
          </a:p>
        </p:txBody>
      </p:sp>
      <p:sp>
        <p:nvSpPr>
          <p:cNvPr id="12" name="Овал 11"/>
          <p:cNvSpPr/>
          <p:nvPr/>
        </p:nvSpPr>
        <p:spPr>
          <a:xfrm>
            <a:off x="1259632" y="1695953"/>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Национальная оборона</a:t>
            </a:r>
          </a:p>
          <a:p>
            <a:pPr algn="ctr"/>
            <a:r>
              <a:rPr lang="ru-RU" sz="1000" dirty="0" smtClean="0">
                <a:latin typeface="Times New Roman" pitchFamily="18" charset="0"/>
                <a:cs typeface="Times New Roman" pitchFamily="18" charset="0"/>
              </a:rPr>
              <a:t>601,2</a:t>
            </a:r>
            <a:endParaRPr lang="ru-RU" sz="1000" dirty="0">
              <a:latin typeface="Times New Roman" pitchFamily="18" charset="0"/>
              <a:cs typeface="Times New Roman" pitchFamily="18" charset="0"/>
            </a:endParaRPr>
          </a:p>
        </p:txBody>
      </p:sp>
      <p:sp>
        <p:nvSpPr>
          <p:cNvPr id="13" name="Овал 12"/>
          <p:cNvSpPr/>
          <p:nvPr/>
        </p:nvSpPr>
        <p:spPr>
          <a:xfrm>
            <a:off x="2123728" y="938637"/>
            <a:ext cx="1871464"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Национальная безопасность и правоохранительная деятельность</a:t>
            </a:r>
          </a:p>
          <a:p>
            <a:pPr algn="ctr"/>
            <a:r>
              <a:rPr lang="ru-RU" sz="1000" dirty="0" smtClean="0">
                <a:latin typeface="Times New Roman" pitchFamily="18" charset="0"/>
                <a:cs typeface="Times New Roman" pitchFamily="18" charset="0"/>
              </a:rPr>
              <a:t>46 078,4</a:t>
            </a:r>
            <a:endParaRPr lang="ru-RU" sz="1000" dirty="0">
              <a:latin typeface="Times New Roman" pitchFamily="18" charset="0"/>
              <a:cs typeface="Times New Roman" pitchFamily="18" charset="0"/>
            </a:endParaRPr>
          </a:p>
        </p:txBody>
      </p:sp>
      <p:sp>
        <p:nvSpPr>
          <p:cNvPr id="14" name="Овал 13"/>
          <p:cNvSpPr/>
          <p:nvPr/>
        </p:nvSpPr>
        <p:spPr>
          <a:xfrm>
            <a:off x="3808251" y="1365896"/>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Национальная экономика</a:t>
            </a:r>
          </a:p>
          <a:p>
            <a:pPr algn="ctr"/>
            <a:r>
              <a:rPr lang="ru-RU" sz="1000" dirty="0" smtClean="0">
                <a:latin typeface="Times New Roman" pitchFamily="18" charset="0"/>
                <a:cs typeface="Times New Roman" pitchFamily="18" charset="0"/>
              </a:rPr>
              <a:t>217 614,6</a:t>
            </a:r>
            <a:endParaRPr lang="ru-RU" sz="1000" dirty="0">
              <a:latin typeface="Times New Roman" pitchFamily="18" charset="0"/>
              <a:cs typeface="Times New Roman" pitchFamily="18" charset="0"/>
            </a:endParaRPr>
          </a:p>
        </p:txBody>
      </p:sp>
      <p:sp>
        <p:nvSpPr>
          <p:cNvPr id="15" name="Овал 14"/>
          <p:cNvSpPr/>
          <p:nvPr/>
        </p:nvSpPr>
        <p:spPr>
          <a:xfrm>
            <a:off x="3658660" y="2345170"/>
            <a:ext cx="1514019"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Жилищно-коммунальное хозяйство</a:t>
            </a:r>
          </a:p>
          <a:p>
            <a:pPr algn="ctr"/>
            <a:r>
              <a:rPr lang="ru-RU" sz="1000" dirty="0" smtClean="0">
                <a:latin typeface="Times New Roman" pitchFamily="18" charset="0"/>
                <a:cs typeface="Times New Roman" pitchFamily="18" charset="0"/>
              </a:rPr>
              <a:t>1 009 404,9</a:t>
            </a:r>
            <a:endParaRPr lang="ru-RU" sz="1000" dirty="0">
              <a:latin typeface="Times New Roman" pitchFamily="18" charset="0"/>
              <a:cs typeface="Times New Roman" pitchFamily="18" charset="0"/>
            </a:endParaRPr>
          </a:p>
        </p:txBody>
      </p:sp>
      <p:sp>
        <p:nvSpPr>
          <p:cNvPr id="16" name="Овал 15"/>
          <p:cNvSpPr/>
          <p:nvPr/>
        </p:nvSpPr>
        <p:spPr>
          <a:xfrm>
            <a:off x="5032891" y="2710848"/>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Охрана окружающей среды</a:t>
            </a:r>
          </a:p>
          <a:p>
            <a:pPr algn="ctr"/>
            <a:r>
              <a:rPr lang="ru-RU" sz="1000" dirty="0" smtClean="0">
                <a:latin typeface="Times New Roman" pitchFamily="18" charset="0"/>
                <a:cs typeface="Times New Roman" pitchFamily="18" charset="0"/>
              </a:rPr>
              <a:t>1 361,3</a:t>
            </a:r>
            <a:endParaRPr lang="ru-RU" sz="1000" dirty="0">
              <a:latin typeface="Times New Roman" pitchFamily="18" charset="0"/>
              <a:cs typeface="Times New Roman" pitchFamily="18" charset="0"/>
            </a:endParaRPr>
          </a:p>
        </p:txBody>
      </p:sp>
      <p:sp>
        <p:nvSpPr>
          <p:cNvPr id="17" name="Овал 16"/>
          <p:cNvSpPr/>
          <p:nvPr/>
        </p:nvSpPr>
        <p:spPr>
          <a:xfrm>
            <a:off x="5004048" y="3704478"/>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Образование</a:t>
            </a:r>
          </a:p>
          <a:p>
            <a:pPr algn="ctr"/>
            <a:r>
              <a:rPr lang="ru-RU" sz="1000" dirty="0" smtClean="0">
                <a:latin typeface="Times New Roman" pitchFamily="18" charset="0"/>
                <a:cs typeface="Times New Roman" pitchFamily="18" charset="0"/>
              </a:rPr>
              <a:t>641 439,7</a:t>
            </a:r>
            <a:endParaRPr lang="ru-RU" sz="1000" dirty="0">
              <a:latin typeface="Times New Roman" pitchFamily="18" charset="0"/>
              <a:cs typeface="Times New Roman" pitchFamily="18" charset="0"/>
            </a:endParaRPr>
          </a:p>
        </p:txBody>
      </p:sp>
      <p:sp>
        <p:nvSpPr>
          <p:cNvPr id="18" name="Овал 17"/>
          <p:cNvSpPr/>
          <p:nvPr/>
        </p:nvSpPr>
        <p:spPr>
          <a:xfrm>
            <a:off x="5032891" y="5472645"/>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Социальная политика</a:t>
            </a:r>
          </a:p>
          <a:p>
            <a:pPr algn="ctr"/>
            <a:r>
              <a:rPr lang="ru-RU" sz="1000" dirty="0" smtClean="0">
                <a:latin typeface="Times New Roman" pitchFamily="18" charset="0"/>
                <a:cs typeface="Times New Roman" pitchFamily="18" charset="0"/>
              </a:rPr>
              <a:t>75 960,2</a:t>
            </a:r>
            <a:endParaRPr lang="ru-RU" sz="1000" dirty="0">
              <a:latin typeface="Times New Roman" pitchFamily="18" charset="0"/>
              <a:cs typeface="Times New Roman" pitchFamily="18" charset="0"/>
            </a:endParaRPr>
          </a:p>
        </p:txBody>
      </p:sp>
      <p:sp>
        <p:nvSpPr>
          <p:cNvPr id="19" name="Овал 18"/>
          <p:cNvSpPr/>
          <p:nvPr/>
        </p:nvSpPr>
        <p:spPr>
          <a:xfrm>
            <a:off x="3588459" y="5651730"/>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Физическая культура и спорт</a:t>
            </a:r>
          </a:p>
          <a:p>
            <a:pPr algn="ctr"/>
            <a:r>
              <a:rPr lang="ru-RU" sz="1000" dirty="0" smtClean="0">
                <a:latin typeface="Times New Roman" pitchFamily="18" charset="0"/>
                <a:cs typeface="Times New Roman" pitchFamily="18" charset="0"/>
              </a:rPr>
              <a:t>79 467,9</a:t>
            </a:r>
            <a:endParaRPr lang="ru-RU" sz="1000" dirty="0">
              <a:latin typeface="Times New Roman" pitchFamily="18" charset="0"/>
              <a:cs typeface="Times New Roman" pitchFamily="18" charset="0"/>
            </a:endParaRPr>
          </a:p>
        </p:txBody>
      </p:sp>
      <p:sp>
        <p:nvSpPr>
          <p:cNvPr id="20" name="Овал 19"/>
          <p:cNvSpPr/>
          <p:nvPr/>
        </p:nvSpPr>
        <p:spPr>
          <a:xfrm>
            <a:off x="4014605" y="4509120"/>
            <a:ext cx="1531679"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Культура и кинематография </a:t>
            </a:r>
          </a:p>
          <a:p>
            <a:pPr algn="ctr"/>
            <a:r>
              <a:rPr lang="ru-RU" sz="1000" dirty="0" smtClean="0">
                <a:latin typeface="Times New Roman" pitchFamily="18" charset="0"/>
                <a:cs typeface="Times New Roman" pitchFamily="18" charset="0"/>
              </a:rPr>
              <a:t>172 028,6</a:t>
            </a:r>
            <a:endParaRPr lang="ru-RU" sz="1000" dirty="0">
              <a:latin typeface="Times New Roman" pitchFamily="18" charset="0"/>
              <a:cs typeface="Times New Roman" pitchFamily="18" charset="0"/>
            </a:endParaRPr>
          </a:p>
        </p:txBody>
      </p:sp>
      <p:sp>
        <p:nvSpPr>
          <p:cNvPr id="21" name="Овал 20"/>
          <p:cNvSpPr/>
          <p:nvPr/>
        </p:nvSpPr>
        <p:spPr>
          <a:xfrm>
            <a:off x="8492" y="5651730"/>
            <a:ext cx="2174857" cy="10081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Межбюджетные трансферты общего характера бюджетам бюджетной системы Российской Федерации</a:t>
            </a:r>
          </a:p>
          <a:p>
            <a:pPr algn="ctr"/>
            <a:r>
              <a:rPr lang="ru-RU" sz="1000" dirty="0" smtClean="0">
                <a:latin typeface="Times New Roman" pitchFamily="18" charset="0"/>
                <a:cs typeface="Times New Roman" pitchFamily="18" charset="0"/>
              </a:rPr>
              <a:t>525 359,6</a:t>
            </a:r>
            <a:endParaRPr lang="ru-RU" sz="1000" dirty="0">
              <a:latin typeface="Times New Roman" pitchFamily="18" charset="0"/>
              <a:cs typeface="Times New Roman" pitchFamily="18" charset="0"/>
            </a:endParaRPr>
          </a:p>
        </p:txBody>
      </p:sp>
      <p:sp>
        <p:nvSpPr>
          <p:cNvPr id="22" name="Овал 21"/>
          <p:cNvSpPr/>
          <p:nvPr/>
        </p:nvSpPr>
        <p:spPr>
          <a:xfrm>
            <a:off x="2210353" y="5921896"/>
            <a:ext cx="136815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Средства массовой информации</a:t>
            </a:r>
          </a:p>
          <a:p>
            <a:pPr algn="ctr"/>
            <a:r>
              <a:rPr lang="ru-RU" sz="1000" dirty="0" smtClean="0">
                <a:latin typeface="Times New Roman" pitchFamily="18" charset="0"/>
                <a:cs typeface="Times New Roman" pitchFamily="18" charset="0"/>
              </a:rPr>
              <a:t>26 947,8</a:t>
            </a:r>
            <a:endParaRPr lang="ru-RU" sz="1000" dirty="0">
              <a:latin typeface="Times New Roman" pitchFamily="18" charset="0"/>
              <a:cs typeface="Times New Roman" pitchFamily="18" charset="0"/>
            </a:endParaRPr>
          </a:p>
        </p:txBody>
      </p:sp>
      <p:cxnSp>
        <p:nvCxnSpPr>
          <p:cNvPr id="24" name="Прямая со стрелкой 23"/>
          <p:cNvCxnSpPr>
            <a:endCxn id="13" idx="4"/>
          </p:cNvCxnSpPr>
          <p:nvPr/>
        </p:nvCxnSpPr>
        <p:spPr>
          <a:xfrm flipV="1">
            <a:off x="1943708" y="1874741"/>
            <a:ext cx="1115752" cy="18769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a:endCxn id="9" idx="4"/>
          </p:cNvCxnSpPr>
          <p:nvPr/>
        </p:nvCxnSpPr>
        <p:spPr>
          <a:xfrm flipH="1" flipV="1">
            <a:off x="971600" y="1772816"/>
            <a:ext cx="248643" cy="19529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V="1">
            <a:off x="1475656" y="2632057"/>
            <a:ext cx="360040" cy="10936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a:endCxn id="14" idx="3"/>
          </p:cNvCxnSpPr>
          <p:nvPr/>
        </p:nvCxnSpPr>
        <p:spPr>
          <a:xfrm flipV="1">
            <a:off x="1503995" y="2164911"/>
            <a:ext cx="2504617" cy="17681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flipV="1">
            <a:off x="1835696" y="3140968"/>
            <a:ext cx="1972555" cy="9361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flipV="1">
            <a:off x="1813871" y="3433355"/>
            <a:ext cx="3262185" cy="7157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a:endCxn id="17" idx="2"/>
          </p:cNvCxnSpPr>
          <p:nvPr/>
        </p:nvCxnSpPr>
        <p:spPr>
          <a:xfrm>
            <a:off x="1023699" y="4172530"/>
            <a:ext cx="398034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a:off x="1835696" y="4293096"/>
            <a:ext cx="2232248"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a:off x="1813871" y="4353015"/>
            <a:ext cx="3262185" cy="13802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a:off x="1742301" y="4437112"/>
            <a:ext cx="2083569"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Прямая со стрелкой 47"/>
          <p:cNvCxnSpPr/>
          <p:nvPr/>
        </p:nvCxnSpPr>
        <p:spPr>
          <a:xfrm>
            <a:off x="1742301" y="4558816"/>
            <a:ext cx="936104" cy="1345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p:cNvCxnSpPr/>
          <p:nvPr/>
        </p:nvCxnSpPr>
        <p:spPr>
          <a:xfrm flipH="1">
            <a:off x="1220243" y="4977172"/>
            <a:ext cx="255413" cy="6745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56" name="Диаграмма 55"/>
          <p:cNvGraphicFramePr/>
          <p:nvPr>
            <p:extLst>
              <p:ext uri="{D42A27DB-BD31-4B8C-83A1-F6EECF244321}">
                <p14:modId xmlns:p14="http://schemas.microsoft.com/office/powerpoint/2010/main" val="4182492183"/>
              </p:ext>
            </p:extLst>
          </p:nvPr>
        </p:nvGraphicFramePr>
        <p:xfrm>
          <a:off x="6372200" y="644138"/>
          <a:ext cx="2771800" cy="61206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254636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352928" cy="562074"/>
          </a:xfrm>
        </p:spPr>
        <p:txBody>
          <a:bodyPr>
            <a:normAutofit fontScale="90000"/>
          </a:bodyPr>
          <a:lstStyle/>
          <a:p>
            <a:r>
              <a:rPr lang="ru-RU" sz="1600" dirty="0" smtClean="0">
                <a:latin typeface="Times New Roman" pitchFamily="18" charset="0"/>
                <a:cs typeface="Times New Roman" pitchFamily="18" charset="0"/>
              </a:rPr>
              <a:t>Расходы бюджета Северо-Енисейского района по разделам функциональной классификации, (тыс. рублей)</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752225302"/>
              </p:ext>
            </p:extLst>
          </p:nvPr>
        </p:nvGraphicFramePr>
        <p:xfrm>
          <a:off x="0" y="764704"/>
          <a:ext cx="2592288" cy="12961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p:nvPr>
            <p:extLst>
              <p:ext uri="{D42A27DB-BD31-4B8C-83A1-F6EECF244321}">
                <p14:modId xmlns:p14="http://schemas.microsoft.com/office/powerpoint/2010/main" val="1041345082"/>
              </p:ext>
            </p:extLst>
          </p:nvPr>
        </p:nvGraphicFramePr>
        <p:xfrm>
          <a:off x="107504" y="2204864"/>
          <a:ext cx="2520280" cy="11521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Диаграмма 5"/>
          <p:cNvGraphicFramePr/>
          <p:nvPr>
            <p:extLst>
              <p:ext uri="{D42A27DB-BD31-4B8C-83A1-F6EECF244321}">
                <p14:modId xmlns:p14="http://schemas.microsoft.com/office/powerpoint/2010/main" val="1639232063"/>
              </p:ext>
            </p:extLst>
          </p:nvPr>
        </p:nvGraphicFramePr>
        <p:xfrm>
          <a:off x="107504" y="3501008"/>
          <a:ext cx="2952328" cy="14401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Диаграмма 6"/>
          <p:cNvGraphicFramePr/>
          <p:nvPr>
            <p:extLst>
              <p:ext uri="{D42A27DB-BD31-4B8C-83A1-F6EECF244321}">
                <p14:modId xmlns:p14="http://schemas.microsoft.com/office/powerpoint/2010/main" val="1264546230"/>
              </p:ext>
            </p:extLst>
          </p:nvPr>
        </p:nvGraphicFramePr>
        <p:xfrm>
          <a:off x="107504" y="5085184"/>
          <a:ext cx="3192016" cy="138392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Диаграмма 7"/>
          <p:cNvGraphicFramePr/>
          <p:nvPr>
            <p:extLst>
              <p:ext uri="{D42A27DB-BD31-4B8C-83A1-F6EECF244321}">
                <p14:modId xmlns:p14="http://schemas.microsoft.com/office/powerpoint/2010/main" val="1505617867"/>
              </p:ext>
            </p:extLst>
          </p:nvPr>
        </p:nvGraphicFramePr>
        <p:xfrm>
          <a:off x="2699792" y="764704"/>
          <a:ext cx="2952328" cy="12961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Диаграмма 8"/>
          <p:cNvGraphicFramePr/>
          <p:nvPr>
            <p:extLst>
              <p:ext uri="{D42A27DB-BD31-4B8C-83A1-F6EECF244321}">
                <p14:modId xmlns:p14="http://schemas.microsoft.com/office/powerpoint/2010/main" val="222518198"/>
              </p:ext>
            </p:extLst>
          </p:nvPr>
        </p:nvGraphicFramePr>
        <p:xfrm>
          <a:off x="2987824" y="2204864"/>
          <a:ext cx="2448272" cy="129614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Диаграмма 9"/>
          <p:cNvGraphicFramePr/>
          <p:nvPr>
            <p:extLst>
              <p:ext uri="{D42A27DB-BD31-4B8C-83A1-F6EECF244321}">
                <p14:modId xmlns:p14="http://schemas.microsoft.com/office/powerpoint/2010/main" val="1521399751"/>
              </p:ext>
            </p:extLst>
          </p:nvPr>
        </p:nvGraphicFramePr>
        <p:xfrm>
          <a:off x="2915816" y="3645024"/>
          <a:ext cx="2880320" cy="138392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1" name="Диаграмма 10"/>
          <p:cNvGraphicFramePr/>
          <p:nvPr>
            <p:extLst>
              <p:ext uri="{D42A27DB-BD31-4B8C-83A1-F6EECF244321}">
                <p14:modId xmlns:p14="http://schemas.microsoft.com/office/powerpoint/2010/main" val="802978765"/>
              </p:ext>
            </p:extLst>
          </p:nvPr>
        </p:nvGraphicFramePr>
        <p:xfrm>
          <a:off x="3059832" y="5157192"/>
          <a:ext cx="2736304" cy="1324397"/>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2" name="Диаграмма 11"/>
          <p:cNvGraphicFramePr/>
          <p:nvPr>
            <p:extLst>
              <p:ext uri="{D42A27DB-BD31-4B8C-83A1-F6EECF244321}">
                <p14:modId xmlns:p14="http://schemas.microsoft.com/office/powerpoint/2010/main" val="1810536976"/>
              </p:ext>
            </p:extLst>
          </p:nvPr>
        </p:nvGraphicFramePr>
        <p:xfrm>
          <a:off x="5076056" y="1772816"/>
          <a:ext cx="2160240" cy="1095896"/>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3" name="Диаграмма 12"/>
          <p:cNvGraphicFramePr/>
          <p:nvPr>
            <p:extLst>
              <p:ext uri="{D42A27DB-BD31-4B8C-83A1-F6EECF244321}">
                <p14:modId xmlns:p14="http://schemas.microsoft.com/office/powerpoint/2010/main" val="2683909947"/>
              </p:ext>
            </p:extLst>
          </p:nvPr>
        </p:nvGraphicFramePr>
        <p:xfrm>
          <a:off x="6084168" y="2852936"/>
          <a:ext cx="2880320" cy="1296144"/>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4" name="Диаграмма 13"/>
          <p:cNvGraphicFramePr/>
          <p:nvPr>
            <p:extLst>
              <p:ext uri="{D42A27DB-BD31-4B8C-83A1-F6EECF244321}">
                <p14:modId xmlns:p14="http://schemas.microsoft.com/office/powerpoint/2010/main" val="1243961912"/>
              </p:ext>
            </p:extLst>
          </p:nvPr>
        </p:nvGraphicFramePr>
        <p:xfrm>
          <a:off x="5796136" y="4149080"/>
          <a:ext cx="2736304" cy="1296144"/>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5" name="Диаграмма 14"/>
          <p:cNvGraphicFramePr/>
          <p:nvPr>
            <p:extLst>
              <p:ext uri="{D42A27DB-BD31-4B8C-83A1-F6EECF244321}">
                <p14:modId xmlns:p14="http://schemas.microsoft.com/office/powerpoint/2010/main" val="969350251"/>
              </p:ext>
            </p:extLst>
          </p:nvPr>
        </p:nvGraphicFramePr>
        <p:xfrm>
          <a:off x="6012160" y="5301208"/>
          <a:ext cx="2915816" cy="151216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6" name="Диаграмма 15"/>
          <p:cNvGraphicFramePr/>
          <p:nvPr>
            <p:extLst>
              <p:ext uri="{D42A27DB-BD31-4B8C-83A1-F6EECF244321}">
                <p14:modId xmlns:p14="http://schemas.microsoft.com/office/powerpoint/2010/main" val="562505640"/>
              </p:ext>
            </p:extLst>
          </p:nvPr>
        </p:nvGraphicFramePr>
        <p:xfrm>
          <a:off x="6228184" y="548680"/>
          <a:ext cx="2952328" cy="1368152"/>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3899032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19108"/>
            <a:ext cx="4248472" cy="789322"/>
          </a:xfrm>
        </p:spPr>
        <p:txBody>
          <a:bodyPr>
            <a:normAutofit fontScale="90000"/>
          </a:bodyPr>
          <a:lstStyle/>
          <a:p>
            <a:r>
              <a:rPr lang="ru-RU" sz="1600" dirty="0">
                <a:latin typeface="Times New Roman" pitchFamily="18" charset="0"/>
                <a:cs typeface="Times New Roman" pitchFamily="18" charset="0"/>
              </a:rPr>
              <a:t>Структура расходов </a:t>
            </a:r>
            <a:r>
              <a:rPr lang="ru-RU" sz="1600" dirty="0" smtClean="0">
                <a:latin typeface="Times New Roman" pitchFamily="18" charset="0"/>
                <a:cs typeface="Times New Roman" pitchFamily="18" charset="0"/>
              </a:rPr>
              <a:t>бюджета района </a:t>
            </a:r>
            <a:r>
              <a:rPr lang="ru-RU" sz="1600" dirty="0">
                <a:latin typeface="Times New Roman" pitchFamily="18" charset="0"/>
                <a:cs typeface="Times New Roman" pitchFamily="18" charset="0"/>
              </a:rPr>
              <a:t>по разделам бюджетной классификации РФ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на 2020–2024 годы, (млн. рублей)</a:t>
            </a:r>
            <a:endParaRPr lang="ru-RU" sz="1600" dirty="0">
              <a:latin typeface="Times New Roman" pitchFamily="18" charset="0"/>
              <a:cs typeface="Times New Roman" pitchFamily="18" charset="0"/>
            </a:endParaRPr>
          </a:p>
        </p:txBody>
      </p:sp>
      <p:graphicFrame>
        <p:nvGraphicFramePr>
          <p:cNvPr id="20" name="Объект 19"/>
          <p:cNvGraphicFramePr>
            <a:graphicFrameLocks noGrp="1"/>
          </p:cNvGraphicFramePr>
          <p:nvPr>
            <p:ph sz="quarter" idx="4294967295"/>
            <p:extLst>
              <p:ext uri="{D42A27DB-BD31-4B8C-83A1-F6EECF244321}">
                <p14:modId xmlns:p14="http://schemas.microsoft.com/office/powerpoint/2010/main" val="1769323874"/>
              </p:ext>
            </p:extLst>
          </p:nvPr>
        </p:nvGraphicFramePr>
        <p:xfrm>
          <a:off x="107503" y="836712"/>
          <a:ext cx="4248472" cy="5823837"/>
        </p:xfrm>
        <a:graphic>
          <a:graphicData uri="http://schemas.openxmlformats.org/drawingml/2006/table">
            <a:tbl>
              <a:tblPr>
                <a:tableStyleId>{5DA37D80-6434-44D0-A028-1B22A696006F}</a:tableStyleId>
              </a:tblPr>
              <a:tblGrid>
                <a:gridCol w="2234144"/>
                <a:gridCol w="440819"/>
                <a:gridCol w="393377"/>
                <a:gridCol w="393377"/>
                <a:gridCol w="393378"/>
                <a:gridCol w="393377"/>
              </a:tblGrid>
              <a:tr h="259902">
                <a:tc>
                  <a:txBody>
                    <a:bodyPr/>
                    <a:lstStyle/>
                    <a:p>
                      <a:pPr algn="ctr" fontAlgn="ctr"/>
                      <a:r>
                        <a:rPr lang="ru-RU" sz="800" b="1" i="1" u="none" strike="noStrike" dirty="0">
                          <a:effectLst/>
                          <a:latin typeface="Times New Roman" pitchFamily="18" charset="0"/>
                          <a:cs typeface="Times New Roman" pitchFamily="18" charset="0"/>
                        </a:rPr>
                        <a:t>Наименование</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ctr" fontAlgn="ctr"/>
                      <a:r>
                        <a:rPr lang="ru-RU" sz="800" b="1" i="1" u="none" strike="noStrike" dirty="0" smtClean="0">
                          <a:effectLst/>
                          <a:latin typeface="Times New Roman" pitchFamily="18" charset="0"/>
                          <a:cs typeface="Times New Roman" pitchFamily="18" charset="0"/>
                        </a:rPr>
                        <a:t>2020</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факт</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ctr" fontAlgn="ctr"/>
                      <a:r>
                        <a:rPr lang="ru-RU" sz="800" b="1" i="1" u="none" strike="noStrike" dirty="0" smtClean="0">
                          <a:effectLst/>
                          <a:latin typeface="Times New Roman" pitchFamily="18" charset="0"/>
                          <a:cs typeface="Times New Roman" pitchFamily="18" charset="0"/>
                        </a:rPr>
                        <a:t>2021</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план</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ctr" fontAlgn="ctr"/>
                      <a:r>
                        <a:rPr lang="ru-RU" sz="800" b="1" i="1" u="none" strike="noStrike" dirty="0" smtClean="0">
                          <a:effectLst/>
                          <a:latin typeface="Times New Roman" pitchFamily="18" charset="0"/>
                          <a:cs typeface="Times New Roman" pitchFamily="18" charset="0"/>
                        </a:rPr>
                        <a:t>2022</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7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ctr" fontAlgn="ctr"/>
                      <a:r>
                        <a:rPr lang="ru-RU" sz="800" b="1" i="1" u="none" strike="noStrike" dirty="0" smtClean="0">
                          <a:effectLst/>
                          <a:latin typeface="Times New Roman" pitchFamily="18" charset="0"/>
                          <a:cs typeface="Times New Roman" pitchFamily="18" charset="0"/>
                        </a:rPr>
                        <a:t>2023</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ctr" fontAlgn="ctr"/>
                      <a:r>
                        <a:rPr lang="ru-RU" sz="800" b="1" i="1" u="none" strike="noStrike" dirty="0" smtClean="0">
                          <a:effectLst/>
                          <a:latin typeface="Times New Roman" pitchFamily="18" charset="0"/>
                          <a:cs typeface="Times New Roman" pitchFamily="18" charset="0"/>
                        </a:rPr>
                        <a:t>2024</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r>
              <a:tr h="137121">
                <a:tc>
                  <a:txBody>
                    <a:bodyPr/>
                    <a:lstStyle/>
                    <a:p>
                      <a:pPr algn="l" fontAlgn="t"/>
                      <a:r>
                        <a:rPr lang="ru-RU" sz="800" b="1" u="none" strike="noStrike" dirty="0">
                          <a:effectLst/>
                          <a:latin typeface="Times New Roman" pitchFamily="18" charset="0"/>
                          <a:cs typeface="Times New Roman" pitchFamily="18" charset="0"/>
                        </a:rPr>
                        <a:t>Всего</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ctr"/>
                      <a:r>
                        <a:rPr lang="ru-RU" sz="800" b="1" i="0" u="none" strike="noStrike" dirty="0" smtClean="0">
                          <a:solidFill>
                            <a:schemeClr val="tx1"/>
                          </a:solidFill>
                          <a:effectLst/>
                          <a:latin typeface="Times New Roman" pitchFamily="18" charset="0"/>
                          <a:cs typeface="Times New Roman" pitchFamily="18" charset="0"/>
                        </a:rPr>
                        <a:t>2 213,4</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3 564,4</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3 167,4</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3 024,1</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3 071,1</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r>
              <a:tr h="188049">
                <a:tc>
                  <a:txBody>
                    <a:bodyPr/>
                    <a:lstStyle/>
                    <a:p>
                      <a:pPr algn="l" fontAlgn="t"/>
                      <a:r>
                        <a:rPr lang="ru-RU" sz="800" b="1" u="none" strike="noStrike" dirty="0">
                          <a:effectLst/>
                          <a:latin typeface="Times New Roman" pitchFamily="18" charset="0"/>
                          <a:cs typeface="Times New Roman" pitchFamily="18" charset="0"/>
                        </a:rPr>
                        <a:t>Общегосударственные вопросы</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effectLst/>
                          <a:latin typeface="Times New Roman" pitchFamily="18" charset="0"/>
                          <a:cs typeface="Times New Roman" pitchFamily="18" charset="0"/>
                        </a:rPr>
                        <a:t>313,4</a:t>
                      </a:r>
                      <a:endParaRPr lang="ru-RU" sz="800" b="1" i="0" u="none" strike="noStrike" dirty="0">
                        <a:effectLst/>
                        <a:latin typeface="Times New Roman" pitchFamily="18" charset="0"/>
                        <a:cs typeface="Times New Roman" pitchFamily="18" charset="0"/>
                      </a:endParaRPr>
                    </a:p>
                  </a:txBody>
                  <a:tcPr marL="9525" marR="9525" marT="9525" marB="0" anchor="ctr">
                    <a:solidFill>
                      <a:schemeClr val="bg1"/>
                    </a:solidFill>
                  </a:tcP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434,8</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371,1</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291,2</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r" fontAlgn="ctr"/>
                      <a:r>
                        <a:rPr lang="ru-RU" sz="800" b="1" i="0" u="none" strike="noStrike" dirty="0" smtClean="0">
                          <a:solidFill>
                            <a:schemeClr val="tx2">
                              <a:lumMod val="50000"/>
                            </a:schemeClr>
                          </a:solidFill>
                          <a:effectLst/>
                          <a:latin typeface="Times New Roman" pitchFamily="18" charset="0"/>
                          <a:cs typeface="Times New Roman" pitchFamily="18" charset="0"/>
                        </a:rPr>
                        <a:t>291,4</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r>
              <a:tr h="399814">
                <a:tc>
                  <a:txBody>
                    <a:bodyPr/>
                    <a:lstStyle/>
                    <a:p>
                      <a:pPr algn="l" fontAlgn="t"/>
                      <a:r>
                        <a:rPr lang="ru-RU" sz="800" u="none" strike="noStrike" dirty="0">
                          <a:effectLst/>
                          <a:latin typeface="Times New Roman" pitchFamily="18" charset="0"/>
                          <a:cs typeface="Times New Roman" pitchFamily="18" charset="0"/>
                        </a:rPr>
                        <a:t>Функционирование высшего должностного лица субъекта РФ и </a:t>
                      </a:r>
                      <a:r>
                        <a:rPr lang="ru-RU" sz="800" u="none" strike="noStrike" dirty="0" smtClean="0">
                          <a:effectLst/>
                          <a:latin typeface="Times New Roman" pitchFamily="18" charset="0"/>
                          <a:cs typeface="Times New Roman" pitchFamily="18" charset="0"/>
                        </a:rPr>
                        <a:t>муниципального </a:t>
                      </a:r>
                      <a:r>
                        <a:rPr lang="ru-RU" sz="800" u="none" strike="noStrike" dirty="0">
                          <a:effectLst/>
                          <a:latin typeface="Times New Roman" pitchFamily="18" charset="0"/>
                          <a:cs typeface="Times New Roman" pitchFamily="18" charset="0"/>
                        </a:rPr>
                        <a:t>образования</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12,1</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15,0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8,3</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8,2</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8,3</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531161">
                <a:tc>
                  <a:txBody>
                    <a:bodyPr/>
                    <a:lstStyle/>
                    <a:p>
                      <a:pPr algn="l" fontAlgn="t"/>
                      <a:r>
                        <a:rPr lang="ru-RU" sz="800" u="none" strike="noStrike" dirty="0">
                          <a:effectLst/>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a:t>
                      </a:r>
                      <a:r>
                        <a:rPr lang="ru-RU" sz="800" u="none" strike="noStrike" dirty="0" smtClean="0">
                          <a:effectLst/>
                          <a:latin typeface="Times New Roman" pitchFamily="18" charset="0"/>
                          <a:cs typeface="Times New Roman" pitchFamily="18" charset="0"/>
                        </a:rPr>
                        <a:t>муниципальных </a:t>
                      </a:r>
                      <a:r>
                        <a:rPr lang="ru-RU" sz="800" u="none" strike="noStrike" dirty="0">
                          <a:effectLst/>
                          <a:latin typeface="Times New Roman" pitchFamily="18" charset="0"/>
                          <a:cs typeface="Times New Roman" pitchFamily="18" charset="0"/>
                        </a:rPr>
                        <a:t>образований</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6,7</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7,2</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7,5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7,4</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7,5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412535">
                <a:tc>
                  <a:txBody>
                    <a:bodyPr/>
                    <a:lstStyle/>
                    <a:p>
                      <a:pPr algn="l" fontAlgn="t"/>
                      <a:r>
                        <a:rPr lang="ru-RU" sz="800" u="none" strike="noStrike" dirty="0">
                          <a:effectLst/>
                          <a:latin typeface="Times New Roman" pitchFamily="18" charset="0"/>
                          <a:cs typeface="Times New Roman" pitchFamily="18" charset="0"/>
                        </a:rPr>
                        <a:t>Функционирование высших исполнительных органов государственной власти местных администраций</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223,9</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301,7</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233,5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219,5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219,6</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56893">
                <a:tc>
                  <a:txBody>
                    <a:bodyPr/>
                    <a:lstStyle/>
                    <a:p>
                      <a:pPr algn="l" fontAlgn="t"/>
                      <a:r>
                        <a:rPr lang="ru-RU" sz="800" u="none" strike="noStrike" dirty="0">
                          <a:effectLst/>
                          <a:latin typeface="Times New Roman" pitchFamily="18" charset="0"/>
                          <a:cs typeface="Times New Roman" pitchFamily="18" charset="0"/>
                        </a:rPr>
                        <a:t>Судебная система</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0,009</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0,008</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0,1</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0,003</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531161">
                <a:tc>
                  <a:txBody>
                    <a:bodyPr/>
                    <a:lstStyle/>
                    <a:p>
                      <a:pPr algn="l" fontAlgn="t"/>
                      <a:r>
                        <a:rPr lang="ru-RU" sz="800" u="none" strike="noStrike" dirty="0">
                          <a:effectLst/>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35,1</a:t>
                      </a: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41,0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38,2</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38,3</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38,2</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307867">
                <a:tc>
                  <a:txBody>
                    <a:bodyPr/>
                    <a:lstStyle/>
                    <a:p>
                      <a:pPr algn="l" fontAlgn="t"/>
                      <a:r>
                        <a:rPr lang="ru-RU" sz="800" b="0" i="0" u="none" strike="noStrike" dirty="0" smtClean="0">
                          <a:solidFill>
                            <a:schemeClr val="tx2">
                              <a:lumMod val="50000"/>
                            </a:schemeClr>
                          </a:solidFill>
                          <a:effectLst/>
                          <a:latin typeface="Times New Roman" pitchFamily="18" charset="0"/>
                          <a:cs typeface="Times New Roman" pitchFamily="18" charset="0"/>
                        </a:rPr>
                        <a:t>Обеспечение проведения выборов и референдумов</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2,4</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1" i="0" u="none" strike="noStrike" dirty="0" smtClean="0">
                          <a:solidFill>
                            <a:schemeClr val="tx2">
                              <a:lumMod val="50000"/>
                            </a:schemeClr>
                          </a:solidFill>
                          <a:effectLst/>
                          <a:latin typeface="Times New Roman" pitchFamily="18" charset="0"/>
                          <a:cs typeface="Times New Roman" pitchFamily="18" charset="0"/>
                        </a:rPr>
                        <a:t>0,0</a:t>
                      </a:r>
                    </a:p>
                  </a:txBody>
                  <a:tcPr marL="5360" marR="5360" marT="5360" marB="0">
                    <a:solidFill>
                      <a:schemeClr val="bg1"/>
                    </a:solidFill>
                  </a:tcPr>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1" i="0" u="none" strike="noStrike" dirty="0" smtClean="0">
                          <a:solidFill>
                            <a:schemeClr val="tx2">
                              <a:lumMod val="50000"/>
                            </a:schemeClr>
                          </a:solidFill>
                          <a:effectLst/>
                          <a:latin typeface="Times New Roman" pitchFamily="18" charset="0"/>
                          <a:cs typeface="Times New Roman" pitchFamily="18" charset="0"/>
                        </a:rPr>
                        <a:t>0,0</a:t>
                      </a:r>
                    </a:p>
                  </a:txBody>
                  <a:tcPr marL="5360" marR="5360" marT="5360" marB="0"/>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0" i="0" u="none" strike="noStrike" dirty="0" smtClean="0">
                          <a:solidFill>
                            <a:schemeClr val="tx2">
                              <a:lumMod val="50000"/>
                            </a:schemeClr>
                          </a:solidFill>
                          <a:effectLst/>
                          <a:latin typeface="Times New Roman" pitchFamily="18" charset="0"/>
                          <a:cs typeface="Times New Roman" pitchFamily="18" charset="0"/>
                        </a:rPr>
                        <a:t>0</a:t>
                      </a:r>
                      <a:r>
                        <a:rPr lang="ru-RU" sz="800" b="1" i="0" u="none" strike="noStrike" dirty="0" smtClean="0">
                          <a:solidFill>
                            <a:schemeClr val="tx2">
                              <a:lumMod val="50000"/>
                            </a:schemeClr>
                          </a:solidFill>
                          <a:effectLst/>
                          <a:latin typeface="Times New Roman" pitchFamily="18" charset="0"/>
                          <a:cs typeface="Times New Roman" pitchFamily="18" charset="0"/>
                        </a:rPr>
                        <a:t>,0</a:t>
                      </a:r>
                    </a:p>
                  </a:txBody>
                  <a:tcPr marL="5360" marR="5360" marT="5360" marB="0"/>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ru-RU" sz="800" b="0" i="0" u="none" strike="noStrike" dirty="0" smtClean="0">
                          <a:solidFill>
                            <a:schemeClr val="tx2">
                              <a:lumMod val="50000"/>
                            </a:schemeClr>
                          </a:solidFill>
                          <a:effectLst/>
                          <a:latin typeface="Times New Roman" pitchFamily="18" charset="0"/>
                          <a:cs typeface="Times New Roman" pitchFamily="18" charset="0"/>
                        </a:rPr>
                        <a:t>0</a:t>
                      </a:r>
                      <a:r>
                        <a:rPr lang="ru-RU" sz="800" b="1" i="0" u="none" strike="noStrike" dirty="0" smtClean="0">
                          <a:solidFill>
                            <a:schemeClr val="tx2">
                              <a:lumMod val="50000"/>
                            </a:schemeClr>
                          </a:solidFill>
                          <a:effectLst/>
                          <a:latin typeface="Times New Roman" pitchFamily="18" charset="0"/>
                          <a:cs typeface="Times New Roman" pitchFamily="18" charset="0"/>
                        </a:rPr>
                        <a:t>,0</a:t>
                      </a:r>
                    </a:p>
                    <a:p>
                      <a:pPr algn="r" fontAlgn="t"/>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41608">
                <a:tc>
                  <a:txBody>
                    <a:bodyPr/>
                    <a:lstStyle/>
                    <a:p>
                      <a:pPr algn="l" fontAlgn="t"/>
                      <a:r>
                        <a:rPr lang="ru-RU" sz="800" u="none" strike="noStrike" dirty="0">
                          <a:effectLst/>
                          <a:latin typeface="Times New Roman" pitchFamily="18" charset="0"/>
                          <a:cs typeface="Times New Roman" pitchFamily="18" charset="0"/>
                        </a:rPr>
                        <a:t>Резервные фонды</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0,0</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60,0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54610">
                <a:tc>
                  <a:txBody>
                    <a:bodyPr/>
                    <a:lstStyle/>
                    <a:p>
                      <a:pPr algn="l" fontAlgn="t"/>
                      <a:r>
                        <a:rPr lang="ru-RU" sz="800" u="none" strike="noStrike" dirty="0">
                          <a:effectLst/>
                          <a:latin typeface="Times New Roman" pitchFamily="18" charset="0"/>
                          <a:cs typeface="Times New Roman" pitchFamily="18" charset="0"/>
                        </a:rPr>
                        <a:t>Другие общегосударственные вопросы</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33,2</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9,9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78,5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12,8</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12,8</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41608">
                <a:tc>
                  <a:txBody>
                    <a:bodyPr/>
                    <a:lstStyle/>
                    <a:p>
                      <a:pPr algn="l" fontAlgn="t"/>
                      <a:r>
                        <a:rPr lang="ru-RU" sz="800" b="1" u="none" strike="noStrike" dirty="0">
                          <a:effectLst/>
                          <a:latin typeface="Times New Roman" pitchFamily="18" charset="0"/>
                          <a:cs typeface="Times New Roman" pitchFamily="18" charset="0"/>
                        </a:rPr>
                        <a:t>Национальная оборона</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effectLst/>
                          <a:latin typeface="Times New Roman" pitchFamily="18" charset="0"/>
                          <a:cs typeface="Times New Roman" pitchFamily="18" charset="0"/>
                        </a:rPr>
                        <a:t>0,5</a:t>
                      </a:r>
                      <a:endParaRPr lang="ru-RU" sz="800" b="1"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0,6</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0,6</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0,6</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0,0</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268468">
                <a:tc>
                  <a:txBody>
                    <a:bodyPr/>
                    <a:lstStyle/>
                    <a:p>
                      <a:pPr algn="l" fontAlgn="t"/>
                      <a:r>
                        <a:rPr lang="ru-RU" sz="800" b="1" u="none" strike="noStrike" dirty="0">
                          <a:effectLst/>
                          <a:latin typeface="Times New Roman" pitchFamily="18" charset="0"/>
                          <a:cs typeface="Times New Roman" pitchFamily="18" charset="0"/>
                        </a:rPr>
                        <a:t>Национальная безопасность и правоохранительная деятельность</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effectLst/>
                          <a:latin typeface="Times New Roman" pitchFamily="18" charset="0"/>
                          <a:cs typeface="Times New Roman" pitchFamily="18" charset="0"/>
                        </a:rPr>
                        <a:t>37,8</a:t>
                      </a:r>
                      <a:endParaRPr lang="ru-RU" sz="800" b="1"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57,5</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46,1</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45,9</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44,3</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399814">
                <a:tc>
                  <a:txBody>
                    <a:bodyPr/>
                    <a:lstStyle/>
                    <a:p>
                      <a:pPr algn="l" fontAlgn="t"/>
                      <a:r>
                        <a:rPr lang="ru-RU" sz="800" u="none" strike="noStrike" dirty="0">
                          <a:effectLst/>
                          <a:latin typeface="Times New Roman" pitchFamily="18" charset="0"/>
                          <a:cs typeface="Times New Roman" pitchFamily="18" charset="0"/>
                        </a:rPr>
                        <a:t>Предупреждение и ликвидация последствий чс природного и техногенного характера, гражданская оборона</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35,5</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54,6</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44,7</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44,5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42,9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268468">
                <a:tc>
                  <a:txBody>
                    <a:bodyPr/>
                    <a:lstStyle/>
                    <a:p>
                      <a:pPr algn="l" fontAlgn="t"/>
                      <a:r>
                        <a:rPr lang="ru-RU" sz="800" u="none" strike="noStrike" dirty="0">
                          <a:effectLst/>
                          <a:latin typeface="Times New Roman" pitchFamily="18" charset="0"/>
                          <a:cs typeface="Times New Roman" pitchFamily="18" charset="0"/>
                        </a:rPr>
                        <a:t>Обеспечение пожарной безопасности</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1,3</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2,4</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1,0</a:t>
                      </a:r>
                    </a:p>
                    <a:p>
                      <a:pPr algn="r" fontAlgn="t"/>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399814">
                <a:tc>
                  <a:txBody>
                    <a:bodyPr/>
                    <a:lstStyle/>
                    <a:p>
                      <a:pPr algn="l" fontAlgn="t"/>
                      <a:r>
                        <a:rPr lang="ru-RU" sz="800" u="none" strike="noStrike" dirty="0">
                          <a:effectLst/>
                          <a:latin typeface="Times New Roman" pitchFamily="18" charset="0"/>
                          <a:cs typeface="Times New Roman" pitchFamily="18" charset="0"/>
                        </a:rPr>
                        <a:t>Другие вопросы в области национальной безопасности и правоохранительной деятельности</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1,0</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0,4</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0,4</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0,4</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41608">
                <a:tc>
                  <a:txBody>
                    <a:bodyPr/>
                    <a:lstStyle/>
                    <a:p>
                      <a:pPr algn="l" fontAlgn="t"/>
                      <a:r>
                        <a:rPr lang="ru-RU" sz="800" b="1" u="none" strike="noStrike" dirty="0">
                          <a:effectLst/>
                          <a:latin typeface="Times New Roman" pitchFamily="18" charset="0"/>
                          <a:cs typeface="Times New Roman" pitchFamily="18" charset="0"/>
                        </a:rPr>
                        <a:t>Национальная экономика</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effectLst/>
                          <a:latin typeface="Times New Roman" pitchFamily="18" charset="0"/>
                          <a:cs typeface="Times New Roman" pitchFamily="18" charset="0"/>
                        </a:rPr>
                        <a:t>155,3</a:t>
                      </a:r>
                      <a:endParaRPr lang="ru-RU" sz="800" b="1"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235,8</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217,6</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108,1</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1" i="0" u="none" strike="noStrike" dirty="0" smtClean="0">
                          <a:solidFill>
                            <a:schemeClr val="tx2">
                              <a:lumMod val="50000"/>
                            </a:schemeClr>
                          </a:solidFill>
                          <a:effectLst/>
                          <a:latin typeface="Times New Roman" pitchFamily="18" charset="0"/>
                          <a:cs typeface="Times New Roman" pitchFamily="18" charset="0"/>
                        </a:rPr>
                        <a:t>104,7</a:t>
                      </a:r>
                      <a:endParaRPr lang="ru-RU" sz="800" b="1"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45744">
                <a:tc>
                  <a:txBody>
                    <a:bodyPr/>
                    <a:lstStyle/>
                    <a:p>
                      <a:pPr algn="l" fontAlgn="t"/>
                      <a:r>
                        <a:rPr lang="ru-RU" sz="800" u="none" strike="noStrike" dirty="0">
                          <a:effectLst/>
                          <a:latin typeface="Times New Roman" pitchFamily="18" charset="0"/>
                          <a:cs typeface="Times New Roman" pitchFamily="18" charset="0"/>
                        </a:rPr>
                        <a:t>Сельское хозяйство и рыболовство</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0,7</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0,9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41608">
                <a:tc>
                  <a:txBody>
                    <a:bodyPr/>
                    <a:lstStyle/>
                    <a:p>
                      <a:pPr algn="l" fontAlgn="t"/>
                      <a:r>
                        <a:rPr lang="ru-RU" sz="800" u="none" strike="noStrike" dirty="0">
                          <a:effectLst/>
                          <a:latin typeface="Times New Roman" pitchFamily="18" charset="0"/>
                          <a:cs typeface="Times New Roman" pitchFamily="18" charset="0"/>
                        </a:rPr>
                        <a:t>Транспорт</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18,8</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27,7</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44,5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29,5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29,5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181605">
                <a:tc>
                  <a:txBody>
                    <a:bodyPr/>
                    <a:lstStyle/>
                    <a:p>
                      <a:pPr algn="l" fontAlgn="t"/>
                      <a:r>
                        <a:rPr lang="ru-RU" sz="800" u="none" strike="noStrike" dirty="0">
                          <a:effectLst/>
                          <a:latin typeface="Times New Roman" pitchFamily="18" charset="0"/>
                          <a:cs typeface="Times New Roman" pitchFamily="18" charset="0"/>
                        </a:rPr>
                        <a:t>Дорожное хозяйство</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85,8</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166,9</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148,5</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54,0</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54,1</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r h="514379">
                <a:tc>
                  <a:txBody>
                    <a:bodyPr/>
                    <a:lstStyle/>
                    <a:p>
                      <a:pPr algn="l" fontAlgn="t"/>
                      <a:r>
                        <a:rPr lang="ru-RU" sz="800" u="none" strike="noStrike" dirty="0">
                          <a:effectLst/>
                          <a:latin typeface="Times New Roman" pitchFamily="18" charset="0"/>
                          <a:cs typeface="Times New Roman" pitchFamily="18" charset="0"/>
                        </a:rPr>
                        <a:t>Другие вопросы в области национальной экономики</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effectLst/>
                          <a:latin typeface="Times New Roman" pitchFamily="18" charset="0"/>
                          <a:cs typeface="Times New Roman" pitchFamily="18" charset="0"/>
                        </a:rPr>
                        <a:t>50,0</a:t>
                      </a:r>
                      <a:endParaRPr lang="ru-RU" sz="800" b="0" i="0" u="none" strike="noStrike" dirty="0">
                        <a:effectLst/>
                        <a:latin typeface="Times New Roman" pitchFamily="18" charset="0"/>
                        <a:cs typeface="Times New Roman" pitchFamily="18" charset="0"/>
                      </a:endParaRPr>
                    </a:p>
                  </a:txBody>
                  <a:tcPr marL="9525" marR="9525" marT="9525"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40,3</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solidFill>
                      <a:schemeClr val="bg1"/>
                    </a:solidFill>
                  </a:tcPr>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23,7</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23,7</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c>
                  <a:txBody>
                    <a:bodyPr/>
                    <a:lstStyle/>
                    <a:p>
                      <a:pPr algn="r" fontAlgn="t"/>
                      <a:r>
                        <a:rPr lang="ru-RU" sz="800" b="0" i="0" u="none" strike="noStrike" dirty="0" smtClean="0">
                          <a:solidFill>
                            <a:schemeClr val="tx2">
                              <a:lumMod val="50000"/>
                            </a:schemeClr>
                          </a:solidFill>
                          <a:effectLst/>
                          <a:latin typeface="Times New Roman" pitchFamily="18" charset="0"/>
                          <a:cs typeface="Times New Roman" pitchFamily="18" charset="0"/>
                        </a:rPr>
                        <a:t>20,2</a:t>
                      </a:r>
                      <a:endParaRPr lang="ru-RU" sz="800" b="0" i="0" u="none" strike="noStrike" dirty="0">
                        <a:solidFill>
                          <a:schemeClr val="tx2">
                            <a:lumMod val="50000"/>
                          </a:schemeClr>
                        </a:solidFill>
                        <a:effectLst/>
                        <a:latin typeface="Times New Roman" pitchFamily="18" charset="0"/>
                        <a:cs typeface="Times New Roman" pitchFamily="18" charset="0"/>
                      </a:endParaRPr>
                    </a:p>
                  </a:txBody>
                  <a:tcPr marL="5360" marR="5360" marT="5360" marB="0"/>
                </a:tc>
              </a:tr>
            </a:tbl>
          </a:graphicData>
        </a:graphic>
      </p:graphicFrame>
      <p:graphicFrame>
        <p:nvGraphicFramePr>
          <p:cNvPr id="21" name="Таблица 20"/>
          <p:cNvGraphicFramePr>
            <a:graphicFrameLocks noGrp="1"/>
          </p:cNvGraphicFramePr>
          <p:nvPr>
            <p:extLst>
              <p:ext uri="{D42A27DB-BD31-4B8C-83A1-F6EECF244321}">
                <p14:modId xmlns:p14="http://schemas.microsoft.com/office/powerpoint/2010/main" val="1687421261"/>
              </p:ext>
            </p:extLst>
          </p:nvPr>
        </p:nvGraphicFramePr>
        <p:xfrm>
          <a:off x="4499992" y="836707"/>
          <a:ext cx="4536505" cy="5830263"/>
        </p:xfrm>
        <a:graphic>
          <a:graphicData uri="http://schemas.openxmlformats.org/drawingml/2006/table">
            <a:tbl>
              <a:tblPr>
                <a:tableStyleId>{5DA37D80-6434-44D0-A028-1B22A696006F}</a:tableStyleId>
              </a:tblPr>
              <a:tblGrid>
                <a:gridCol w="2334052"/>
                <a:gridCol w="438255"/>
                <a:gridCol w="420462"/>
                <a:gridCol w="420047"/>
                <a:gridCol w="503642"/>
                <a:gridCol w="420047"/>
              </a:tblGrid>
              <a:tr h="137852">
                <a:tc>
                  <a:txBody>
                    <a:bodyPr/>
                    <a:lstStyle/>
                    <a:p>
                      <a:pPr algn="ctr" fontAlgn="ctr"/>
                      <a:r>
                        <a:rPr lang="ru-RU" sz="800" b="1" u="none" strike="noStrike" dirty="0">
                          <a:effectLst/>
                          <a:latin typeface="Times New Roman" pitchFamily="18" charset="0"/>
                          <a:cs typeface="Times New Roman" pitchFamily="18" charset="0"/>
                        </a:rPr>
                        <a:t>Наименование</a:t>
                      </a:r>
                      <a:endParaRPr lang="ru-RU" sz="800" b="1" i="0" u="none" strike="noStrike" dirty="0">
                        <a:effectLst/>
                        <a:latin typeface="Times New Roman" pitchFamily="18" charset="0"/>
                        <a:cs typeface="Times New Roman" pitchFamily="18" charset="0"/>
                      </a:endParaRPr>
                    </a:p>
                  </a:txBody>
                  <a:tcPr marL="5859" marR="5859" marT="5859" marB="0" anchor="ctr"/>
                </a:tc>
                <a:tc>
                  <a:txBody>
                    <a:bodyPr/>
                    <a:lstStyle/>
                    <a:p>
                      <a:pPr algn="ctr" fontAlgn="ctr"/>
                      <a:r>
                        <a:rPr lang="ru-RU" sz="800" b="1" i="1" u="none" strike="noStrike" dirty="0" smtClean="0">
                          <a:effectLst/>
                          <a:latin typeface="Times New Roman" pitchFamily="18" charset="0"/>
                          <a:cs typeface="Times New Roman" pitchFamily="18" charset="0"/>
                        </a:rPr>
                        <a:t>2020</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факт</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ctr" fontAlgn="ctr"/>
                      <a:r>
                        <a:rPr lang="ru-RU" sz="800" b="1" i="1" u="none" strike="noStrike" dirty="0" smtClean="0">
                          <a:effectLst/>
                          <a:latin typeface="Times New Roman" pitchFamily="18" charset="0"/>
                          <a:cs typeface="Times New Roman" pitchFamily="18" charset="0"/>
                        </a:rPr>
                        <a:t>2021</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план</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solidFill>
                      <a:schemeClr val="bg1"/>
                    </a:solidFill>
                  </a:tcPr>
                </a:tc>
                <a:tc>
                  <a:txBody>
                    <a:bodyPr/>
                    <a:lstStyle/>
                    <a:p>
                      <a:pPr algn="ctr" fontAlgn="ctr"/>
                      <a:r>
                        <a:rPr lang="ru-RU" sz="800" b="1" i="1" u="none" strike="noStrike" dirty="0" smtClean="0">
                          <a:effectLst/>
                          <a:latin typeface="Times New Roman" pitchFamily="18" charset="0"/>
                          <a:cs typeface="Times New Roman" pitchFamily="18" charset="0"/>
                        </a:rPr>
                        <a:t>2022</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7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ctr" fontAlgn="ctr"/>
                      <a:r>
                        <a:rPr lang="ru-RU" sz="800" b="1" i="1" u="none" strike="noStrike" dirty="0" smtClean="0">
                          <a:effectLst/>
                          <a:latin typeface="Times New Roman" pitchFamily="18" charset="0"/>
                          <a:cs typeface="Times New Roman" pitchFamily="18" charset="0"/>
                        </a:rPr>
                        <a:t>2023</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c>
                  <a:txBody>
                    <a:bodyPr/>
                    <a:lstStyle/>
                    <a:p>
                      <a:pPr algn="ctr" fontAlgn="ctr"/>
                      <a:r>
                        <a:rPr lang="ru-RU" sz="800" b="1" i="1" u="none" strike="noStrike" dirty="0" smtClean="0">
                          <a:effectLst/>
                          <a:latin typeface="Times New Roman" pitchFamily="18" charset="0"/>
                          <a:cs typeface="Times New Roman" pitchFamily="18" charset="0"/>
                        </a:rPr>
                        <a:t>2024</a:t>
                      </a:r>
                    </a:p>
                    <a:p>
                      <a:pPr algn="ctr" fontAlgn="ctr"/>
                      <a:r>
                        <a:rPr lang="ru-RU" sz="800" b="1" i="1" u="none" strike="noStrike" dirty="0" smtClean="0">
                          <a:solidFill>
                            <a:schemeClr val="tx2">
                              <a:lumMod val="50000"/>
                            </a:schemeClr>
                          </a:solidFill>
                          <a:effectLst/>
                          <a:latin typeface="Times New Roman" pitchFamily="18" charset="0"/>
                          <a:cs typeface="Times New Roman" pitchFamily="18" charset="0"/>
                        </a:rPr>
                        <a:t>прогноз</a:t>
                      </a:r>
                      <a:endParaRPr lang="ru-RU" sz="800" b="1" i="1" u="none" strike="noStrike" dirty="0">
                        <a:solidFill>
                          <a:schemeClr val="tx2">
                            <a:lumMod val="50000"/>
                          </a:schemeClr>
                        </a:solidFill>
                        <a:effectLst/>
                        <a:latin typeface="Times New Roman" pitchFamily="18" charset="0"/>
                        <a:cs typeface="Times New Roman" pitchFamily="18" charset="0"/>
                      </a:endParaRPr>
                    </a:p>
                  </a:txBody>
                  <a:tcPr marL="5360" marR="5360" marT="5360" marB="0" anchor="ctr"/>
                </a:tc>
              </a:tr>
              <a:tr h="167187">
                <a:tc>
                  <a:txBody>
                    <a:bodyPr/>
                    <a:lstStyle/>
                    <a:p>
                      <a:pPr algn="l" fontAlgn="t"/>
                      <a:r>
                        <a:rPr lang="ru-RU" sz="800" b="1" u="none" strike="noStrike" dirty="0">
                          <a:effectLst/>
                          <a:latin typeface="Times New Roman" pitchFamily="18" charset="0"/>
                          <a:cs typeface="Times New Roman" pitchFamily="18" charset="0"/>
                        </a:rPr>
                        <a:t>Жилищно-коммунальное хозяйство</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u="none" strike="noStrike" dirty="0" smtClean="0">
                          <a:effectLst/>
                          <a:latin typeface="Times New Roman" pitchFamily="18" charset="0"/>
                          <a:cs typeface="Times New Roman" pitchFamily="18" charset="0"/>
                        </a:rPr>
                        <a:t>689,5  </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1 518,0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1 009,4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481,6</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481,6</a:t>
                      </a:r>
                      <a:endParaRPr lang="ru-RU" sz="800" b="1" i="0" u="none" strike="noStrike" dirty="0">
                        <a:effectLst/>
                        <a:latin typeface="Times New Roman" pitchFamily="18" charset="0"/>
                        <a:cs typeface="Times New Roman" pitchFamily="18" charset="0"/>
                      </a:endParaRPr>
                    </a:p>
                  </a:txBody>
                  <a:tcPr marL="5859" marR="5859" marT="5859" marB="0"/>
                </a:tc>
              </a:tr>
              <a:tr h="137852">
                <a:tc>
                  <a:txBody>
                    <a:bodyPr/>
                    <a:lstStyle/>
                    <a:p>
                      <a:pPr algn="l" fontAlgn="t"/>
                      <a:r>
                        <a:rPr lang="ru-RU" sz="800" u="none" strike="noStrike" dirty="0">
                          <a:effectLst/>
                          <a:latin typeface="Times New Roman" pitchFamily="18" charset="0"/>
                          <a:cs typeface="Times New Roman" pitchFamily="18" charset="0"/>
                        </a:rPr>
                        <a:t>Жилищное хозяйство</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69,0</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470,0</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364,3</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7,0</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7,0</a:t>
                      </a:r>
                      <a:endParaRPr lang="ru-RU" sz="800" b="0" i="0" u="none" strike="noStrike" dirty="0">
                        <a:effectLst/>
                        <a:latin typeface="Times New Roman" pitchFamily="18" charset="0"/>
                        <a:cs typeface="Times New Roman" pitchFamily="18" charset="0"/>
                      </a:endParaRPr>
                    </a:p>
                  </a:txBody>
                  <a:tcPr marL="5859" marR="5859" marT="5859" marB="0"/>
                </a:tc>
              </a:tr>
              <a:tr h="182599">
                <a:tc>
                  <a:txBody>
                    <a:bodyPr/>
                    <a:lstStyle/>
                    <a:p>
                      <a:pPr algn="l" fontAlgn="t"/>
                      <a:r>
                        <a:rPr lang="ru-RU" sz="800" u="none" strike="noStrike" dirty="0">
                          <a:effectLst/>
                          <a:latin typeface="Times New Roman" pitchFamily="18" charset="0"/>
                          <a:cs typeface="Times New Roman" pitchFamily="18" charset="0"/>
                        </a:rPr>
                        <a:t>Коммунальное хозяйство</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530,6</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844,3</a:t>
                      </a: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574,3</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420,6</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420,6</a:t>
                      </a:r>
                      <a:endParaRPr lang="ru-RU" sz="800" b="0" i="0" u="none" strike="noStrike" dirty="0">
                        <a:effectLst/>
                        <a:latin typeface="Times New Roman" pitchFamily="18" charset="0"/>
                        <a:cs typeface="Times New Roman" pitchFamily="18" charset="0"/>
                      </a:endParaRPr>
                    </a:p>
                  </a:txBody>
                  <a:tcPr marL="5859" marR="5859" marT="5859" marB="0"/>
                </a:tc>
              </a:tr>
              <a:tr h="150420">
                <a:tc>
                  <a:txBody>
                    <a:bodyPr/>
                    <a:lstStyle/>
                    <a:p>
                      <a:pPr algn="l" fontAlgn="t"/>
                      <a:r>
                        <a:rPr lang="ru-RU" sz="800" u="none" strike="noStrike" dirty="0">
                          <a:effectLst/>
                          <a:latin typeface="Times New Roman" pitchFamily="18" charset="0"/>
                          <a:cs typeface="Times New Roman" pitchFamily="18" charset="0"/>
                        </a:rPr>
                        <a:t>Благоустройство</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53,6</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173,2</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45,0</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28,4</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28,4</a:t>
                      </a:r>
                      <a:endParaRPr lang="ru-RU" sz="800" b="0" i="0" u="none" strike="noStrike" dirty="0">
                        <a:effectLst/>
                        <a:latin typeface="Times New Roman" pitchFamily="18" charset="0"/>
                        <a:cs typeface="Times New Roman" pitchFamily="18" charset="0"/>
                      </a:endParaRPr>
                    </a:p>
                  </a:txBody>
                  <a:tcPr marL="5859" marR="5859" marT="5859" marB="0"/>
                </a:tc>
              </a:tr>
              <a:tr h="296585">
                <a:tc>
                  <a:txBody>
                    <a:bodyPr/>
                    <a:lstStyle/>
                    <a:p>
                      <a:pPr algn="l" fontAlgn="t"/>
                      <a:r>
                        <a:rPr lang="ru-RU" sz="800" u="none" strike="noStrike" dirty="0">
                          <a:effectLst/>
                          <a:latin typeface="Times New Roman" pitchFamily="18" charset="0"/>
                          <a:cs typeface="Times New Roman" pitchFamily="18" charset="0"/>
                        </a:rPr>
                        <a:t>Другие вопросы в области жилищно-коммунального хозяйства</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36,3</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30,4</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25,7</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25,6</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25,6</a:t>
                      </a:r>
                      <a:endParaRPr lang="ru-RU" sz="800" b="0"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b="1" i="0" u="none" strike="noStrike" dirty="0" smtClean="0">
                          <a:effectLst/>
                          <a:latin typeface="Times New Roman" pitchFamily="18" charset="0"/>
                          <a:cs typeface="Times New Roman" pitchFamily="18" charset="0"/>
                        </a:rPr>
                        <a:t>Охрана окружающей среды</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1,7</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1,5</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1,4</a:t>
                      </a:r>
                      <a:endParaRPr lang="ru-RU" sz="800" b="1"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b="1" u="none" strike="noStrike" dirty="0">
                          <a:effectLst/>
                          <a:latin typeface="Times New Roman" pitchFamily="18" charset="0"/>
                          <a:cs typeface="Times New Roman" pitchFamily="18" charset="0"/>
                        </a:rPr>
                        <a:t>Образование</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619,2</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758,8</a:t>
                      </a: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641,4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623,5</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617,8</a:t>
                      </a:r>
                      <a:endParaRPr lang="ru-RU" sz="800" b="1"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u="none" strike="noStrike" dirty="0">
                          <a:effectLst/>
                          <a:latin typeface="Times New Roman" pitchFamily="18" charset="0"/>
                          <a:cs typeface="Times New Roman" pitchFamily="18" charset="0"/>
                        </a:rPr>
                        <a:t>Дошкольное образование</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161,2</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181,7</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166,5,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164,3</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164,3</a:t>
                      </a:r>
                      <a:endParaRPr lang="ru-RU" sz="800" b="0"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u="none" strike="noStrike" dirty="0">
                          <a:effectLst/>
                          <a:latin typeface="Times New Roman" pitchFamily="18" charset="0"/>
                          <a:cs typeface="Times New Roman" pitchFamily="18" charset="0"/>
                        </a:rPr>
                        <a:t>Общее образование</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283,0</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369,7</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289,4</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277,8</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272,0</a:t>
                      </a:r>
                      <a:endParaRPr lang="ru-RU" sz="800" b="0"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u="none" strike="noStrike" dirty="0">
                          <a:effectLst/>
                          <a:latin typeface="Times New Roman" pitchFamily="18" charset="0"/>
                          <a:cs typeface="Times New Roman" pitchFamily="18" charset="0"/>
                        </a:rPr>
                        <a:t>Дополнительное образование детей</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104,3</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117,9</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105,8</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102,2</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102,2</a:t>
                      </a:r>
                      <a:endParaRPr lang="ru-RU" sz="800" b="0" i="0" u="none" strike="noStrike" dirty="0">
                        <a:effectLst/>
                        <a:latin typeface="Times New Roman" pitchFamily="18" charset="0"/>
                        <a:cs typeface="Times New Roman" pitchFamily="18" charset="0"/>
                      </a:endParaRPr>
                    </a:p>
                  </a:txBody>
                  <a:tcPr marL="5859" marR="5859" marT="5859" marB="0"/>
                </a:tc>
              </a:tr>
              <a:tr h="280743">
                <a:tc>
                  <a:txBody>
                    <a:bodyPr/>
                    <a:lstStyle/>
                    <a:p>
                      <a:pPr algn="l" fontAlgn="t"/>
                      <a:r>
                        <a:rPr lang="ru-RU" sz="800" u="none" strike="noStrike" dirty="0">
                          <a:effectLst/>
                          <a:latin typeface="Times New Roman" pitchFamily="18" charset="0"/>
                          <a:cs typeface="Times New Roman" pitchFamily="18" charset="0"/>
                        </a:rPr>
                        <a:t>Молодежная политика и оздоровление детей</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10,9</a:t>
                      </a:r>
                    </a:p>
                    <a:p>
                      <a:pPr algn="r" fontAlgn="t"/>
                      <a:r>
                        <a:rPr lang="ru-RU" sz="800" u="none" strike="noStrike" dirty="0" smtClean="0">
                          <a:effectLst/>
                          <a:latin typeface="Times New Roman" pitchFamily="18" charset="0"/>
                          <a:cs typeface="Times New Roman" pitchFamily="18" charset="0"/>
                        </a:rPr>
                        <a:t> </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20,4</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17,5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17,3</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17,3</a:t>
                      </a:r>
                      <a:endParaRPr lang="ru-RU" sz="800" b="0" i="0" u="none" strike="noStrike" dirty="0">
                        <a:effectLst/>
                        <a:latin typeface="Times New Roman" pitchFamily="18" charset="0"/>
                        <a:cs typeface="Times New Roman" pitchFamily="18" charset="0"/>
                      </a:endParaRPr>
                    </a:p>
                  </a:txBody>
                  <a:tcPr marL="5859" marR="5859" marT="5859" marB="0"/>
                </a:tc>
              </a:tr>
              <a:tr h="137852">
                <a:tc>
                  <a:txBody>
                    <a:bodyPr/>
                    <a:lstStyle/>
                    <a:p>
                      <a:pPr algn="l" fontAlgn="t"/>
                      <a:r>
                        <a:rPr lang="ru-RU" sz="800" u="none" strike="noStrike" dirty="0">
                          <a:effectLst/>
                          <a:latin typeface="Times New Roman" pitchFamily="18" charset="0"/>
                          <a:cs typeface="Times New Roman" pitchFamily="18" charset="0"/>
                        </a:rPr>
                        <a:t>Другие вопросы в области образования</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59,8</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69,1</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62,2</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61,9</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61,9</a:t>
                      </a:r>
                      <a:endParaRPr lang="ru-RU" sz="800" b="0"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b="1" u="none" strike="noStrike" dirty="0">
                          <a:effectLst/>
                          <a:latin typeface="Times New Roman" pitchFamily="18" charset="0"/>
                          <a:cs typeface="Times New Roman" pitchFamily="18" charset="0"/>
                        </a:rPr>
                        <a:t>Культура,  кинематография</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139,7</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170,1</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172,0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140,2</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140,2</a:t>
                      </a:r>
                      <a:endParaRPr lang="ru-RU" sz="800" b="1"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u="none" strike="noStrike" dirty="0">
                          <a:effectLst/>
                          <a:latin typeface="Times New Roman" pitchFamily="18" charset="0"/>
                          <a:cs typeface="Times New Roman" pitchFamily="18" charset="0"/>
                        </a:rPr>
                        <a:t>Культура</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87,8</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108,8</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114,1</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83,9</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83,9</a:t>
                      </a:r>
                      <a:endParaRPr lang="ru-RU" sz="800" b="0" i="0" u="none" strike="noStrike" dirty="0">
                        <a:effectLst/>
                        <a:latin typeface="Times New Roman" pitchFamily="18" charset="0"/>
                        <a:cs typeface="Times New Roman" pitchFamily="18" charset="0"/>
                      </a:endParaRPr>
                    </a:p>
                  </a:txBody>
                  <a:tcPr marL="5859" marR="5859" marT="5859" marB="0"/>
                </a:tc>
              </a:tr>
              <a:tr h="298004">
                <a:tc>
                  <a:txBody>
                    <a:bodyPr/>
                    <a:lstStyle/>
                    <a:p>
                      <a:pPr algn="l" fontAlgn="t"/>
                      <a:r>
                        <a:rPr lang="ru-RU" sz="800" u="none" strike="noStrike" dirty="0">
                          <a:effectLst/>
                          <a:latin typeface="Times New Roman" pitchFamily="18" charset="0"/>
                          <a:cs typeface="Times New Roman" pitchFamily="18" charset="0"/>
                        </a:rPr>
                        <a:t>Другие вопросы в области культуры, кинематографии</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51,9</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61,3</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57,9</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56,3</a:t>
                      </a:r>
                    </a:p>
                    <a:p>
                      <a:pPr algn="r" fontAlgn="t"/>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56,3</a:t>
                      </a:r>
                      <a:endParaRPr lang="ru-RU" sz="800" b="0" i="0" u="none" strike="noStrike" dirty="0">
                        <a:effectLst/>
                        <a:latin typeface="Times New Roman" pitchFamily="18" charset="0"/>
                        <a:cs typeface="Times New Roman" pitchFamily="18" charset="0"/>
                      </a:endParaRPr>
                    </a:p>
                  </a:txBody>
                  <a:tcPr marL="5859" marR="5859" marT="5859" marB="0"/>
                </a:tc>
              </a:tr>
              <a:tr h="154508">
                <a:tc>
                  <a:txBody>
                    <a:bodyPr/>
                    <a:lstStyle/>
                    <a:p>
                      <a:pPr algn="l" fontAlgn="t"/>
                      <a:r>
                        <a:rPr lang="ru-RU" sz="800" b="1" i="0" u="none" strike="noStrike" dirty="0" smtClean="0">
                          <a:effectLst/>
                          <a:latin typeface="Times New Roman" pitchFamily="18" charset="0"/>
                          <a:cs typeface="Times New Roman" pitchFamily="18" charset="0"/>
                        </a:rPr>
                        <a:t>Здравоохранение</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9,5</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14,3</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r>
              <a:tr h="154508">
                <a:tc>
                  <a:txBody>
                    <a:bodyPr/>
                    <a:lstStyle/>
                    <a:p>
                      <a:pPr algn="l" fontAlgn="t"/>
                      <a:r>
                        <a:rPr lang="ru-RU" sz="800" b="0" i="0" u="none" strike="noStrike" dirty="0" smtClean="0">
                          <a:effectLst/>
                          <a:latin typeface="Times New Roman" pitchFamily="18" charset="0"/>
                          <a:cs typeface="Times New Roman" pitchFamily="18" charset="0"/>
                        </a:rPr>
                        <a:t>Стационарная медицинская</a:t>
                      </a:r>
                      <a:r>
                        <a:rPr lang="ru-RU" sz="800" b="0" i="0" u="none" strike="noStrike" baseline="0" dirty="0" smtClean="0">
                          <a:effectLst/>
                          <a:latin typeface="Times New Roman" pitchFamily="18" charset="0"/>
                          <a:cs typeface="Times New Roman" pitchFamily="18" charset="0"/>
                        </a:rPr>
                        <a:t> помощь</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9,5</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14,3</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b="1" u="none" strike="noStrike" dirty="0">
                          <a:effectLst/>
                          <a:latin typeface="Times New Roman" pitchFamily="18" charset="0"/>
                          <a:cs typeface="Times New Roman" pitchFamily="18" charset="0"/>
                        </a:rPr>
                        <a:t>Социальная политика</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40,8</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60,4</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76,0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52,7</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40,5</a:t>
                      </a:r>
                      <a:endParaRPr lang="ru-RU" sz="800" b="1"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u="none" strike="noStrike" dirty="0">
                          <a:effectLst/>
                          <a:latin typeface="Times New Roman" pitchFamily="18" charset="0"/>
                          <a:cs typeface="Times New Roman" pitchFamily="18" charset="0"/>
                        </a:rPr>
                        <a:t>Пенсионное обеспечение</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2,0  </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2,4</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3,4</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3,4</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3,4</a:t>
                      </a:r>
                      <a:endParaRPr lang="ru-RU" sz="800" b="0" i="0" u="none" strike="noStrike" dirty="0">
                        <a:effectLst/>
                        <a:latin typeface="Times New Roman" pitchFamily="18" charset="0"/>
                        <a:cs typeface="Times New Roman" pitchFamily="18" charset="0"/>
                      </a:endParaRPr>
                    </a:p>
                  </a:txBody>
                  <a:tcPr marL="5859" marR="5859" marT="5859" marB="0"/>
                </a:tc>
              </a:tr>
              <a:tr h="137852">
                <a:tc>
                  <a:txBody>
                    <a:bodyPr/>
                    <a:lstStyle/>
                    <a:p>
                      <a:pPr algn="l" fontAlgn="t"/>
                      <a:r>
                        <a:rPr lang="ru-RU" sz="800" u="none" strike="noStrike" dirty="0">
                          <a:effectLst/>
                          <a:latin typeface="Times New Roman" pitchFamily="18" charset="0"/>
                          <a:cs typeface="Times New Roman" pitchFamily="18" charset="0"/>
                        </a:rPr>
                        <a:t>Социальное обеспечение населения</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24,8</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38,8</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41,5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21,2</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13,2</a:t>
                      </a:r>
                      <a:endParaRPr lang="ru-RU" sz="800" b="0" i="0" u="none" strike="noStrike" dirty="0">
                        <a:effectLst/>
                        <a:latin typeface="Times New Roman" pitchFamily="18" charset="0"/>
                        <a:cs typeface="Times New Roman" pitchFamily="18" charset="0"/>
                      </a:endParaRPr>
                    </a:p>
                  </a:txBody>
                  <a:tcPr marL="5859" marR="5859" marT="5859" marB="0"/>
                </a:tc>
              </a:tr>
              <a:tr h="165801">
                <a:tc>
                  <a:txBody>
                    <a:bodyPr/>
                    <a:lstStyle/>
                    <a:p>
                      <a:pPr algn="l" fontAlgn="t"/>
                      <a:r>
                        <a:rPr lang="ru-RU" sz="800" u="none" strike="noStrike" dirty="0">
                          <a:effectLst/>
                          <a:latin typeface="Times New Roman" pitchFamily="18" charset="0"/>
                          <a:cs typeface="Times New Roman" pitchFamily="18" charset="0"/>
                        </a:rPr>
                        <a:t>Охрана семьи и детства</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0,7  </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2,1</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4,5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7,8</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4,5</a:t>
                      </a:r>
                      <a:endParaRPr lang="ru-RU" sz="800" b="0" i="0" u="none" strike="noStrike" dirty="0">
                        <a:effectLst/>
                        <a:latin typeface="Times New Roman" pitchFamily="18" charset="0"/>
                        <a:cs typeface="Times New Roman" pitchFamily="18" charset="0"/>
                      </a:endParaRPr>
                    </a:p>
                  </a:txBody>
                  <a:tcPr marL="5859" marR="5859" marT="5859" marB="0"/>
                </a:tc>
              </a:tr>
              <a:tr h="298004">
                <a:tc>
                  <a:txBody>
                    <a:bodyPr/>
                    <a:lstStyle/>
                    <a:p>
                      <a:pPr algn="l" fontAlgn="t"/>
                      <a:r>
                        <a:rPr lang="ru-RU" sz="800" u="none" strike="noStrike" dirty="0">
                          <a:effectLst/>
                          <a:latin typeface="Times New Roman" pitchFamily="18" charset="0"/>
                          <a:cs typeface="Times New Roman" pitchFamily="18" charset="0"/>
                        </a:rPr>
                        <a:t>Другие вопросы в области социальной политики</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u="none" strike="noStrike" dirty="0" smtClean="0">
                          <a:effectLst/>
                          <a:latin typeface="Times New Roman" pitchFamily="18" charset="0"/>
                          <a:cs typeface="Times New Roman" pitchFamily="18" charset="0"/>
                        </a:rPr>
                        <a:t>13,3</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17,2</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26,6</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20,3</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19,4</a:t>
                      </a:r>
                      <a:endParaRPr lang="ru-RU" sz="800" b="0" i="0" u="none" strike="noStrike" dirty="0">
                        <a:effectLst/>
                        <a:latin typeface="Times New Roman" pitchFamily="18" charset="0"/>
                        <a:cs typeface="Times New Roman" pitchFamily="18" charset="0"/>
                      </a:endParaRPr>
                    </a:p>
                  </a:txBody>
                  <a:tcPr marL="5859" marR="5859" marT="5859" marB="0"/>
                </a:tc>
              </a:tr>
              <a:tr h="173645">
                <a:tc>
                  <a:txBody>
                    <a:bodyPr/>
                    <a:lstStyle/>
                    <a:p>
                      <a:pPr algn="l" fontAlgn="t"/>
                      <a:r>
                        <a:rPr lang="ru-RU" sz="800" b="1" u="none" strike="noStrike" dirty="0">
                          <a:effectLst/>
                          <a:latin typeface="Times New Roman" pitchFamily="18" charset="0"/>
                          <a:cs typeface="Times New Roman" pitchFamily="18" charset="0"/>
                        </a:rPr>
                        <a:t>Физическая культура и спорт</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78,0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82,9</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79,5</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69,3</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70,6</a:t>
                      </a:r>
                      <a:endParaRPr lang="ru-RU" sz="800" b="1" i="0" u="none" strike="noStrike" dirty="0">
                        <a:effectLst/>
                        <a:latin typeface="Times New Roman" pitchFamily="18" charset="0"/>
                        <a:cs typeface="Times New Roman" pitchFamily="18" charset="0"/>
                      </a:endParaRPr>
                    </a:p>
                  </a:txBody>
                  <a:tcPr marL="5859" marR="5859" marT="5859" marB="0"/>
                </a:tc>
              </a:tr>
              <a:tr h="150420">
                <a:tc>
                  <a:txBody>
                    <a:bodyPr/>
                    <a:lstStyle/>
                    <a:p>
                      <a:pPr algn="l" fontAlgn="t"/>
                      <a:r>
                        <a:rPr lang="ru-RU" sz="800" u="none" strike="noStrike" dirty="0">
                          <a:effectLst/>
                          <a:latin typeface="Times New Roman" pitchFamily="18" charset="0"/>
                          <a:cs typeface="Times New Roman" pitchFamily="18" charset="0"/>
                        </a:rPr>
                        <a:t>Массовый спорт</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60,7</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63,5</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62,8</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52,2</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53,7</a:t>
                      </a:r>
                      <a:endParaRPr lang="ru-RU" sz="800" b="0" i="0" u="none" strike="noStrike" dirty="0">
                        <a:effectLst/>
                        <a:latin typeface="Times New Roman" pitchFamily="18" charset="0"/>
                        <a:cs typeface="Times New Roman" pitchFamily="18" charset="0"/>
                      </a:endParaRPr>
                    </a:p>
                  </a:txBody>
                  <a:tcPr marL="5859" marR="5859" marT="5859" marB="0"/>
                </a:tc>
              </a:tr>
              <a:tr h="147584">
                <a:tc>
                  <a:txBody>
                    <a:bodyPr/>
                    <a:lstStyle/>
                    <a:p>
                      <a:pPr algn="l" fontAlgn="t"/>
                      <a:r>
                        <a:rPr lang="ru-RU" sz="800" b="0" i="0" u="none" strike="noStrike" dirty="0" smtClean="0">
                          <a:effectLst/>
                          <a:latin typeface="Times New Roman" pitchFamily="18" charset="0"/>
                          <a:cs typeface="Times New Roman" pitchFamily="18" charset="0"/>
                        </a:rPr>
                        <a:t>Спорт высших достижений</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0,3</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0,4</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0,5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0,5</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0,5</a:t>
                      </a:r>
                      <a:endParaRPr lang="ru-RU" sz="800" b="0" i="0" u="none" strike="noStrike" dirty="0">
                        <a:effectLst/>
                        <a:latin typeface="Times New Roman" pitchFamily="18" charset="0"/>
                        <a:cs typeface="Times New Roman" pitchFamily="18" charset="0"/>
                      </a:endParaRPr>
                    </a:p>
                  </a:txBody>
                  <a:tcPr marL="5859" marR="5859" marT="5859" marB="0"/>
                </a:tc>
              </a:tr>
              <a:tr h="298004">
                <a:tc>
                  <a:txBody>
                    <a:bodyPr/>
                    <a:lstStyle/>
                    <a:p>
                      <a:pPr algn="l" fontAlgn="t"/>
                      <a:r>
                        <a:rPr lang="ru-RU" sz="800" u="none" strike="noStrike" dirty="0">
                          <a:effectLst/>
                          <a:latin typeface="Times New Roman" pitchFamily="18" charset="0"/>
                          <a:cs typeface="Times New Roman" pitchFamily="18" charset="0"/>
                        </a:rPr>
                        <a:t>Другие вопросы в области физической культуры и спорта</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17,0</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19,0</a:t>
                      </a:r>
                      <a:endParaRPr lang="ru-RU" sz="800" b="0"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0" i="0" u="none" strike="noStrike" dirty="0" smtClean="0">
                          <a:effectLst/>
                          <a:latin typeface="Times New Roman" pitchFamily="18" charset="0"/>
                          <a:cs typeface="Times New Roman" pitchFamily="18" charset="0"/>
                        </a:rPr>
                        <a:t>16,2</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16,6</a:t>
                      </a:r>
                      <a:endParaRPr lang="ru-RU" sz="800" b="0"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0" i="0" u="none" strike="noStrike" dirty="0" smtClean="0">
                          <a:effectLst/>
                          <a:latin typeface="Times New Roman" pitchFamily="18" charset="0"/>
                          <a:cs typeface="Times New Roman" pitchFamily="18" charset="0"/>
                        </a:rPr>
                        <a:t>16,4</a:t>
                      </a:r>
                      <a:endParaRPr lang="ru-RU" sz="800" b="0" i="0" u="none" strike="noStrike" dirty="0">
                        <a:effectLst/>
                        <a:latin typeface="Times New Roman" pitchFamily="18" charset="0"/>
                        <a:cs typeface="Times New Roman" pitchFamily="18" charset="0"/>
                      </a:endParaRPr>
                    </a:p>
                  </a:txBody>
                  <a:tcPr marL="5859" marR="5859" marT="5859" marB="0"/>
                </a:tc>
              </a:tr>
              <a:tr h="149002">
                <a:tc>
                  <a:txBody>
                    <a:bodyPr/>
                    <a:lstStyle/>
                    <a:p>
                      <a:pPr algn="l" fontAlgn="t"/>
                      <a:r>
                        <a:rPr lang="ru-RU" sz="800" b="1" u="none" strike="noStrike" dirty="0">
                          <a:effectLst/>
                          <a:latin typeface="Times New Roman" pitchFamily="18" charset="0"/>
                          <a:cs typeface="Times New Roman" pitchFamily="18" charset="0"/>
                        </a:rPr>
                        <a:t>Средства массовой информации </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24,2</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29,7</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26,9</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25,8</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25,8</a:t>
                      </a:r>
                      <a:endParaRPr lang="ru-RU" sz="800" b="1" i="0" u="none" strike="noStrike" dirty="0">
                        <a:effectLst/>
                        <a:latin typeface="Times New Roman" pitchFamily="18" charset="0"/>
                        <a:cs typeface="Times New Roman" pitchFamily="18" charset="0"/>
                      </a:endParaRPr>
                    </a:p>
                  </a:txBody>
                  <a:tcPr marL="5859" marR="5859" marT="5859" marB="0"/>
                </a:tc>
              </a:tr>
              <a:tr h="298004">
                <a:tc>
                  <a:txBody>
                    <a:bodyPr/>
                    <a:lstStyle/>
                    <a:p>
                      <a:pPr algn="l" fontAlgn="t"/>
                      <a:r>
                        <a:rPr lang="ru-RU" sz="800" b="1" u="none" strike="noStrike" dirty="0">
                          <a:effectLst/>
                          <a:latin typeface="Times New Roman" pitchFamily="18" charset="0"/>
                          <a:cs typeface="Times New Roman" pitchFamily="18" charset="0"/>
                        </a:rPr>
                        <a:t>Обслуживание государственного и муниципального долга</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3,8</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r>
              <a:tr h="287177">
                <a:tc>
                  <a:txBody>
                    <a:bodyPr/>
                    <a:lstStyle/>
                    <a:p>
                      <a:pPr algn="l" fontAlgn="t"/>
                      <a:r>
                        <a:rPr lang="ru-RU" sz="800" b="1" i="0" u="none" strike="noStrike" dirty="0" smtClean="0">
                          <a:effectLst/>
                          <a:latin typeface="Times New Roman" pitchFamily="18" charset="0"/>
                          <a:cs typeface="Times New Roman" pitchFamily="18" charset="0"/>
                        </a:rPr>
                        <a:t>Межбюджетные трансферты общего характера бюджетам бюджетной системы РФ</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200 ,0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525,4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451,4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508,9</a:t>
                      </a:r>
                      <a:endParaRPr lang="ru-RU" sz="800" b="1" i="0" u="none" strike="noStrike" dirty="0">
                        <a:effectLst/>
                        <a:latin typeface="Times New Roman" pitchFamily="18" charset="0"/>
                        <a:cs typeface="Times New Roman" pitchFamily="18" charset="0"/>
                      </a:endParaRPr>
                    </a:p>
                  </a:txBody>
                  <a:tcPr marL="5859" marR="5859" marT="5859" marB="0"/>
                </a:tc>
              </a:tr>
              <a:tr h="174294">
                <a:tc>
                  <a:txBody>
                    <a:bodyPr/>
                    <a:lstStyle/>
                    <a:p>
                      <a:pPr algn="l" fontAlgn="t"/>
                      <a:r>
                        <a:rPr lang="ru-RU" sz="800" b="1" u="none" strike="noStrike" dirty="0">
                          <a:effectLst/>
                          <a:latin typeface="Times New Roman" pitchFamily="18" charset="0"/>
                          <a:cs typeface="Times New Roman" pitchFamily="18" charset="0"/>
                        </a:rPr>
                        <a:t>Условно утвержденные расходы</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u="none" strike="noStrike" dirty="0">
                          <a:effectLst/>
                          <a:latin typeface="Times New Roman" pitchFamily="18" charset="0"/>
                          <a:cs typeface="Times New Roman" pitchFamily="18" charset="0"/>
                        </a:rPr>
                        <a:t>0,0 </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solidFill>
                      <a:schemeClr val="bg1"/>
                    </a:solidFill>
                  </a:tcPr>
                </a:tc>
                <a:tc>
                  <a:txBody>
                    <a:bodyPr/>
                    <a:lstStyle/>
                    <a:p>
                      <a:pPr algn="r" fontAlgn="t"/>
                      <a:r>
                        <a:rPr lang="ru-RU" sz="800" b="1" i="0" u="none" strike="noStrike" dirty="0" smtClean="0">
                          <a:effectLst/>
                          <a:latin typeface="Times New Roman" pitchFamily="18" charset="0"/>
                          <a:cs typeface="Times New Roman" pitchFamily="18" charset="0"/>
                        </a:rPr>
                        <a:t>0,0</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732,4</a:t>
                      </a:r>
                      <a:endParaRPr lang="ru-RU" sz="800" b="1" i="0" u="none" strike="noStrike" dirty="0">
                        <a:effectLst/>
                        <a:latin typeface="Times New Roman" pitchFamily="18" charset="0"/>
                        <a:cs typeface="Times New Roman" pitchFamily="18" charset="0"/>
                      </a:endParaRPr>
                    </a:p>
                  </a:txBody>
                  <a:tcPr marL="5859" marR="5859" marT="5859" marB="0"/>
                </a:tc>
                <a:tc>
                  <a:txBody>
                    <a:bodyPr/>
                    <a:lstStyle/>
                    <a:p>
                      <a:pPr algn="r" fontAlgn="t"/>
                      <a:r>
                        <a:rPr lang="ru-RU" sz="800" b="1" i="0" u="none" strike="noStrike" dirty="0" smtClean="0">
                          <a:effectLst/>
                          <a:latin typeface="Times New Roman" pitchFamily="18" charset="0"/>
                          <a:cs typeface="Times New Roman" pitchFamily="18" charset="0"/>
                        </a:rPr>
                        <a:t>743,9</a:t>
                      </a:r>
                      <a:endParaRPr lang="ru-RU" sz="800" b="1" i="0" u="none" strike="noStrike" dirty="0">
                        <a:effectLst/>
                        <a:latin typeface="Times New Roman" pitchFamily="18" charset="0"/>
                        <a:cs typeface="Times New Roman" pitchFamily="18" charset="0"/>
                      </a:endParaRPr>
                    </a:p>
                  </a:txBody>
                  <a:tcPr marL="5859" marR="5859" marT="5859" marB="0"/>
                </a:tc>
              </a:tr>
            </a:tbl>
          </a:graphicData>
        </a:graphic>
      </p:graphicFrame>
      <p:pic>
        <p:nvPicPr>
          <p:cNvPr id="1027" name="Picture 3" descr="\\Novoselova\мои документы\бюджет проект 2022-2024\БЮДЖЕТ ДЛЯ ГРАЖДАН\бюджет для граждан варианты\finansi-ekonom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4624"/>
            <a:ext cx="1728192" cy="7920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ovoselova\мои документы\бюджет проект 2022-2024\БЮДЖЕТ ДЛЯ ГРАЖДАН\бюджет для граждан варианты\1600168760_gold-men_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116632"/>
            <a:ext cx="1656184" cy="72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5588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44624"/>
            <a:ext cx="5616624" cy="576064"/>
          </a:xfrm>
        </p:spPr>
        <p:txBody>
          <a:bodyPr>
            <a:normAutofit fontScale="90000"/>
          </a:bodyPr>
          <a:lstStyle/>
          <a:p>
            <a:r>
              <a:rPr lang="ru-RU" sz="1600" dirty="0" smtClean="0">
                <a:latin typeface="Times New Roman" pitchFamily="18" charset="0"/>
                <a:cs typeface="Times New Roman" pitchFamily="18" charset="0"/>
              </a:rPr>
              <a:t>Основные статьи расходов за счет средств бюджета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Северо-Енисейского района, (тыс. рублей)</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927415193"/>
              </p:ext>
            </p:extLst>
          </p:nvPr>
        </p:nvGraphicFramePr>
        <p:xfrm>
          <a:off x="35495" y="548679"/>
          <a:ext cx="9108506" cy="6264692"/>
        </p:xfrm>
        <a:graphic>
          <a:graphicData uri="http://schemas.openxmlformats.org/drawingml/2006/table">
            <a:tbl>
              <a:tblPr firstRow="1" bandRow="1">
                <a:tableStyleId>{5C22544A-7EE6-4342-B048-85BDC9FD1C3A}</a:tableStyleId>
              </a:tblPr>
              <a:tblGrid>
                <a:gridCol w="3656448"/>
                <a:gridCol w="1152844"/>
                <a:gridCol w="1132435"/>
                <a:gridCol w="1142639"/>
                <a:gridCol w="1076856"/>
                <a:gridCol w="947284"/>
              </a:tblGrid>
              <a:tr h="463025">
                <a:tc>
                  <a:txBody>
                    <a:bodyPr/>
                    <a:lstStyle/>
                    <a:p>
                      <a:pPr algn="ctr"/>
                      <a:r>
                        <a:rPr lang="ru-RU" sz="1200" dirty="0" smtClean="0">
                          <a:solidFill>
                            <a:schemeClr val="tx1"/>
                          </a:solidFill>
                          <a:latin typeface="Times New Roman" pitchFamily="18" charset="0"/>
                          <a:cs typeface="Times New Roman" pitchFamily="18" charset="0"/>
                        </a:rPr>
                        <a:t>Направление расходов</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solidFill>
                            <a:schemeClr val="tx1"/>
                          </a:solidFill>
                          <a:latin typeface="Times New Roman" pitchFamily="18" charset="0"/>
                          <a:cs typeface="Times New Roman" pitchFamily="18" charset="0"/>
                        </a:rPr>
                        <a:t>2020</a:t>
                      </a:r>
                    </a:p>
                    <a:p>
                      <a:pPr algn="ctr"/>
                      <a:r>
                        <a:rPr lang="ru-RU" sz="1200" dirty="0" smtClean="0">
                          <a:solidFill>
                            <a:schemeClr val="tx1"/>
                          </a:solidFill>
                          <a:latin typeface="Times New Roman" pitchFamily="18" charset="0"/>
                          <a:cs typeface="Times New Roman" pitchFamily="18" charset="0"/>
                        </a:rPr>
                        <a:t>факт</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solidFill>
                            <a:schemeClr val="tx1"/>
                          </a:solidFill>
                          <a:latin typeface="Times New Roman" pitchFamily="18" charset="0"/>
                          <a:cs typeface="Times New Roman" pitchFamily="18" charset="0"/>
                        </a:rPr>
                        <a:t>2021</a:t>
                      </a:r>
                    </a:p>
                    <a:p>
                      <a:pPr algn="ctr"/>
                      <a:r>
                        <a:rPr lang="ru-RU" sz="1200" dirty="0" smtClean="0">
                          <a:solidFill>
                            <a:schemeClr val="tx1"/>
                          </a:solidFill>
                          <a:latin typeface="Times New Roman" pitchFamily="18" charset="0"/>
                          <a:cs typeface="Times New Roman" pitchFamily="18" charset="0"/>
                        </a:rPr>
                        <a:t>план</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solidFill>
                            <a:schemeClr val="tx1"/>
                          </a:solidFill>
                          <a:latin typeface="Times New Roman" pitchFamily="18" charset="0"/>
                          <a:cs typeface="Times New Roman" pitchFamily="18" charset="0"/>
                        </a:rPr>
                        <a:t>2022</a:t>
                      </a:r>
                    </a:p>
                    <a:p>
                      <a:pPr algn="ctr"/>
                      <a:r>
                        <a:rPr lang="ru-RU" sz="1200" dirty="0" smtClean="0">
                          <a:solidFill>
                            <a:schemeClr val="tx1"/>
                          </a:solidFill>
                          <a:latin typeface="Times New Roman" pitchFamily="18" charset="0"/>
                          <a:cs typeface="Times New Roman" pitchFamily="18" charset="0"/>
                        </a:rPr>
                        <a:t>прогноз</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solidFill>
                            <a:schemeClr val="tx1"/>
                          </a:solidFill>
                          <a:latin typeface="Times New Roman" pitchFamily="18" charset="0"/>
                          <a:cs typeface="Times New Roman" pitchFamily="18" charset="0"/>
                        </a:rPr>
                        <a:t>2023</a:t>
                      </a:r>
                    </a:p>
                    <a:p>
                      <a:pPr algn="ctr"/>
                      <a:r>
                        <a:rPr lang="ru-RU" sz="1200" dirty="0" smtClean="0">
                          <a:solidFill>
                            <a:schemeClr val="tx1"/>
                          </a:solidFill>
                          <a:latin typeface="Times New Roman" pitchFamily="18" charset="0"/>
                          <a:cs typeface="Times New Roman" pitchFamily="18" charset="0"/>
                        </a:rPr>
                        <a:t>прогноз</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solidFill>
                            <a:schemeClr val="tx1"/>
                          </a:solidFill>
                          <a:latin typeface="Times New Roman" pitchFamily="18" charset="0"/>
                          <a:cs typeface="Times New Roman" pitchFamily="18" charset="0"/>
                        </a:rPr>
                        <a:t>2024</a:t>
                      </a:r>
                    </a:p>
                    <a:p>
                      <a:pPr algn="ctr"/>
                      <a:r>
                        <a:rPr lang="ru-RU" sz="1200" dirty="0" smtClean="0">
                          <a:solidFill>
                            <a:schemeClr val="tx1"/>
                          </a:solidFill>
                          <a:latin typeface="Times New Roman" pitchFamily="18" charset="0"/>
                          <a:cs typeface="Times New Roman" pitchFamily="18" charset="0"/>
                        </a:rPr>
                        <a:t>прогноз</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2380">
                <a:tc>
                  <a:txBody>
                    <a:bodyPr/>
                    <a:lstStyle/>
                    <a:p>
                      <a:r>
                        <a:rPr lang="ru-RU" sz="1100" b="1" dirty="0" smtClean="0">
                          <a:latin typeface="Times New Roman" pitchFamily="18" charset="0"/>
                          <a:cs typeface="Times New Roman" pitchFamily="18" charset="0"/>
                        </a:rPr>
                        <a:t>Расходы, всего</a:t>
                      </a:r>
                      <a:endParaRPr lang="ru-RU" sz="11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2 304 617,8</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3 564 428,9</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3 167 387,6</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3 024 065,4</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ru-RU" sz="1100" b="1" dirty="0" smtClean="0">
                          <a:latin typeface="Times New Roman" pitchFamily="18" charset="0"/>
                          <a:cs typeface="Times New Roman" pitchFamily="18" charset="0"/>
                        </a:rPr>
                        <a:t>3 071 104,5</a:t>
                      </a:r>
                      <a:endParaRPr lang="ru-RU" sz="11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62380">
                <a:tc>
                  <a:txBody>
                    <a:bodyPr/>
                    <a:lstStyle/>
                    <a:p>
                      <a:r>
                        <a:rPr lang="ru-RU" sz="1100" dirty="0" smtClean="0">
                          <a:latin typeface="Times New Roman" pitchFamily="18" charset="0"/>
                          <a:cs typeface="Times New Roman" pitchFamily="18" charset="0"/>
                        </a:rPr>
                        <a:t>в</a:t>
                      </a:r>
                      <a:r>
                        <a:rPr lang="ru-RU" sz="1100" baseline="0" dirty="0" smtClean="0">
                          <a:latin typeface="Times New Roman" pitchFamily="18" charset="0"/>
                          <a:cs typeface="Times New Roman" pitchFamily="18" charset="0"/>
                        </a:rPr>
                        <a:t> том числе</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32156">
                <a:tc>
                  <a:txBody>
                    <a:bodyPr/>
                    <a:lstStyle/>
                    <a:p>
                      <a:r>
                        <a:rPr lang="ru-RU" sz="1100" dirty="0" smtClean="0">
                          <a:effectLst/>
                          <a:latin typeface="Times New Roman"/>
                          <a:ea typeface="Times New Roman"/>
                        </a:rPr>
                        <a:t>За счет межбюджетных трансфертов, перечисляемых</a:t>
                      </a:r>
                      <a:r>
                        <a:rPr lang="ru-RU" sz="1100" b="1" dirty="0" smtClean="0">
                          <a:effectLst/>
                          <a:latin typeface="Times New Roman"/>
                          <a:ea typeface="Times New Roman"/>
                        </a:rPr>
                        <a:t> </a:t>
                      </a:r>
                      <a:r>
                        <a:rPr lang="ru-RU" sz="1100" dirty="0" smtClean="0">
                          <a:effectLst/>
                          <a:latin typeface="Times New Roman"/>
                          <a:ea typeface="Times New Roman"/>
                        </a:rPr>
                        <a:t>из краевого бюджета</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635 563,4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520 008,5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408 794,0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410 995,4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396 571,8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62380">
                <a:tc>
                  <a:txBody>
                    <a:bodyPr/>
                    <a:lstStyle/>
                    <a:p>
                      <a:r>
                        <a:rPr lang="ru-RU" sz="1100" dirty="0" smtClean="0">
                          <a:latin typeface="Times New Roman" pitchFamily="18" charset="0"/>
                          <a:cs typeface="Times New Roman" pitchFamily="18" charset="0"/>
                        </a:rPr>
                        <a:t>За счет собственных доходов, из них:</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1 669 054,4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3 044 420,3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2 758 593,6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2 613 070,0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ru-RU" sz="1100" dirty="0" smtClean="0">
                          <a:latin typeface="Times New Roman" pitchFamily="18" charset="0"/>
                          <a:cs typeface="Times New Roman" pitchFamily="18" charset="0"/>
                        </a:rPr>
                        <a:t>2 674 532,7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62380">
                <a:tc>
                  <a:txBody>
                    <a:bodyPr/>
                    <a:lstStyle/>
                    <a:p>
                      <a:r>
                        <a:rPr lang="ru-RU" sz="1100" dirty="0" smtClean="0">
                          <a:latin typeface="Times New Roman" pitchFamily="18" charset="0"/>
                          <a:cs typeface="Times New Roman" pitchFamily="18" charset="0"/>
                        </a:rPr>
                        <a:t>оплата труда и начисления на оплату труда</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566 317,0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709 290,1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711 164,3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705 319,7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705 319,7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32156">
                <a:tc>
                  <a:txBody>
                    <a:bodyPr/>
                    <a:lstStyle/>
                    <a:p>
                      <a:r>
                        <a:rPr lang="ru-RU" sz="1100" dirty="0" smtClean="0">
                          <a:latin typeface="Times New Roman" pitchFamily="18" charset="0"/>
                          <a:cs typeface="Times New Roman" pitchFamily="18" charset="0"/>
                        </a:rPr>
                        <a:t>гарантии и компенсации для лиц работающих в Северо-Енисейском районе</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15 358,0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14 388,6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18 063,7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15 559,5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17 091,7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расходы на служебные командировки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7 618,4</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a:t>
                      </a:r>
                      <a:r>
                        <a:rPr lang="ru-RU" sz="1100" baseline="0" dirty="0" smtClean="0">
                          <a:latin typeface="Times New Roman" pitchFamily="18" charset="0"/>
                          <a:cs typeface="Times New Roman" pitchFamily="18" charset="0"/>
                        </a:rPr>
                        <a:t> 628,1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5 694,0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5 694,1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5 694,1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услуги связи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8 527,0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11 347,2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12 201,5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12 101,5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12 101,5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коммунальные услуги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59 674,0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63 433,1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70 321,8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70 321,7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70 321,7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увеличение стоимости основных средств, </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50 793,0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16 532,0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b="0" dirty="0" smtClean="0">
                          <a:latin typeface="Times New Roman" pitchFamily="18" charset="0"/>
                          <a:cs typeface="Times New Roman" pitchFamily="18" charset="0"/>
                        </a:rPr>
                        <a:t>11 240,0</a:t>
                      </a:r>
                      <a:endParaRPr lang="ru-RU" sz="11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b="0" dirty="0" smtClean="0">
                          <a:latin typeface="Times New Roman" pitchFamily="18" charset="0"/>
                          <a:cs typeface="Times New Roman" pitchFamily="18" charset="0"/>
                        </a:rPr>
                        <a:t>7 583,0</a:t>
                      </a:r>
                      <a:endParaRPr lang="ru-RU" sz="11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b="0" dirty="0" smtClean="0">
                          <a:latin typeface="Times New Roman" pitchFamily="18" charset="0"/>
                          <a:cs typeface="Times New Roman" pitchFamily="18" charset="0"/>
                        </a:rPr>
                        <a:t>7 583,0</a:t>
                      </a:r>
                      <a:endParaRPr lang="ru-RU" sz="11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983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pitchFamily="18" charset="0"/>
                          <a:cs typeface="Times New Roman" pitchFamily="18" charset="0"/>
                        </a:rPr>
                        <a:t>увеличение стоимости материальных запасов</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39 434,0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45 318,3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42 278,5</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41</a:t>
                      </a:r>
                      <a:r>
                        <a:rPr lang="ru-RU" sz="1100" baseline="0" dirty="0" smtClean="0">
                          <a:latin typeface="Times New Roman" pitchFamily="18" charset="0"/>
                          <a:cs typeface="Times New Roman" pitchFamily="18" charset="0"/>
                        </a:rPr>
                        <a:t> 019,3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41 019,3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строительство объектов</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50 567,0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680 463,0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258 815,7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капитальные</a:t>
                      </a:r>
                      <a:r>
                        <a:rPr lang="ru-RU" sz="1100" baseline="0" dirty="0" smtClean="0">
                          <a:latin typeface="Times New Roman" pitchFamily="18" charset="0"/>
                          <a:cs typeface="Times New Roman" pitchFamily="18" charset="0"/>
                        </a:rPr>
                        <a:t> ремонты</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54 250,8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93 300,7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138 720,8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3 272,7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711341">
                <a:tc>
                  <a:txBody>
                    <a:bodyPr/>
                    <a:lstStyle/>
                    <a:p>
                      <a:r>
                        <a:rPr lang="ru-RU" sz="1100" dirty="0" smtClean="0">
                          <a:latin typeface="Times New Roman" pitchFamily="18" charset="0"/>
                          <a:cs typeface="Times New Roman" pitchFamily="18" charset="0"/>
                        </a:rPr>
                        <a:t>субсидии юридическим лицам, индивидуальным предпринимателям, физическим лицам – производителям товаров, работ,</a:t>
                      </a:r>
                      <a:r>
                        <a:rPr lang="ru-RU" sz="1100" baseline="0" dirty="0" smtClean="0">
                          <a:latin typeface="Times New Roman" pitchFamily="18" charset="0"/>
                          <a:cs typeface="Times New Roman" pitchFamily="18" charset="0"/>
                        </a:rPr>
                        <a:t> услуг</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348 502,7</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522 606,1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442 174,9</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368 314,3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368 314,3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прочие</a:t>
                      </a:r>
                      <a:r>
                        <a:rPr lang="ru-RU" sz="1100" baseline="0" dirty="0" smtClean="0">
                          <a:latin typeface="Times New Roman" pitchFamily="18" charset="0"/>
                          <a:cs typeface="Times New Roman" pitchFamily="18" charset="0"/>
                        </a:rPr>
                        <a:t> расходы, услуги</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176 469,1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682</a:t>
                      </a:r>
                      <a:r>
                        <a:rPr lang="ru-RU" sz="1100" baseline="0" dirty="0" smtClean="0">
                          <a:latin typeface="Times New Roman" pitchFamily="18" charset="0"/>
                          <a:cs typeface="Times New Roman" pitchFamily="18" charset="0"/>
                        </a:rPr>
                        <a:t> 113,1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508 775,8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200 139,8</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194 251,2</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679102">
                <a:tc>
                  <a:txBody>
                    <a:bodyPr/>
                    <a:lstStyle/>
                    <a:p>
                      <a:r>
                        <a:rPr lang="ru-RU" sz="1100" dirty="0" smtClean="0">
                          <a:effectLst/>
                          <a:latin typeface="Times New Roman"/>
                          <a:ea typeface="Times New Roman"/>
                        </a:rPr>
                        <a:t>субсидия краевому бюджету из бюджета Северо-Енисейского района </a:t>
                      </a:r>
                      <a:r>
                        <a:rPr lang="ru-RU" sz="800" dirty="0" smtClean="0">
                          <a:effectLst/>
                          <a:latin typeface="Times New Roman"/>
                          <a:ea typeface="Times New Roman"/>
                        </a:rPr>
                        <a:t>в соответствии с пунктом 1 статьи 15 Закона Красноярского края от 10.07.2007 года № 2-317 «О межбюджетных отношениях в Красноярском крае»</a:t>
                      </a:r>
                      <a:endParaRPr lang="ru-RU" sz="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200 000,0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525 359,6</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451 387,3</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508 913,1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62380">
                <a:tc>
                  <a:txBody>
                    <a:bodyPr/>
                    <a:lstStyle/>
                    <a:p>
                      <a:r>
                        <a:rPr lang="ru-RU" sz="1100" dirty="0" smtClean="0">
                          <a:latin typeface="Times New Roman" pitchFamily="18" charset="0"/>
                          <a:cs typeface="Times New Roman" pitchFamily="18" charset="0"/>
                        </a:rPr>
                        <a:t>условно-утвержденные расходы</a:t>
                      </a:r>
                      <a:endParaRPr lang="ru-RU" sz="11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732 357,1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ru-RU" sz="1100" dirty="0" smtClean="0">
                          <a:latin typeface="Times New Roman" pitchFamily="18" charset="0"/>
                          <a:cs typeface="Times New Roman" pitchFamily="18" charset="0"/>
                        </a:rPr>
                        <a:t>743 923,1</a:t>
                      </a:r>
                      <a:endParaRPr lang="ru-RU" sz="11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pic>
        <p:nvPicPr>
          <p:cNvPr id="1027" name="Picture 3" descr="C:\Users\user\Pictures\Без названия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368" y="0"/>
            <a:ext cx="1080120" cy="62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0733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268760"/>
            <a:ext cx="8712968" cy="634082"/>
          </a:xfrm>
        </p:spPr>
        <p:txBody>
          <a:bodyPr>
            <a:noAutofit/>
          </a:bodyPr>
          <a:lstStyle/>
          <a:p>
            <a:r>
              <a:rPr lang="ru-RU" sz="900" dirty="0">
                <a:latin typeface="Times New Roman" pitchFamily="18" charset="0"/>
                <a:cs typeface="Times New Roman" pitchFamily="18" charset="0"/>
              </a:rPr>
              <a:t> Работникам,  месячная  заработная  плата  которых   при   </a:t>
            </a:r>
            <a:r>
              <a:rPr lang="ru-RU" sz="900" dirty="0" smtClean="0">
                <a:latin typeface="Times New Roman" pitchFamily="18" charset="0"/>
                <a:cs typeface="Times New Roman" pitchFamily="18" charset="0"/>
              </a:rPr>
              <a:t>полностью отработанной  </a:t>
            </a:r>
            <a:r>
              <a:rPr lang="ru-RU" sz="900" dirty="0">
                <a:latin typeface="Times New Roman" pitchFamily="18" charset="0"/>
                <a:cs typeface="Times New Roman" pitchFamily="18" charset="0"/>
              </a:rPr>
              <a:t>норме  рабочего  времени  и выполненной норме труда (</a:t>
            </a:r>
            <a:r>
              <a:rPr lang="ru-RU" sz="900" dirty="0" smtClean="0">
                <a:latin typeface="Times New Roman" pitchFamily="18" charset="0"/>
                <a:cs typeface="Times New Roman" pitchFamily="18" charset="0"/>
              </a:rPr>
              <a:t>трудовых обязанностей</a:t>
            </a:r>
            <a:r>
              <a:rPr lang="ru-RU" sz="900" dirty="0">
                <a:latin typeface="Times New Roman" pitchFamily="18" charset="0"/>
                <a:cs typeface="Times New Roman" pitchFamily="18" charset="0"/>
              </a:rPr>
              <a:t>)  ниже  размера  заработной  платы,  </a:t>
            </a:r>
            <a:r>
              <a:rPr lang="ru-RU" sz="900" dirty="0" smtClean="0">
                <a:latin typeface="Times New Roman" pitchFamily="18" charset="0"/>
                <a:cs typeface="Times New Roman" pitchFamily="18" charset="0"/>
              </a:rPr>
              <a:t>установленного в Северо-Енисейском районе, </a:t>
            </a:r>
            <a:r>
              <a:rPr lang="ru-RU" sz="900" dirty="0">
                <a:latin typeface="Times New Roman" pitchFamily="18" charset="0"/>
                <a:cs typeface="Times New Roman" pitchFamily="18" charset="0"/>
              </a:rPr>
              <a:t>предоставляется региональная выплата</a:t>
            </a:r>
            <a:r>
              <a:rPr lang="ru-RU" sz="900" dirty="0" smtClean="0">
                <a:latin typeface="Times New Roman" pitchFamily="18" charset="0"/>
                <a:cs typeface="Times New Roman" pitchFamily="18" charset="0"/>
              </a:rPr>
              <a:t>. Региональная выплата для работника рассчитывается как разница между размером заработной платы, установленным в Северо-Енисейском районе, и месячной заработной платой конкретного работника при полностью отработанной норме рабочего времени и выполненной норме труда (трудовых обязанностей).</a:t>
            </a:r>
            <a:endParaRPr lang="ru-RU" sz="900" dirty="0">
              <a:latin typeface="Times New Roman" pitchFamily="18" charset="0"/>
              <a:cs typeface="Times New Roman" pitchFamily="18" charset="0"/>
            </a:endParaRPr>
          </a:p>
        </p:txBody>
      </p:sp>
      <p:sp>
        <p:nvSpPr>
          <p:cNvPr id="3" name="Прямоугольник 2"/>
          <p:cNvSpPr/>
          <p:nvPr/>
        </p:nvSpPr>
        <p:spPr>
          <a:xfrm>
            <a:off x="467544" y="681505"/>
            <a:ext cx="3249081" cy="58725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smtClean="0">
                <a:latin typeface="Times New Roman" pitchFamily="18" charset="0"/>
                <a:cs typeface="Times New Roman" pitchFamily="18" charset="0"/>
              </a:rPr>
              <a:t>Размер заработной платы для целей расчета региональной выплаты в Северо-Енисейском районе с 01.01.2021 – 29 422 рублей</a:t>
            </a:r>
            <a:endParaRPr lang="ru-RU" sz="1100" dirty="0">
              <a:latin typeface="Times New Roman" pitchFamily="18" charset="0"/>
              <a:cs typeface="Times New Roman" pitchFamily="18" charset="0"/>
            </a:endParaRPr>
          </a:p>
        </p:txBody>
      </p:sp>
      <p:sp>
        <p:nvSpPr>
          <p:cNvPr id="4" name="Прямоугольник 3"/>
          <p:cNvSpPr/>
          <p:nvPr/>
        </p:nvSpPr>
        <p:spPr>
          <a:xfrm>
            <a:off x="5704690" y="681505"/>
            <a:ext cx="3187790" cy="58725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a:latin typeface="Times New Roman" pitchFamily="18" charset="0"/>
                <a:cs typeface="Times New Roman" pitchFamily="18" charset="0"/>
              </a:rPr>
              <a:t>Размер заработной платы для целей расчета региональной выплаты в Северо-Енисейском районе </a:t>
            </a:r>
            <a:r>
              <a:rPr lang="ru-RU" sz="1100" dirty="0" smtClean="0">
                <a:latin typeface="Times New Roman" pitchFamily="18" charset="0"/>
                <a:cs typeface="Times New Roman" pitchFamily="18" charset="0"/>
              </a:rPr>
              <a:t>с 01.01.2022 – 31 319 рублей</a:t>
            </a:r>
            <a:endParaRPr lang="ru-RU" sz="1100"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598265461"/>
              </p:ext>
            </p:extLst>
          </p:nvPr>
        </p:nvGraphicFramePr>
        <p:xfrm>
          <a:off x="179512" y="1916832"/>
          <a:ext cx="4392488" cy="4848268"/>
        </p:xfrm>
        <a:graphic>
          <a:graphicData uri="http://schemas.openxmlformats.org/drawingml/2006/table">
            <a:tbl>
              <a:tblPr firstRow="1" bandRow="1">
                <a:tableStyleId>{5C22544A-7EE6-4342-B048-85BDC9FD1C3A}</a:tableStyleId>
              </a:tblPr>
              <a:tblGrid>
                <a:gridCol w="432048"/>
                <a:gridCol w="3215951"/>
                <a:gridCol w="744489"/>
              </a:tblGrid>
              <a:tr h="532517">
                <a:tc>
                  <a:txBody>
                    <a:bodyPr/>
                    <a:lstStyle/>
                    <a:p>
                      <a:r>
                        <a:rPr lang="ru-RU" sz="1000" b="0" dirty="0" smtClean="0">
                          <a:latin typeface="Times New Roman" pitchFamily="18" charset="0"/>
                          <a:cs typeface="Times New Roman" pitchFamily="18" charset="0"/>
                        </a:rPr>
                        <a:t>№ п/п</a:t>
                      </a:r>
                      <a:endParaRPr lang="ru-RU" sz="1000" b="0" dirty="0">
                        <a:latin typeface="Times New Roman" pitchFamily="18" charset="0"/>
                        <a:cs typeface="Times New Roman" pitchFamily="18" charset="0"/>
                      </a:endParaRPr>
                    </a:p>
                  </a:txBody>
                  <a:tcPr/>
                </a:tc>
                <a:tc>
                  <a:txBody>
                    <a:bodyPr/>
                    <a:lstStyle/>
                    <a:p>
                      <a:r>
                        <a:rPr lang="ru-RU" sz="1000" b="0" dirty="0" smtClean="0">
                          <a:latin typeface="Times New Roman" pitchFamily="18" charset="0"/>
                          <a:cs typeface="Times New Roman" pitchFamily="18" charset="0"/>
                        </a:rPr>
                        <a:t>Наименование главных распорядителей бюджетных средств и находящихся в их ведении муниципальных учреждений</a:t>
                      </a:r>
                      <a:endParaRPr lang="ru-RU" sz="1000" dirty="0"/>
                    </a:p>
                  </a:txBody>
                  <a:tcPr/>
                </a:tc>
                <a:tc>
                  <a:txBody>
                    <a:bodyPr/>
                    <a:lstStyle/>
                    <a:p>
                      <a:pPr algn="ctr"/>
                      <a:r>
                        <a:rPr lang="ru-RU" sz="1000" b="0" kern="1200" dirty="0" smtClean="0">
                          <a:solidFill>
                            <a:schemeClr val="lt1"/>
                          </a:solidFill>
                          <a:latin typeface="Times New Roman" pitchFamily="18" charset="0"/>
                          <a:ea typeface="+mn-ea"/>
                          <a:cs typeface="Times New Roman" pitchFamily="18" charset="0"/>
                        </a:rPr>
                        <a:t>Сумма</a:t>
                      </a:r>
                      <a:endParaRPr lang="ru-RU" sz="1000" b="0" kern="1200" dirty="0">
                        <a:solidFill>
                          <a:schemeClr val="lt1"/>
                        </a:solidFill>
                        <a:latin typeface="Times New Roman" pitchFamily="18" charset="0"/>
                        <a:ea typeface="+mn-ea"/>
                        <a:cs typeface="Times New Roman" pitchFamily="18" charset="0"/>
                      </a:endParaRPr>
                    </a:p>
                  </a:txBody>
                  <a:tcPr anchor="ctr"/>
                </a:tc>
              </a:tr>
              <a:tr h="359942">
                <a:tc>
                  <a:txBody>
                    <a:bodyPr/>
                    <a:lstStyle/>
                    <a:p>
                      <a:r>
                        <a:rPr lang="ru-RU" sz="800" dirty="0" smtClean="0">
                          <a:latin typeface="Times New Roman" pitchFamily="18" charset="0"/>
                          <a:cs typeface="Times New Roman" pitchFamily="18" charset="0"/>
                        </a:rPr>
                        <a:t>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Администрация Северо-Енисейского района - главный распорядитель бюджетных средств, всего:</a:t>
                      </a:r>
                      <a:endParaRPr lang="ru-RU" sz="800" dirty="0">
                        <a:latin typeface="Times New Roman" pitchFamily="18" charset="0"/>
                        <a:cs typeface="Times New Roman" pitchFamily="18" charset="0"/>
                      </a:endParaRPr>
                    </a:p>
                  </a:txBody>
                  <a:tcPr/>
                </a:tc>
                <a:tc>
                  <a:txBody>
                    <a:bodyPr/>
                    <a:lstStyle/>
                    <a:p>
                      <a:pPr algn="r"/>
                      <a:r>
                        <a:rPr lang="ru-RU" sz="800" dirty="0" smtClean="0"/>
                        <a:t>1 091,0</a:t>
                      </a:r>
                      <a:endParaRPr lang="ru-RU" sz="800" dirty="0"/>
                    </a:p>
                  </a:txBody>
                  <a:tcPr/>
                </a:tc>
              </a:tr>
              <a:tr h="207090">
                <a:tc>
                  <a:txBody>
                    <a:bodyPr/>
                    <a:lstStyle/>
                    <a:p>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том числе:</a:t>
                      </a:r>
                      <a:endParaRPr lang="ru-RU" sz="800" dirty="0">
                        <a:latin typeface="Times New Roman" pitchFamily="18" charset="0"/>
                        <a:cs typeface="Times New Roman" pitchFamily="18" charset="0"/>
                      </a:endParaRPr>
                    </a:p>
                  </a:txBody>
                  <a:tcPr/>
                </a:tc>
                <a:tc>
                  <a:txBody>
                    <a:bodyPr/>
                    <a:lstStyle/>
                    <a:p>
                      <a:pPr algn="r"/>
                      <a:endParaRPr lang="ru-RU" sz="800" dirty="0"/>
                    </a:p>
                  </a:txBody>
                  <a:tcPr/>
                </a:tc>
              </a:tr>
              <a:tr h="207090">
                <a:tc>
                  <a:txBody>
                    <a:bodyPr/>
                    <a:lstStyle/>
                    <a:p>
                      <a:r>
                        <a:rPr lang="ru-RU" sz="800" dirty="0" smtClean="0">
                          <a:latin typeface="Times New Roman" pitchFamily="18" charset="0"/>
                          <a:cs typeface="Times New Roman" pitchFamily="18" charset="0"/>
                        </a:rPr>
                        <a:t>1.1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Администрация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501,4</a:t>
                      </a:r>
                      <a:endParaRPr lang="ru-RU" sz="800" dirty="0"/>
                    </a:p>
                  </a:txBody>
                  <a:tcPr/>
                </a:tc>
              </a:tr>
              <a:tr h="325427">
                <a:tc>
                  <a:txBody>
                    <a:bodyPr/>
                    <a:lstStyle/>
                    <a:p>
                      <a:r>
                        <a:rPr lang="ru-RU" sz="800" dirty="0" smtClean="0">
                          <a:latin typeface="Times New Roman" pitchFamily="18" charset="0"/>
                          <a:cs typeface="Times New Roman" pitchFamily="18" charset="0"/>
                        </a:rPr>
                        <a:t>1.2</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МКУ «Аварийно-спасательное формирование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364,4</a:t>
                      </a:r>
                      <a:endParaRPr lang="ru-RU" sz="800" dirty="0"/>
                    </a:p>
                  </a:txBody>
                  <a:tcPr/>
                </a:tc>
              </a:tr>
              <a:tr h="279568">
                <a:tc>
                  <a:txBody>
                    <a:bodyPr/>
                    <a:lstStyle/>
                    <a:p>
                      <a:r>
                        <a:rPr lang="ru-RU" sz="800" dirty="0" smtClean="0">
                          <a:latin typeface="Times New Roman" pitchFamily="18" charset="0"/>
                          <a:cs typeface="Times New Roman" pitchFamily="18" charset="0"/>
                        </a:rPr>
                        <a:t>1.3</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МКУ «Северо-Енисейская муниципальная информационная служба»</a:t>
                      </a:r>
                      <a:endParaRPr lang="ru-RU" sz="800" dirty="0">
                        <a:latin typeface="Times New Roman" pitchFamily="18" charset="0"/>
                        <a:cs typeface="Times New Roman" pitchFamily="18" charset="0"/>
                      </a:endParaRPr>
                    </a:p>
                  </a:txBody>
                  <a:tcPr/>
                </a:tc>
                <a:tc>
                  <a:txBody>
                    <a:bodyPr/>
                    <a:lstStyle/>
                    <a:p>
                      <a:pPr algn="r"/>
                      <a:r>
                        <a:rPr lang="ru-RU" sz="800" dirty="0" smtClean="0"/>
                        <a:t>186,7</a:t>
                      </a:r>
                      <a:endParaRPr lang="ru-RU" sz="800" dirty="0"/>
                    </a:p>
                  </a:txBody>
                  <a:tcPr/>
                </a:tc>
              </a:tr>
              <a:tr h="236154">
                <a:tc>
                  <a:txBody>
                    <a:bodyPr/>
                    <a:lstStyle/>
                    <a:p>
                      <a:r>
                        <a:rPr lang="ru-RU" sz="800" dirty="0" smtClean="0">
                          <a:latin typeface="Times New Roman" pitchFamily="18" charset="0"/>
                          <a:cs typeface="Times New Roman" pitchFamily="18" charset="0"/>
                        </a:rPr>
                        <a:t>1.4</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МКУ «Служба заказчика-застройщика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38,5</a:t>
                      </a:r>
                      <a:endParaRPr lang="ru-RU" sz="800" dirty="0"/>
                    </a:p>
                  </a:txBody>
                  <a:tcPr/>
                </a:tc>
              </a:tr>
              <a:tr h="325427">
                <a:tc>
                  <a:txBody>
                    <a:bodyPr/>
                    <a:lstStyle/>
                    <a:p>
                      <a:r>
                        <a:rPr lang="ru-RU" sz="800" dirty="0" smtClean="0">
                          <a:latin typeface="Times New Roman" pitchFamily="18" charset="0"/>
                          <a:cs typeface="Times New Roman" pitchFamily="18" charset="0"/>
                        </a:rPr>
                        <a:t>2</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Управление образования администрации Северо-Енисейского района - главный распорядитель бюджетных средств, всего:</a:t>
                      </a:r>
                      <a:endParaRPr lang="ru-RU" sz="800" dirty="0">
                        <a:latin typeface="Times New Roman" pitchFamily="18" charset="0"/>
                        <a:cs typeface="Times New Roman" pitchFamily="18" charset="0"/>
                      </a:endParaRPr>
                    </a:p>
                  </a:txBody>
                  <a:tcPr/>
                </a:tc>
                <a:tc>
                  <a:txBody>
                    <a:bodyPr/>
                    <a:lstStyle/>
                    <a:p>
                      <a:pPr algn="r"/>
                      <a:r>
                        <a:rPr lang="ru-RU" sz="800" dirty="0" smtClean="0"/>
                        <a:t>10 184,5</a:t>
                      </a:r>
                      <a:endParaRPr lang="ru-RU" sz="800" dirty="0"/>
                    </a:p>
                  </a:txBody>
                  <a:tcPr/>
                </a:tc>
              </a:tr>
              <a:tr h="207090">
                <a:tc>
                  <a:txBody>
                    <a:bodyPr/>
                    <a:lstStyle/>
                    <a:p>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том числе:</a:t>
                      </a:r>
                      <a:endParaRPr lang="ru-RU" sz="800" dirty="0">
                        <a:latin typeface="Times New Roman" pitchFamily="18" charset="0"/>
                        <a:cs typeface="Times New Roman" pitchFamily="18" charset="0"/>
                      </a:endParaRPr>
                    </a:p>
                  </a:txBody>
                  <a:tcPr/>
                </a:tc>
                <a:tc>
                  <a:txBody>
                    <a:bodyPr/>
                    <a:lstStyle/>
                    <a:p>
                      <a:pPr algn="r"/>
                      <a:endParaRPr lang="ru-RU" sz="800" dirty="0"/>
                    </a:p>
                  </a:txBody>
                  <a:tcPr/>
                </a:tc>
              </a:tr>
              <a:tr h="212261">
                <a:tc>
                  <a:txBody>
                    <a:bodyPr/>
                    <a:lstStyle/>
                    <a:p>
                      <a:r>
                        <a:rPr lang="ru-RU" sz="800" dirty="0" smtClean="0">
                          <a:latin typeface="Times New Roman" pitchFamily="18" charset="0"/>
                          <a:cs typeface="Times New Roman" pitchFamily="18" charset="0"/>
                        </a:rPr>
                        <a:t>2.1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Управление образования администрации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222,3</a:t>
                      </a:r>
                      <a:endParaRPr lang="ru-RU" sz="800" dirty="0"/>
                    </a:p>
                  </a:txBody>
                  <a:tcPr/>
                </a:tc>
              </a:tr>
              <a:tr h="207090">
                <a:tc>
                  <a:txBody>
                    <a:bodyPr/>
                    <a:lstStyle/>
                    <a:p>
                      <a:r>
                        <a:rPr lang="ru-RU" sz="800" dirty="0" smtClean="0">
                          <a:latin typeface="Times New Roman" pitchFamily="18" charset="0"/>
                          <a:cs typeface="Times New Roman" pitchFamily="18" charset="0"/>
                        </a:rPr>
                        <a:t>2.2</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МБДОУ «Северо-Енисейский детский сад № 1»</a:t>
                      </a:r>
                      <a:endParaRPr lang="ru-RU" sz="800" dirty="0">
                        <a:latin typeface="Times New Roman" pitchFamily="18" charset="0"/>
                        <a:cs typeface="Times New Roman" pitchFamily="18" charset="0"/>
                      </a:endParaRPr>
                    </a:p>
                  </a:txBody>
                  <a:tcPr/>
                </a:tc>
                <a:tc>
                  <a:txBody>
                    <a:bodyPr/>
                    <a:lstStyle/>
                    <a:p>
                      <a:pPr algn="r"/>
                      <a:r>
                        <a:rPr lang="ru-RU" sz="800" dirty="0" smtClean="0"/>
                        <a:t>348,3</a:t>
                      </a:r>
                      <a:endParaRPr lang="ru-RU" sz="800" dirty="0"/>
                    </a:p>
                  </a:txBody>
                  <a:tcPr/>
                </a:tc>
              </a:tr>
              <a:tr h="233910">
                <a:tc>
                  <a:txBody>
                    <a:bodyPr/>
                    <a:lstStyle/>
                    <a:p>
                      <a:r>
                        <a:rPr lang="ru-RU" sz="800" dirty="0" smtClean="0">
                          <a:latin typeface="Times New Roman" pitchFamily="18" charset="0"/>
                          <a:cs typeface="Times New Roman" pitchFamily="18" charset="0"/>
                        </a:rPr>
                        <a:t>2.3</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МБУ «Северо-Енисейский детский сад № 3»</a:t>
                      </a:r>
                      <a:endParaRPr lang="ru-RU" sz="800" dirty="0">
                        <a:latin typeface="Times New Roman" pitchFamily="18" charset="0"/>
                        <a:cs typeface="Times New Roman" pitchFamily="18" charset="0"/>
                      </a:endParaRPr>
                    </a:p>
                  </a:txBody>
                  <a:tcPr/>
                </a:tc>
                <a:tc>
                  <a:txBody>
                    <a:bodyPr/>
                    <a:lstStyle/>
                    <a:p>
                      <a:pPr algn="r"/>
                      <a:r>
                        <a:rPr lang="ru-RU" sz="800" dirty="0" smtClean="0"/>
                        <a:t>355,7</a:t>
                      </a:r>
                      <a:endParaRPr lang="ru-RU" sz="800" dirty="0"/>
                    </a:p>
                  </a:txBody>
                  <a:tcPr/>
                </a:tc>
              </a:tr>
              <a:tr h="325427">
                <a:tc>
                  <a:txBody>
                    <a:bodyPr/>
                    <a:lstStyle/>
                    <a:p>
                      <a:r>
                        <a:rPr lang="ru-RU" sz="800" dirty="0" smtClean="0">
                          <a:latin typeface="Times New Roman" pitchFamily="18" charset="0"/>
                          <a:cs typeface="Times New Roman" pitchFamily="18" charset="0"/>
                        </a:rPr>
                        <a:t>2.4</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МБДОУ комбинированного вида Северо-Енисейский детский сад № 4 «Жарки»</a:t>
                      </a:r>
                      <a:endParaRPr lang="ru-RU" sz="800" dirty="0">
                        <a:latin typeface="Times New Roman" pitchFamily="18" charset="0"/>
                        <a:cs typeface="Times New Roman" pitchFamily="18" charset="0"/>
                      </a:endParaRPr>
                    </a:p>
                  </a:txBody>
                  <a:tcPr/>
                </a:tc>
                <a:tc>
                  <a:txBody>
                    <a:bodyPr/>
                    <a:lstStyle/>
                    <a:p>
                      <a:pPr algn="r"/>
                      <a:r>
                        <a:rPr lang="ru-RU" sz="800" dirty="0" smtClean="0"/>
                        <a:t>385,3</a:t>
                      </a:r>
                      <a:endParaRPr lang="ru-RU" sz="800" dirty="0"/>
                    </a:p>
                  </a:txBody>
                  <a:tcPr/>
                </a:tc>
              </a:tr>
              <a:tr h="223427">
                <a:tc>
                  <a:txBody>
                    <a:bodyPr/>
                    <a:lstStyle/>
                    <a:p>
                      <a:r>
                        <a:rPr lang="ru-RU" sz="800" dirty="0" smtClean="0">
                          <a:latin typeface="Times New Roman" pitchFamily="18" charset="0"/>
                          <a:cs typeface="Times New Roman" pitchFamily="18" charset="0"/>
                        </a:rPr>
                        <a:t>2.5</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МБДОУ «Северо-Енисейский детский сад № 5»</a:t>
                      </a:r>
                      <a:endParaRPr lang="ru-RU" sz="800" dirty="0">
                        <a:latin typeface="Times New Roman" pitchFamily="18" charset="0"/>
                        <a:cs typeface="Times New Roman" pitchFamily="18" charset="0"/>
                      </a:endParaRPr>
                    </a:p>
                  </a:txBody>
                  <a:tcPr/>
                </a:tc>
                <a:tc>
                  <a:txBody>
                    <a:bodyPr/>
                    <a:lstStyle/>
                    <a:p>
                      <a:pPr algn="r"/>
                      <a:r>
                        <a:rPr lang="ru-RU" sz="800" dirty="0" smtClean="0"/>
                        <a:t>392,7</a:t>
                      </a:r>
                      <a:endParaRPr lang="ru-RU" sz="800" dirty="0"/>
                    </a:p>
                  </a:txBody>
                  <a:tcPr/>
                </a:tc>
              </a:tr>
              <a:tr h="325427">
                <a:tc>
                  <a:txBody>
                    <a:bodyPr/>
                    <a:lstStyle/>
                    <a:p>
                      <a:r>
                        <a:rPr lang="ru-RU" sz="800" dirty="0" smtClean="0">
                          <a:latin typeface="Times New Roman" pitchFamily="18" charset="0"/>
                          <a:cs typeface="Times New Roman" pitchFamily="18" charset="0"/>
                        </a:rPr>
                        <a:t>2.6</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МБДОУ «Северо-Енисейский детский сад-ясли № 8 «Иволга» имени Гайнутдиновой Валентины Брониславовны»</a:t>
                      </a:r>
                      <a:endParaRPr lang="ru-RU" sz="800" dirty="0">
                        <a:latin typeface="Times New Roman" pitchFamily="18" charset="0"/>
                        <a:cs typeface="Times New Roman" pitchFamily="18" charset="0"/>
                      </a:endParaRPr>
                    </a:p>
                  </a:txBody>
                  <a:tcPr/>
                </a:tc>
                <a:tc>
                  <a:txBody>
                    <a:bodyPr/>
                    <a:lstStyle/>
                    <a:p>
                      <a:pPr algn="r"/>
                      <a:r>
                        <a:rPr lang="ru-RU" sz="800" dirty="0" smtClean="0"/>
                        <a:t>637,2</a:t>
                      </a:r>
                      <a:endParaRPr lang="ru-RU" sz="800" dirty="0"/>
                    </a:p>
                  </a:txBody>
                  <a:tcPr/>
                </a:tc>
              </a:tr>
              <a:tr h="325427">
                <a:tc>
                  <a:txBody>
                    <a:bodyPr/>
                    <a:lstStyle/>
                    <a:p>
                      <a:r>
                        <a:rPr lang="ru-RU" sz="800" dirty="0" smtClean="0">
                          <a:latin typeface="Times New Roman" pitchFamily="18" charset="0"/>
                          <a:cs typeface="Times New Roman" pitchFamily="18" charset="0"/>
                        </a:rPr>
                        <a:t>2.7</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«Северо-Енисейская средняя школа № 1 им. Е.С. Белинского»</a:t>
                      </a:r>
                      <a:endParaRPr lang="ru-RU" sz="800" dirty="0">
                        <a:latin typeface="Times New Roman" pitchFamily="18" charset="0"/>
                        <a:cs typeface="Times New Roman" pitchFamily="18" charset="0"/>
                      </a:endParaRPr>
                    </a:p>
                  </a:txBody>
                  <a:tcPr/>
                </a:tc>
                <a:tc>
                  <a:txBody>
                    <a:bodyPr/>
                    <a:lstStyle/>
                    <a:p>
                      <a:pPr algn="r"/>
                      <a:r>
                        <a:rPr lang="ru-RU" sz="800" dirty="0" smtClean="0"/>
                        <a:t>815,1</a:t>
                      </a:r>
                      <a:endParaRPr lang="ru-RU" sz="800" dirty="0"/>
                    </a:p>
                  </a:txBody>
                  <a:tcPr/>
                </a:tc>
              </a:tr>
              <a:tr h="223427">
                <a:tc>
                  <a:txBody>
                    <a:bodyPr/>
                    <a:lstStyle/>
                    <a:p>
                      <a:r>
                        <a:rPr lang="ru-RU" sz="800" dirty="0" smtClean="0">
                          <a:latin typeface="Times New Roman" pitchFamily="18" charset="0"/>
                          <a:cs typeface="Times New Roman" pitchFamily="18" charset="0"/>
                        </a:rPr>
                        <a:t>2.8</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«Северо-Енисейская средняя школа № 2»</a:t>
                      </a:r>
                      <a:endParaRPr lang="ru-RU" sz="800" dirty="0">
                        <a:latin typeface="Times New Roman" pitchFamily="18" charset="0"/>
                        <a:cs typeface="Times New Roman" pitchFamily="18" charset="0"/>
                      </a:endParaRPr>
                    </a:p>
                  </a:txBody>
                  <a:tcPr/>
                </a:tc>
                <a:tc>
                  <a:txBody>
                    <a:bodyPr/>
                    <a:lstStyle/>
                    <a:p>
                      <a:pPr algn="r"/>
                      <a:r>
                        <a:rPr lang="ru-RU" sz="800" dirty="0" smtClean="0"/>
                        <a:t>652,1</a:t>
                      </a:r>
                      <a:endParaRPr lang="ru-RU" sz="800" dirty="0"/>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2212638296"/>
              </p:ext>
            </p:extLst>
          </p:nvPr>
        </p:nvGraphicFramePr>
        <p:xfrm>
          <a:off x="4788024" y="1885148"/>
          <a:ext cx="4248472" cy="4948511"/>
        </p:xfrm>
        <a:graphic>
          <a:graphicData uri="http://schemas.openxmlformats.org/drawingml/2006/table">
            <a:tbl>
              <a:tblPr firstRow="1" bandRow="1">
                <a:tableStyleId>{5C22544A-7EE6-4342-B048-85BDC9FD1C3A}</a:tableStyleId>
              </a:tblPr>
              <a:tblGrid>
                <a:gridCol w="504056"/>
                <a:gridCol w="3024336"/>
                <a:gridCol w="720080"/>
              </a:tblGrid>
              <a:tr h="531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dirty="0" smtClean="0">
                          <a:latin typeface="Times New Roman" pitchFamily="18" charset="0"/>
                          <a:cs typeface="Times New Roman" pitchFamily="18" charset="0"/>
                        </a:rPr>
                        <a:t>№ п/п</a:t>
                      </a:r>
                    </a:p>
                    <a:p>
                      <a:endParaRPr lang="ru-RU" sz="1000" dirty="0"/>
                    </a:p>
                  </a:txBody>
                  <a:tcPr/>
                </a:tc>
                <a:tc>
                  <a:txBody>
                    <a:bodyPr/>
                    <a:lstStyle/>
                    <a:p>
                      <a:r>
                        <a:rPr lang="ru-RU" sz="1000" b="0" dirty="0" smtClean="0">
                          <a:latin typeface="Times New Roman" pitchFamily="18" charset="0"/>
                          <a:cs typeface="Times New Roman" pitchFamily="18" charset="0"/>
                        </a:rPr>
                        <a:t>Наименование главных распорядителей бюджетных средств и находящихся в их ведении муниципальных учреждений</a:t>
                      </a:r>
                      <a:endParaRPr lang="ru-RU" sz="1000" dirty="0"/>
                    </a:p>
                  </a:txBody>
                  <a:tcPr/>
                </a:tc>
                <a:tc>
                  <a:txBody>
                    <a:bodyPr/>
                    <a:lstStyle/>
                    <a:p>
                      <a:pPr algn="ctr"/>
                      <a:r>
                        <a:rPr lang="ru-RU" sz="1000" b="0" kern="1200" dirty="0" smtClean="0">
                          <a:solidFill>
                            <a:schemeClr val="lt1"/>
                          </a:solidFill>
                          <a:latin typeface="Times New Roman" pitchFamily="18" charset="0"/>
                          <a:ea typeface="+mn-ea"/>
                          <a:cs typeface="Times New Roman" pitchFamily="18" charset="0"/>
                        </a:rPr>
                        <a:t>Сумма</a:t>
                      </a:r>
                      <a:endParaRPr lang="ru-RU" sz="1000" b="0" kern="1200" dirty="0">
                        <a:solidFill>
                          <a:schemeClr val="lt1"/>
                        </a:solidFill>
                        <a:latin typeface="Times New Roman" pitchFamily="18" charset="0"/>
                        <a:ea typeface="+mn-ea"/>
                        <a:cs typeface="Times New Roman" pitchFamily="18" charset="0"/>
                      </a:endParaRPr>
                    </a:p>
                  </a:txBody>
                  <a:tcPr anchor="ctr"/>
                </a:tc>
              </a:tr>
              <a:tr h="226247">
                <a:tc>
                  <a:txBody>
                    <a:bodyPr/>
                    <a:lstStyle/>
                    <a:p>
                      <a:r>
                        <a:rPr lang="ru-RU" sz="800" dirty="0" smtClean="0">
                          <a:latin typeface="Times New Roman" pitchFamily="18" charset="0"/>
                          <a:cs typeface="Times New Roman" pitchFamily="18" charset="0"/>
                        </a:rPr>
                        <a:t>2.9</a:t>
                      </a:r>
                      <a:endParaRPr lang="ru-RU" sz="8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МБОУ</a:t>
                      </a:r>
                      <a:r>
                        <a:rPr lang="ru-RU" sz="800" baseline="0" dirty="0" smtClean="0">
                          <a:latin typeface="Times New Roman" pitchFamily="18" charset="0"/>
                          <a:cs typeface="Times New Roman" pitchFamily="18" charset="0"/>
                        </a:rPr>
                        <a:t> «Тейская средняя школа № 3»</a:t>
                      </a:r>
                      <a:endParaRPr lang="ru-RU" sz="800" dirty="0">
                        <a:latin typeface="Times New Roman" pitchFamily="18" charset="0"/>
                        <a:cs typeface="Times New Roman" pitchFamily="18" charset="0"/>
                      </a:endParaRPr>
                    </a:p>
                  </a:txBody>
                  <a:tcPr/>
                </a:tc>
                <a:tc>
                  <a:txBody>
                    <a:bodyPr/>
                    <a:lstStyle/>
                    <a:p>
                      <a:pPr algn="r"/>
                      <a:r>
                        <a:rPr lang="ru-RU" sz="800" dirty="0" smtClean="0"/>
                        <a:t>741,0</a:t>
                      </a:r>
                      <a:endParaRPr lang="ru-RU" sz="800" dirty="0"/>
                    </a:p>
                  </a:txBody>
                  <a:tcPr/>
                </a:tc>
              </a:tr>
              <a:tr h="250548">
                <a:tc>
                  <a:txBody>
                    <a:bodyPr/>
                    <a:lstStyle/>
                    <a:p>
                      <a:r>
                        <a:rPr lang="ru-RU" sz="800" dirty="0" smtClean="0">
                          <a:latin typeface="Times New Roman" pitchFamily="18" charset="0"/>
                          <a:cs typeface="Times New Roman" pitchFamily="18" charset="0"/>
                        </a:rPr>
                        <a:t>2.10</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«Брянковская средняя школа № 5»</a:t>
                      </a:r>
                      <a:endParaRPr lang="ru-RU" sz="800" dirty="0">
                        <a:latin typeface="Times New Roman" pitchFamily="18" charset="0"/>
                        <a:cs typeface="Times New Roman" pitchFamily="18" charset="0"/>
                      </a:endParaRPr>
                    </a:p>
                  </a:txBody>
                  <a:tcPr/>
                </a:tc>
                <a:tc>
                  <a:txBody>
                    <a:bodyPr/>
                    <a:lstStyle/>
                    <a:p>
                      <a:pPr algn="r"/>
                      <a:r>
                        <a:rPr lang="ru-RU" sz="800" dirty="0" smtClean="0"/>
                        <a:t>533,5</a:t>
                      </a:r>
                      <a:endParaRPr lang="ru-RU" sz="800" dirty="0"/>
                    </a:p>
                  </a:txBody>
                  <a:tcPr/>
                </a:tc>
              </a:tr>
              <a:tr h="226247">
                <a:tc>
                  <a:txBody>
                    <a:bodyPr/>
                    <a:lstStyle/>
                    <a:p>
                      <a:r>
                        <a:rPr lang="ru-RU" sz="800" dirty="0" smtClean="0">
                          <a:latin typeface="Times New Roman" pitchFamily="18" charset="0"/>
                          <a:cs typeface="Times New Roman" pitchFamily="18" charset="0"/>
                        </a:rPr>
                        <a:t>2.11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«Новокаламинская средняя школа № 6»</a:t>
                      </a:r>
                      <a:endParaRPr lang="ru-RU" sz="800" dirty="0">
                        <a:latin typeface="Times New Roman" pitchFamily="18" charset="0"/>
                        <a:cs typeface="Times New Roman" pitchFamily="18" charset="0"/>
                      </a:endParaRPr>
                    </a:p>
                  </a:txBody>
                  <a:tcPr/>
                </a:tc>
                <a:tc>
                  <a:txBody>
                    <a:bodyPr/>
                    <a:lstStyle/>
                    <a:p>
                      <a:pPr algn="r"/>
                      <a:r>
                        <a:rPr lang="ru-RU" sz="800" dirty="0" smtClean="0"/>
                        <a:t>712,8</a:t>
                      </a:r>
                      <a:endParaRPr lang="ru-RU" sz="800" dirty="0"/>
                    </a:p>
                  </a:txBody>
                  <a:tcPr/>
                </a:tc>
              </a:tr>
              <a:tr h="258580">
                <a:tc>
                  <a:txBody>
                    <a:bodyPr/>
                    <a:lstStyle/>
                    <a:p>
                      <a:r>
                        <a:rPr lang="ru-RU" sz="800" dirty="0" smtClean="0">
                          <a:latin typeface="Times New Roman" pitchFamily="18" charset="0"/>
                          <a:cs typeface="Times New Roman" pitchFamily="18" charset="0"/>
                        </a:rPr>
                        <a:t>2.12</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«Вангашская средняя школа № 8»</a:t>
                      </a:r>
                      <a:endParaRPr lang="ru-RU" sz="800" dirty="0">
                        <a:latin typeface="Times New Roman" pitchFamily="18" charset="0"/>
                        <a:cs typeface="Times New Roman" pitchFamily="18" charset="0"/>
                      </a:endParaRPr>
                    </a:p>
                  </a:txBody>
                  <a:tcPr/>
                </a:tc>
                <a:tc>
                  <a:txBody>
                    <a:bodyPr/>
                    <a:lstStyle/>
                    <a:p>
                      <a:pPr algn="r"/>
                      <a:r>
                        <a:rPr lang="ru-RU" sz="800" dirty="0" smtClean="0"/>
                        <a:t>466,8</a:t>
                      </a:r>
                      <a:endParaRPr lang="ru-RU" sz="800" dirty="0"/>
                    </a:p>
                  </a:txBody>
                  <a:tcPr/>
                </a:tc>
              </a:tr>
              <a:tr h="247269">
                <a:tc>
                  <a:txBody>
                    <a:bodyPr/>
                    <a:lstStyle/>
                    <a:p>
                      <a:r>
                        <a:rPr lang="ru-RU" sz="800" dirty="0" smtClean="0">
                          <a:latin typeface="Times New Roman" pitchFamily="18" charset="0"/>
                          <a:cs typeface="Times New Roman" pitchFamily="18" charset="0"/>
                        </a:rPr>
                        <a:t>2.13</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«Вельминская основная школа № 9»</a:t>
                      </a:r>
                      <a:endParaRPr lang="ru-RU" sz="800" dirty="0">
                        <a:latin typeface="Times New Roman" pitchFamily="18" charset="0"/>
                        <a:cs typeface="Times New Roman" pitchFamily="18" charset="0"/>
                      </a:endParaRPr>
                    </a:p>
                  </a:txBody>
                  <a:tcPr/>
                </a:tc>
                <a:tc>
                  <a:txBody>
                    <a:bodyPr/>
                    <a:lstStyle/>
                    <a:p>
                      <a:pPr algn="r"/>
                      <a:r>
                        <a:rPr lang="ru-RU" sz="800" dirty="0" smtClean="0"/>
                        <a:t>288,9</a:t>
                      </a:r>
                      <a:endParaRPr lang="ru-RU" sz="800" dirty="0"/>
                    </a:p>
                  </a:txBody>
                  <a:tcPr/>
                </a:tc>
              </a:tr>
              <a:tr h="356057">
                <a:tc>
                  <a:txBody>
                    <a:bodyPr/>
                    <a:lstStyle/>
                    <a:p>
                      <a:r>
                        <a:rPr lang="ru-RU" sz="800" dirty="0" smtClean="0">
                          <a:latin typeface="Times New Roman" pitchFamily="18" charset="0"/>
                          <a:cs typeface="Times New Roman" pitchFamily="18" charset="0"/>
                        </a:rPr>
                        <a:t>2.14</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ДО «Северо-Енисейская детско-юношеская спортивная школа»</a:t>
                      </a:r>
                      <a:endParaRPr lang="ru-RU" sz="800" dirty="0">
                        <a:latin typeface="Times New Roman" pitchFamily="18" charset="0"/>
                        <a:cs typeface="Times New Roman" pitchFamily="18" charset="0"/>
                      </a:endParaRPr>
                    </a:p>
                  </a:txBody>
                  <a:tcPr/>
                </a:tc>
                <a:tc>
                  <a:txBody>
                    <a:bodyPr/>
                    <a:lstStyle/>
                    <a:p>
                      <a:pPr algn="r"/>
                      <a:r>
                        <a:rPr lang="ru-RU" sz="800" dirty="0" smtClean="0"/>
                        <a:t>2 210,2</a:t>
                      </a:r>
                      <a:endParaRPr lang="ru-RU" sz="800" dirty="0"/>
                    </a:p>
                  </a:txBody>
                  <a:tcPr/>
                </a:tc>
              </a:tr>
              <a:tr h="269330">
                <a:tc>
                  <a:txBody>
                    <a:bodyPr/>
                    <a:lstStyle/>
                    <a:p>
                      <a:r>
                        <a:rPr lang="ru-RU" sz="800" dirty="0" smtClean="0">
                          <a:latin typeface="Times New Roman" pitchFamily="18" charset="0"/>
                          <a:cs typeface="Times New Roman" pitchFamily="18" charset="0"/>
                        </a:rPr>
                        <a:t>2.15</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МБОУ ДО «Северо-Енисейский детско-юношеский центр»</a:t>
                      </a:r>
                      <a:endParaRPr lang="ru-RU" sz="800" dirty="0">
                        <a:latin typeface="Times New Roman" pitchFamily="18" charset="0"/>
                        <a:cs typeface="Times New Roman" pitchFamily="18" charset="0"/>
                      </a:endParaRPr>
                    </a:p>
                  </a:txBody>
                  <a:tcPr/>
                </a:tc>
                <a:tc>
                  <a:txBody>
                    <a:bodyPr/>
                    <a:lstStyle/>
                    <a:p>
                      <a:pPr algn="r"/>
                      <a:r>
                        <a:rPr lang="ru-RU" sz="800" dirty="0" smtClean="0"/>
                        <a:t>1 422,6</a:t>
                      </a:r>
                      <a:endParaRPr lang="ru-RU" sz="800" dirty="0"/>
                    </a:p>
                  </a:txBody>
                  <a:tcPr/>
                </a:tc>
              </a:tr>
              <a:tr h="293062">
                <a:tc>
                  <a:txBody>
                    <a:bodyPr/>
                    <a:lstStyle/>
                    <a:p>
                      <a:r>
                        <a:rPr lang="ru-RU" sz="800" dirty="0" smtClean="0">
                          <a:latin typeface="Times New Roman" pitchFamily="18" charset="0"/>
                          <a:cs typeface="Times New Roman" pitchFamily="18" charset="0"/>
                        </a:rPr>
                        <a:t>3</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Отдел культуры администрации Северо-Енисейского района - главный распорядитель бюджетных средств, всего:</a:t>
                      </a:r>
                      <a:endParaRPr lang="ru-RU" sz="800" dirty="0">
                        <a:latin typeface="Times New Roman" pitchFamily="18" charset="0"/>
                        <a:cs typeface="Times New Roman" pitchFamily="18" charset="0"/>
                      </a:endParaRPr>
                    </a:p>
                  </a:txBody>
                  <a:tcPr/>
                </a:tc>
                <a:tc>
                  <a:txBody>
                    <a:bodyPr/>
                    <a:lstStyle/>
                    <a:p>
                      <a:pPr algn="r"/>
                      <a:r>
                        <a:rPr lang="ru-RU" sz="800" dirty="0" smtClean="0"/>
                        <a:t>1 600,6</a:t>
                      </a:r>
                      <a:endParaRPr lang="ru-RU" sz="800" dirty="0"/>
                    </a:p>
                  </a:txBody>
                  <a:tcPr/>
                </a:tc>
              </a:tr>
              <a:tr h="2234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в том числе:</a:t>
                      </a:r>
                      <a:endParaRPr lang="ru-RU" sz="800" dirty="0">
                        <a:latin typeface="Times New Roman" pitchFamily="18" charset="0"/>
                        <a:cs typeface="Times New Roman" pitchFamily="18" charset="0"/>
                      </a:endParaRPr>
                    </a:p>
                  </a:txBody>
                  <a:tcPr/>
                </a:tc>
                <a:tc>
                  <a:txBody>
                    <a:bodyPr/>
                    <a:lstStyle/>
                    <a:p>
                      <a:pPr algn="r"/>
                      <a:endParaRPr lang="ru-RU" sz="800" dirty="0"/>
                    </a:p>
                  </a:txBody>
                  <a:tcPr/>
                </a:tc>
              </a:tr>
              <a:tr h="357808">
                <a:tc>
                  <a:txBody>
                    <a:bodyPr/>
                    <a:lstStyle/>
                    <a:p>
                      <a:r>
                        <a:rPr lang="ru-RU" sz="800" dirty="0" smtClean="0">
                          <a:latin typeface="Times New Roman" pitchFamily="18" charset="0"/>
                          <a:cs typeface="Times New Roman" pitchFamily="18" charset="0"/>
                        </a:rPr>
                        <a:t>3.1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МКУ «Центр обслуживания муниципальных учреждений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1 600,6</a:t>
                      </a:r>
                      <a:endParaRPr lang="ru-RU" sz="800" dirty="0"/>
                    </a:p>
                  </a:txBody>
                  <a:tcPr/>
                </a:tc>
              </a:tr>
              <a:tr h="478836">
                <a:tc>
                  <a:txBody>
                    <a:bodyPr/>
                    <a:lstStyle/>
                    <a:p>
                      <a:r>
                        <a:rPr lang="ru-RU" sz="800" dirty="0" smtClean="0">
                          <a:latin typeface="Times New Roman" pitchFamily="18" charset="0"/>
                          <a:cs typeface="Times New Roman" pitchFamily="18" charset="0"/>
                        </a:rPr>
                        <a:t>4</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Отдел физической культуры, спорта и молодежной политики администрации Северо-Енисейского района - главный распорядитель бюджетных средств, всего:</a:t>
                      </a:r>
                      <a:endParaRPr lang="ru-RU" sz="800" dirty="0">
                        <a:latin typeface="Times New Roman" pitchFamily="18" charset="0"/>
                        <a:cs typeface="Times New Roman" pitchFamily="18" charset="0"/>
                      </a:endParaRPr>
                    </a:p>
                  </a:txBody>
                  <a:tcPr/>
                </a:tc>
                <a:tc>
                  <a:txBody>
                    <a:bodyPr/>
                    <a:lstStyle/>
                    <a:p>
                      <a:pPr algn="r"/>
                      <a:r>
                        <a:rPr lang="ru-RU" sz="800" dirty="0" smtClean="0"/>
                        <a:t>906,9</a:t>
                      </a:r>
                      <a:endParaRPr lang="ru-RU" sz="800" dirty="0"/>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в том числе:</a:t>
                      </a:r>
                      <a:endParaRPr lang="ru-RU" sz="800" dirty="0">
                        <a:latin typeface="Times New Roman" pitchFamily="18" charset="0"/>
                        <a:cs typeface="Times New Roman" pitchFamily="18" charset="0"/>
                      </a:endParaRPr>
                    </a:p>
                  </a:txBody>
                  <a:tcPr/>
                </a:tc>
                <a:tc>
                  <a:txBody>
                    <a:bodyPr/>
                    <a:lstStyle/>
                    <a:p>
                      <a:pPr algn="r"/>
                      <a:endParaRPr lang="ru-RU" sz="800" dirty="0"/>
                    </a:p>
                  </a:txBody>
                  <a:tcPr/>
                </a:tc>
              </a:tr>
              <a:tr h="351147">
                <a:tc>
                  <a:txBody>
                    <a:bodyPr/>
                    <a:lstStyle/>
                    <a:p>
                      <a:r>
                        <a:rPr lang="ru-RU" sz="800" dirty="0" smtClean="0">
                          <a:latin typeface="Times New Roman" pitchFamily="18" charset="0"/>
                          <a:cs typeface="Times New Roman" pitchFamily="18" charset="0"/>
                        </a:rPr>
                        <a:t>4.1</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МБУ</a:t>
                      </a:r>
                      <a:r>
                        <a:rPr lang="ru-RU" sz="800" baseline="0" dirty="0" smtClean="0">
                          <a:latin typeface="Times New Roman" pitchFamily="18" charset="0"/>
                          <a:cs typeface="Times New Roman" pitchFamily="18" charset="0"/>
                        </a:rPr>
                        <a:t> «Молодежный центр «АУРУМ» Северо-Енисейского района»</a:t>
                      </a:r>
                      <a:endParaRPr lang="ru-RU" sz="800" dirty="0">
                        <a:latin typeface="Times New Roman" pitchFamily="18" charset="0"/>
                        <a:cs typeface="Times New Roman" pitchFamily="18" charset="0"/>
                      </a:endParaRPr>
                    </a:p>
                  </a:txBody>
                  <a:tcPr/>
                </a:tc>
                <a:tc>
                  <a:txBody>
                    <a:bodyPr/>
                    <a:lstStyle/>
                    <a:p>
                      <a:pPr algn="r"/>
                      <a:r>
                        <a:rPr lang="ru-RU" sz="800" dirty="0" smtClean="0"/>
                        <a:t>74,1</a:t>
                      </a:r>
                      <a:endParaRPr lang="ru-RU" sz="800" dirty="0"/>
                    </a:p>
                  </a:txBody>
                  <a:tcPr/>
                </a:tc>
              </a:tr>
              <a:tr h="351147">
                <a:tc>
                  <a:txBody>
                    <a:bodyPr/>
                    <a:lstStyle/>
                    <a:p>
                      <a:r>
                        <a:rPr lang="ru-RU" sz="800" dirty="0" smtClean="0">
                          <a:latin typeface="Times New Roman" pitchFamily="18" charset="0"/>
                          <a:cs typeface="Times New Roman" pitchFamily="18" charset="0"/>
                        </a:rPr>
                        <a:t>4.2</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МКУ «Спортивный комплекс Северо-Енисейского района «Нерика»</a:t>
                      </a:r>
                      <a:endParaRPr lang="ru-RU" sz="800" dirty="0">
                        <a:latin typeface="Times New Roman" pitchFamily="18" charset="0"/>
                        <a:cs typeface="Times New Roman" pitchFamily="18" charset="0"/>
                      </a:endParaRPr>
                    </a:p>
                  </a:txBody>
                  <a:tcPr/>
                </a:tc>
                <a:tc>
                  <a:txBody>
                    <a:bodyPr/>
                    <a:lstStyle/>
                    <a:p>
                      <a:pPr algn="r"/>
                      <a:r>
                        <a:rPr lang="ru-RU" sz="800" dirty="0" smtClean="0"/>
                        <a:t>832,8</a:t>
                      </a:r>
                      <a:endParaRPr lang="ru-RU" sz="800" dirty="0"/>
                    </a:p>
                  </a:txBody>
                  <a:tcPr/>
                </a:tc>
              </a:tr>
              <a:tr h="254558">
                <a:tc>
                  <a:txBody>
                    <a:bodyPr/>
                    <a:lstStyle/>
                    <a:p>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ВСЕГО:</a:t>
                      </a:r>
                      <a:endParaRPr lang="ru-RU" sz="800" dirty="0">
                        <a:latin typeface="Times New Roman" pitchFamily="18" charset="0"/>
                        <a:cs typeface="Times New Roman" pitchFamily="18" charset="0"/>
                      </a:endParaRPr>
                    </a:p>
                  </a:txBody>
                  <a:tcPr/>
                </a:tc>
                <a:tc>
                  <a:txBody>
                    <a:bodyPr/>
                    <a:lstStyle/>
                    <a:p>
                      <a:pPr algn="r"/>
                      <a:r>
                        <a:rPr lang="ru-RU" sz="800" dirty="0" smtClean="0"/>
                        <a:t>13 783,0</a:t>
                      </a:r>
                      <a:endParaRPr lang="ru-RU" sz="800" dirty="0"/>
                    </a:p>
                  </a:txBody>
                  <a:tcPr/>
                </a:tc>
              </a:tr>
            </a:tbl>
          </a:graphicData>
        </a:graphic>
      </p:graphicFrame>
      <p:cxnSp>
        <p:nvCxnSpPr>
          <p:cNvPr id="8" name="Прямая со стрелкой 7"/>
          <p:cNvCxnSpPr>
            <a:stCxn id="3" idx="3"/>
            <a:endCxn id="4" idx="1"/>
          </p:cNvCxnSpPr>
          <p:nvPr/>
        </p:nvCxnSpPr>
        <p:spPr>
          <a:xfrm>
            <a:off x="3716625" y="975133"/>
            <a:ext cx="198806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Заголовок 1"/>
          <p:cNvSpPr txBox="1">
            <a:spLocks/>
          </p:cNvSpPr>
          <p:nvPr/>
        </p:nvSpPr>
        <p:spPr>
          <a:xfrm>
            <a:off x="467544" y="59078"/>
            <a:ext cx="8424936" cy="634082"/>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dirty="0" smtClean="0">
                <a:latin typeface="Times New Roman" pitchFamily="18" charset="0"/>
                <a:cs typeface="Times New Roman" pitchFamily="18" charset="0"/>
              </a:rPr>
              <a:t>Финансовое обеспечение расходов на региональные выплаты работникам муниципальных учреждений Северо-Енисейского района за счет средств бюджета Северо-Енисейского района в 2022 году, (тыс. рублей)</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1965861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Прямоугольник 2"/>
          <p:cNvSpPr/>
          <p:nvPr/>
        </p:nvSpPr>
        <p:spPr>
          <a:xfrm>
            <a:off x="381000" y="537882"/>
            <a:ext cx="8458200" cy="1400383"/>
          </a:xfrm>
          <a:prstGeom prst="rect">
            <a:avLst/>
          </a:prstGeom>
        </p:spPr>
        <p:txBody>
          <a:bodyPr wrap="square">
            <a:spAutoFit/>
          </a:bodyPr>
          <a:lstStyle/>
          <a:p>
            <a:pPr algn="ctr"/>
            <a:r>
              <a:rPr lang="ru-RU" sz="2000" i="1" dirty="0" smtClean="0">
                <a:solidFill>
                  <a:schemeClr val="accent1">
                    <a:lumMod val="75000"/>
                  </a:schemeClr>
                </a:solidFill>
              </a:rPr>
              <a:t>Уважаемые жители Северо-Енисейского района!</a:t>
            </a:r>
          </a:p>
          <a:p>
            <a:pPr algn="ctr"/>
            <a:endParaRPr lang="ru-RU" sz="800" i="1" dirty="0" smtClean="0">
              <a:solidFill>
                <a:schemeClr val="accent1">
                  <a:lumMod val="75000"/>
                </a:schemeClr>
              </a:solidFill>
            </a:endParaRPr>
          </a:p>
          <a:p>
            <a:pPr algn="ctr"/>
            <a:r>
              <a:rPr lang="ru-RU" sz="1900" i="1" dirty="0" smtClean="0">
                <a:solidFill>
                  <a:schemeClr val="accent1">
                    <a:lumMod val="75000"/>
                  </a:schemeClr>
                </a:solidFill>
              </a:rPr>
              <a:t>Мы познакомим Вас с основными положениями </a:t>
            </a:r>
          </a:p>
          <a:p>
            <a:pPr algn="ctr"/>
            <a:r>
              <a:rPr lang="ru-RU" sz="1900" i="1" dirty="0" smtClean="0">
                <a:solidFill>
                  <a:schemeClr val="accent1">
                    <a:lumMod val="75000"/>
                  </a:schemeClr>
                </a:solidFill>
              </a:rPr>
              <a:t>бюджета Северо-Енисейского района </a:t>
            </a:r>
          </a:p>
          <a:p>
            <a:pPr algn="ctr"/>
            <a:r>
              <a:rPr lang="ru-RU" sz="1900" i="1" dirty="0" smtClean="0">
                <a:solidFill>
                  <a:schemeClr val="accent1">
                    <a:lumMod val="75000"/>
                  </a:schemeClr>
                </a:solidFill>
              </a:rPr>
              <a:t>на  2022  год и  плановый период 2023 - 2024 годов</a:t>
            </a:r>
            <a:endParaRPr lang="ru-RU" sz="1900" dirty="0">
              <a:solidFill>
                <a:schemeClr val="accent1">
                  <a:lumMod val="75000"/>
                </a:schemeClr>
              </a:solidFill>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2514600"/>
            <a:ext cx="3456384" cy="2971800"/>
          </a:xfrm>
          <a:prstGeom prst="rect">
            <a:avLst/>
          </a:prstGeom>
          <a:noFill/>
          <a:ln>
            <a:noFill/>
          </a:ln>
          <a:effectLst>
            <a:glow rad="317500">
              <a:schemeClr val="accent1">
                <a:alpha val="40000"/>
              </a:schemeClr>
            </a:glow>
            <a:outerShdw dist="35921" dir="2700000" algn="ctr" rotWithShape="0">
              <a:schemeClr val="bg2"/>
            </a:outerShdw>
            <a:softEdge rad="1397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128247" y="1949824"/>
            <a:ext cx="4787153" cy="4801314"/>
          </a:xfrm>
          <a:prstGeom prst="rect">
            <a:avLst/>
          </a:prstGeom>
        </p:spPr>
        <p:txBody>
          <a:bodyPr wrap="square">
            <a:spAutoFit/>
          </a:bodyPr>
          <a:lstStyle/>
          <a:p>
            <a:pPr algn="ctr">
              <a:lnSpc>
                <a:spcPct val="120000"/>
              </a:lnSpc>
            </a:pPr>
            <a:r>
              <a:rPr lang="ru-RU" sz="1700" i="1" dirty="0" smtClean="0"/>
              <a:t>Представленная информация предназначена для широкого круга пользователей и будет интересна и полезна всем категориям населения. Бюджет Северо-Енисейского района затрагивает интересы каждого</a:t>
            </a:r>
          </a:p>
          <a:p>
            <a:pPr algn="ctr">
              <a:lnSpc>
                <a:spcPct val="120000"/>
              </a:lnSpc>
            </a:pPr>
            <a:r>
              <a:rPr lang="ru-RU" sz="1700" i="1" dirty="0" smtClean="0"/>
              <a:t> жителя района. Мы постарались в доступной и понятной форме показать основные показатели бюджета.</a:t>
            </a:r>
            <a:r>
              <a:rPr lang="ru-RU" sz="1700" dirty="0" smtClean="0"/>
              <a:t> </a:t>
            </a:r>
            <a:r>
              <a:rPr lang="ru-RU" sz="1700" i="1" dirty="0" smtClean="0"/>
              <a:t>Надеемся, что информация о бюджете, представленная в информативной и компактной форме, позволит уточнить знания о бюджете района и будет способствовать активному участию граждан в бюджетном процессе района</a:t>
            </a:r>
            <a:endParaRPr lang="ru-RU" sz="1700" i="1" dirty="0"/>
          </a:p>
        </p:txBody>
      </p:sp>
    </p:spTree>
    <p:extLst>
      <p:ext uri="{BB962C8B-B14F-4D97-AF65-F5344CB8AC3E}">
        <p14:creationId xmlns:p14="http://schemas.microsoft.com/office/powerpoint/2010/main" val="23278799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6620" y="4077072"/>
            <a:ext cx="8229600" cy="2592288"/>
          </a:xfrm>
        </p:spPr>
        <p:txBody>
          <a:bodyPr>
            <a:noAutofit/>
          </a:bodyPr>
          <a:lstStyle/>
          <a:p>
            <a:pPr algn="l"/>
            <a:r>
              <a:rPr lang="ru-RU" sz="1100" dirty="0" smtClean="0">
                <a:latin typeface="Times New Roman" pitchFamily="18" charset="0"/>
                <a:cs typeface="Times New Roman" pitchFamily="18" charset="0"/>
              </a:rPr>
              <a:t/>
            </a:r>
            <a:br>
              <a:rPr lang="ru-RU" sz="1100" dirty="0" smtClean="0">
                <a:latin typeface="Times New Roman" pitchFamily="18" charset="0"/>
                <a:cs typeface="Times New Roman" pitchFamily="18" charset="0"/>
              </a:rPr>
            </a:br>
            <a:r>
              <a:rPr lang="ru-RU" sz="1100" dirty="0" smtClean="0">
                <a:latin typeface="Times New Roman" pitchFamily="18" charset="0"/>
                <a:cs typeface="Times New Roman" pitchFamily="18" charset="0"/>
              </a:rPr>
              <a:t>Основание:</a:t>
            </a:r>
            <a:r>
              <a:rPr lang="ru-RU" sz="1100" dirty="0">
                <a:latin typeface="Times New Roman" pitchFamily="18" charset="0"/>
                <a:cs typeface="Times New Roman" pitchFamily="18" charset="0"/>
              </a:rPr>
              <a:t/>
            </a:r>
            <a:br>
              <a:rPr lang="ru-RU" sz="1100" dirty="0">
                <a:latin typeface="Times New Roman" pitchFamily="18" charset="0"/>
                <a:cs typeface="Times New Roman" pitchFamily="18" charset="0"/>
              </a:rPr>
            </a:br>
            <a:r>
              <a:rPr lang="ru-RU" sz="1100" dirty="0">
                <a:latin typeface="Times New Roman" pitchFamily="18" charset="0"/>
                <a:cs typeface="Times New Roman" pitchFamily="18" charset="0"/>
              </a:rPr>
              <a:t>Бюджетный кодекс Российской </a:t>
            </a:r>
            <a:r>
              <a:rPr lang="ru-RU" sz="1100" dirty="0" smtClean="0">
                <a:latin typeface="Times New Roman" pitchFamily="18" charset="0"/>
                <a:cs typeface="Times New Roman" pitchFamily="18" charset="0"/>
              </a:rPr>
              <a:t>Федерации</a:t>
            </a:r>
            <a:r>
              <a:rPr lang="ru-RU" sz="1100" b="1" dirty="0">
                <a:latin typeface="Times New Roman" pitchFamily="18" charset="0"/>
                <a:cs typeface="Times New Roman" pitchFamily="18" charset="0"/>
              </a:rPr>
              <a:t/>
            </a:r>
            <a:br>
              <a:rPr lang="ru-RU" sz="1100" b="1" dirty="0">
                <a:latin typeface="Times New Roman" pitchFamily="18" charset="0"/>
                <a:cs typeface="Times New Roman" pitchFamily="18" charset="0"/>
              </a:rPr>
            </a:br>
            <a:r>
              <a:rPr lang="ru-RU" sz="1100" b="1" dirty="0">
                <a:latin typeface="Times New Roman" pitchFamily="18" charset="0"/>
                <a:cs typeface="Times New Roman" pitchFamily="18" charset="0"/>
              </a:rPr>
              <a:t>Статья 142.2. Субсидии бюджету субъекта Российской Федерации из местных бюджетов</a:t>
            </a:r>
            <a:br>
              <a:rPr lang="ru-RU" sz="1100" b="1" dirty="0">
                <a:latin typeface="Times New Roman" pitchFamily="18" charset="0"/>
                <a:cs typeface="Times New Roman" pitchFamily="18" charset="0"/>
              </a:rPr>
            </a:br>
            <a:r>
              <a:rPr lang="ru-RU" sz="1100" dirty="0">
                <a:latin typeface="Times New Roman" pitchFamily="18" charset="0"/>
                <a:cs typeface="Times New Roman" pitchFamily="18" charset="0"/>
              </a:rPr>
              <a:t>Законом субъекта Российской Федерации может быть предусмотрено предоставление бюджету субъекта Российской Федерации субсидий из бюджетов городских, сельских поселений (внутригородских районов) и (или) муниципальных районов (муниципальных округов, городских округов, городских округов с внутригородским делением), в которых в отчетном финансовом году расчетные налоговые доходы местных бюджетов (без учета налоговых доходов по дополнительным нормативам отчислений) превышали уровень, установленный законом субъекта Российской Федерации.</a:t>
            </a:r>
            <a:br>
              <a:rPr lang="ru-RU" sz="1100" dirty="0">
                <a:latin typeface="Times New Roman" pitchFamily="18" charset="0"/>
                <a:cs typeface="Times New Roman" pitchFamily="18" charset="0"/>
              </a:rPr>
            </a:br>
            <a:r>
              <a:rPr lang="ru-RU" sz="1100" dirty="0" smtClean="0">
                <a:latin typeface="Times New Roman" pitchFamily="18" charset="0"/>
                <a:cs typeface="Times New Roman" pitchFamily="18" charset="0"/>
              </a:rPr>
              <a:t/>
            </a:r>
            <a:br>
              <a:rPr lang="ru-RU" sz="1100" dirty="0" smtClean="0">
                <a:latin typeface="Times New Roman" pitchFamily="18" charset="0"/>
                <a:cs typeface="Times New Roman" pitchFamily="18" charset="0"/>
              </a:rPr>
            </a:br>
            <a:r>
              <a:rPr lang="ru-RU" sz="1000" dirty="0" smtClean="0">
                <a:latin typeface="Times New Roman" pitchFamily="18" charset="0"/>
                <a:cs typeface="Times New Roman" pitchFamily="18" charset="0"/>
              </a:rPr>
              <a:t>Закон Красноярского края «О межбюджетных отношениях </a:t>
            </a:r>
            <a:r>
              <a:rPr lang="ru-RU" sz="1000" dirty="0">
                <a:latin typeface="Times New Roman" pitchFamily="18" charset="0"/>
                <a:cs typeface="Times New Roman" pitchFamily="18" charset="0"/>
              </a:rPr>
              <a:t>в Красноярском крае</a:t>
            </a:r>
            <a:r>
              <a:rPr lang="ru-RU" sz="1000">
                <a:latin typeface="Times New Roman" pitchFamily="18" charset="0"/>
                <a:cs typeface="Times New Roman" pitchFamily="18" charset="0"/>
              </a:rPr>
              <a:t>» </a:t>
            </a:r>
            <a:r>
              <a:rPr lang="ru-RU" sz="1000" dirty="0" smtClean="0">
                <a:latin typeface="Times New Roman" pitchFamily="18" charset="0"/>
                <a:cs typeface="Times New Roman" pitchFamily="18" charset="0"/>
              </a:rPr>
              <a:t/>
            </a:r>
            <a:br>
              <a:rPr lang="ru-RU" sz="1000" dirty="0" smtClean="0">
                <a:latin typeface="Times New Roman" pitchFamily="18" charset="0"/>
                <a:cs typeface="Times New Roman" pitchFamily="18" charset="0"/>
              </a:rPr>
            </a:br>
            <a:r>
              <a:rPr lang="ru-RU" sz="1000" b="1" dirty="0" smtClean="0">
                <a:latin typeface="Times New Roman" pitchFamily="18" charset="0"/>
                <a:cs typeface="Times New Roman" pitchFamily="18" charset="0"/>
              </a:rPr>
              <a:t>Статья 15. </a:t>
            </a:r>
            <a:r>
              <a:rPr lang="ru-RU" sz="1000" b="1" dirty="0">
                <a:latin typeface="Times New Roman" pitchFamily="18" charset="0"/>
                <a:cs typeface="Times New Roman" pitchFamily="18" charset="0"/>
              </a:rPr>
              <a:t>Субсидии, предоставляемые из местных бюджетов</a:t>
            </a:r>
            <a:br>
              <a:rPr lang="ru-RU" sz="1000" b="1" dirty="0">
                <a:latin typeface="Times New Roman" pitchFamily="18" charset="0"/>
                <a:cs typeface="Times New Roman" pitchFamily="18" charset="0"/>
              </a:rPr>
            </a:br>
            <a:r>
              <a:rPr lang="ru-RU" sz="1000" dirty="0" smtClean="0">
                <a:latin typeface="Times New Roman" pitchFamily="18" charset="0"/>
                <a:cs typeface="Times New Roman" pitchFamily="18" charset="0"/>
              </a:rPr>
              <a:t>Муниципальные </a:t>
            </a:r>
            <a:r>
              <a:rPr lang="ru-RU" sz="1000" dirty="0">
                <a:latin typeface="Times New Roman" pitchFamily="18" charset="0"/>
                <a:cs typeface="Times New Roman" pitchFamily="18" charset="0"/>
              </a:rPr>
              <a:t>районы, муниципальные округа, городские округа, </a:t>
            </a:r>
            <a:r>
              <a:rPr lang="ru-RU" sz="1000" dirty="0" smtClean="0">
                <a:latin typeface="Times New Roman" pitchFamily="18" charset="0"/>
                <a:cs typeface="Times New Roman" pitchFamily="18" charset="0"/>
              </a:rPr>
              <a:t>в </a:t>
            </a:r>
            <a:r>
              <a:rPr lang="ru-RU" sz="1000" dirty="0">
                <a:latin typeface="Times New Roman" pitchFamily="18" charset="0"/>
                <a:cs typeface="Times New Roman" pitchFamily="18" charset="0"/>
              </a:rPr>
              <a:t>которых в отчетном финансовом году расчетные налоговые доходы </a:t>
            </a:r>
            <a:br>
              <a:rPr lang="ru-RU" sz="1000" dirty="0">
                <a:latin typeface="Times New Roman" pitchFamily="18" charset="0"/>
                <a:cs typeface="Times New Roman" pitchFamily="18" charset="0"/>
              </a:rPr>
            </a:br>
            <a:r>
              <a:rPr lang="ru-RU" sz="1000" dirty="0">
                <a:latin typeface="Times New Roman" pitchFamily="18" charset="0"/>
                <a:cs typeface="Times New Roman" pitchFamily="18" charset="0"/>
              </a:rPr>
              <a:t>(без учета налоговых доходов по дополнительным нормативам отчислений) превышали уровень, определенный по </a:t>
            </a:r>
            <a:r>
              <a:rPr lang="ru-RU" sz="1000" dirty="0" smtClean="0">
                <a:latin typeface="Times New Roman" pitchFamily="18" charset="0"/>
                <a:cs typeface="Times New Roman" pitchFamily="18" charset="0"/>
              </a:rPr>
              <a:t>методике согласно  приложению </a:t>
            </a:r>
            <a:r>
              <a:rPr lang="ru-RU" sz="1000" dirty="0">
                <a:latin typeface="Times New Roman" pitchFamily="18" charset="0"/>
                <a:cs typeface="Times New Roman" pitchFamily="18" charset="0"/>
              </a:rPr>
              <a:t>6 </a:t>
            </a:r>
            <a:r>
              <a:rPr lang="ru-RU" sz="1000" dirty="0" smtClean="0">
                <a:latin typeface="Times New Roman" pitchFamily="18" charset="0"/>
                <a:cs typeface="Times New Roman" pitchFamily="18" charset="0"/>
              </a:rPr>
              <a:t>к </a:t>
            </a:r>
            <a:r>
              <a:rPr lang="ru-RU" sz="1000" dirty="0">
                <a:latin typeface="Times New Roman" pitchFamily="18" charset="0"/>
                <a:cs typeface="Times New Roman" pitchFamily="18" charset="0"/>
              </a:rPr>
              <a:t>настоящему Закону, предусматривают на очередной финансовый год </a:t>
            </a:r>
            <a:r>
              <a:rPr lang="ru-RU" sz="1000" dirty="0" smtClean="0">
                <a:latin typeface="Times New Roman" pitchFamily="18" charset="0"/>
                <a:cs typeface="Times New Roman" pitchFamily="18" charset="0"/>
              </a:rPr>
              <a:t>в </a:t>
            </a:r>
            <a:r>
              <a:rPr lang="ru-RU" sz="1000" dirty="0">
                <a:latin typeface="Times New Roman" pitchFamily="18" charset="0"/>
                <a:cs typeface="Times New Roman" pitchFamily="18" charset="0"/>
              </a:rPr>
              <a:t>составе своих бюджетов предоставление субсидии краевому бюджету</a:t>
            </a:r>
            <a:r>
              <a:rPr lang="ru-RU" sz="1000" dirty="0" smtClean="0">
                <a:latin typeface="Times New Roman" pitchFamily="18" charset="0"/>
                <a:cs typeface="Times New Roman" pitchFamily="18" charset="0"/>
              </a:rPr>
              <a:t>.</a:t>
            </a:r>
            <a:br>
              <a:rPr lang="ru-RU" sz="1000" dirty="0" smtClean="0">
                <a:latin typeface="Times New Roman" pitchFamily="18" charset="0"/>
                <a:cs typeface="Times New Roman" pitchFamily="18" charset="0"/>
              </a:rPr>
            </a:br>
            <a:r>
              <a:rPr lang="ru-RU" sz="1000" dirty="0" smtClean="0">
                <a:latin typeface="Times New Roman" pitchFamily="18" charset="0"/>
                <a:cs typeface="Times New Roman" pitchFamily="18" charset="0"/>
              </a:rPr>
              <a:t/>
            </a:r>
            <a:br>
              <a:rPr lang="ru-RU" sz="1000" dirty="0" smtClean="0">
                <a:latin typeface="Times New Roman" pitchFamily="18" charset="0"/>
                <a:cs typeface="Times New Roman" pitchFamily="18" charset="0"/>
              </a:rPr>
            </a:br>
            <a:endParaRPr lang="ru-RU" sz="1000"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676634269"/>
              </p:ext>
            </p:extLst>
          </p:nvPr>
        </p:nvGraphicFramePr>
        <p:xfrm>
          <a:off x="577504" y="1196752"/>
          <a:ext cx="7920880" cy="2035448"/>
        </p:xfrm>
        <a:graphic>
          <a:graphicData uri="http://schemas.openxmlformats.org/drawingml/2006/table">
            <a:tbl>
              <a:tblPr firstRow="1" bandRow="1">
                <a:tableStyleId>{5C22544A-7EE6-4342-B048-85BDC9FD1C3A}</a:tableStyleId>
              </a:tblPr>
              <a:tblGrid>
                <a:gridCol w="2664296"/>
                <a:gridCol w="1296144"/>
                <a:gridCol w="1368152"/>
                <a:gridCol w="1296144"/>
                <a:gridCol w="1296144"/>
              </a:tblGrid>
              <a:tr h="663848">
                <a:tc>
                  <a:txBody>
                    <a:bodyPr/>
                    <a:lstStyle/>
                    <a:p>
                      <a:r>
                        <a:rPr lang="ru-RU" sz="1200" b="0" dirty="0" smtClean="0">
                          <a:solidFill>
                            <a:schemeClr val="tx1"/>
                          </a:solidFill>
                          <a:latin typeface="Times New Roman" pitchFamily="18" charset="0"/>
                          <a:cs typeface="Times New Roman" pitchFamily="18" charset="0"/>
                        </a:rPr>
                        <a:t>Наименование межбюджетного трансферта из бюджета Северо-Енисейского района *</a:t>
                      </a:r>
                      <a:endParaRPr lang="ru-RU" sz="12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b="0" dirty="0" smtClean="0">
                          <a:solidFill>
                            <a:schemeClr val="tx1"/>
                          </a:solidFill>
                          <a:latin typeface="Times New Roman" pitchFamily="18" charset="0"/>
                          <a:cs typeface="Times New Roman" pitchFamily="18" charset="0"/>
                        </a:rPr>
                        <a:t>2021 год</a:t>
                      </a:r>
                      <a:endParaRPr lang="ru-RU" sz="1200" b="0" dirty="0">
                        <a:solidFill>
                          <a:schemeClr val="tx1"/>
                        </a:solidFill>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b="0" dirty="0" smtClean="0">
                          <a:solidFill>
                            <a:schemeClr val="tx1"/>
                          </a:solidFill>
                          <a:latin typeface="Times New Roman" pitchFamily="18" charset="0"/>
                          <a:cs typeface="Times New Roman" pitchFamily="18" charset="0"/>
                        </a:rPr>
                        <a:t>2022 год</a:t>
                      </a:r>
                      <a:endParaRPr lang="ru-RU" sz="1200" b="0" dirty="0">
                        <a:solidFill>
                          <a:schemeClr val="tx1"/>
                        </a:solidFill>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b="0" dirty="0" smtClean="0">
                          <a:solidFill>
                            <a:schemeClr val="tx1"/>
                          </a:solidFill>
                          <a:latin typeface="Times New Roman" pitchFamily="18" charset="0"/>
                          <a:cs typeface="Times New Roman" pitchFamily="18" charset="0"/>
                        </a:rPr>
                        <a:t>2023 год</a:t>
                      </a:r>
                      <a:endParaRPr lang="ru-RU" sz="1200" b="0" dirty="0">
                        <a:solidFill>
                          <a:schemeClr val="tx1"/>
                        </a:solidFill>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b="0" dirty="0" smtClean="0">
                          <a:solidFill>
                            <a:schemeClr val="tx1"/>
                          </a:solidFill>
                          <a:latin typeface="Times New Roman" pitchFamily="18" charset="0"/>
                          <a:cs typeface="Times New Roman" pitchFamily="18" charset="0"/>
                        </a:rPr>
                        <a:t>2024 год</a:t>
                      </a:r>
                      <a:endParaRPr lang="ru-RU" sz="1200" b="0" dirty="0">
                        <a:solidFill>
                          <a:schemeClr val="tx1"/>
                        </a:solidFill>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68152">
                <a:tc>
                  <a:txBody>
                    <a:bodyPr/>
                    <a:lstStyle/>
                    <a:p>
                      <a:r>
                        <a:rPr lang="ru-RU" sz="1200" dirty="0" smtClean="0">
                          <a:latin typeface="Times New Roman" pitchFamily="18" charset="0"/>
                          <a:cs typeface="Times New Roman" pitchFamily="18" charset="0"/>
                        </a:rPr>
                        <a:t>Субсидия краевому бюджету из бюджета Северо-Енисейского района в соответствии с пунктом 1 статьи 15 Закона Красноярского края от 10.07.2007 года № 2-317 «О межбюджетных отношениях в Красноярском крае»</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latin typeface="Times New Roman" pitchFamily="18" charset="0"/>
                          <a:cs typeface="Times New Roman" pitchFamily="18" charset="0"/>
                        </a:rPr>
                        <a:t>200 000,0</a:t>
                      </a:r>
                      <a:endParaRPr lang="ru-RU" sz="1200" dirty="0">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latin typeface="Times New Roman" pitchFamily="18" charset="0"/>
                          <a:cs typeface="Times New Roman" pitchFamily="18" charset="0"/>
                        </a:rPr>
                        <a:t>525 359,6</a:t>
                      </a:r>
                      <a:endParaRPr lang="ru-RU" sz="1200" dirty="0">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latin typeface="Times New Roman" pitchFamily="18" charset="0"/>
                          <a:cs typeface="Times New Roman" pitchFamily="18" charset="0"/>
                        </a:rPr>
                        <a:t>451 387,3</a:t>
                      </a:r>
                      <a:endParaRPr lang="ru-RU" sz="1200" dirty="0">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latin typeface="Times New Roman" pitchFamily="18" charset="0"/>
                          <a:cs typeface="Times New Roman" pitchFamily="18" charset="0"/>
                        </a:rPr>
                        <a:t>508 913,1</a:t>
                      </a:r>
                      <a:endParaRPr lang="ru-RU" sz="1200" dirty="0">
                        <a:latin typeface="Times New Roman" pitchFamily="18" charset="0"/>
                        <a:cs typeface="Times New Roman" pitchFamily="18"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Заголовок 1"/>
          <p:cNvSpPr txBox="1">
            <a:spLocks/>
          </p:cNvSpPr>
          <p:nvPr/>
        </p:nvSpPr>
        <p:spPr>
          <a:xfrm>
            <a:off x="609600" y="332656"/>
            <a:ext cx="8229600" cy="634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dirty="0" smtClean="0">
                <a:latin typeface="Times New Roman" pitchFamily="18" charset="0"/>
                <a:cs typeface="Times New Roman" pitchFamily="18" charset="0"/>
              </a:rPr>
              <a:t>Межбюджетные трансферты из бюджета Северо-Енисейского района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краевому бюджету, (тыс. рублей)</a:t>
            </a:r>
            <a:endParaRPr lang="ru-RU" sz="1600" dirty="0">
              <a:latin typeface="Times New Roman" pitchFamily="18" charset="0"/>
              <a:cs typeface="Times New Roman" pitchFamily="18" charset="0"/>
            </a:endParaRPr>
          </a:p>
        </p:txBody>
      </p:sp>
      <p:sp>
        <p:nvSpPr>
          <p:cNvPr id="6" name="Прямоугольник 5"/>
          <p:cNvSpPr/>
          <p:nvPr/>
        </p:nvSpPr>
        <p:spPr>
          <a:xfrm>
            <a:off x="567295" y="3352518"/>
            <a:ext cx="792088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900" dirty="0" smtClean="0">
                <a:solidFill>
                  <a:schemeClr val="tx1"/>
                </a:solidFill>
                <a:latin typeface="Times New Roman" pitchFamily="18" charset="0"/>
                <a:cs typeface="Times New Roman" pitchFamily="18" charset="0"/>
              </a:rPr>
              <a:t>* В 2021 году  - иной </a:t>
            </a:r>
            <a:r>
              <a:rPr lang="ru-RU" sz="900" dirty="0">
                <a:solidFill>
                  <a:schemeClr val="tx1"/>
                </a:solidFill>
                <a:latin typeface="Times New Roman" pitchFamily="18" charset="0"/>
                <a:cs typeface="Times New Roman" pitchFamily="18" charset="0"/>
              </a:rPr>
              <a:t>межбюджетный трансферт из бюджета Северо-Енисейского района краевому бюджету на основании пункта 2. статьи 15.1 Закона Красноярского края от 10.07.2007 года № 2-317 «О межбюджетных отношениях в Красноярском крае» в соответствии с Соглашением, заключенным между Правительством Красноярского края и администрацией Северо-Енисейского района</a:t>
            </a:r>
          </a:p>
        </p:txBody>
      </p:sp>
    </p:spTree>
    <p:extLst>
      <p:ext uri="{BB962C8B-B14F-4D97-AF65-F5344CB8AC3E}">
        <p14:creationId xmlns:p14="http://schemas.microsoft.com/office/powerpoint/2010/main" val="40789456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496944" cy="562074"/>
          </a:xfrm>
          <a:effectLst/>
        </p:spPr>
        <p:txBody>
          <a:bodyPr>
            <a:noAutofit/>
          </a:bodyPr>
          <a:lstStyle/>
          <a:p>
            <a:r>
              <a:rPr lang="ru-RU" altLang="ru-RU" sz="1600" b="1" dirty="0">
                <a:solidFill>
                  <a:schemeClr val="accent3">
                    <a:lumMod val="50000"/>
                  </a:schemeClr>
                </a:solidFill>
                <a:effectLst/>
                <a:latin typeface="Times New Roman" pitchFamily="18" charset="0"/>
              </a:rPr>
              <a:t>Муниципальный дорожный фонд Северо-Енисейского района на </a:t>
            </a:r>
            <a:r>
              <a:rPr lang="ru-RU" altLang="ru-RU" sz="1600" b="1" dirty="0" smtClean="0">
                <a:solidFill>
                  <a:schemeClr val="accent3">
                    <a:lumMod val="50000"/>
                  </a:schemeClr>
                </a:solidFill>
                <a:effectLst/>
                <a:latin typeface="Times New Roman" pitchFamily="18" charset="0"/>
              </a:rPr>
              <a:t>2022 год, (тыс. рублей) </a:t>
            </a:r>
            <a:br>
              <a:rPr lang="ru-RU" altLang="ru-RU" sz="1600" b="1" dirty="0" smtClean="0">
                <a:solidFill>
                  <a:schemeClr val="accent3">
                    <a:lumMod val="50000"/>
                  </a:schemeClr>
                </a:solidFill>
                <a:effectLst/>
                <a:latin typeface="Times New Roman" pitchFamily="18" charset="0"/>
              </a:rPr>
            </a:br>
            <a:endParaRPr lang="ru-RU" sz="1600" b="1" dirty="0">
              <a:solidFill>
                <a:schemeClr val="accent3">
                  <a:lumMod val="50000"/>
                </a:schemeClr>
              </a:solidFill>
              <a:effectLst/>
            </a:endParaRPr>
          </a:p>
        </p:txBody>
      </p:sp>
      <p:sp>
        <p:nvSpPr>
          <p:cNvPr id="3" name="Объект 2"/>
          <p:cNvSpPr>
            <a:spLocks noGrp="1"/>
          </p:cNvSpPr>
          <p:nvPr>
            <p:ph idx="1"/>
          </p:nvPr>
        </p:nvSpPr>
        <p:spPr>
          <a:xfrm>
            <a:off x="467544" y="404664"/>
            <a:ext cx="8229600" cy="6192688"/>
          </a:xfrm>
          <a:noFill/>
        </p:spPr>
        <p:txBody>
          <a:bodyPr>
            <a:normAutofit/>
          </a:bodyPr>
          <a:lstStyle/>
          <a:p>
            <a:pPr marL="0" indent="0">
              <a:buNone/>
            </a:pPr>
            <a:r>
              <a:rPr lang="ru-RU" sz="1800" dirty="0" smtClean="0">
                <a:latin typeface="Times New Roman" pitchFamily="18" charset="0"/>
                <a:cs typeface="Times New Roman" pitchFamily="18" charset="0"/>
              </a:rPr>
              <a:t>    </a:t>
            </a:r>
            <a:r>
              <a:rPr lang="ru-RU" sz="16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Доходы дорожного фонда                                                    Расходы </a:t>
            </a:r>
            <a:r>
              <a:rPr lang="ru-RU" sz="1600" b="1" dirty="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дорожного </a:t>
            </a:r>
            <a:r>
              <a:rPr lang="ru-RU" sz="16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фонда</a:t>
            </a: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Всего – 148 520,8                                                                                                     Всего – 148 520,8, в том числе:</a:t>
            </a: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9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900"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краевой бюджет  -    10 301,9</a:t>
            </a:r>
          </a:p>
          <a:p>
            <a:pPr marL="0" indent="0">
              <a:buNone/>
            </a:pPr>
            <a:r>
              <a:rPr lang="ru-RU" sz="900"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бюджет Северо-Енисейского района - 138 218,9</a:t>
            </a:r>
          </a:p>
          <a:p>
            <a:pPr marL="0" indent="0">
              <a:buNone/>
            </a:pPr>
            <a:r>
              <a:rPr lang="ru-RU" sz="1200" b="1" dirty="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a:t>
            </a:r>
          </a:p>
          <a:p>
            <a:pPr marL="0" indent="0">
              <a:buNone/>
            </a:pPr>
            <a:endPar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endPar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endParaRPr>
          </a:p>
          <a:p>
            <a:pPr marL="0" indent="0">
              <a:buNone/>
            </a:pPr>
            <a:r>
              <a:rPr lang="ru-RU" sz="1200" b="1" dirty="0" smtClean="0">
                <a:ln w="1905"/>
                <a:solidFill>
                  <a:schemeClr val="accent6">
                    <a:lumMod val="50000"/>
                  </a:schemeClr>
                </a:solidFill>
                <a:effectLst>
                  <a:innerShdw blurRad="69850" dist="43180" dir="5400000">
                    <a:srgbClr val="000000">
                      <a:alpha val="65000"/>
                    </a:srgbClr>
                  </a:innerShdw>
                </a:effectLst>
                <a:latin typeface="Times New Roman" pitchFamily="18" charset="0"/>
                <a:cs typeface="Times New Roman" pitchFamily="18" charset="0"/>
              </a:rPr>
              <a:t>,  в том числе:</a:t>
            </a:r>
            <a:endParaRPr lang="ru-RU" sz="1200" b="1" i="1" dirty="0" smtClean="0">
              <a:latin typeface="Times New Roman" pitchFamily="18" charset="0"/>
              <a:cs typeface="Times New Roman" pitchFamily="18" charset="0"/>
            </a:endParaRPr>
          </a:p>
          <a:p>
            <a:pPr marL="0" indent="0">
              <a:buNone/>
            </a:pPr>
            <a:endParaRPr lang="ru-RU" sz="1800" i="1" dirty="0"/>
          </a:p>
        </p:txBody>
      </p:sp>
      <p:graphicFrame>
        <p:nvGraphicFramePr>
          <p:cNvPr id="5" name="Схема 4"/>
          <p:cNvGraphicFramePr/>
          <p:nvPr>
            <p:extLst>
              <p:ext uri="{D42A27DB-BD31-4B8C-83A1-F6EECF244321}">
                <p14:modId xmlns:p14="http://schemas.microsoft.com/office/powerpoint/2010/main" val="3199353149"/>
              </p:ext>
            </p:extLst>
          </p:nvPr>
        </p:nvGraphicFramePr>
        <p:xfrm>
          <a:off x="15133" y="1124744"/>
          <a:ext cx="5040560"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2" name="Схема 31"/>
          <p:cNvGraphicFramePr/>
          <p:nvPr>
            <p:extLst>
              <p:ext uri="{D42A27DB-BD31-4B8C-83A1-F6EECF244321}">
                <p14:modId xmlns:p14="http://schemas.microsoft.com/office/powerpoint/2010/main" val="1950658653"/>
              </p:ext>
            </p:extLst>
          </p:nvPr>
        </p:nvGraphicFramePr>
        <p:xfrm>
          <a:off x="5076056" y="1556792"/>
          <a:ext cx="3960440" cy="59766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8994619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236204878"/>
              </p:ext>
            </p:extLst>
          </p:nvPr>
        </p:nvGraphicFramePr>
        <p:xfrm>
          <a:off x="8886" y="0"/>
          <a:ext cx="8983230" cy="3497076"/>
        </p:xfrm>
        <a:graphic>
          <a:graphicData uri="http://schemas.openxmlformats.org/drawingml/2006/table">
            <a:tbl>
              <a:tblPr firstRow="1" bandRow="1">
                <a:tableStyleId>{5C22544A-7EE6-4342-B048-85BDC9FD1C3A}</a:tableStyleId>
              </a:tblPr>
              <a:tblGrid>
                <a:gridCol w="2250250"/>
                <a:gridCol w="2250250"/>
                <a:gridCol w="2250250"/>
                <a:gridCol w="2232480"/>
              </a:tblGrid>
              <a:tr h="256377">
                <a:tc gridSpan="4">
                  <a:txBody>
                    <a:bodyPr/>
                    <a:lstStyle/>
                    <a:p>
                      <a:pPr algn="ctr"/>
                      <a:r>
                        <a:rPr lang="ru-RU" sz="1600" b="0" u="none" dirty="0" smtClean="0">
                          <a:solidFill>
                            <a:schemeClr val="tx1"/>
                          </a:solidFill>
                          <a:latin typeface="Times New Roman" pitchFamily="18" charset="0"/>
                          <a:cs typeface="Times New Roman" pitchFamily="18" charset="0"/>
                        </a:rPr>
                        <a:t>Межбюджетные трансферты перечисляемые из краевого бюд</a:t>
                      </a:r>
                      <a:r>
                        <a:rPr lang="ru-RU" sz="1600" b="0" u="none" baseline="0" dirty="0" smtClean="0">
                          <a:solidFill>
                            <a:schemeClr val="tx1"/>
                          </a:solidFill>
                          <a:latin typeface="Times New Roman" pitchFamily="18" charset="0"/>
                          <a:cs typeface="Times New Roman" pitchFamily="18" charset="0"/>
                        </a:rPr>
                        <a:t>жета, тыс. рублей</a:t>
                      </a:r>
                      <a:endParaRPr lang="ru-RU" sz="1600" b="0" u="none"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56377">
                <a:tc>
                  <a:txBody>
                    <a:bodyPr/>
                    <a:lstStyle/>
                    <a:p>
                      <a:pPr algn="ctr"/>
                      <a:r>
                        <a:rPr lang="ru-RU" sz="1200" b="0" u="none" dirty="0" smtClean="0">
                          <a:solidFill>
                            <a:schemeClr val="tx1"/>
                          </a:solidFill>
                          <a:latin typeface="Times New Roman" pitchFamily="18" charset="0"/>
                          <a:cs typeface="Times New Roman" pitchFamily="18" charset="0"/>
                        </a:rPr>
                        <a:t>Наименование </a:t>
                      </a:r>
                      <a:endParaRPr lang="ru-RU" sz="1200" b="0" u="none"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600" b="0" dirty="0" smtClean="0">
                          <a:solidFill>
                            <a:schemeClr val="tx1"/>
                          </a:solidFill>
                          <a:latin typeface="Times New Roman" pitchFamily="18" charset="0"/>
                          <a:cs typeface="Times New Roman" pitchFamily="18" charset="0"/>
                        </a:rPr>
                        <a:t>2022</a:t>
                      </a:r>
                      <a:endParaRPr lang="ru-RU"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600" b="0" dirty="0" smtClean="0">
                          <a:solidFill>
                            <a:schemeClr val="tx1"/>
                          </a:solidFill>
                          <a:latin typeface="Times New Roman" pitchFamily="18" charset="0"/>
                          <a:cs typeface="Times New Roman" pitchFamily="18" charset="0"/>
                        </a:rPr>
                        <a:t>2023</a:t>
                      </a:r>
                      <a:endParaRPr lang="ru-RU"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600" b="0" dirty="0" smtClean="0">
                          <a:solidFill>
                            <a:schemeClr val="tx1"/>
                          </a:solidFill>
                          <a:latin typeface="Times New Roman" pitchFamily="18" charset="0"/>
                          <a:cs typeface="Times New Roman" pitchFamily="18" charset="0"/>
                        </a:rPr>
                        <a:t>2024</a:t>
                      </a:r>
                      <a:endParaRPr lang="ru-RU"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13258">
                <a:tc>
                  <a:txBody>
                    <a:bodyPr/>
                    <a:lstStyle/>
                    <a:p>
                      <a:endParaRPr lang="ru-RU" sz="1600" b="0" u="none" dirty="0" smtClean="0">
                        <a:solidFill>
                          <a:schemeClr val="tx1"/>
                        </a:solidFill>
                        <a:latin typeface="Times New Roman" pitchFamily="18" charset="0"/>
                        <a:cs typeface="Times New Roman" pitchFamily="18" charset="0"/>
                      </a:endParaRPr>
                    </a:p>
                    <a:p>
                      <a:endParaRPr lang="ru-RU" sz="1600" b="0" u="none" dirty="0" smtClean="0">
                        <a:solidFill>
                          <a:schemeClr val="tx1"/>
                        </a:solidFill>
                        <a:latin typeface="Times New Roman" pitchFamily="18" charset="0"/>
                        <a:cs typeface="Times New Roman" pitchFamily="18" charset="0"/>
                      </a:endParaRPr>
                    </a:p>
                    <a:p>
                      <a:r>
                        <a:rPr lang="ru-RU" sz="1600" b="0" u="none" dirty="0" smtClean="0">
                          <a:solidFill>
                            <a:schemeClr val="tx1"/>
                          </a:solidFill>
                          <a:latin typeface="Times New Roman" pitchFamily="18" charset="0"/>
                          <a:cs typeface="Times New Roman" pitchFamily="18" charset="0"/>
                        </a:rPr>
                        <a:t>Субвенции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21</a:t>
                      </a:r>
                      <a:r>
                        <a:rPr lang="ru-RU" sz="1200" baseline="0" dirty="0" smtClean="0">
                          <a:solidFill>
                            <a:schemeClr val="tx1"/>
                          </a:solidFill>
                          <a:latin typeface="Times New Roman" pitchFamily="18" charset="0"/>
                          <a:cs typeface="Times New Roman" pitchFamily="18" charset="0"/>
                        </a:rPr>
                        <a:t> субвенция</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22 субвенций</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19 субвенций</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13258">
                <a:tc>
                  <a:txBody>
                    <a:bodyPr/>
                    <a:lstStyle/>
                    <a:p>
                      <a:endParaRPr lang="ru-RU" sz="1600" b="0" u="none" dirty="0" smtClean="0">
                        <a:solidFill>
                          <a:schemeClr val="tx1"/>
                        </a:solidFill>
                        <a:latin typeface="Times New Roman" pitchFamily="18" charset="0"/>
                        <a:cs typeface="Times New Roman" pitchFamily="18" charset="0"/>
                      </a:endParaRPr>
                    </a:p>
                    <a:p>
                      <a:endParaRPr lang="ru-RU" sz="1600" b="0" u="none" dirty="0" smtClean="0">
                        <a:solidFill>
                          <a:schemeClr val="tx1"/>
                        </a:solidFill>
                        <a:latin typeface="Times New Roman" pitchFamily="18" charset="0"/>
                        <a:cs typeface="Times New Roman" pitchFamily="18" charset="0"/>
                      </a:endParaRPr>
                    </a:p>
                    <a:p>
                      <a:r>
                        <a:rPr lang="ru-RU" sz="1600" b="0" u="none" dirty="0" smtClean="0">
                          <a:solidFill>
                            <a:schemeClr val="tx1"/>
                          </a:solidFill>
                          <a:latin typeface="Times New Roman" pitchFamily="18" charset="0"/>
                          <a:cs typeface="Times New Roman" pitchFamily="18" charset="0"/>
                        </a:rPr>
                        <a:t>Субсидии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9 субсидий</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9 субсидий</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ru-RU" sz="1200" dirty="0" smtClean="0">
                          <a:solidFill>
                            <a:schemeClr val="tx1"/>
                          </a:solidFill>
                          <a:latin typeface="Times New Roman" pitchFamily="18" charset="0"/>
                          <a:cs typeface="Times New Roman" pitchFamily="18" charset="0"/>
                        </a:rPr>
                        <a:t>8 субсидий</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4" name="Диаграмма 3"/>
          <p:cNvGraphicFramePr/>
          <p:nvPr>
            <p:extLst>
              <p:ext uri="{D42A27DB-BD31-4B8C-83A1-F6EECF244321}">
                <p14:modId xmlns:p14="http://schemas.microsoft.com/office/powerpoint/2010/main" val="1326168593"/>
              </p:ext>
            </p:extLst>
          </p:nvPr>
        </p:nvGraphicFramePr>
        <p:xfrm>
          <a:off x="4517254" y="404664"/>
          <a:ext cx="1080120" cy="16561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p:nvPr>
            <p:extLst>
              <p:ext uri="{D42A27DB-BD31-4B8C-83A1-F6EECF244321}">
                <p14:modId xmlns:p14="http://schemas.microsoft.com/office/powerpoint/2010/main" val="1790296712"/>
              </p:ext>
            </p:extLst>
          </p:nvPr>
        </p:nvGraphicFramePr>
        <p:xfrm>
          <a:off x="6701686" y="548680"/>
          <a:ext cx="936104" cy="14401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Диаграмма 5"/>
          <p:cNvGraphicFramePr/>
          <p:nvPr>
            <p:extLst>
              <p:ext uri="{D42A27DB-BD31-4B8C-83A1-F6EECF244321}">
                <p14:modId xmlns:p14="http://schemas.microsoft.com/office/powerpoint/2010/main" val="3103380752"/>
              </p:ext>
            </p:extLst>
          </p:nvPr>
        </p:nvGraphicFramePr>
        <p:xfrm>
          <a:off x="2248985" y="2132856"/>
          <a:ext cx="1296144" cy="12241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Диаграмма 6"/>
          <p:cNvGraphicFramePr/>
          <p:nvPr>
            <p:extLst>
              <p:ext uri="{D42A27DB-BD31-4B8C-83A1-F6EECF244321}">
                <p14:modId xmlns:p14="http://schemas.microsoft.com/office/powerpoint/2010/main" val="2704036198"/>
              </p:ext>
            </p:extLst>
          </p:nvPr>
        </p:nvGraphicFramePr>
        <p:xfrm>
          <a:off x="4481233" y="2060848"/>
          <a:ext cx="1152128" cy="14401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Диаграмма 7"/>
          <p:cNvGraphicFramePr/>
          <p:nvPr>
            <p:extLst>
              <p:ext uri="{D42A27DB-BD31-4B8C-83A1-F6EECF244321}">
                <p14:modId xmlns:p14="http://schemas.microsoft.com/office/powerpoint/2010/main" val="251095483"/>
              </p:ext>
            </p:extLst>
          </p:nvPr>
        </p:nvGraphicFramePr>
        <p:xfrm>
          <a:off x="6759868" y="1943709"/>
          <a:ext cx="1152128" cy="13681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 name="Диаграмма 2"/>
          <p:cNvGraphicFramePr/>
          <p:nvPr>
            <p:extLst>
              <p:ext uri="{D42A27DB-BD31-4B8C-83A1-F6EECF244321}">
                <p14:modId xmlns:p14="http://schemas.microsoft.com/office/powerpoint/2010/main" val="734459511"/>
              </p:ext>
            </p:extLst>
          </p:nvPr>
        </p:nvGraphicFramePr>
        <p:xfrm>
          <a:off x="2248985" y="332656"/>
          <a:ext cx="1008112" cy="1368152"/>
        </p:xfrm>
        <a:graphic>
          <a:graphicData uri="http://schemas.openxmlformats.org/drawingml/2006/chart">
            <c:chart xmlns:c="http://schemas.openxmlformats.org/drawingml/2006/chart" xmlns:r="http://schemas.openxmlformats.org/officeDocument/2006/relationships" r:id="rId7"/>
          </a:graphicData>
        </a:graphic>
      </p:graphicFrame>
      <p:sp>
        <p:nvSpPr>
          <p:cNvPr id="9" name="Прямоугольник 8"/>
          <p:cNvSpPr/>
          <p:nvPr/>
        </p:nvSpPr>
        <p:spPr>
          <a:xfrm>
            <a:off x="2261839" y="1772816"/>
            <a:ext cx="2232248" cy="2880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r"/>
            <a:r>
              <a:rPr lang="ru-RU" sz="1400" dirty="0" smtClean="0">
                <a:solidFill>
                  <a:schemeClr val="tx1"/>
                </a:solidFill>
                <a:latin typeface="Times New Roman" pitchFamily="18" charset="0"/>
                <a:cs typeface="Times New Roman" pitchFamily="18" charset="0"/>
              </a:rPr>
              <a:t>382 </a:t>
            </a:r>
            <a:r>
              <a:rPr lang="ru-RU" sz="1200" dirty="0" smtClean="0">
                <a:solidFill>
                  <a:schemeClr val="tx1"/>
                </a:solidFill>
                <a:latin typeface="Times New Roman" pitchFamily="18" charset="0"/>
                <a:cs typeface="Times New Roman" pitchFamily="18" charset="0"/>
              </a:rPr>
              <a:t>616,5</a:t>
            </a:r>
            <a:endParaRPr lang="ru-RU" sz="1400" dirty="0">
              <a:solidFill>
                <a:schemeClr val="tx1"/>
              </a:solidFill>
              <a:latin typeface="Times New Roman" pitchFamily="18" charset="0"/>
              <a:cs typeface="Times New Roman" pitchFamily="18" charset="0"/>
            </a:endParaRPr>
          </a:p>
        </p:txBody>
      </p:sp>
      <p:sp>
        <p:nvSpPr>
          <p:cNvPr id="10" name="Прямоугольник 9"/>
          <p:cNvSpPr/>
          <p:nvPr/>
        </p:nvSpPr>
        <p:spPr>
          <a:xfrm>
            <a:off x="4499992" y="1772816"/>
            <a:ext cx="2232248"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200" dirty="0" smtClean="0">
                <a:solidFill>
                  <a:schemeClr val="tx1"/>
                </a:solidFill>
                <a:latin typeface="Times New Roman" pitchFamily="18" charset="0"/>
                <a:cs typeface="Times New Roman" pitchFamily="18" charset="0"/>
              </a:rPr>
              <a:t>385 871,3</a:t>
            </a:r>
            <a:endParaRPr lang="ru-RU" sz="1200" dirty="0">
              <a:solidFill>
                <a:schemeClr val="tx1"/>
              </a:solidFill>
              <a:latin typeface="Times New Roman" pitchFamily="18" charset="0"/>
              <a:cs typeface="Times New Roman" pitchFamily="18" charset="0"/>
            </a:endParaRPr>
          </a:p>
        </p:txBody>
      </p:sp>
      <p:sp>
        <p:nvSpPr>
          <p:cNvPr id="11" name="Прямоугольник 10"/>
          <p:cNvSpPr/>
          <p:nvPr/>
        </p:nvSpPr>
        <p:spPr>
          <a:xfrm>
            <a:off x="6759868" y="1772816"/>
            <a:ext cx="2232248" cy="28803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r"/>
            <a:r>
              <a:rPr lang="ru-RU" sz="1200" dirty="0" smtClean="0">
                <a:solidFill>
                  <a:schemeClr val="tx1"/>
                </a:solidFill>
                <a:latin typeface="Times New Roman" pitchFamily="18" charset="0"/>
                <a:cs typeface="Times New Roman" pitchFamily="18" charset="0"/>
              </a:rPr>
              <a:t>381 754,4</a:t>
            </a:r>
            <a:endParaRPr lang="ru-RU" sz="1200" dirty="0">
              <a:solidFill>
                <a:schemeClr val="tx1"/>
              </a:solidFill>
              <a:latin typeface="Times New Roman" pitchFamily="18" charset="0"/>
              <a:cs typeface="Times New Roman" pitchFamily="18" charset="0"/>
            </a:endParaRPr>
          </a:p>
        </p:txBody>
      </p:sp>
      <p:sp>
        <p:nvSpPr>
          <p:cNvPr id="12" name="Прямоугольник 11"/>
          <p:cNvSpPr/>
          <p:nvPr/>
        </p:nvSpPr>
        <p:spPr>
          <a:xfrm>
            <a:off x="2248985" y="3490044"/>
            <a:ext cx="2232248" cy="28803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r"/>
            <a:r>
              <a:rPr lang="ru-RU" sz="1200" dirty="0" smtClean="0">
                <a:solidFill>
                  <a:schemeClr val="tx1"/>
                </a:solidFill>
                <a:latin typeface="Times New Roman" pitchFamily="18" charset="0"/>
                <a:cs typeface="Times New Roman" pitchFamily="18" charset="0"/>
              </a:rPr>
              <a:t>26 177,5</a:t>
            </a:r>
            <a:endParaRPr lang="ru-RU" sz="1200" dirty="0">
              <a:solidFill>
                <a:schemeClr val="tx1"/>
              </a:solidFill>
              <a:latin typeface="Times New Roman" pitchFamily="18" charset="0"/>
              <a:cs typeface="Times New Roman" pitchFamily="18" charset="0"/>
            </a:endParaRPr>
          </a:p>
        </p:txBody>
      </p:sp>
      <p:sp>
        <p:nvSpPr>
          <p:cNvPr id="13" name="Прямоугольник 12"/>
          <p:cNvSpPr/>
          <p:nvPr/>
        </p:nvSpPr>
        <p:spPr>
          <a:xfrm>
            <a:off x="4499992" y="3490903"/>
            <a:ext cx="2232248" cy="28803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r"/>
            <a:r>
              <a:rPr lang="ru-RU" sz="1200" dirty="0" smtClean="0">
                <a:solidFill>
                  <a:schemeClr val="tx1"/>
                </a:solidFill>
                <a:latin typeface="Times New Roman" pitchFamily="18" charset="0"/>
                <a:cs typeface="Times New Roman" pitchFamily="18" charset="0"/>
              </a:rPr>
              <a:t>25 124,1</a:t>
            </a:r>
            <a:endParaRPr lang="ru-RU" sz="1200" dirty="0">
              <a:solidFill>
                <a:schemeClr val="tx1"/>
              </a:solidFill>
              <a:latin typeface="Times New Roman" pitchFamily="18" charset="0"/>
              <a:cs typeface="Times New Roman" pitchFamily="18" charset="0"/>
            </a:endParaRPr>
          </a:p>
        </p:txBody>
      </p:sp>
      <p:sp>
        <p:nvSpPr>
          <p:cNvPr id="14" name="Прямоугольник 13"/>
          <p:cNvSpPr/>
          <p:nvPr/>
        </p:nvSpPr>
        <p:spPr>
          <a:xfrm>
            <a:off x="6759868" y="3490044"/>
            <a:ext cx="22322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r"/>
            <a:r>
              <a:rPr lang="ru-RU" sz="1200" dirty="0" smtClean="0">
                <a:solidFill>
                  <a:schemeClr val="tx1"/>
                </a:solidFill>
                <a:latin typeface="Times New Roman" pitchFamily="18" charset="0"/>
                <a:cs typeface="Times New Roman" pitchFamily="18" charset="0"/>
              </a:rPr>
              <a:t>14 817,4</a:t>
            </a:r>
            <a:endParaRPr lang="ru-RU" sz="1200" dirty="0">
              <a:solidFill>
                <a:schemeClr val="tx1"/>
              </a:solidFill>
              <a:latin typeface="Times New Roman" pitchFamily="18" charset="0"/>
              <a:cs typeface="Times New Roman" pitchFamily="18" charset="0"/>
            </a:endParaRPr>
          </a:p>
        </p:txBody>
      </p:sp>
      <p:sp>
        <p:nvSpPr>
          <p:cNvPr id="16" name="Прямоугольник 15"/>
          <p:cNvSpPr/>
          <p:nvPr/>
        </p:nvSpPr>
        <p:spPr>
          <a:xfrm>
            <a:off x="-18759" y="3767968"/>
            <a:ext cx="2267744" cy="29813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ru-RU" sz="1600" dirty="0" smtClean="0">
                <a:latin typeface="Times New Roman" pitchFamily="18" charset="0"/>
                <a:cs typeface="Times New Roman" pitchFamily="18" charset="0"/>
              </a:rPr>
              <a:t>Всего</a:t>
            </a:r>
            <a:endParaRPr lang="ru-RU" sz="1600" dirty="0">
              <a:latin typeface="Times New Roman" pitchFamily="18" charset="0"/>
              <a:cs typeface="Times New Roman" pitchFamily="18" charset="0"/>
            </a:endParaRPr>
          </a:p>
        </p:txBody>
      </p:sp>
      <p:sp>
        <p:nvSpPr>
          <p:cNvPr id="17" name="Прямоугольник 16"/>
          <p:cNvSpPr/>
          <p:nvPr/>
        </p:nvSpPr>
        <p:spPr>
          <a:xfrm>
            <a:off x="2248985" y="3767969"/>
            <a:ext cx="2232248" cy="29813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ru-RU" sz="1600" dirty="0" smtClean="0">
                <a:latin typeface="Times New Roman" pitchFamily="18" charset="0"/>
                <a:cs typeface="Times New Roman" pitchFamily="18" charset="0"/>
              </a:rPr>
              <a:t>408 794,0</a:t>
            </a:r>
            <a:endParaRPr lang="ru-RU" sz="1600" dirty="0">
              <a:latin typeface="Times New Roman" pitchFamily="18" charset="0"/>
              <a:cs typeface="Times New Roman" pitchFamily="18" charset="0"/>
            </a:endParaRPr>
          </a:p>
        </p:txBody>
      </p:sp>
      <p:sp>
        <p:nvSpPr>
          <p:cNvPr id="18" name="Прямоугольник 17"/>
          <p:cNvSpPr/>
          <p:nvPr/>
        </p:nvSpPr>
        <p:spPr>
          <a:xfrm>
            <a:off x="4494087" y="3767971"/>
            <a:ext cx="2232248" cy="29813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ru-RU" sz="1600" dirty="0" smtClean="0">
                <a:latin typeface="Times New Roman" pitchFamily="18" charset="0"/>
                <a:cs typeface="Times New Roman" pitchFamily="18" charset="0"/>
              </a:rPr>
              <a:t>410 995,4</a:t>
            </a:r>
            <a:endParaRPr lang="ru-RU" sz="1600" dirty="0">
              <a:latin typeface="Times New Roman" pitchFamily="18" charset="0"/>
              <a:cs typeface="Times New Roman" pitchFamily="18" charset="0"/>
            </a:endParaRPr>
          </a:p>
        </p:txBody>
      </p:sp>
      <p:sp>
        <p:nvSpPr>
          <p:cNvPr id="19" name="Прямоугольник 18"/>
          <p:cNvSpPr/>
          <p:nvPr/>
        </p:nvSpPr>
        <p:spPr>
          <a:xfrm>
            <a:off x="6732240" y="3767970"/>
            <a:ext cx="2259876" cy="29813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ru-RU" sz="1600" dirty="0" smtClean="0">
                <a:latin typeface="Times New Roman" pitchFamily="18" charset="0"/>
                <a:cs typeface="Times New Roman" pitchFamily="18" charset="0"/>
              </a:rPr>
              <a:t>396 571,8</a:t>
            </a:r>
          </a:p>
        </p:txBody>
      </p:sp>
      <p:sp>
        <p:nvSpPr>
          <p:cNvPr id="15" name="Прямоугольник 14"/>
          <p:cNvSpPr/>
          <p:nvPr/>
        </p:nvSpPr>
        <p:spPr>
          <a:xfrm>
            <a:off x="-18759" y="4066108"/>
            <a:ext cx="8956620" cy="216024"/>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ru-RU" sz="1400" dirty="0" smtClean="0">
                <a:latin typeface="Times New Roman" pitchFamily="18" charset="0"/>
                <a:cs typeface="Times New Roman" pitchFamily="18" charset="0"/>
              </a:rPr>
              <a:t>Расшифровка по межбюджетным трансфертам в разрезе главных распорядителей бюджетных средств</a:t>
            </a:r>
            <a:endParaRPr lang="ru-RU" sz="1400" dirty="0">
              <a:latin typeface="Times New Roman" pitchFamily="18" charset="0"/>
              <a:cs typeface="Times New Roman" pitchFamily="18" charset="0"/>
            </a:endParaRPr>
          </a:p>
        </p:txBody>
      </p:sp>
      <p:graphicFrame>
        <p:nvGraphicFramePr>
          <p:cNvPr id="22" name="Таблица 21"/>
          <p:cNvGraphicFramePr>
            <a:graphicFrameLocks noGrp="1"/>
          </p:cNvGraphicFramePr>
          <p:nvPr>
            <p:extLst>
              <p:ext uri="{D42A27DB-BD31-4B8C-83A1-F6EECF244321}">
                <p14:modId xmlns:p14="http://schemas.microsoft.com/office/powerpoint/2010/main" val="3319099436"/>
              </p:ext>
            </p:extLst>
          </p:nvPr>
        </p:nvGraphicFramePr>
        <p:xfrm>
          <a:off x="1" y="4367010"/>
          <a:ext cx="8992114" cy="2490992"/>
        </p:xfrm>
        <a:graphic>
          <a:graphicData uri="http://schemas.openxmlformats.org/drawingml/2006/table">
            <a:tbl>
              <a:tblPr firstRow="1" bandRow="1">
                <a:tableStyleId>{5C22544A-7EE6-4342-B048-85BDC9FD1C3A}</a:tableStyleId>
              </a:tblPr>
              <a:tblGrid>
                <a:gridCol w="2801035"/>
                <a:gridCol w="1049290"/>
                <a:gridCol w="1049290"/>
                <a:gridCol w="1049290"/>
                <a:gridCol w="1049290"/>
                <a:gridCol w="1067046"/>
                <a:gridCol w="926873"/>
              </a:tblGrid>
              <a:tr h="221142">
                <a:tc rowSpan="2">
                  <a:txBody>
                    <a:bodyPr/>
                    <a:lstStyle/>
                    <a:p>
                      <a:pPr algn="ctr"/>
                      <a:r>
                        <a:rPr lang="ru-RU" sz="900" dirty="0" smtClean="0">
                          <a:latin typeface="Times New Roman" pitchFamily="18" charset="0"/>
                          <a:cs typeface="Times New Roman" pitchFamily="18" charset="0"/>
                        </a:rPr>
                        <a:t>Главные распорядители</a:t>
                      </a:r>
                      <a:r>
                        <a:rPr lang="ru-RU" sz="900" baseline="0" dirty="0" smtClean="0">
                          <a:latin typeface="Times New Roman" pitchFamily="18" charset="0"/>
                          <a:cs typeface="Times New Roman" pitchFamily="18" charset="0"/>
                        </a:rPr>
                        <a:t> </a:t>
                      </a:r>
                    </a:p>
                    <a:p>
                      <a:pPr algn="ctr"/>
                      <a:r>
                        <a:rPr lang="ru-RU" sz="900" baseline="0" dirty="0" smtClean="0">
                          <a:latin typeface="Times New Roman" pitchFamily="18" charset="0"/>
                          <a:cs typeface="Times New Roman" pitchFamily="18" charset="0"/>
                        </a:rPr>
                        <a:t>бюджетных средств</a:t>
                      </a:r>
                      <a:endParaRPr lang="ru-RU" sz="900" dirty="0">
                        <a:latin typeface="Times New Roman" pitchFamily="18" charset="0"/>
                        <a:cs typeface="Times New Roman" pitchFamily="18" charset="0"/>
                      </a:endParaRPr>
                    </a:p>
                  </a:txBody>
                  <a:tcPr/>
                </a:tc>
                <a:tc gridSpan="3">
                  <a:txBody>
                    <a:bodyPr/>
                    <a:lstStyle/>
                    <a:p>
                      <a:pPr algn="ctr"/>
                      <a:r>
                        <a:rPr lang="ru-RU" sz="900" dirty="0" smtClean="0">
                          <a:latin typeface="Times New Roman" pitchFamily="18" charset="0"/>
                          <a:cs typeface="Times New Roman" pitchFamily="18" charset="0"/>
                        </a:rPr>
                        <a:t>Субвенции</a:t>
                      </a:r>
                      <a:endParaRPr lang="ru-RU" sz="900" dirty="0">
                        <a:latin typeface="Times New Roman" pitchFamily="18" charset="0"/>
                        <a:cs typeface="Times New Roman" pitchFamily="18" charset="0"/>
                      </a:endParaRPr>
                    </a:p>
                  </a:txBody>
                  <a:tcPr/>
                </a:tc>
                <a:tc hMerge="1">
                  <a:txBody>
                    <a:bodyPr/>
                    <a:lstStyle/>
                    <a:p>
                      <a:pPr algn="ctr"/>
                      <a:endParaRPr lang="ru-RU" sz="1200" dirty="0">
                        <a:latin typeface="Times New Roman" pitchFamily="18" charset="0"/>
                        <a:cs typeface="Times New Roman" pitchFamily="18" charset="0"/>
                      </a:endParaRPr>
                    </a:p>
                  </a:txBody>
                  <a:tcPr/>
                </a:tc>
                <a:tc hMerge="1">
                  <a:txBody>
                    <a:bodyPr/>
                    <a:lstStyle/>
                    <a:p>
                      <a:pPr algn="ctr"/>
                      <a:endParaRPr lang="ru-RU" sz="1200" dirty="0">
                        <a:latin typeface="Times New Roman" pitchFamily="18" charset="0"/>
                        <a:cs typeface="Times New Roman" pitchFamily="18" charset="0"/>
                      </a:endParaRPr>
                    </a:p>
                  </a:txBody>
                  <a:tcPr/>
                </a:tc>
                <a:tc gridSpan="3">
                  <a:txBody>
                    <a:bodyPr/>
                    <a:lstStyle/>
                    <a:p>
                      <a:pPr algn="ctr"/>
                      <a:r>
                        <a:rPr lang="ru-RU" sz="900" dirty="0" smtClean="0">
                          <a:latin typeface="Times New Roman" pitchFamily="18" charset="0"/>
                          <a:cs typeface="Times New Roman" pitchFamily="18" charset="0"/>
                        </a:rPr>
                        <a:t>Субсидии</a:t>
                      </a:r>
                      <a:endParaRPr lang="ru-RU" sz="900" dirty="0">
                        <a:latin typeface="Times New Roman" pitchFamily="18" charset="0"/>
                        <a:cs typeface="Times New Roman" pitchFamily="18" charset="0"/>
                      </a:endParaRPr>
                    </a:p>
                  </a:txBody>
                  <a:tcPr/>
                </a:tc>
                <a:tc hMerge="1">
                  <a:txBody>
                    <a:bodyPr/>
                    <a:lstStyle/>
                    <a:p>
                      <a:pPr algn="ctr"/>
                      <a:endParaRPr lang="ru-RU" sz="1200" dirty="0">
                        <a:latin typeface="Times New Roman" pitchFamily="18" charset="0"/>
                        <a:cs typeface="Times New Roman" pitchFamily="18" charset="0"/>
                      </a:endParaRPr>
                    </a:p>
                  </a:txBody>
                  <a:tcPr/>
                </a:tc>
                <a:tc hMerge="1">
                  <a:txBody>
                    <a:bodyPr/>
                    <a:lstStyle/>
                    <a:p>
                      <a:pPr algn="ctr"/>
                      <a:endParaRPr lang="ru-RU" sz="1200" dirty="0">
                        <a:latin typeface="Times New Roman" pitchFamily="18" charset="0"/>
                        <a:cs typeface="Times New Roman" pitchFamily="18" charset="0"/>
                      </a:endParaRPr>
                    </a:p>
                  </a:txBody>
                  <a:tcPr/>
                </a:tc>
              </a:tr>
              <a:tr h="221142">
                <a:tc vMerge="1">
                  <a:txBody>
                    <a:bodyPr/>
                    <a:lstStyle/>
                    <a:p>
                      <a:pPr algn="ctr"/>
                      <a:endParaRPr lang="ru-RU" sz="1200"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2022 год</a:t>
                      </a:r>
                      <a:endParaRPr lang="ru-RU" sz="900" b="0" u="none"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2023 год</a:t>
                      </a:r>
                      <a:endParaRPr lang="ru-RU" sz="900" b="0" u="none"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2024 год</a:t>
                      </a:r>
                      <a:endParaRPr lang="ru-RU" sz="900" b="0" u="none"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2022 год</a:t>
                      </a:r>
                      <a:endParaRPr lang="ru-RU" sz="900" b="0" u="none"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2023 год</a:t>
                      </a:r>
                      <a:endParaRPr lang="ru-RU" sz="900" b="0" u="none" dirty="0">
                        <a:latin typeface="Times New Roman" pitchFamily="18" charset="0"/>
                        <a:cs typeface="Times New Roman" pitchFamily="18" charset="0"/>
                      </a:endParaRPr>
                    </a:p>
                  </a:txBody>
                  <a:tcPr/>
                </a:tc>
                <a:tc>
                  <a:txBody>
                    <a:bodyPr/>
                    <a:lstStyle/>
                    <a:p>
                      <a:pPr algn="ctr"/>
                      <a:r>
                        <a:rPr lang="ru-RU" sz="900" b="0" u="none" dirty="0" smtClean="0">
                          <a:latin typeface="Times New Roman" pitchFamily="18" charset="0"/>
                          <a:cs typeface="Times New Roman" pitchFamily="18" charset="0"/>
                        </a:rPr>
                        <a:t>2024 год</a:t>
                      </a:r>
                      <a:endParaRPr lang="ru-RU" sz="900" b="0" u="none" dirty="0">
                        <a:latin typeface="Times New Roman" pitchFamily="18" charset="0"/>
                        <a:cs typeface="Times New Roman" pitchFamily="18" charset="0"/>
                      </a:endParaRPr>
                    </a:p>
                  </a:txBody>
                  <a:tcPr/>
                </a:tc>
              </a:tr>
              <a:tr h="342152">
                <a:tc>
                  <a:txBody>
                    <a:bodyPr/>
                    <a:lstStyle/>
                    <a:p>
                      <a:pPr algn="l"/>
                      <a:r>
                        <a:rPr lang="ru-RU" sz="900" dirty="0" smtClean="0">
                          <a:latin typeface="Times New Roman" pitchFamily="18" charset="0"/>
                          <a:cs typeface="Times New Roman" pitchFamily="18" charset="0"/>
                        </a:rPr>
                        <a:t>Администрация Северо-Енисейского района</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116 539,9</a:t>
                      </a:r>
                    </a:p>
                  </a:txBody>
                  <a:tcPr/>
                </a:tc>
                <a:tc>
                  <a:txBody>
                    <a:bodyPr/>
                    <a:lstStyle/>
                    <a:p>
                      <a:pPr algn="ctr"/>
                      <a:r>
                        <a:rPr lang="ru-RU" sz="900" dirty="0" smtClean="0">
                          <a:latin typeface="Times New Roman" pitchFamily="18" charset="0"/>
                          <a:cs typeface="Times New Roman" pitchFamily="18" charset="0"/>
                        </a:rPr>
                        <a:t>116 466,3</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115 677,8</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10 321,9</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10 501,9</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10 501,9</a:t>
                      </a:r>
                      <a:endParaRPr lang="ru-RU" sz="900" dirty="0">
                        <a:latin typeface="Times New Roman" pitchFamily="18" charset="0"/>
                        <a:cs typeface="Times New Roman" pitchFamily="18" charset="0"/>
                      </a:endParaRPr>
                    </a:p>
                  </a:txBody>
                  <a:tcPr/>
                </a:tc>
              </a:tr>
              <a:tr h="353828">
                <a:tc>
                  <a:txBody>
                    <a:bodyPr/>
                    <a:lstStyle/>
                    <a:p>
                      <a:r>
                        <a:rPr lang="ru-RU" sz="900" dirty="0" smtClean="0">
                          <a:latin typeface="Times New Roman" pitchFamily="18" charset="0"/>
                          <a:cs typeface="Times New Roman" pitchFamily="18" charset="0"/>
                        </a:rPr>
                        <a:t>Управление образования администрации Северо-Енисейского района</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266 076,6</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266</a:t>
                      </a:r>
                      <a:r>
                        <a:rPr lang="ru-RU" sz="900" baseline="0" dirty="0" smtClean="0">
                          <a:latin typeface="Times New Roman" pitchFamily="18" charset="0"/>
                          <a:cs typeface="Times New Roman" pitchFamily="18" charset="0"/>
                        </a:rPr>
                        <a:t> 076,6</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266</a:t>
                      </a:r>
                      <a:r>
                        <a:rPr lang="ru-RU" sz="900" baseline="0" dirty="0" smtClean="0">
                          <a:latin typeface="Times New Roman" pitchFamily="18" charset="0"/>
                          <a:cs typeface="Times New Roman" pitchFamily="18" charset="0"/>
                        </a:rPr>
                        <a:t> 076,6</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11 753,2</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13 756,0</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3 449,3</a:t>
                      </a:r>
                      <a:endParaRPr lang="ru-RU" sz="900" dirty="0">
                        <a:latin typeface="Times New Roman" pitchFamily="18" charset="0"/>
                        <a:cs typeface="Times New Roman" pitchFamily="18" charset="0"/>
                      </a:endParaRPr>
                    </a:p>
                  </a:txBody>
                  <a:tcPr/>
                </a:tc>
              </a:tr>
              <a:tr h="353828">
                <a:tc>
                  <a:txBody>
                    <a:bodyPr/>
                    <a:lstStyle/>
                    <a:p>
                      <a:r>
                        <a:rPr lang="ru-RU" sz="900" dirty="0" smtClean="0">
                          <a:latin typeface="Times New Roman" pitchFamily="18" charset="0"/>
                          <a:cs typeface="Times New Roman" pitchFamily="18" charset="0"/>
                        </a:rPr>
                        <a:t>Отдел культуры администрации Северо-Енисейского района</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112,3</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112,3</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112,3</a:t>
                      </a:r>
                      <a:endParaRPr lang="ru-RU" sz="900" dirty="0">
                        <a:latin typeface="Times New Roman" pitchFamily="18" charset="0"/>
                        <a:cs typeface="Times New Roman" pitchFamily="18" charset="0"/>
                      </a:endParaRPr>
                    </a:p>
                  </a:txBody>
                  <a:tcPr/>
                </a:tc>
              </a:tr>
              <a:tr h="353828">
                <a:tc>
                  <a:txBody>
                    <a:bodyPr/>
                    <a:lstStyle/>
                    <a:p>
                      <a:r>
                        <a:rPr lang="ru-RU" sz="900" dirty="0" smtClean="0">
                          <a:latin typeface="Times New Roman" pitchFamily="18" charset="0"/>
                          <a:cs typeface="Times New Roman" pitchFamily="18" charset="0"/>
                        </a:rPr>
                        <a:t>Отдел физической культуры,</a:t>
                      </a:r>
                      <a:r>
                        <a:rPr lang="ru-RU" sz="900" baseline="0" dirty="0" smtClean="0">
                          <a:latin typeface="Times New Roman" pitchFamily="18" charset="0"/>
                          <a:cs typeface="Times New Roman" pitchFamily="18" charset="0"/>
                        </a:rPr>
                        <a:t> спорта и молодежной политики Северо-Енисейского района</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3 990,1</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753,9</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753,9</a:t>
                      </a:r>
                      <a:endParaRPr lang="ru-RU" sz="900" dirty="0">
                        <a:latin typeface="Times New Roman" pitchFamily="18" charset="0"/>
                        <a:cs typeface="Times New Roman" pitchFamily="18" charset="0"/>
                      </a:endParaRPr>
                    </a:p>
                  </a:txBody>
                  <a:tcPr/>
                </a:tc>
              </a:tr>
              <a:tr h="353828">
                <a:tc>
                  <a:txBody>
                    <a:bodyPr/>
                    <a:lstStyle/>
                    <a:p>
                      <a:r>
                        <a:rPr lang="ru-RU" sz="900" dirty="0" smtClean="0">
                          <a:latin typeface="Times New Roman" pitchFamily="18" charset="0"/>
                          <a:cs typeface="Times New Roman" pitchFamily="18" charset="0"/>
                        </a:rPr>
                        <a:t>Управление муниципальным имуществом</a:t>
                      </a:r>
                      <a:r>
                        <a:rPr lang="ru-RU" sz="900" baseline="0" dirty="0" smtClean="0">
                          <a:latin typeface="Times New Roman" pitchFamily="18" charset="0"/>
                          <a:cs typeface="Times New Roman" pitchFamily="18" charset="0"/>
                        </a:rPr>
                        <a:t> Северо-Енисейского района</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3 328,4</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a:t>
                      </a:r>
                      <a:endParaRPr lang="ru-RU" sz="900" dirty="0">
                        <a:latin typeface="Times New Roman" pitchFamily="18" charset="0"/>
                        <a:cs typeface="Times New Roman" pitchFamily="18" charset="0"/>
                      </a:endParaRPr>
                    </a:p>
                  </a:txBody>
                  <a:tcPr/>
                </a:tc>
              </a:tr>
              <a:tr h="221142">
                <a:tc>
                  <a:txBody>
                    <a:bodyPr/>
                    <a:lstStyle/>
                    <a:p>
                      <a:pPr algn="l"/>
                      <a:r>
                        <a:rPr lang="ru-RU" sz="900" dirty="0" smtClean="0">
                          <a:latin typeface="Times New Roman" pitchFamily="18" charset="0"/>
                          <a:cs typeface="Times New Roman" pitchFamily="18" charset="0"/>
                        </a:rPr>
                        <a:t>Всего</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382 616,5</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385 871,3</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381 754,4</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26 177,5</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25</a:t>
                      </a:r>
                      <a:r>
                        <a:rPr lang="ru-RU" sz="900" baseline="0" dirty="0" smtClean="0">
                          <a:latin typeface="Times New Roman" pitchFamily="18" charset="0"/>
                          <a:cs typeface="Times New Roman" pitchFamily="18" charset="0"/>
                        </a:rPr>
                        <a:t> 124,1</a:t>
                      </a:r>
                      <a:endParaRPr lang="ru-RU" sz="900" dirty="0">
                        <a:latin typeface="Times New Roman" pitchFamily="18" charset="0"/>
                        <a:cs typeface="Times New Roman" pitchFamily="18" charset="0"/>
                      </a:endParaRPr>
                    </a:p>
                  </a:txBody>
                  <a:tcPr/>
                </a:tc>
                <a:tc>
                  <a:txBody>
                    <a:bodyPr/>
                    <a:lstStyle/>
                    <a:p>
                      <a:pPr algn="ctr"/>
                      <a:r>
                        <a:rPr lang="ru-RU" sz="900" dirty="0" smtClean="0">
                          <a:latin typeface="Times New Roman" pitchFamily="18" charset="0"/>
                          <a:cs typeface="Times New Roman" pitchFamily="18" charset="0"/>
                        </a:rPr>
                        <a:t>14 817,4</a:t>
                      </a:r>
                      <a:endParaRPr lang="ru-RU" sz="900"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22344967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ятиугольник 1"/>
          <p:cNvSpPr/>
          <p:nvPr/>
        </p:nvSpPr>
        <p:spPr>
          <a:xfrm>
            <a:off x="18223" y="3025363"/>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Первичный воинской учет</a:t>
            </a:r>
          </a:p>
        </p:txBody>
      </p:sp>
      <p:sp>
        <p:nvSpPr>
          <p:cNvPr id="3" name="Пятиугольник 2"/>
          <p:cNvSpPr/>
          <p:nvPr/>
        </p:nvSpPr>
        <p:spPr>
          <a:xfrm>
            <a:off x="18223" y="1881213"/>
            <a:ext cx="5019868"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Ограничение платы граждан за коммунальные услуги</a:t>
            </a:r>
          </a:p>
        </p:txBody>
      </p:sp>
      <p:sp>
        <p:nvSpPr>
          <p:cNvPr id="4" name="Пятиугольник 3"/>
          <p:cNvSpPr/>
          <p:nvPr/>
        </p:nvSpPr>
        <p:spPr>
          <a:xfrm>
            <a:off x="18223" y="3934022"/>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Присяжные заседатели</a:t>
            </a:r>
          </a:p>
        </p:txBody>
      </p:sp>
      <p:sp>
        <p:nvSpPr>
          <p:cNvPr id="5" name="Пятиугольник 4"/>
          <p:cNvSpPr/>
          <p:nvPr/>
        </p:nvSpPr>
        <p:spPr>
          <a:xfrm>
            <a:off x="7877" y="335795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Опека и попечительство </a:t>
            </a:r>
            <a:endParaRPr lang="ru-RU" sz="1200" dirty="0">
              <a:latin typeface="Times New Roman" pitchFamily="18" charset="0"/>
              <a:cs typeface="Times New Roman" pitchFamily="18" charset="0"/>
            </a:endParaRPr>
          </a:p>
        </p:txBody>
      </p:sp>
      <p:sp>
        <p:nvSpPr>
          <p:cNvPr id="6" name="Пятиугольник 5"/>
          <p:cNvSpPr/>
          <p:nvPr/>
        </p:nvSpPr>
        <p:spPr>
          <a:xfrm>
            <a:off x="0" y="2452417"/>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Комиссии по делам несовершеннолетних</a:t>
            </a:r>
            <a:endParaRPr lang="ru-RU" sz="1200" dirty="0">
              <a:latin typeface="Times New Roman" pitchFamily="18" charset="0"/>
              <a:cs typeface="Times New Roman" pitchFamily="18" charset="0"/>
            </a:endParaRPr>
          </a:p>
        </p:txBody>
      </p:sp>
      <p:sp>
        <p:nvSpPr>
          <p:cNvPr id="7" name="Пятиугольник 6"/>
          <p:cNvSpPr/>
          <p:nvPr/>
        </p:nvSpPr>
        <p:spPr>
          <a:xfrm>
            <a:off x="0" y="2749845"/>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Административные комиссии</a:t>
            </a:r>
            <a:endParaRPr lang="ru-RU" sz="1200" dirty="0">
              <a:latin typeface="Times New Roman" pitchFamily="18" charset="0"/>
              <a:cs typeface="Times New Roman" pitchFamily="18" charset="0"/>
            </a:endParaRPr>
          </a:p>
        </p:txBody>
      </p:sp>
      <p:sp>
        <p:nvSpPr>
          <p:cNvPr id="8" name="Пятиугольник 7"/>
          <p:cNvSpPr/>
          <p:nvPr/>
        </p:nvSpPr>
        <p:spPr>
          <a:xfrm>
            <a:off x="7877" y="364599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Коллективные договора</a:t>
            </a:r>
            <a:endParaRPr lang="ru-RU" sz="1200" dirty="0">
              <a:latin typeface="Times New Roman" pitchFamily="18" charset="0"/>
              <a:cs typeface="Times New Roman" pitchFamily="18" charset="0"/>
            </a:endParaRPr>
          </a:p>
        </p:txBody>
      </p:sp>
      <p:sp>
        <p:nvSpPr>
          <p:cNvPr id="10" name="Пятиугольник 9"/>
          <p:cNvSpPr/>
          <p:nvPr/>
        </p:nvSpPr>
        <p:spPr>
          <a:xfrm>
            <a:off x="7877" y="4515431"/>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Архивное дело</a:t>
            </a:r>
            <a:endParaRPr lang="ru-RU" sz="1200" dirty="0">
              <a:latin typeface="Times New Roman" pitchFamily="18" charset="0"/>
              <a:cs typeface="Times New Roman" pitchFamily="18" charset="0"/>
            </a:endParaRPr>
          </a:p>
        </p:txBody>
      </p:sp>
      <p:sp>
        <p:nvSpPr>
          <p:cNvPr id="11" name="Пятиугольник 10"/>
          <p:cNvSpPr/>
          <p:nvPr/>
        </p:nvSpPr>
        <p:spPr>
          <a:xfrm>
            <a:off x="18223" y="4243411"/>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Отлов животных</a:t>
            </a:r>
            <a:endParaRPr lang="ru-RU" sz="1200" dirty="0">
              <a:latin typeface="Times New Roman" pitchFamily="18" charset="0"/>
              <a:cs typeface="Times New Roman" pitchFamily="18" charset="0"/>
            </a:endParaRPr>
          </a:p>
        </p:txBody>
      </p:sp>
      <p:sp>
        <p:nvSpPr>
          <p:cNvPr id="12" name="Пятиугольник 11"/>
          <p:cNvSpPr/>
          <p:nvPr/>
        </p:nvSpPr>
        <p:spPr>
          <a:xfrm>
            <a:off x="18689" y="215350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Переселение граждан из районов Крайнего Севера</a:t>
            </a:r>
            <a:endParaRPr lang="ru-RU" sz="1200" dirty="0">
              <a:latin typeface="Times New Roman" pitchFamily="18" charset="0"/>
              <a:cs typeface="Times New Roman" pitchFamily="18" charset="0"/>
            </a:endParaRPr>
          </a:p>
        </p:txBody>
      </p:sp>
      <p:sp>
        <p:nvSpPr>
          <p:cNvPr id="13" name="Пятиугольник 12"/>
          <p:cNvSpPr/>
          <p:nvPr/>
        </p:nvSpPr>
        <p:spPr>
          <a:xfrm>
            <a:off x="6392" y="1577444"/>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Компенсация выпадающих доходов энергоснабжающих организаций</a:t>
            </a:r>
            <a:endParaRPr lang="ru-RU" sz="1200" dirty="0">
              <a:latin typeface="Times New Roman" pitchFamily="18" charset="0"/>
              <a:cs typeface="Times New Roman" pitchFamily="18" charset="0"/>
            </a:endParaRPr>
          </a:p>
        </p:txBody>
      </p:sp>
      <p:graphicFrame>
        <p:nvGraphicFramePr>
          <p:cNvPr id="21" name="Таблица 20"/>
          <p:cNvGraphicFramePr>
            <a:graphicFrameLocks noGrp="1"/>
          </p:cNvGraphicFramePr>
          <p:nvPr>
            <p:extLst>
              <p:ext uri="{D42A27DB-BD31-4B8C-83A1-F6EECF244321}">
                <p14:modId xmlns:p14="http://schemas.microsoft.com/office/powerpoint/2010/main" val="3399010454"/>
              </p:ext>
            </p:extLst>
          </p:nvPr>
        </p:nvGraphicFramePr>
        <p:xfrm>
          <a:off x="5229980" y="2749845"/>
          <a:ext cx="3374469" cy="288032"/>
        </p:xfrm>
        <a:graphic>
          <a:graphicData uri="http://schemas.openxmlformats.org/drawingml/2006/table">
            <a:tbl>
              <a:tblPr firstRow="1" bandRow="1">
                <a:tableStyleId>{5C22544A-7EE6-4342-B048-85BDC9FD1C3A}</a:tableStyleId>
              </a:tblPr>
              <a:tblGrid>
                <a:gridCol w="1130860"/>
                <a:gridCol w="1130860"/>
                <a:gridCol w="1112749"/>
              </a:tblGrid>
              <a:tr h="288032">
                <a:tc>
                  <a:txBody>
                    <a:bodyPr/>
                    <a:lstStyle/>
                    <a:p>
                      <a:r>
                        <a:rPr lang="ru-RU" sz="1200" dirty="0" smtClean="0">
                          <a:latin typeface="Times New Roman" pitchFamily="18" charset="0"/>
                          <a:cs typeface="Times New Roman" pitchFamily="18" charset="0"/>
                        </a:rPr>
                        <a:t>126,7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126,7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126,7</a:t>
                      </a:r>
                      <a:endParaRPr lang="ru-RU" sz="1200" dirty="0">
                        <a:latin typeface="Times New Roman" pitchFamily="18" charset="0"/>
                        <a:cs typeface="Times New Roman" pitchFamily="18" charset="0"/>
                      </a:endParaRPr>
                    </a:p>
                  </a:txBody>
                  <a:tcPr/>
                </a:tc>
              </a:tr>
            </a:tbl>
          </a:graphicData>
        </a:graphic>
      </p:graphicFrame>
      <p:graphicFrame>
        <p:nvGraphicFramePr>
          <p:cNvPr id="22" name="Таблица 21"/>
          <p:cNvGraphicFramePr>
            <a:graphicFrameLocks noGrp="1"/>
          </p:cNvGraphicFramePr>
          <p:nvPr>
            <p:extLst>
              <p:ext uri="{D42A27DB-BD31-4B8C-83A1-F6EECF244321}">
                <p14:modId xmlns:p14="http://schemas.microsoft.com/office/powerpoint/2010/main" val="4189412753"/>
              </p:ext>
            </p:extLst>
          </p:nvPr>
        </p:nvGraphicFramePr>
        <p:xfrm>
          <a:off x="5229980" y="2112104"/>
          <a:ext cx="3374469" cy="329436"/>
        </p:xfrm>
        <a:graphic>
          <a:graphicData uri="http://schemas.openxmlformats.org/drawingml/2006/table">
            <a:tbl>
              <a:tblPr firstRow="1" bandRow="1">
                <a:tableStyleId>{5C22544A-7EE6-4342-B048-85BDC9FD1C3A}</a:tableStyleId>
              </a:tblPr>
              <a:tblGrid>
                <a:gridCol w="1130860"/>
                <a:gridCol w="1130860"/>
                <a:gridCol w="1112749"/>
              </a:tblGrid>
              <a:tr h="329436">
                <a:tc>
                  <a:txBody>
                    <a:bodyPr/>
                    <a:lstStyle/>
                    <a:p>
                      <a:r>
                        <a:rPr lang="ru-RU" sz="1200" dirty="0" smtClean="0">
                          <a:latin typeface="Times New Roman" pitchFamily="18" charset="0"/>
                          <a:cs typeface="Times New Roman" pitchFamily="18" charset="0"/>
                        </a:rPr>
                        <a:t>1</a:t>
                      </a:r>
                      <a:r>
                        <a:rPr lang="ru-RU" sz="1200" baseline="0" dirty="0" smtClean="0">
                          <a:latin typeface="Times New Roman" pitchFamily="18" charset="0"/>
                          <a:cs typeface="Times New Roman" pitchFamily="18" charset="0"/>
                        </a:rPr>
                        <a:t> 052,7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1 052,7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1 052,7</a:t>
                      </a:r>
                      <a:endParaRPr lang="ru-RU" sz="1200" dirty="0">
                        <a:latin typeface="Times New Roman" pitchFamily="18" charset="0"/>
                        <a:cs typeface="Times New Roman" pitchFamily="18" charset="0"/>
                      </a:endParaRPr>
                    </a:p>
                  </a:txBody>
                  <a:tcPr/>
                </a:tc>
              </a:tr>
            </a:tbl>
          </a:graphicData>
        </a:graphic>
      </p:graphicFrame>
      <p:graphicFrame>
        <p:nvGraphicFramePr>
          <p:cNvPr id="23" name="Таблица 22"/>
          <p:cNvGraphicFramePr>
            <a:graphicFrameLocks noGrp="1"/>
          </p:cNvGraphicFramePr>
          <p:nvPr>
            <p:extLst>
              <p:ext uri="{D42A27DB-BD31-4B8C-83A1-F6EECF244321}">
                <p14:modId xmlns:p14="http://schemas.microsoft.com/office/powerpoint/2010/main" val="2364908922"/>
              </p:ext>
            </p:extLst>
          </p:nvPr>
        </p:nvGraphicFramePr>
        <p:xfrm>
          <a:off x="5229982" y="1865476"/>
          <a:ext cx="3374467" cy="274320"/>
        </p:xfrm>
        <a:graphic>
          <a:graphicData uri="http://schemas.openxmlformats.org/drawingml/2006/table">
            <a:tbl>
              <a:tblPr firstRow="1" bandRow="1">
                <a:tableStyleId>{5C22544A-7EE6-4342-B048-85BDC9FD1C3A}</a:tableStyleId>
              </a:tblPr>
              <a:tblGrid>
                <a:gridCol w="1130859"/>
                <a:gridCol w="1130859"/>
                <a:gridCol w="1112749"/>
              </a:tblGrid>
              <a:tr h="209616">
                <a:tc>
                  <a:txBody>
                    <a:bodyPr/>
                    <a:lstStyle/>
                    <a:p>
                      <a:r>
                        <a:rPr lang="ru-RU" sz="1200" dirty="0" smtClean="0">
                          <a:latin typeface="Times New Roman" pitchFamily="18" charset="0"/>
                          <a:cs typeface="Times New Roman" pitchFamily="18" charset="0"/>
                        </a:rPr>
                        <a:t>105 043,3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105 043,3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105 043,3</a:t>
                      </a:r>
                      <a:endParaRPr lang="ru-RU" sz="1200" dirty="0">
                        <a:latin typeface="Times New Roman" pitchFamily="18" charset="0"/>
                        <a:cs typeface="Times New Roman" pitchFamily="18" charset="0"/>
                      </a:endParaRPr>
                    </a:p>
                  </a:txBody>
                  <a:tcPr/>
                </a:tc>
              </a:tr>
            </a:tbl>
          </a:graphicData>
        </a:graphic>
      </p:graphicFrame>
      <p:graphicFrame>
        <p:nvGraphicFramePr>
          <p:cNvPr id="24" name="Таблица 23"/>
          <p:cNvGraphicFramePr>
            <a:graphicFrameLocks noGrp="1"/>
          </p:cNvGraphicFramePr>
          <p:nvPr>
            <p:extLst>
              <p:ext uri="{D42A27DB-BD31-4B8C-83A1-F6EECF244321}">
                <p14:modId xmlns:p14="http://schemas.microsoft.com/office/powerpoint/2010/main" val="395567464"/>
              </p:ext>
            </p:extLst>
          </p:nvPr>
        </p:nvGraphicFramePr>
        <p:xfrm>
          <a:off x="5229980" y="2417662"/>
          <a:ext cx="3374469" cy="322787"/>
        </p:xfrm>
        <a:graphic>
          <a:graphicData uri="http://schemas.openxmlformats.org/drawingml/2006/table">
            <a:tbl>
              <a:tblPr firstRow="1" bandRow="1">
                <a:tableStyleId>{5C22544A-7EE6-4342-B048-85BDC9FD1C3A}</a:tableStyleId>
              </a:tblPr>
              <a:tblGrid>
                <a:gridCol w="1130860"/>
                <a:gridCol w="1130860"/>
                <a:gridCol w="1112749"/>
              </a:tblGrid>
              <a:tr h="322787">
                <a:tc>
                  <a:txBody>
                    <a:bodyPr/>
                    <a:lstStyle/>
                    <a:p>
                      <a:r>
                        <a:rPr lang="ru-RU" sz="1200" dirty="0" smtClean="0">
                          <a:latin typeface="Times New Roman" pitchFamily="18" charset="0"/>
                          <a:cs typeface="Times New Roman" pitchFamily="18" charset="0"/>
                        </a:rPr>
                        <a:t>1</a:t>
                      </a:r>
                      <a:r>
                        <a:rPr lang="ru-RU" sz="1200" baseline="0" dirty="0" smtClean="0">
                          <a:latin typeface="Times New Roman" pitchFamily="18" charset="0"/>
                          <a:cs typeface="Times New Roman" pitchFamily="18" charset="0"/>
                        </a:rPr>
                        <a:t> 045,5</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1 045,5</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1 045,5</a:t>
                      </a:r>
                      <a:endParaRPr lang="ru-RU" sz="1200" dirty="0">
                        <a:latin typeface="Times New Roman" pitchFamily="18" charset="0"/>
                        <a:cs typeface="Times New Roman" pitchFamily="18" charset="0"/>
                      </a:endParaRPr>
                    </a:p>
                  </a:txBody>
                  <a:tcPr/>
                </a:tc>
              </a:tr>
            </a:tbl>
          </a:graphicData>
        </a:graphic>
      </p:graphicFrame>
      <p:graphicFrame>
        <p:nvGraphicFramePr>
          <p:cNvPr id="25" name="Таблица 24"/>
          <p:cNvGraphicFramePr>
            <a:graphicFrameLocks noGrp="1"/>
          </p:cNvGraphicFramePr>
          <p:nvPr>
            <p:extLst>
              <p:ext uri="{D42A27DB-BD31-4B8C-83A1-F6EECF244321}">
                <p14:modId xmlns:p14="http://schemas.microsoft.com/office/powerpoint/2010/main" val="2365987057"/>
              </p:ext>
            </p:extLst>
          </p:nvPr>
        </p:nvGraphicFramePr>
        <p:xfrm>
          <a:off x="5229980" y="3349791"/>
          <a:ext cx="3374467" cy="274320"/>
        </p:xfrm>
        <a:graphic>
          <a:graphicData uri="http://schemas.openxmlformats.org/drawingml/2006/table">
            <a:tbl>
              <a:tblPr firstRow="1" bandRow="1">
                <a:tableStyleId>{5C22544A-7EE6-4342-B048-85BDC9FD1C3A}</a:tableStyleId>
              </a:tblPr>
              <a:tblGrid>
                <a:gridCol w="1130859"/>
                <a:gridCol w="1130859"/>
                <a:gridCol w="1112749"/>
              </a:tblGrid>
              <a:tr h="273192">
                <a:tc>
                  <a:txBody>
                    <a:bodyPr/>
                    <a:lstStyle/>
                    <a:p>
                      <a:r>
                        <a:rPr lang="ru-RU" sz="1200" dirty="0" smtClean="0">
                          <a:latin typeface="Times New Roman" pitchFamily="18" charset="0"/>
                          <a:cs typeface="Times New Roman" pitchFamily="18" charset="0"/>
                        </a:rPr>
                        <a:t>1 191,3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1 191,3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1 030,7</a:t>
                      </a:r>
                      <a:endParaRPr lang="ru-RU" sz="1200" dirty="0">
                        <a:latin typeface="Times New Roman" pitchFamily="18" charset="0"/>
                        <a:cs typeface="Times New Roman" pitchFamily="18" charset="0"/>
                      </a:endParaRPr>
                    </a:p>
                  </a:txBody>
                  <a:tcPr/>
                </a:tc>
              </a:tr>
            </a:tbl>
          </a:graphicData>
        </a:graphic>
      </p:graphicFrame>
      <p:graphicFrame>
        <p:nvGraphicFramePr>
          <p:cNvPr id="26" name="Таблица 25"/>
          <p:cNvGraphicFramePr>
            <a:graphicFrameLocks noGrp="1"/>
          </p:cNvGraphicFramePr>
          <p:nvPr>
            <p:extLst>
              <p:ext uri="{D42A27DB-BD31-4B8C-83A1-F6EECF244321}">
                <p14:modId xmlns:p14="http://schemas.microsoft.com/office/powerpoint/2010/main" val="267796383"/>
              </p:ext>
            </p:extLst>
          </p:nvPr>
        </p:nvGraphicFramePr>
        <p:xfrm>
          <a:off x="5229980" y="3939367"/>
          <a:ext cx="3374469" cy="275051"/>
        </p:xfrm>
        <a:graphic>
          <a:graphicData uri="http://schemas.openxmlformats.org/drawingml/2006/table">
            <a:tbl>
              <a:tblPr firstRow="1" bandRow="1">
                <a:tableStyleId>{5C22544A-7EE6-4342-B048-85BDC9FD1C3A}</a:tableStyleId>
              </a:tblPr>
              <a:tblGrid>
                <a:gridCol w="1130860"/>
                <a:gridCol w="1130860"/>
                <a:gridCol w="1112749"/>
              </a:tblGrid>
              <a:tr h="275051">
                <a:tc>
                  <a:txBody>
                    <a:bodyPr/>
                    <a:lstStyle/>
                    <a:p>
                      <a:r>
                        <a:rPr lang="ru-RU" sz="1200" dirty="0" smtClean="0">
                          <a:latin typeface="Times New Roman" pitchFamily="18" charset="0"/>
                          <a:cs typeface="Times New Roman" pitchFamily="18" charset="0"/>
                        </a:rPr>
                        <a:t>100,3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3,4</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graphicFrame>
        <p:nvGraphicFramePr>
          <p:cNvPr id="27" name="Таблица 26"/>
          <p:cNvGraphicFramePr>
            <a:graphicFrameLocks noGrp="1"/>
          </p:cNvGraphicFramePr>
          <p:nvPr>
            <p:extLst>
              <p:ext uri="{D42A27DB-BD31-4B8C-83A1-F6EECF244321}">
                <p14:modId xmlns:p14="http://schemas.microsoft.com/office/powerpoint/2010/main" val="3211791035"/>
              </p:ext>
            </p:extLst>
          </p:nvPr>
        </p:nvGraphicFramePr>
        <p:xfrm>
          <a:off x="5229980" y="4241111"/>
          <a:ext cx="3374469" cy="274320"/>
        </p:xfrm>
        <a:graphic>
          <a:graphicData uri="http://schemas.openxmlformats.org/drawingml/2006/table">
            <a:tbl>
              <a:tblPr firstRow="1" bandRow="1">
                <a:tableStyleId>{5C22544A-7EE6-4342-B048-85BDC9FD1C3A}</a:tableStyleId>
              </a:tblPr>
              <a:tblGrid>
                <a:gridCol w="1130860"/>
                <a:gridCol w="1130860"/>
                <a:gridCol w="1112749"/>
              </a:tblGrid>
              <a:tr h="261605">
                <a:tc>
                  <a:txBody>
                    <a:bodyPr/>
                    <a:lstStyle/>
                    <a:p>
                      <a:r>
                        <a:rPr lang="ru-RU" sz="1200" dirty="0" smtClean="0">
                          <a:latin typeface="Times New Roman" pitchFamily="18" charset="0"/>
                          <a:cs typeface="Times New Roman" pitchFamily="18" charset="0"/>
                        </a:rPr>
                        <a:t>1 361,3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1 361,3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1 361,3</a:t>
                      </a:r>
                      <a:endParaRPr lang="ru-RU" sz="1200" dirty="0">
                        <a:latin typeface="Times New Roman" pitchFamily="18" charset="0"/>
                        <a:cs typeface="Times New Roman" pitchFamily="18" charset="0"/>
                      </a:endParaRPr>
                    </a:p>
                  </a:txBody>
                  <a:tcPr/>
                </a:tc>
              </a:tr>
            </a:tbl>
          </a:graphicData>
        </a:graphic>
      </p:graphicFrame>
      <p:graphicFrame>
        <p:nvGraphicFramePr>
          <p:cNvPr id="28" name="Таблица 27"/>
          <p:cNvGraphicFramePr>
            <a:graphicFrameLocks noGrp="1"/>
          </p:cNvGraphicFramePr>
          <p:nvPr>
            <p:extLst>
              <p:ext uri="{D42A27DB-BD31-4B8C-83A1-F6EECF244321}">
                <p14:modId xmlns:p14="http://schemas.microsoft.com/office/powerpoint/2010/main" val="55583049"/>
              </p:ext>
            </p:extLst>
          </p:nvPr>
        </p:nvGraphicFramePr>
        <p:xfrm>
          <a:off x="5207289" y="4545922"/>
          <a:ext cx="3397159" cy="274320"/>
        </p:xfrm>
        <a:graphic>
          <a:graphicData uri="http://schemas.openxmlformats.org/drawingml/2006/table">
            <a:tbl>
              <a:tblPr firstRow="1" bandRow="1">
                <a:tableStyleId>{5C22544A-7EE6-4342-B048-85BDC9FD1C3A}</a:tableStyleId>
              </a:tblPr>
              <a:tblGrid>
                <a:gridCol w="1138464"/>
                <a:gridCol w="1138464"/>
                <a:gridCol w="1120231"/>
              </a:tblGrid>
              <a:tr h="0">
                <a:tc>
                  <a:txBody>
                    <a:bodyPr/>
                    <a:lstStyle/>
                    <a:p>
                      <a:r>
                        <a:rPr lang="ru-RU" sz="1200" dirty="0" smtClean="0">
                          <a:latin typeface="Times New Roman" pitchFamily="18" charset="0"/>
                          <a:cs typeface="Times New Roman" pitchFamily="18" charset="0"/>
                        </a:rPr>
                        <a:t>533,1</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533,1</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533,1</a:t>
                      </a:r>
                      <a:endParaRPr lang="ru-RU" sz="1200" dirty="0">
                        <a:latin typeface="Times New Roman" pitchFamily="18" charset="0"/>
                        <a:cs typeface="Times New Roman" pitchFamily="18" charset="0"/>
                      </a:endParaRPr>
                    </a:p>
                  </a:txBody>
                  <a:tcPr/>
                </a:tc>
              </a:tr>
            </a:tbl>
          </a:graphicData>
        </a:graphic>
      </p:graphicFrame>
      <p:graphicFrame>
        <p:nvGraphicFramePr>
          <p:cNvPr id="29" name="Таблица 28"/>
          <p:cNvGraphicFramePr>
            <a:graphicFrameLocks noGrp="1"/>
          </p:cNvGraphicFramePr>
          <p:nvPr>
            <p:extLst>
              <p:ext uri="{D42A27DB-BD31-4B8C-83A1-F6EECF244321}">
                <p14:modId xmlns:p14="http://schemas.microsoft.com/office/powerpoint/2010/main" val="3018075331"/>
              </p:ext>
            </p:extLst>
          </p:nvPr>
        </p:nvGraphicFramePr>
        <p:xfrm>
          <a:off x="5229984" y="1536040"/>
          <a:ext cx="3374463" cy="329436"/>
        </p:xfrm>
        <a:graphic>
          <a:graphicData uri="http://schemas.openxmlformats.org/drawingml/2006/table">
            <a:tbl>
              <a:tblPr firstRow="1" bandRow="1">
                <a:tableStyleId>{5C22544A-7EE6-4342-B048-85BDC9FD1C3A}</a:tableStyleId>
              </a:tblPr>
              <a:tblGrid>
                <a:gridCol w="1130858"/>
                <a:gridCol w="1130858"/>
                <a:gridCol w="1112747"/>
              </a:tblGrid>
              <a:tr h="329436">
                <a:tc>
                  <a:txBody>
                    <a:bodyPr/>
                    <a:lstStyle/>
                    <a:p>
                      <a:r>
                        <a:rPr lang="ru-RU" sz="1200" dirty="0" smtClean="0">
                          <a:latin typeface="Times New Roman" pitchFamily="18" charset="0"/>
                          <a:cs typeface="Times New Roman" pitchFamily="18" charset="0"/>
                        </a:rPr>
                        <a:t>5 438,8</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5 438,8</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5 438,8</a:t>
                      </a:r>
                      <a:endParaRPr lang="ru-RU" sz="1200" dirty="0">
                        <a:latin typeface="Times New Roman" pitchFamily="18" charset="0"/>
                        <a:cs typeface="Times New Roman" pitchFamily="18" charset="0"/>
                      </a:endParaRPr>
                    </a:p>
                  </a:txBody>
                  <a:tcPr/>
                </a:tc>
              </a:tr>
            </a:tbl>
          </a:graphicData>
        </a:graphic>
      </p:graphicFrame>
      <p:graphicFrame>
        <p:nvGraphicFramePr>
          <p:cNvPr id="30" name="Таблица 29"/>
          <p:cNvGraphicFramePr>
            <a:graphicFrameLocks noGrp="1"/>
          </p:cNvGraphicFramePr>
          <p:nvPr>
            <p:extLst>
              <p:ext uri="{D42A27DB-BD31-4B8C-83A1-F6EECF244321}">
                <p14:modId xmlns:p14="http://schemas.microsoft.com/office/powerpoint/2010/main" val="970534857"/>
              </p:ext>
            </p:extLst>
          </p:nvPr>
        </p:nvGraphicFramePr>
        <p:xfrm>
          <a:off x="5229980" y="3645989"/>
          <a:ext cx="3374469" cy="293377"/>
        </p:xfrm>
        <a:graphic>
          <a:graphicData uri="http://schemas.openxmlformats.org/drawingml/2006/table">
            <a:tbl>
              <a:tblPr firstRow="1" bandRow="1">
                <a:tableStyleId>{5C22544A-7EE6-4342-B048-85BDC9FD1C3A}</a:tableStyleId>
              </a:tblPr>
              <a:tblGrid>
                <a:gridCol w="1130860"/>
                <a:gridCol w="1130860"/>
                <a:gridCol w="1112749"/>
              </a:tblGrid>
              <a:tr h="293377">
                <a:tc>
                  <a:txBody>
                    <a:bodyPr/>
                    <a:lstStyle/>
                    <a:p>
                      <a:r>
                        <a:rPr lang="ru-RU" sz="1200" dirty="0" smtClean="0">
                          <a:latin typeface="Times New Roman" pitchFamily="18" charset="0"/>
                          <a:cs typeface="Times New Roman" pitchFamily="18" charset="0"/>
                        </a:rPr>
                        <a:t>39,8</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39,8</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39,8</a:t>
                      </a:r>
                      <a:endParaRPr lang="ru-RU" sz="1200" dirty="0">
                        <a:latin typeface="Times New Roman" pitchFamily="18" charset="0"/>
                        <a:cs typeface="Times New Roman" pitchFamily="18" charset="0"/>
                      </a:endParaRPr>
                    </a:p>
                  </a:txBody>
                  <a:tcPr/>
                </a:tc>
              </a:tr>
            </a:tbl>
          </a:graphicData>
        </a:graphic>
      </p:graphicFrame>
      <p:graphicFrame>
        <p:nvGraphicFramePr>
          <p:cNvPr id="31" name="Таблица 30"/>
          <p:cNvGraphicFramePr>
            <a:graphicFrameLocks noGrp="1"/>
          </p:cNvGraphicFramePr>
          <p:nvPr>
            <p:extLst>
              <p:ext uri="{D42A27DB-BD31-4B8C-83A1-F6EECF244321}">
                <p14:modId xmlns:p14="http://schemas.microsoft.com/office/powerpoint/2010/main" val="1121975325"/>
              </p:ext>
            </p:extLst>
          </p:nvPr>
        </p:nvGraphicFramePr>
        <p:xfrm>
          <a:off x="5229980" y="3079823"/>
          <a:ext cx="3374469" cy="278135"/>
        </p:xfrm>
        <a:graphic>
          <a:graphicData uri="http://schemas.openxmlformats.org/drawingml/2006/table">
            <a:tbl>
              <a:tblPr firstRow="1" bandRow="1">
                <a:tableStyleId>{5C22544A-7EE6-4342-B048-85BDC9FD1C3A}</a:tableStyleId>
              </a:tblPr>
              <a:tblGrid>
                <a:gridCol w="1130860"/>
                <a:gridCol w="1130860"/>
                <a:gridCol w="1112749"/>
              </a:tblGrid>
              <a:tr h="278135">
                <a:tc>
                  <a:txBody>
                    <a:bodyPr/>
                    <a:lstStyle/>
                    <a:p>
                      <a:r>
                        <a:rPr lang="ru-RU" sz="1200" dirty="0" smtClean="0">
                          <a:latin typeface="Times New Roman" pitchFamily="18" charset="0"/>
                          <a:cs typeface="Times New Roman" pitchFamily="18" charset="0"/>
                        </a:rPr>
                        <a:t>601,2</a:t>
                      </a:r>
                      <a:endParaRPr lang="ru-RU" sz="1200" dirty="0">
                        <a:latin typeface="Times New Roman" pitchFamily="18" charset="0"/>
                        <a:cs typeface="Times New Roman" pitchFamily="18" charset="0"/>
                      </a:endParaRPr>
                    </a:p>
                  </a:txBody>
                  <a:tcPr/>
                </a:tc>
                <a:tc>
                  <a:txBody>
                    <a:bodyPr/>
                    <a:lstStyle/>
                    <a:p>
                      <a:r>
                        <a:rPr lang="ru-RU" sz="1200" smtClean="0">
                          <a:latin typeface="Times New Roman" pitchFamily="18" charset="0"/>
                          <a:cs typeface="Times New Roman" pitchFamily="18" charset="0"/>
                        </a:rPr>
                        <a:t>624,5</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sp>
        <p:nvSpPr>
          <p:cNvPr id="34" name="Пятиугольник 33"/>
          <p:cNvSpPr/>
          <p:nvPr/>
        </p:nvSpPr>
        <p:spPr>
          <a:xfrm>
            <a:off x="25987" y="1167764"/>
            <a:ext cx="3177861" cy="360040"/>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r>
              <a:rPr lang="ru-RU" sz="1400" dirty="0" smtClean="0">
                <a:latin typeface="Times New Roman" pitchFamily="18" charset="0"/>
                <a:cs typeface="Times New Roman" pitchFamily="18" charset="0"/>
              </a:rPr>
              <a:t>Субвенции (переданные полномочия)</a:t>
            </a:r>
            <a:endParaRPr lang="ru-RU" sz="1400" dirty="0">
              <a:latin typeface="Times New Roman" pitchFamily="18" charset="0"/>
              <a:cs typeface="Times New Roman" pitchFamily="18" charset="0"/>
            </a:endParaRPr>
          </a:p>
        </p:txBody>
      </p:sp>
      <p:graphicFrame>
        <p:nvGraphicFramePr>
          <p:cNvPr id="35" name="Таблица 34"/>
          <p:cNvGraphicFramePr>
            <a:graphicFrameLocks noGrp="1"/>
          </p:cNvGraphicFramePr>
          <p:nvPr>
            <p:extLst>
              <p:ext uri="{D42A27DB-BD31-4B8C-83A1-F6EECF244321}">
                <p14:modId xmlns:p14="http://schemas.microsoft.com/office/powerpoint/2010/main" val="1005478661"/>
              </p:ext>
            </p:extLst>
          </p:nvPr>
        </p:nvGraphicFramePr>
        <p:xfrm>
          <a:off x="5238860" y="1114623"/>
          <a:ext cx="3365589" cy="370840"/>
        </p:xfrm>
        <a:graphic>
          <a:graphicData uri="http://schemas.openxmlformats.org/drawingml/2006/table">
            <a:tbl>
              <a:tblPr firstRow="1" bandRow="1">
                <a:tableStyleId>{5C22544A-7EE6-4342-B048-85BDC9FD1C3A}</a:tableStyleId>
              </a:tblPr>
              <a:tblGrid>
                <a:gridCol w="1121863"/>
                <a:gridCol w="1121863"/>
                <a:gridCol w="1121863"/>
              </a:tblGrid>
              <a:tr h="370840">
                <a:tc>
                  <a:txBody>
                    <a:bodyPr/>
                    <a:lstStyle/>
                    <a:p>
                      <a:r>
                        <a:rPr lang="ru-RU" sz="1600" b="0" u="none" dirty="0" smtClean="0">
                          <a:latin typeface="Times New Roman" pitchFamily="18" charset="0"/>
                          <a:cs typeface="Times New Roman" pitchFamily="18" charset="0"/>
                        </a:rPr>
                        <a:t>2022</a:t>
                      </a:r>
                      <a:endParaRPr lang="ru-RU" sz="1600" b="0" u="none"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none" dirty="0" smtClean="0">
                          <a:latin typeface="Times New Roman" pitchFamily="18" charset="0"/>
                          <a:cs typeface="Times New Roman" pitchFamily="18" charset="0"/>
                        </a:rPr>
                        <a:t>2023</a:t>
                      </a:r>
                      <a:endParaRPr lang="ru-RU" sz="1600" b="0" u="none"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none" dirty="0" smtClean="0">
                          <a:latin typeface="Times New Roman" pitchFamily="18" charset="0"/>
                          <a:cs typeface="Times New Roman" pitchFamily="18" charset="0"/>
                        </a:rPr>
                        <a:t>2024</a:t>
                      </a:r>
                      <a:endParaRPr lang="ru-RU" sz="1600" b="0" u="none" dirty="0">
                        <a:latin typeface="Times New Roman" pitchFamily="18" charset="0"/>
                        <a:cs typeface="Times New Roman" pitchFamily="18" charset="0"/>
                      </a:endParaRPr>
                    </a:p>
                  </a:txBody>
                  <a:tcPr>
                    <a:solidFill>
                      <a:schemeClr val="bg1">
                        <a:lumMod val="50000"/>
                      </a:schemeClr>
                    </a:solidFill>
                  </a:tcPr>
                </a:tc>
              </a:tr>
            </a:tbl>
          </a:graphicData>
        </a:graphic>
      </p:graphicFrame>
      <p:graphicFrame>
        <p:nvGraphicFramePr>
          <p:cNvPr id="38" name="Таблица 37"/>
          <p:cNvGraphicFramePr>
            <a:graphicFrameLocks noGrp="1"/>
          </p:cNvGraphicFramePr>
          <p:nvPr>
            <p:extLst>
              <p:ext uri="{D42A27DB-BD31-4B8C-83A1-F6EECF244321}">
                <p14:modId xmlns:p14="http://schemas.microsoft.com/office/powerpoint/2010/main" val="2654138878"/>
              </p:ext>
            </p:extLst>
          </p:nvPr>
        </p:nvGraphicFramePr>
        <p:xfrm>
          <a:off x="5189533" y="4827629"/>
          <a:ext cx="3414916" cy="276048"/>
        </p:xfrm>
        <a:graphic>
          <a:graphicData uri="http://schemas.openxmlformats.org/drawingml/2006/table">
            <a:tbl>
              <a:tblPr firstRow="1" bandRow="1">
                <a:tableStyleId>{5C22544A-7EE6-4342-B048-85BDC9FD1C3A}</a:tableStyleId>
              </a:tblPr>
              <a:tblGrid>
                <a:gridCol w="1144415"/>
                <a:gridCol w="1144415"/>
                <a:gridCol w="1126086"/>
              </a:tblGrid>
              <a:tr h="276048">
                <a:tc>
                  <a:txBody>
                    <a:bodyPr/>
                    <a:lstStyle/>
                    <a:p>
                      <a:r>
                        <a:rPr lang="ru-RU" sz="1200" dirty="0" smtClean="0">
                          <a:latin typeface="Times New Roman" pitchFamily="18" charset="0"/>
                          <a:cs typeface="Times New Roman" pitchFamily="18" charset="0"/>
                        </a:rPr>
                        <a:t>5,9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5,9</a:t>
                      </a:r>
                      <a:endParaRPr lang="ru-RU" sz="1200" dirty="0">
                        <a:latin typeface="Times New Roman" pitchFamily="18" charset="0"/>
                        <a:cs typeface="Times New Roman" pitchFamily="18" charset="0"/>
                      </a:endParaRPr>
                    </a:p>
                  </a:txBody>
                  <a:tcPr/>
                </a:tc>
              </a:tr>
            </a:tbl>
          </a:graphicData>
        </a:graphic>
      </p:graphicFrame>
      <p:sp>
        <p:nvSpPr>
          <p:cNvPr id="39" name="Пятиугольник 38"/>
          <p:cNvSpPr/>
          <p:nvPr/>
        </p:nvSpPr>
        <p:spPr>
          <a:xfrm>
            <a:off x="7877" y="4829352"/>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Дети сироты (сертификаты)</a:t>
            </a:r>
            <a:endParaRPr lang="ru-RU" sz="1200" dirty="0">
              <a:latin typeface="Times New Roman" pitchFamily="18" charset="0"/>
              <a:cs typeface="Times New Roman" pitchFamily="18" charset="0"/>
            </a:endParaRPr>
          </a:p>
        </p:txBody>
      </p:sp>
      <p:sp>
        <p:nvSpPr>
          <p:cNvPr id="41" name="Пятиугольник 40"/>
          <p:cNvSpPr/>
          <p:nvPr/>
        </p:nvSpPr>
        <p:spPr>
          <a:xfrm>
            <a:off x="18688" y="5250770"/>
            <a:ext cx="2825119" cy="360040"/>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r>
              <a:rPr lang="ru-RU" sz="1400" dirty="0" smtClean="0">
                <a:latin typeface="Times New Roman" pitchFamily="18" charset="0"/>
                <a:cs typeface="Times New Roman" pitchFamily="18" charset="0"/>
              </a:rPr>
              <a:t>Субсидии (</a:t>
            </a:r>
            <a:r>
              <a:rPr lang="ru-RU" sz="1400" dirty="0" err="1" smtClean="0">
                <a:latin typeface="Times New Roman" pitchFamily="18" charset="0"/>
                <a:cs typeface="Times New Roman" pitchFamily="18" charset="0"/>
              </a:rPr>
              <a:t>софинансирование</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graphicFrame>
        <p:nvGraphicFramePr>
          <p:cNvPr id="42" name="Таблица 41"/>
          <p:cNvGraphicFramePr>
            <a:graphicFrameLocks noGrp="1"/>
          </p:cNvGraphicFramePr>
          <p:nvPr>
            <p:extLst>
              <p:ext uri="{D42A27DB-BD31-4B8C-83A1-F6EECF244321}">
                <p14:modId xmlns:p14="http://schemas.microsoft.com/office/powerpoint/2010/main" val="2577336194"/>
              </p:ext>
            </p:extLst>
          </p:nvPr>
        </p:nvGraphicFramePr>
        <p:xfrm>
          <a:off x="5220072" y="5157192"/>
          <a:ext cx="3384375" cy="370840"/>
        </p:xfrm>
        <a:graphic>
          <a:graphicData uri="http://schemas.openxmlformats.org/drawingml/2006/table">
            <a:tbl>
              <a:tblPr firstRow="1" bandRow="1">
                <a:tableStyleId>{5C22544A-7EE6-4342-B048-85BDC9FD1C3A}</a:tableStyleId>
              </a:tblPr>
              <a:tblGrid>
                <a:gridCol w="1128125"/>
                <a:gridCol w="1128125"/>
                <a:gridCol w="1128125"/>
              </a:tblGrid>
              <a:tr h="370840">
                <a:tc>
                  <a:txBody>
                    <a:bodyPr/>
                    <a:lstStyle/>
                    <a:p>
                      <a:r>
                        <a:rPr lang="ru-RU" sz="1600" b="0" u="none" dirty="0" smtClean="0">
                          <a:latin typeface="Times New Roman" pitchFamily="18" charset="0"/>
                          <a:cs typeface="Times New Roman" pitchFamily="18" charset="0"/>
                        </a:rPr>
                        <a:t>2022</a:t>
                      </a:r>
                      <a:endParaRPr lang="ru-RU" sz="1600" b="0" u="none"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none" dirty="0" smtClean="0">
                          <a:latin typeface="Times New Roman" pitchFamily="18" charset="0"/>
                          <a:cs typeface="Times New Roman" pitchFamily="18" charset="0"/>
                        </a:rPr>
                        <a:t>2023</a:t>
                      </a:r>
                      <a:endParaRPr lang="ru-RU" sz="1600" b="0" u="none"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none" dirty="0" smtClean="0">
                          <a:latin typeface="Times New Roman" pitchFamily="18" charset="0"/>
                          <a:cs typeface="Times New Roman" pitchFamily="18" charset="0"/>
                        </a:rPr>
                        <a:t>2024</a:t>
                      </a:r>
                      <a:endParaRPr lang="ru-RU" sz="1600" b="0" u="none"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43" name="Пятиугольник 42"/>
          <p:cNvSpPr/>
          <p:nvPr/>
        </p:nvSpPr>
        <p:spPr>
          <a:xfrm>
            <a:off x="26615" y="566124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Капитальный </a:t>
            </a:r>
            <a:r>
              <a:rPr lang="ru-RU" sz="1200" dirty="0">
                <a:latin typeface="Times New Roman" pitchFamily="18" charset="0"/>
                <a:cs typeface="Times New Roman" pitchFamily="18" charset="0"/>
              </a:rPr>
              <a:t>ремонт и ремонт автомобильных дорог</a:t>
            </a:r>
          </a:p>
        </p:txBody>
      </p:sp>
      <p:sp>
        <p:nvSpPr>
          <p:cNvPr id="44" name="Пятиугольник 43"/>
          <p:cNvSpPr/>
          <p:nvPr/>
        </p:nvSpPr>
        <p:spPr>
          <a:xfrm>
            <a:off x="34984" y="6408731"/>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Повышение </a:t>
            </a:r>
            <a:r>
              <a:rPr lang="ru-RU" sz="1200" dirty="0">
                <a:latin typeface="Times New Roman" pitchFamily="18" charset="0"/>
                <a:cs typeface="Times New Roman" pitchFamily="18" charset="0"/>
              </a:rPr>
              <a:t>безопасности дорожного движения</a:t>
            </a:r>
          </a:p>
        </p:txBody>
      </p:sp>
      <p:sp>
        <p:nvSpPr>
          <p:cNvPr id="45" name="Пятиугольник 44"/>
          <p:cNvSpPr/>
          <p:nvPr/>
        </p:nvSpPr>
        <p:spPr>
          <a:xfrm>
            <a:off x="34984" y="602128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Содержание </a:t>
            </a:r>
            <a:r>
              <a:rPr lang="ru-RU" sz="1200" smtClean="0">
                <a:latin typeface="Times New Roman" pitchFamily="18" charset="0"/>
                <a:cs typeface="Times New Roman" pitchFamily="18" charset="0"/>
              </a:rPr>
              <a:t>единой дежурно-диспетчерской службы</a:t>
            </a:r>
            <a:endParaRPr lang="ru-RU" sz="1200" dirty="0">
              <a:latin typeface="Times New Roman" pitchFamily="18" charset="0"/>
              <a:cs typeface="Times New Roman" pitchFamily="18" charset="0"/>
            </a:endParaRPr>
          </a:p>
        </p:txBody>
      </p:sp>
      <p:graphicFrame>
        <p:nvGraphicFramePr>
          <p:cNvPr id="46" name="Таблица 45"/>
          <p:cNvGraphicFramePr>
            <a:graphicFrameLocks noGrp="1"/>
          </p:cNvGraphicFramePr>
          <p:nvPr>
            <p:extLst>
              <p:ext uri="{D42A27DB-BD31-4B8C-83A1-F6EECF244321}">
                <p14:modId xmlns:p14="http://schemas.microsoft.com/office/powerpoint/2010/main" val="4107263139"/>
              </p:ext>
            </p:extLst>
          </p:nvPr>
        </p:nvGraphicFramePr>
        <p:xfrm>
          <a:off x="5220072" y="6456699"/>
          <a:ext cx="3384375" cy="276048"/>
        </p:xfrm>
        <a:graphic>
          <a:graphicData uri="http://schemas.openxmlformats.org/drawingml/2006/table">
            <a:tbl>
              <a:tblPr firstRow="1" bandRow="1">
                <a:tableStyleId>{5C22544A-7EE6-4342-B048-85BDC9FD1C3A}</a:tableStyleId>
              </a:tblPr>
              <a:tblGrid>
                <a:gridCol w="1134180"/>
                <a:gridCol w="1134180"/>
                <a:gridCol w="1116015"/>
              </a:tblGrid>
              <a:tr h="276048">
                <a:tc>
                  <a:txBody>
                    <a:bodyPr/>
                    <a:lstStyle/>
                    <a:p>
                      <a:r>
                        <a:rPr lang="ru-RU" sz="1200" dirty="0" smtClean="0">
                          <a:latin typeface="Times New Roman" pitchFamily="18" charset="0"/>
                          <a:cs typeface="Times New Roman" pitchFamily="18" charset="0"/>
                        </a:rPr>
                        <a:t>379,2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379,2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379,2</a:t>
                      </a:r>
                      <a:endParaRPr lang="ru-RU" sz="1200" dirty="0">
                        <a:latin typeface="Times New Roman" pitchFamily="18" charset="0"/>
                        <a:cs typeface="Times New Roman" pitchFamily="18" charset="0"/>
                      </a:endParaRPr>
                    </a:p>
                  </a:txBody>
                  <a:tcPr/>
                </a:tc>
              </a:tr>
            </a:tbl>
          </a:graphicData>
        </a:graphic>
      </p:graphicFrame>
      <p:graphicFrame>
        <p:nvGraphicFramePr>
          <p:cNvPr id="47" name="Таблица 46"/>
          <p:cNvGraphicFramePr>
            <a:graphicFrameLocks noGrp="1"/>
          </p:cNvGraphicFramePr>
          <p:nvPr>
            <p:extLst>
              <p:ext uri="{D42A27DB-BD31-4B8C-83A1-F6EECF244321}">
                <p14:modId xmlns:p14="http://schemas.microsoft.com/office/powerpoint/2010/main" val="1921343160"/>
              </p:ext>
            </p:extLst>
          </p:nvPr>
        </p:nvGraphicFramePr>
        <p:xfrm>
          <a:off x="5220072" y="6046351"/>
          <a:ext cx="3384375" cy="276048"/>
        </p:xfrm>
        <a:graphic>
          <a:graphicData uri="http://schemas.openxmlformats.org/drawingml/2006/table">
            <a:tbl>
              <a:tblPr firstRow="1" bandRow="1">
                <a:tableStyleId>{5C22544A-7EE6-4342-B048-85BDC9FD1C3A}</a:tableStyleId>
              </a:tblPr>
              <a:tblGrid>
                <a:gridCol w="1134180"/>
                <a:gridCol w="1134180"/>
                <a:gridCol w="1116015"/>
              </a:tblGrid>
              <a:tr h="276048">
                <a:tc>
                  <a:txBody>
                    <a:bodyPr/>
                    <a:lstStyle/>
                    <a:p>
                      <a:r>
                        <a:rPr lang="ru-RU" sz="1200" dirty="0" smtClean="0">
                          <a:latin typeface="Times New Roman" pitchFamily="18" charset="0"/>
                          <a:cs typeface="Times New Roman" pitchFamily="18" charset="0"/>
                        </a:rPr>
                        <a:t>20,0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200,0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200,0</a:t>
                      </a:r>
                      <a:endParaRPr lang="ru-RU" sz="1200" dirty="0">
                        <a:latin typeface="Times New Roman" pitchFamily="18" charset="0"/>
                        <a:cs typeface="Times New Roman" pitchFamily="18" charset="0"/>
                      </a:endParaRPr>
                    </a:p>
                  </a:txBody>
                  <a:tcPr/>
                </a:tc>
              </a:tr>
            </a:tbl>
          </a:graphicData>
        </a:graphic>
      </p:graphicFrame>
      <p:graphicFrame>
        <p:nvGraphicFramePr>
          <p:cNvPr id="48" name="Таблица 47"/>
          <p:cNvGraphicFramePr>
            <a:graphicFrameLocks noGrp="1"/>
          </p:cNvGraphicFramePr>
          <p:nvPr>
            <p:extLst>
              <p:ext uri="{D42A27DB-BD31-4B8C-83A1-F6EECF244321}">
                <p14:modId xmlns:p14="http://schemas.microsoft.com/office/powerpoint/2010/main" val="3019129556"/>
              </p:ext>
            </p:extLst>
          </p:nvPr>
        </p:nvGraphicFramePr>
        <p:xfrm>
          <a:off x="5220072" y="5673232"/>
          <a:ext cx="3384375" cy="276048"/>
        </p:xfrm>
        <a:graphic>
          <a:graphicData uri="http://schemas.openxmlformats.org/drawingml/2006/table">
            <a:tbl>
              <a:tblPr firstRow="1" bandRow="1">
                <a:tableStyleId>{5C22544A-7EE6-4342-B048-85BDC9FD1C3A}</a:tableStyleId>
              </a:tblPr>
              <a:tblGrid>
                <a:gridCol w="1134180"/>
                <a:gridCol w="1134180"/>
                <a:gridCol w="1116015"/>
              </a:tblGrid>
              <a:tr h="276048">
                <a:tc>
                  <a:txBody>
                    <a:bodyPr/>
                    <a:lstStyle/>
                    <a:p>
                      <a:r>
                        <a:rPr lang="ru-RU" sz="1200" dirty="0" smtClean="0">
                          <a:latin typeface="Times New Roman" pitchFamily="18" charset="0"/>
                          <a:cs typeface="Times New Roman" pitchFamily="18" charset="0"/>
                        </a:rPr>
                        <a:t>9 922,7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9 922,7</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9 922,7</a:t>
                      </a:r>
                      <a:endParaRPr lang="ru-RU" sz="1200" dirty="0">
                        <a:latin typeface="Times New Roman" pitchFamily="18" charset="0"/>
                        <a:cs typeface="Times New Roman" pitchFamily="18" charset="0"/>
                      </a:endParaRPr>
                    </a:p>
                  </a:txBody>
                  <a:tcPr/>
                </a:tc>
              </a:tr>
            </a:tbl>
          </a:graphicData>
        </a:graphic>
      </p:graphicFrame>
      <p:sp>
        <p:nvSpPr>
          <p:cNvPr id="9" name="Прямоугольник 8"/>
          <p:cNvSpPr/>
          <p:nvPr/>
        </p:nvSpPr>
        <p:spPr>
          <a:xfrm>
            <a:off x="18223" y="116632"/>
            <a:ext cx="8961074" cy="6480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400" dirty="0" smtClean="0">
                <a:latin typeface="Times New Roman" pitchFamily="18" charset="0"/>
                <a:cs typeface="Times New Roman" pitchFamily="18" charset="0"/>
              </a:rPr>
              <a:t>Распределение межбюджетных трансфертов из федерального и краевого бюджета по главным распорядителям бюджетных средств, в соответствии с переданными полномочиями и в рамках </a:t>
            </a:r>
            <a:r>
              <a:rPr lang="ru-RU" sz="1400" dirty="0" err="1" smtClean="0">
                <a:latin typeface="Times New Roman" pitchFamily="18" charset="0"/>
                <a:cs typeface="Times New Roman" pitchFamily="18" charset="0"/>
              </a:rPr>
              <a:t>софинансирования</a:t>
            </a:r>
            <a:r>
              <a:rPr lang="ru-RU" sz="1400" dirty="0" smtClean="0">
                <a:latin typeface="Times New Roman" pitchFamily="18" charset="0"/>
                <a:cs typeface="Times New Roman" pitchFamily="18" charset="0"/>
              </a:rPr>
              <a:t>, тыс. рублей </a:t>
            </a:r>
            <a:endParaRPr lang="ru-RU" sz="1400" dirty="0">
              <a:latin typeface="Times New Roman" pitchFamily="18" charset="0"/>
              <a:cs typeface="Times New Roman" pitchFamily="18" charset="0"/>
            </a:endParaRPr>
          </a:p>
        </p:txBody>
      </p:sp>
      <p:sp>
        <p:nvSpPr>
          <p:cNvPr id="14" name="Прямоугольник 13"/>
          <p:cNvSpPr/>
          <p:nvPr/>
        </p:nvSpPr>
        <p:spPr>
          <a:xfrm>
            <a:off x="18223" y="836712"/>
            <a:ext cx="4806288" cy="28292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400" dirty="0" smtClean="0">
                <a:latin typeface="Times New Roman" pitchFamily="18" charset="0"/>
                <a:cs typeface="Times New Roman" pitchFamily="18" charset="0"/>
              </a:rPr>
              <a:t>Администрация Северо-Енисейского района</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1737814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ятиугольник 1"/>
          <p:cNvSpPr/>
          <p:nvPr/>
        </p:nvSpPr>
        <p:spPr>
          <a:xfrm>
            <a:off x="43398" y="237377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Питание в школах</a:t>
            </a:r>
            <a:endParaRPr lang="ru-RU" sz="1200" dirty="0">
              <a:latin typeface="Times New Roman" pitchFamily="18" charset="0"/>
              <a:cs typeface="Times New Roman" pitchFamily="18" charset="0"/>
            </a:endParaRPr>
          </a:p>
        </p:txBody>
      </p:sp>
      <p:sp>
        <p:nvSpPr>
          <p:cNvPr id="3" name="Пятиугольник 2"/>
          <p:cNvSpPr/>
          <p:nvPr/>
        </p:nvSpPr>
        <p:spPr>
          <a:xfrm>
            <a:off x="64090" y="908452"/>
            <a:ext cx="5019868"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Компенсация родительской платы</a:t>
            </a:r>
          </a:p>
        </p:txBody>
      </p:sp>
      <p:sp>
        <p:nvSpPr>
          <p:cNvPr id="4" name="Пятиугольник 3"/>
          <p:cNvSpPr/>
          <p:nvPr/>
        </p:nvSpPr>
        <p:spPr>
          <a:xfrm>
            <a:off x="43398" y="3056602"/>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Органы опеки</a:t>
            </a:r>
          </a:p>
        </p:txBody>
      </p:sp>
      <p:sp>
        <p:nvSpPr>
          <p:cNvPr id="5" name="Пятиугольник 4"/>
          <p:cNvSpPr/>
          <p:nvPr/>
        </p:nvSpPr>
        <p:spPr>
          <a:xfrm>
            <a:off x="50776" y="2716552"/>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Присмотр и уход</a:t>
            </a:r>
          </a:p>
        </p:txBody>
      </p:sp>
      <p:sp>
        <p:nvSpPr>
          <p:cNvPr id="6" name="Пятиугольник 5"/>
          <p:cNvSpPr/>
          <p:nvPr/>
        </p:nvSpPr>
        <p:spPr>
          <a:xfrm>
            <a:off x="69021" y="166651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Организация отдыха</a:t>
            </a:r>
          </a:p>
        </p:txBody>
      </p:sp>
      <p:sp>
        <p:nvSpPr>
          <p:cNvPr id="7" name="Пятиугольник 6"/>
          <p:cNvSpPr/>
          <p:nvPr/>
        </p:nvSpPr>
        <p:spPr>
          <a:xfrm>
            <a:off x="64090" y="203198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Общее образование</a:t>
            </a:r>
          </a:p>
        </p:txBody>
      </p:sp>
      <p:sp>
        <p:nvSpPr>
          <p:cNvPr id="12" name="Пятиугольник 11"/>
          <p:cNvSpPr/>
          <p:nvPr/>
        </p:nvSpPr>
        <p:spPr>
          <a:xfrm>
            <a:off x="69021" y="128329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Дошкольное образование</a:t>
            </a:r>
          </a:p>
        </p:txBody>
      </p:sp>
      <p:sp>
        <p:nvSpPr>
          <p:cNvPr id="13" name="Пятиугольник 12"/>
          <p:cNvSpPr/>
          <p:nvPr/>
        </p:nvSpPr>
        <p:spPr>
          <a:xfrm>
            <a:off x="72939" y="458112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Приведение зданий и сооружений общеобразовательных организаций </a:t>
            </a:r>
          </a:p>
        </p:txBody>
      </p:sp>
      <p:graphicFrame>
        <p:nvGraphicFramePr>
          <p:cNvPr id="21" name="Таблица 20"/>
          <p:cNvGraphicFramePr>
            <a:graphicFrameLocks noGrp="1"/>
          </p:cNvGraphicFramePr>
          <p:nvPr>
            <p:extLst>
              <p:ext uri="{D42A27DB-BD31-4B8C-83A1-F6EECF244321}">
                <p14:modId xmlns:p14="http://schemas.microsoft.com/office/powerpoint/2010/main" val="1800627268"/>
              </p:ext>
            </p:extLst>
          </p:nvPr>
        </p:nvGraphicFramePr>
        <p:xfrm>
          <a:off x="5229980" y="2031980"/>
          <a:ext cx="2448273" cy="288032"/>
        </p:xfrm>
        <a:graphic>
          <a:graphicData uri="http://schemas.openxmlformats.org/drawingml/2006/table">
            <a:tbl>
              <a:tblPr firstRow="1" bandRow="1">
                <a:tableStyleId>{5C22544A-7EE6-4342-B048-85BDC9FD1C3A}</a:tableStyleId>
              </a:tblPr>
              <a:tblGrid>
                <a:gridCol w="820471"/>
                <a:gridCol w="820471"/>
                <a:gridCol w="807331"/>
              </a:tblGrid>
              <a:tr h="288032">
                <a:tc>
                  <a:txBody>
                    <a:bodyPr/>
                    <a:lstStyle/>
                    <a:p>
                      <a:r>
                        <a:rPr lang="ru-RU" sz="1200" dirty="0" smtClean="0">
                          <a:latin typeface="Times New Roman" pitchFamily="18" charset="0"/>
                          <a:cs typeface="Times New Roman" pitchFamily="18" charset="0"/>
                        </a:rPr>
                        <a:t>159 969,3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159 969,3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159 969,3</a:t>
                      </a:r>
                      <a:endParaRPr lang="ru-RU" sz="1200" dirty="0">
                        <a:latin typeface="Times New Roman" pitchFamily="18" charset="0"/>
                        <a:cs typeface="Times New Roman" pitchFamily="18" charset="0"/>
                      </a:endParaRPr>
                    </a:p>
                  </a:txBody>
                  <a:tcPr/>
                </a:tc>
              </a:tr>
            </a:tbl>
          </a:graphicData>
        </a:graphic>
      </p:graphicFrame>
      <p:graphicFrame>
        <p:nvGraphicFramePr>
          <p:cNvPr id="22" name="Таблица 21"/>
          <p:cNvGraphicFramePr>
            <a:graphicFrameLocks noGrp="1"/>
          </p:cNvGraphicFramePr>
          <p:nvPr>
            <p:extLst>
              <p:ext uri="{D42A27DB-BD31-4B8C-83A1-F6EECF244321}">
                <p14:modId xmlns:p14="http://schemas.microsoft.com/office/powerpoint/2010/main" val="3911707901"/>
              </p:ext>
            </p:extLst>
          </p:nvPr>
        </p:nvGraphicFramePr>
        <p:xfrm>
          <a:off x="5220072" y="1283290"/>
          <a:ext cx="2448273" cy="329436"/>
        </p:xfrm>
        <a:graphic>
          <a:graphicData uri="http://schemas.openxmlformats.org/drawingml/2006/table">
            <a:tbl>
              <a:tblPr firstRow="1" bandRow="1">
                <a:tableStyleId>{5C22544A-7EE6-4342-B048-85BDC9FD1C3A}</a:tableStyleId>
              </a:tblPr>
              <a:tblGrid>
                <a:gridCol w="820471"/>
                <a:gridCol w="820471"/>
                <a:gridCol w="807331"/>
              </a:tblGrid>
              <a:tr h="329436">
                <a:tc>
                  <a:txBody>
                    <a:bodyPr/>
                    <a:lstStyle/>
                    <a:p>
                      <a:r>
                        <a:rPr lang="ru-RU" sz="1200" dirty="0" smtClean="0">
                          <a:latin typeface="Times New Roman" pitchFamily="18" charset="0"/>
                          <a:cs typeface="Times New Roman" pitchFamily="18" charset="0"/>
                        </a:rPr>
                        <a:t>86 195,9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86 195,9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86 195,9</a:t>
                      </a:r>
                      <a:endParaRPr lang="ru-RU" sz="1200" dirty="0">
                        <a:latin typeface="Times New Roman" pitchFamily="18" charset="0"/>
                        <a:cs typeface="Times New Roman" pitchFamily="18" charset="0"/>
                      </a:endParaRPr>
                    </a:p>
                  </a:txBody>
                  <a:tcPr/>
                </a:tc>
              </a:tr>
            </a:tbl>
          </a:graphicData>
        </a:graphic>
      </p:graphicFrame>
      <p:graphicFrame>
        <p:nvGraphicFramePr>
          <p:cNvPr id="23" name="Таблица 22"/>
          <p:cNvGraphicFramePr>
            <a:graphicFrameLocks noGrp="1"/>
          </p:cNvGraphicFramePr>
          <p:nvPr>
            <p:extLst>
              <p:ext uri="{D42A27DB-BD31-4B8C-83A1-F6EECF244321}">
                <p14:modId xmlns:p14="http://schemas.microsoft.com/office/powerpoint/2010/main" val="929282271"/>
              </p:ext>
            </p:extLst>
          </p:nvPr>
        </p:nvGraphicFramePr>
        <p:xfrm>
          <a:off x="5220072" y="944468"/>
          <a:ext cx="2448271" cy="274320"/>
        </p:xfrm>
        <a:graphic>
          <a:graphicData uri="http://schemas.openxmlformats.org/drawingml/2006/table">
            <a:tbl>
              <a:tblPr firstRow="1" bandRow="1">
                <a:tableStyleId>{5C22544A-7EE6-4342-B048-85BDC9FD1C3A}</a:tableStyleId>
              </a:tblPr>
              <a:tblGrid>
                <a:gridCol w="820470"/>
                <a:gridCol w="820470"/>
                <a:gridCol w="807331"/>
              </a:tblGrid>
              <a:tr h="209616">
                <a:tc>
                  <a:txBody>
                    <a:bodyPr/>
                    <a:lstStyle/>
                    <a:p>
                      <a:r>
                        <a:rPr lang="ru-RU" sz="1200" dirty="0" smtClean="0">
                          <a:latin typeface="Times New Roman" pitchFamily="18" charset="0"/>
                          <a:cs typeface="Times New Roman" pitchFamily="18" charset="0"/>
                        </a:rPr>
                        <a:t>4 490,2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4 490,2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4 490,2</a:t>
                      </a:r>
                      <a:endParaRPr lang="ru-RU" sz="1200" dirty="0">
                        <a:latin typeface="Times New Roman" pitchFamily="18" charset="0"/>
                        <a:cs typeface="Times New Roman" pitchFamily="18" charset="0"/>
                      </a:endParaRPr>
                    </a:p>
                  </a:txBody>
                  <a:tcPr/>
                </a:tc>
              </a:tr>
            </a:tbl>
          </a:graphicData>
        </a:graphic>
      </p:graphicFrame>
      <p:graphicFrame>
        <p:nvGraphicFramePr>
          <p:cNvPr id="24" name="Таблица 23"/>
          <p:cNvGraphicFramePr>
            <a:graphicFrameLocks noGrp="1"/>
          </p:cNvGraphicFramePr>
          <p:nvPr>
            <p:extLst>
              <p:ext uri="{D42A27DB-BD31-4B8C-83A1-F6EECF244321}">
                <p14:modId xmlns:p14="http://schemas.microsoft.com/office/powerpoint/2010/main" val="336786742"/>
              </p:ext>
            </p:extLst>
          </p:nvPr>
        </p:nvGraphicFramePr>
        <p:xfrm>
          <a:off x="5220072" y="1666510"/>
          <a:ext cx="2448273" cy="322787"/>
        </p:xfrm>
        <a:graphic>
          <a:graphicData uri="http://schemas.openxmlformats.org/drawingml/2006/table">
            <a:tbl>
              <a:tblPr firstRow="1" bandRow="1">
                <a:tableStyleId>{5C22544A-7EE6-4342-B048-85BDC9FD1C3A}</a:tableStyleId>
              </a:tblPr>
              <a:tblGrid>
                <a:gridCol w="820471"/>
                <a:gridCol w="820471"/>
                <a:gridCol w="807331"/>
              </a:tblGrid>
              <a:tr h="322787">
                <a:tc>
                  <a:txBody>
                    <a:bodyPr/>
                    <a:lstStyle/>
                    <a:p>
                      <a:r>
                        <a:rPr lang="ru-RU" sz="1200" dirty="0" smtClean="0">
                          <a:latin typeface="Times New Roman" pitchFamily="18" charset="0"/>
                          <a:cs typeface="Times New Roman" pitchFamily="18" charset="0"/>
                        </a:rPr>
                        <a:t>4 274,5</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4 274,5</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4 274,5</a:t>
                      </a:r>
                      <a:endParaRPr lang="ru-RU" sz="1200" dirty="0">
                        <a:latin typeface="Times New Roman" pitchFamily="18" charset="0"/>
                        <a:cs typeface="Times New Roman" pitchFamily="18" charset="0"/>
                      </a:endParaRPr>
                    </a:p>
                  </a:txBody>
                  <a:tcPr/>
                </a:tc>
              </a:tr>
            </a:tbl>
          </a:graphicData>
        </a:graphic>
      </p:graphicFrame>
      <p:graphicFrame>
        <p:nvGraphicFramePr>
          <p:cNvPr id="25" name="Таблица 24"/>
          <p:cNvGraphicFramePr>
            <a:graphicFrameLocks noGrp="1"/>
          </p:cNvGraphicFramePr>
          <p:nvPr>
            <p:extLst>
              <p:ext uri="{D42A27DB-BD31-4B8C-83A1-F6EECF244321}">
                <p14:modId xmlns:p14="http://schemas.microsoft.com/office/powerpoint/2010/main" val="3257769944"/>
              </p:ext>
            </p:extLst>
          </p:nvPr>
        </p:nvGraphicFramePr>
        <p:xfrm>
          <a:off x="5220072" y="2716958"/>
          <a:ext cx="2448273" cy="274320"/>
        </p:xfrm>
        <a:graphic>
          <a:graphicData uri="http://schemas.openxmlformats.org/drawingml/2006/table">
            <a:tbl>
              <a:tblPr firstRow="1" bandRow="1">
                <a:tableStyleId>{5C22544A-7EE6-4342-B048-85BDC9FD1C3A}</a:tableStyleId>
              </a:tblPr>
              <a:tblGrid>
                <a:gridCol w="820471"/>
                <a:gridCol w="820471"/>
                <a:gridCol w="807331"/>
              </a:tblGrid>
              <a:tr h="273192">
                <a:tc>
                  <a:txBody>
                    <a:bodyPr/>
                    <a:lstStyle/>
                    <a:p>
                      <a:r>
                        <a:rPr lang="ru-RU" sz="1200" dirty="0" smtClean="0">
                          <a:latin typeface="Times New Roman" pitchFamily="18" charset="0"/>
                          <a:cs typeface="Times New Roman" pitchFamily="18" charset="0"/>
                        </a:rPr>
                        <a:t>63,3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63,3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63,3</a:t>
                      </a:r>
                      <a:endParaRPr lang="ru-RU" sz="1200" dirty="0">
                        <a:latin typeface="Times New Roman" pitchFamily="18" charset="0"/>
                        <a:cs typeface="Times New Roman" pitchFamily="18" charset="0"/>
                      </a:endParaRPr>
                    </a:p>
                  </a:txBody>
                  <a:tcPr/>
                </a:tc>
              </a:tr>
            </a:tbl>
          </a:graphicData>
        </a:graphic>
      </p:graphicFrame>
      <p:graphicFrame>
        <p:nvGraphicFramePr>
          <p:cNvPr id="26" name="Таблица 25"/>
          <p:cNvGraphicFramePr>
            <a:graphicFrameLocks noGrp="1"/>
          </p:cNvGraphicFramePr>
          <p:nvPr>
            <p:extLst>
              <p:ext uri="{D42A27DB-BD31-4B8C-83A1-F6EECF244321}">
                <p14:modId xmlns:p14="http://schemas.microsoft.com/office/powerpoint/2010/main" val="3269875084"/>
              </p:ext>
            </p:extLst>
          </p:nvPr>
        </p:nvGraphicFramePr>
        <p:xfrm>
          <a:off x="5220072" y="3056602"/>
          <a:ext cx="2448273" cy="357717"/>
        </p:xfrm>
        <a:graphic>
          <a:graphicData uri="http://schemas.openxmlformats.org/drawingml/2006/table">
            <a:tbl>
              <a:tblPr firstRow="1" bandRow="1">
                <a:tableStyleId>{5C22544A-7EE6-4342-B048-85BDC9FD1C3A}</a:tableStyleId>
              </a:tblPr>
              <a:tblGrid>
                <a:gridCol w="820471"/>
                <a:gridCol w="820471"/>
                <a:gridCol w="807331"/>
              </a:tblGrid>
              <a:tr h="357717">
                <a:tc>
                  <a:txBody>
                    <a:bodyPr/>
                    <a:lstStyle/>
                    <a:p>
                      <a:r>
                        <a:rPr lang="ru-RU" sz="1200" dirty="0" smtClean="0">
                          <a:latin typeface="Times New Roman" pitchFamily="18" charset="0"/>
                          <a:cs typeface="Times New Roman" pitchFamily="18" charset="0"/>
                        </a:rPr>
                        <a:t>3042,2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3 042,2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3 042,2</a:t>
                      </a:r>
                      <a:endParaRPr lang="ru-RU" sz="1200" dirty="0">
                        <a:latin typeface="Times New Roman" pitchFamily="18" charset="0"/>
                        <a:cs typeface="Times New Roman" pitchFamily="18" charset="0"/>
                      </a:endParaRPr>
                    </a:p>
                  </a:txBody>
                  <a:tcPr/>
                </a:tc>
              </a:tr>
            </a:tbl>
          </a:graphicData>
        </a:graphic>
      </p:graphicFrame>
      <p:graphicFrame>
        <p:nvGraphicFramePr>
          <p:cNvPr id="31" name="Таблица 30"/>
          <p:cNvGraphicFramePr>
            <a:graphicFrameLocks noGrp="1"/>
          </p:cNvGraphicFramePr>
          <p:nvPr>
            <p:extLst>
              <p:ext uri="{D42A27DB-BD31-4B8C-83A1-F6EECF244321}">
                <p14:modId xmlns:p14="http://schemas.microsoft.com/office/powerpoint/2010/main" val="1770759765"/>
              </p:ext>
            </p:extLst>
          </p:nvPr>
        </p:nvGraphicFramePr>
        <p:xfrm>
          <a:off x="5220072" y="2393741"/>
          <a:ext cx="2448273" cy="278135"/>
        </p:xfrm>
        <a:graphic>
          <a:graphicData uri="http://schemas.openxmlformats.org/drawingml/2006/table">
            <a:tbl>
              <a:tblPr firstRow="1" bandRow="1">
                <a:tableStyleId>{5C22544A-7EE6-4342-B048-85BDC9FD1C3A}</a:tableStyleId>
              </a:tblPr>
              <a:tblGrid>
                <a:gridCol w="820471"/>
                <a:gridCol w="820471"/>
                <a:gridCol w="807331"/>
              </a:tblGrid>
              <a:tr h="278135">
                <a:tc>
                  <a:txBody>
                    <a:bodyPr/>
                    <a:lstStyle/>
                    <a:p>
                      <a:r>
                        <a:rPr lang="ru-RU" sz="1200" dirty="0" smtClean="0">
                          <a:latin typeface="Times New Roman" pitchFamily="18" charset="0"/>
                          <a:cs typeface="Times New Roman" pitchFamily="18" charset="0"/>
                        </a:rPr>
                        <a:t>8</a:t>
                      </a:r>
                      <a:r>
                        <a:rPr lang="ru-RU" sz="1200" baseline="0" dirty="0" smtClean="0">
                          <a:latin typeface="Times New Roman" pitchFamily="18" charset="0"/>
                          <a:cs typeface="Times New Roman" pitchFamily="18" charset="0"/>
                        </a:rPr>
                        <a:t> 038,2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8 038,2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8 038,2</a:t>
                      </a:r>
                      <a:endParaRPr lang="ru-RU" sz="1200" dirty="0">
                        <a:latin typeface="Times New Roman" pitchFamily="18" charset="0"/>
                        <a:cs typeface="Times New Roman" pitchFamily="18" charset="0"/>
                      </a:endParaRPr>
                    </a:p>
                  </a:txBody>
                  <a:tcPr/>
                </a:tc>
              </a:tr>
            </a:tbl>
          </a:graphicData>
        </a:graphic>
      </p:graphicFrame>
      <p:sp>
        <p:nvSpPr>
          <p:cNvPr id="34" name="Пятиугольник 33"/>
          <p:cNvSpPr/>
          <p:nvPr/>
        </p:nvSpPr>
        <p:spPr>
          <a:xfrm>
            <a:off x="72939" y="548412"/>
            <a:ext cx="2842878" cy="360040"/>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Субвенции </a:t>
            </a:r>
            <a:r>
              <a:rPr lang="ru-RU" sz="1200" dirty="0">
                <a:latin typeface="Times New Roman" pitchFamily="18" charset="0"/>
                <a:cs typeface="Times New Roman" pitchFamily="18" charset="0"/>
              </a:rPr>
              <a:t>(переданные полномочия)</a:t>
            </a:r>
          </a:p>
          <a:p>
            <a:endParaRPr lang="ru-RU" sz="1200" dirty="0">
              <a:latin typeface="Times New Roman" pitchFamily="18" charset="0"/>
              <a:cs typeface="Times New Roman" pitchFamily="18" charset="0"/>
            </a:endParaRPr>
          </a:p>
        </p:txBody>
      </p:sp>
      <p:graphicFrame>
        <p:nvGraphicFramePr>
          <p:cNvPr id="35" name="Таблица 34"/>
          <p:cNvGraphicFramePr>
            <a:graphicFrameLocks noGrp="1"/>
          </p:cNvGraphicFramePr>
          <p:nvPr>
            <p:extLst>
              <p:ext uri="{D42A27DB-BD31-4B8C-83A1-F6EECF244321}">
                <p14:modId xmlns:p14="http://schemas.microsoft.com/office/powerpoint/2010/main" val="901785302"/>
              </p:ext>
            </p:extLst>
          </p:nvPr>
        </p:nvGraphicFramePr>
        <p:xfrm>
          <a:off x="5273823" y="512676"/>
          <a:ext cx="2448273" cy="370840"/>
        </p:xfrm>
        <a:graphic>
          <a:graphicData uri="http://schemas.openxmlformats.org/drawingml/2006/table">
            <a:tbl>
              <a:tblPr firstRow="1" bandRow="1">
                <a:tableStyleId>{5C22544A-7EE6-4342-B048-85BDC9FD1C3A}</a:tableStyleId>
              </a:tblPr>
              <a:tblGrid>
                <a:gridCol w="816091"/>
                <a:gridCol w="816091"/>
                <a:gridCol w="816091"/>
              </a:tblGrid>
              <a:tr h="370840">
                <a:tc>
                  <a:txBody>
                    <a:bodyPr/>
                    <a:lstStyle/>
                    <a:p>
                      <a:r>
                        <a:rPr lang="ru-RU" sz="1600" b="0" u="sng" dirty="0" smtClean="0">
                          <a:latin typeface="Times New Roman" pitchFamily="18" charset="0"/>
                          <a:cs typeface="Times New Roman" pitchFamily="18" charset="0"/>
                        </a:rPr>
                        <a:t>2022</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2023</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2024</a:t>
                      </a:r>
                      <a:endParaRPr lang="ru-RU" sz="1600" b="0" u="sng"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41" name="Пятиугольник 40"/>
          <p:cNvSpPr/>
          <p:nvPr/>
        </p:nvSpPr>
        <p:spPr>
          <a:xfrm>
            <a:off x="69021" y="4221088"/>
            <a:ext cx="2342739" cy="360040"/>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Субсидии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софинансирование</a:t>
            </a:r>
            <a:r>
              <a:rPr lang="ru-RU" sz="1200" dirty="0">
                <a:latin typeface="Times New Roman" pitchFamily="18" charset="0"/>
                <a:cs typeface="Times New Roman" pitchFamily="18" charset="0"/>
              </a:rPr>
              <a:t>)</a:t>
            </a:r>
          </a:p>
          <a:p>
            <a:endParaRPr lang="ru-RU" sz="1200" dirty="0">
              <a:latin typeface="Times New Roman" pitchFamily="18" charset="0"/>
              <a:cs typeface="Times New Roman" pitchFamily="18" charset="0"/>
            </a:endParaRPr>
          </a:p>
        </p:txBody>
      </p:sp>
      <p:graphicFrame>
        <p:nvGraphicFramePr>
          <p:cNvPr id="42" name="Таблица 41"/>
          <p:cNvGraphicFramePr>
            <a:graphicFrameLocks noGrp="1"/>
          </p:cNvGraphicFramePr>
          <p:nvPr>
            <p:extLst>
              <p:ext uri="{D42A27DB-BD31-4B8C-83A1-F6EECF244321}">
                <p14:modId xmlns:p14="http://schemas.microsoft.com/office/powerpoint/2010/main" val="1450764227"/>
              </p:ext>
            </p:extLst>
          </p:nvPr>
        </p:nvGraphicFramePr>
        <p:xfrm>
          <a:off x="5244718" y="4210288"/>
          <a:ext cx="2448273" cy="370840"/>
        </p:xfrm>
        <a:graphic>
          <a:graphicData uri="http://schemas.openxmlformats.org/drawingml/2006/table">
            <a:tbl>
              <a:tblPr firstRow="1" bandRow="1">
                <a:tableStyleId>{5C22544A-7EE6-4342-B048-85BDC9FD1C3A}</a:tableStyleId>
              </a:tblPr>
              <a:tblGrid>
                <a:gridCol w="816091"/>
                <a:gridCol w="816091"/>
                <a:gridCol w="816091"/>
              </a:tblGrid>
              <a:tr h="370840">
                <a:tc>
                  <a:txBody>
                    <a:bodyPr/>
                    <a:lstStyle/>
                    <a:p>
                      <a:r>
                        <a:rPr lang="ru-RU" sz="1600" b="0" u="sng" dirty="0" smtClean="0">
                          <a:latin typeface="Times New Roman" pitchFamily="18" charset="0"/>
                          <a:cs typeface="Times New Roman" pitchFamily="18" charset="0"/>
                        </a:rPr>
                        <a:t>2022</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2023</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2024</a:t>
                      </a:r>
                      <a:endParaRPr lang="ru-RU" sz="1600" b="0" u="sng"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43" name="Пятиугольник 42"/>
          <p:cNvSpPr/>
          <p:nvPr/>
        </p:nvSpPr>
        <p:spPr>
          <a:xfrm>
            <a:off x="61612" y="494116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Бесплатное горячее </a:t>
            </a:r>
            <a:r>
              <a:rPr lang="ru-RU" sz="1200" dirty="0">
                <a:latin typeface="Times New Roman" pitchFamily="18" charset="0"/>
                <a:cs typeface="Times New Roman" pitchFamily="18" charset="0"/>
              </a:rPr>
              <a:t>питание</a:t>
            </a:r>
          </a:p>
        </p:txBody>
      </p:sp>
      <p:sp>
        <p:nvSpPr>
          <p:cNvPr id="45" name="Пятиугольник 44"/>
          <p:cNvSpPr/>
          <p:nvPr/>
        </p:nvSpPr>
        <p:spPr>
          <a:xfrm>
            <a:off x="61612" y="530120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a:latin typeface="Times New Roman" pitchFamily="18" charset="0"/>
                <a:cs typeface="Times New Roman" pitchFamily="18" charset="0"/>
              </a:rPr>
              <a:t>Точка роста</a:t>
            </a:r>
          </a:p>
        </p:txBody>
      </p:sp>
      <p:graphicFrame>
        <p:nvGraphicFramePr>
          <p:cNvPr id="46" name="Таблица 45"/>
          <p:cNvGraphicFramePr>
            <a:graphicFrameLocks noGrp="1"/>
          </p:cNvGraphicFramePr>
          <p:nvPr>
            <p:extLst>
              <p:ext uri="{D42A27DB-BD31-4B8C-83A1-F6EECF244321}">
                <p14:modId xmlns:p14="http://schemas.microsoft.com/office/powerpoint/2010/main" val="3844728451"/>
              </p:ext>
            </p:extLst>
          </p:nvPr>
        </p:nvGraphicFramePr>
        <p:xfrm>
          <a:off x="5220072" y="5313192"/>
          <a:ext cx="2453211" cy="276048"/>
        </p:xfrm>
        <a:graphic>
          <a:graphicData uri="http://schemas.openxmlformats.org/drawingml/2006/table">
            <a:tbl>
              <a:tblPr firstRow="1" bandRow="1">
                <a:tableStyleId>{5C22544A-7EE6-4342-B048-85BDC9FD1C3A}</a:tableStyleId>
              </a:tblPr>
              <a:tblGrid>
                <a:gridCol w="822126"/>
                <a:gridCol w="822126"/>
                <a:gridCol w="808959"/>
              </a:tblGrid>
              <a:tr h="276048">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2 395,1</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graphicFrame>
        <p:nvGraphicFramePr>
          <p:cNvPr id="47" name="Таблица 46"/>
          <p:cNvGraphicFramePr>
            <a:graphicFrameLocks noGrp="1"/>
          </p:cNvGraphicFramePr>
          <p:nvPr>
            <p:extLst>
              <p:ext uri="{D42A27DB-BD31-4B8C-83A1-F6EECF244321}">
                <p14:modId xmlns:p14="http://schemas.microsoft.com/office/powerpoint/2010/main" val="1615359121"/>
              </p:ext>
            </p:extLst>
          </p:nvPr>
        </p:nvGraphicFramePr>
        <p:xfrm>
          <a:off x="5220072" y="4953152"/>
          <a:ext cx="2453211" cy="276048"/>
        </p:xfrm>
        <a:graphic>
          <a:graphicData uri="http://schemas.openxmlformats.org/drawingml/2006/table">
            <a:tbl>
              <a:tblPr firstRow="1" bandRow="1">
                <a:tableStyleId>{5C22544A-7EE6-4342-B048-85BDC9FD1C3A}</a:tableStyleId>
              </a:tblPr>
              <a:tblGrid>
                <a:gridCol w="822126"/>
                <a:gridCol w="822126"/>
                <a:gridCol w="808959"/>
              </a:tblGrid>
              <a:tr h="276048">
                <a:tc>
                  <a:txBody>
                    <a:bodyPr/>
                    <a:lstStyle/>
                    <a:p>
                      <a:r>
                        <a:rPr lang="ru-RU" sz="1200" dirty="0" smtClean="0">
                          <a:latin typeface="Times New Roman" pitchFamily="18" charset="0"/>
                          <a:cs typeface="Times New Roman" pitchFamily="18" charset="0"/>
                        </a:rPr>
                        <a:t>11 573,2</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11 180,9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3 269,3</a:t>
                      </a:r>
                      <a:endParaRPr lang="ru-RU" sz="1200" dirty="0">
                        <a:latin typeface="Times New Roman" pitchFamily="18" charset="0"/>
                        <a:cs typeface="Times New Roman" pitchFamily="18" charset="0"/>
                      </a:endParaRPr>
                    </a:p>
                  </a:txBody>
                  <a:tcPr/>
                </a:tc>
              </a:tr>
            </a:tbl>
          </a:graphicData>
        </a:graphic>
      </p:graphicFrame>
      <p:graphicFrame>
        <p:nvGraphicFramePr>
          <p:cNvPr id="48" name="Таблица 47"/>
          <p:cNvGraphicFramePr>
            <a:graphicFrameLocks noGrp="1"/>
          </p:cNvGraphicFramePr>
          <p:nvPr>
            <p:extLst>
              <p:ext uri="{D42A27DB-BD31-4B8C-83A1-F6EECF244321}">
                <p14:modId xmlns:p14="http://schemas.microsoft.com/office/powerpoint/2010/main" val="3750622229"/>
              </p:ext>
            </p:extLst>
          </p:nvPr>
        </p:nvGraphicFramePr>
        <p:xfrm>
          <a:off x="5220072" y="4587120"/>
          <a:ext cx="2453211" cy="276048"/>
        </p:xfrm>
        <a:graphic>
          <a:graphicData uri="http://schemas.openxmlformats.org/drawingml/2006/table">
            <a:tbl>
              <a:tblPr firstRow="1" bandRow="1">
                <a:tableStyleId>{5C22544A-7EE6-4342-B048-85BDC9FD1C3A}</a:tableStyleId>
              </a:tblPr>
              <a:tblGrid>
                <a:gridCol w="822126"/>
                <a:gridCol w="822126"/>
                <a:gridCol w="808959"/>
              </a:tblGrid>
              <a:tr h="276048">
                <a:tc>
                  <a:txBody>
                    <a:bodyPr/>
                    <a:lstStyle/>
                    <a:p>
                      <a:r>
                        <a:rPr lang="ru-RU" sz="1200" dirty="0" smtClean="0">
                          <a:latin typeface="Times New Roman" pitchFamily="18" charset="0"/>
                          <a:cs typeface="Times New Roman" pitchFamily="18" charset="0"/>
                        </a:rPr>
                        <a:t>180,0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180,0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180,0</a:t>
                      </a:r>
                      <a:endParaRPr lang="ru-RU" sz="1200" dirty="0">
                        <a:latin typeface="Times New Roman" pitchFamily="18" charset="0"/>
                        <a:cs typeface="Times New Roman" pitchFamily="18" charset="0"/>
                      </a:endParaRPr>
                    </a:p>
                  </a:txBody>
                  <a:tcPr/>
                </a:tc>
              </a:tr>
            </a:tbl>
          </a:graphicData>
        </a:graphic>
      </p:graphicFrame>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6847" y="5589240"/>
            <a:ext cx="2736304" cy="1277973"/>
          </a:xfrm>
          <a:prstGeom prst="rect">
            <a:avLst/>
          </a:prstGeom>
        </p:spPr>
      </p:pic>
      <p:pic>
        <p:nvPicPr>
          <p:cNvPr id="14" name="Рисунок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2991" y="512676"/>
            <a:ext cx="1440160" cy="1247312"/>
          </a:xfrm>
          <a:prstGeom prst="rect">
            <a:avLst/>
          </a:prstGeom>
        </p:spPr>
      </p:pic>
      <p:sp>
        <p:nvSpPr>
          <p:cNvPr id="8" name="Прямоугольник 7"/>
          <p:cNvSpPr/>
          <p:nvPr/>
        </p:nvSpPr>
        <p:spPr>
          <a:xfrm>
            <a:off x="6300192" y="0"/>
            <a:ext cx="2843808" cy="260648"/>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r"/>
            <a:r>
              <a:rPr lang="ru-RU" sz="1400" dirty="0" smtClean="0">
                <a:latin typeface="Times New Roman" pitchFamily="18" charset="0"/>
                <a:cs typeface="Times New Roman" pitchFamily="18" charset="0"/>
              </a:rPr>
              <a:t>продолжение</a:t>
            </a:r>
            <a:endParaRPr lang="ru-RU" sz="1400" dirty="0">
              <a:latin typeface="Times New Roman" pitchFamily="18" charset="0"/>
              <a:cs typeface="Times New Roman" pitchFamily="18" charset="0"/>
            </a:endParaRPr>
          </a:p>
        </p:txBody>
      </p:sp>
      <p:sp>
        <p:nvSpPr>
          <p:cNvPr id="30" name="Прямоугольник 29"/>
          <p:cNvSpPr/>
          <p:nvPr/>
        </p:nvSpPr>
        <p:spPr>
          <a:xfrm>
            <a:off x="78792" y="130324"/>
            <a:ext cx="5005165" cy="38235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200" dirty="0" smtClean="0">
                <a:latin typeface="Times New Roman" pitchFamily="18" charset="0"/>
                <a:cs typeface="Times New Roman" pitchFamily="18" charset="0"/>
              </a:rPr>
              <a:t>Управление образования администрация Северо-Енисейского района</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26975894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ятиугольник 1"/>
          <p:cNvSpPr/>
          <p:nvPr/>
        </p:nvSpPr>
        <p:spPr>
          <a:xfrm>
            <a:off x="26580" y="2509396"/>
            <a:ext cx="5040560" cy="34354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На поддержку деятельности муниципальных ресурсных центров поддержки добровольчества (волонтерства)</a:t>
            </a:r>
            <a:endParaRPr lang="ru-RU" sz="1200" dirty="0">
              <a:latin typeface="Times New Roman" pitchFamily="18" charset="0"/>
              <a:cs typeface="Times New Roman" pitchFamily="18" charset="0"/>
            </a:endParaRPr>
          </a:p>
        </p:txBody>
      </p:sp>
      <p:sp>
        <p:nvSpPr>
          <p:cNvPr id="5" name="Пятиугольник 4"/>
          <p:cNvSpPr/>
          <p:nvPr/>
        </p:nvSpPr>
        <p:spPr>
          <a:xfrm>
            <a:off x="26580" y="2969078"/>
            <a:ext cx="5040560" cy="31590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На </a:t>
            </a:r>
            <a:r>
              <a:rPr lang="ru-RU" sz="1200" dirty="0">
                <a:latin typeface="Times New Roman" pitchFamily="18" charset="0"/>
                <a:cs typeface="Times New Roman" pitchFamily="18" charset="0"/>
              </a:rPr>
              <a:t>оснащение объектов спортивной инфраструктуры спортивно-технологическим оборудованием</a:t>
            </a:r>
          </a:p>
        </p:txBody>
      </p:sp>
      <p:sp>
        <p:nvSpPr>
          <p:cNvPr id="7" name="Пятиугольник 6"/>
          <p:cNvSpPr/>
          <p:nvPr/>
        </p:nvSpPr>
        <p:spPr>
          <a:xfrm>
            <a:off x="40364" y="2134528"/>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На поддержку деятельности молодежных центров</a:t>
            </a:r>
            <a:endParaRPr lang="ru-RU" sz="1200" dirty="0">
              <a:latin typeface="Times New Roman" pitchFamily="18" charset="0"/>
              <a:cs typeface="Times New Roman" pitchFamily="18" charset="0"/>
            </a:endParaRPr>
          </a:p>
        </p:txBody>
      </p:sp>
      <p:sp>
        <p:nvSpPr>
          <p:cNvPr id="13" name="Пятиугольник 12"/>
          <p:cNvSpPr/>
          <p:nvPr/>
        </p:nvSpPr>
        <p:spPr>
          <a:xfrm>
            <a:off x="0" y="1052736"/>
            <a:ext cx="5040560" cy="21602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Книжный фонд</a:t>
            </a:r>
            <a:endParaRPr lang="ru-RU" sz="1200" dirty="0">
              <a:latin typeface="Times New Roman" pitchFamily="18" charset="0"/>
              <a:cs typeface="Times New Roman" pitchFamily="18" charset="0"/>
            </a:endParaRPr>
          </a:p>
        </p:txBody>
      </p:sp>
      <p:graphicFrame>
        <p:nvGraphicFramePr>
          <p:cNvPr id="21" name="Таблица 20"/>
          <p:cNvGraphicFramePr>
            <a:graphicFrameLocks noGrp="1"/>
          </p:cNvGraphicFramePr>
          <p:nvPr>
            <p:extLst>
              <p:ext uri="{D42A27DB-BD31-4B8C-83A1-F6EECF244321}">
                <p14:modId xmlns:p14="http://schemas.microsoft.com/office/powerpoint/2010/main" val="1653205963"/>
              </p:ext>
            </p:extLst>
          </p:nvPr>
        </p:nvGraphicFramePr>
        <p:xfrm>
          <a:off x="5220072" y="2147293"/>
          <a:ext cx="2448273" cy="288032"/>
        </p:xfrm>
        <a:graphic>
          <a:graphicData uri="http://schemas.openxmlformats.org/drawingml/2006/table">
            <a:tbl>
              <a:tblPr firstRow="1" bandRow="1">
                <a:tableStyleId>{5C22544A-7EE6-4342-B048-85BDC9FD1C3A}</a:tableStyleId>
              </a:tblPr>
              <a:tblGrid>
                <a:gridCol w="820471"/>
                <a:gridCol w="820471"/>
                <a:gridCol w="807331"/>
              </a:tblGrid>
              <a:tr h="288032">
                <a:tc>
                  <a:txBody>
                    <a:bodyPr/>
                    <a:lstStyle/>
                    <a:p>
                      <a:r>
                        <a:rPr lang="ru-RU" sz="1200" dirty="0" smtClean="0">
                          <a:latin typeface="Times New Roman" pitchFamily="18" charset="0"/>
                          <a:cs typeface="Times New Roman" pitchFamily="18" charset="0"/>
                        </a:rPr>
                        <a:t>340,</a:t>
                      </a:r>
                      <a:r>
                        <a:rPr lang="ru-RU" sz="1200" dirty="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253,9</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253,9</a:t>
                      </a:r>
                      <a:endParaRPr lang="ru-RU" sz="1200" dirty="0">
                        <a:latin typeface="Times New Roman" pitchFamily="18" charset="0"/>
                        <a:cs typeface="Times New Roman" pitchFamily="18" charset="0"/>
                      </a:endParaRPr>
                    </a:p>
                  </a:txBody>
                  <a:tcPr/>
                </a:tc>
              </a:tr>
            </a:tbl>
          </a:graphicData>
        </a:graphic>
      </p:graphicFrame>
      <p:graphicFrame>
        <p:nvGraphicFramePr>
          <p:cNvPr id="25" name="Таблица 24"/>
          <p:cNvGraphicFramePr>
            <a:graphicFrameLocks noGrp="1"/>
          </p:cNvGraphicFramePr>
          <p:nvPr>
            <p:extLst>
              <p:ext uri="{D42A27DB-BD31-4B8C-83A1-F6EECF244321}">
                <p14:modId xmlns:p14="http://schemas.microsoft.com/office/powerpoint/2010/main" val="556470465"/>
              </p:ext>
            </p:extLst>
          </p:nvPr>
        </p:nvGraphicFramePr>
        <p:xfrm>
          <a:off x="5220072" y="2982791"/>
          <a:ext cx="2448273" cy="274320"/>
        </p:xfrm>
        <a:graphic>
          <a:graphicData uri="http://schemas.openxmlformats.org/drawingml/2006/table">
            <a:tbl>
              <a:tblPr firstRow="1" bandRow="1">
                <a:tableStyleId>{5C22544A-7EE6-4342-B048-85BDC9FD1C3A}</a:tableStyleId>
              </a:tblPr>
              <a:tblGrid>
                <a:gridCol w="820471"/>
                <a:gridCol w="820471"/>
                <a:gridCol w="807331"/>
              </a:tblGrid>
              <a:tr h="273192">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3 150,0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graphicFrame>
        <p:nvGraphicFramePr>
          <p:cNvPr id="29" name="Таблица 28"/>
          <p:cNvGraphicFramePr>
            <a:graphicFrameLocks noGrp="1"/>
          </p:cNvGraphicFramePr>
          <p:nvPr>
            <p:extLst>
              <p:ext uri="{D42A27DB-BD31-4B8C-83A1-F6EECF244321}">
                <p14:modId xmlns:p14="http://schemas.microsoft.com/office/powerpoint/2010/main" val="1524473923"/>
              </p:ext>
            </p:extLst>
          </p:nvPr>
        </p:nvGraphicFramePr>
        <p:xfrm>
          <a:off x="5220072" y="980728"/>
          <a:ext cx="2448270" cy="329436"/>
        </p:xfrm>
        <a:graphic>
          <a:graphicData uri="http://schemas.openxmlformats.org/drawingml/2006/table">
            <a:tbl>
              <a:tblPr firstRow="1" bandRow="1">
                <a:tableStyleId>{5C22544A-7EE6-4342-B048-85BDC9FD1C3A}</a:tableStyleId>
              </a:tblPr>
              <a:tblGrid>
                <a:gridCol w="820470"/>
                <a:gridCol w="820470"/>
                <a:gridCol w="807330"/>
              </a:tblGrid>
              <a:tr h="329436">
                <a:tc>
                  <a:txBody>
                    <a:bodyPr/>
                    <a:lstStyle/>
                    <a:p>
                      <a:r>
                        <a:rPr lang="ru-RU" sz="1200" dirty="0" smtClean="0">
                          <a:latin typeface="Times New Roman" pitchFamily="18" charset="0"/>
                          <a:cs typeface="Times New Roman" pitchFamily="18" charset="0"/>
                        </a:rPr>
                        <a:t>112,3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112,3</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112,3</a:t>
                      </a:r>
                      <a:endParaRPr lang="ru-RU" sz="1200" dirty="0">
                        <a:latin typeface="Times New Roman" pitchFamily="18" charset="0"/>
                        <a:cs typeface="Times New Roman" pitchFamily="18" charset="0"/>
                      </a:endParaRPr>
                    </a:p>
                  </a:txBody>
                  <a:tcPr/>
                </a:tc>
              </a:tr>
            </a:tbl>
          </a:graphicData>
        </a:graphic>
      </p:graphicFrame>
      <p:graphicFrame>
        <p:nvGraphicFramePr>
          <p:cNvPr id="31" name="Таблица 30"/>
          <p:cNvGraphicFramePr>
            <a:graphicFrameLocks noGrp="1"/>
          </p:cNvGraphicFramePr>
          <p:nvPr>
            <p:extLst>
              <p:ext uri="{D42A27DB-BD31-4B8C-83A1-F6EECF244321}">
                <p14:modId xmlns:p14="http://schemas.microsoft.com/office/powerpoint/2010/main" val="1909798418"/>
              </p:ext>
            </p:extLst>
          </p:nvPr>
        </p:nvGraphicFramePr>
        <p:xfrm>
          <a:off x="5220072" y="2519293"/>
          <a:ext cx="2448273" cy="278135"/>
        </p:xfrm>
        <a:graphic>
          <a:graphicData uri="http://schemas.openxmlformats.org/drawingml/2006/table">
            <a:tbl>
              <a:tblPr firstRow="1" bandRow="1">
                <a:tableStyleId>{5C22544A-7EE6-4342-B048-85BDC9FD1C3A}</a:tableStyleId>
              </a:tblPr>
              <a:tblGrid>
                <a:gridCol w="820471"/>
                <a:gridCol w="820471"/>
                <a:gridCol w="807331"/>
              </a:tblGrid>
              <a:tr h="278135">
                <a:tc>
                  <a:txBody>
                    <a:bodyPr/>
                    <a:lstStyle/>
                    <a:p>
                      <a:r>
                        <a:rPr lang="ru-RU" sz="1200" dirty="0" smtClean="0">
                          <a:latin typeface="Times New Roman" pitchFamily="18" charset="0"/>
                          <a:cs typeface="Times New Roman" pitchFamily="18" charset="0"/>
                        </a:rPr>
                        <a:t>500,0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500,0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500,0</a:t>
                      </a:r>
                      <a:endParaRPr lang="ru-RU" sz="1200" dirty="0">
                        <a:latin typeface="Times New Roman" pitchFamily="18" charset="0"/>
                        <a:cs typeface="Times New Roman" pitchFamily="18" charset="0"/>
                      </a:endParaRPr>
                    </a:p>
                  </a:txBody>
                  <a:tcPr/>
                </a:tc>
              </a:tr>
            </a:tbl>
          </a:graphicData>
        </a:graphic>
      </p:graphicFrame>
      <p:sp>
        <p:nvSpPr>
          <p:cNvPr id="34" name="Пятиугольник 33"/>
          <p:cNvSpPr/>
          <p:nvPr/>
        </p:nvSpPr>
        <p:spPr>
          <a:xfrm>
            <a:off x="0" y="692695"/>
            <a:ext cx="2915816" cy="286167"/>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endParaRPr lang="ru-RU" sz="14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Субсидии (</a:t>
            </a:r>
            <a:r>
              <a:rPr lang="ru-RU" sz="1200" dirty="0" err="1" smtClean="0">
                <a:latin typeface="Times New Roman" pitchFamily="18" charset="0"/>
                <a:cs typeface="Times New Roman" pitchFamily="18" charset="0"/>
              </a:rPr>
              <a:t>софинансирование</a:t>
            </a:r>
            <a:r>
              <a:rPr lang="ru-RU" sz="1200" dirty="0">
                <a:latin typeface="Times New Roman" pitchFamily="18" charset="0"/>
                <a:cs typeface="Times New Roman" pitchFamily="18" charset="0"/>
              </a:rPr>
              <a:t>)</a:t>
            </a:r>
          </a:p>
          <a:p>
            <a:endParaRPr lang="ru-RU" sz="1400" dirty="0">
              <a:latin typeface="Times New Roman" pitchFamily="18" charset="0"/>
              <a:cs typeface="Times New Roman" pitchFamily="18" charset="0"/>
            </a:endParaRPr>
          </a:p>
        </p:txBody>
      </p:sp>
      <p:graphicFrame>
        <p:nvGraphicFramePr>
          <p:cNvPr id="35" name="Таблица 34"/>
          <p:cNvGraphicFramePr>
            <a:graphicFrameLocks noGrp="1"/>
          </p:cNvGraphicFramePr>
          <p:nvPr>
            <p:extLst>
              <p:ext uri="{D42A27DB-BD31-4B8C-83A1-F6EECF244321}">
                <p14:modId xmlns:p14="http://schemas.microsoft.com/office/powerpoint/2010/main" val="3524974782"/>
              </p:ext>
            </p:extLst>
          </p:nvPr>
        </p:nvGraphicFramePr>
        <p:xfrm>
          <a:off x="5220072" y="438803"/>
          <a:ext cx="2448273" cy="370840"/>
        </p:xfrm>
        <a:graphic>
          <a:graphicData uri="http://schemas.openxmlformats.org/drawingml/2006/table">
            <a:tbl>
              <a:tblPr firstRow="1" bandRow="1">
                <a:tableStyleId>{5C22544A-7EE6-4342-B048-85BDC9FD1C3A}</a:tableStyleId>
              </a:tblPr>
              <a:tblGrid>
                <a:gridCol w="816091"/>
                <a:gridCol w="816091"/>
                <a:gridCol w="816091"/>
              </a:tblGrid>
              <a:tr h="370840">
                <a:tc>
                  <a:txBody>
                    <a:bodyPr/>
                    <a:lstStyle/>
                    <a:p>
                      <a:r>
                        <a:rPr lang="ru-RU" sz="1600" b="0" u="sng" dirty="0" smtClean="0">
                          <a:latin typeface="Times New Roman" pitchFamily="18" charset="0"/>
                          <a:cs typeface="Times New Roman" pitchFamily="18" charset="0"/>
                        </a:rPr>
                        <a:t>2022</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2023</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2024</a:t>
                      </a:r>
                      <a:endParaRPr lang="ru-RU" sz="1600" b="0" u="sng"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41" name="Пятиугольник 40"/>
          <p:cNvSpPr/>
          <p:nvPr/>
        </p:nvSpPr>
        <p:spPr>
          <a:xfrm>
            <a:off x="51254" y="3854882"/>
            <a:ext cx="3584642" cy="281866"/>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endParaRPr lang="ru-RU" sz="14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Субсидии (</a:t>
            </a:r>
            <a:r>
              <a:rPr lang="ru-RU" sz="1200" dirty="0" err="1" smtClean="0">
                <a:latin typeface="Times New Roman" pitchFamily="18" charset="0"/>
                <a:cs typeface="Times New Roman" pitchFamily="18" charset="0"/>
              </a:rPr>
              <a:t>софинансирование</a:t>
            </a:r>
            <a:r>
              <a:rPr lang="ru-RU" sz="1200" dirty="0">
                <a:latin typeface="Times New Roman" pitchFamily="18" charset="0"/>
                <a:cs typeface="Times New Roman" pitchFamily="18" charset="0"/>
              </a:rPr>
              <a:t>)</a:t>
            </a:r>
          </a:p>
          <a:p>
            <a:endParaRPr lang="ru-RU" sz="1200" dirty="0">
              <a:latin typeface="Times New Roman" pitchFamily="18" charset="0"/>
              <a:cs typeface="Times New Roman" pitchFamily="18" charset="0"/>
            </a:endParaRPr>
          </a:p>
        </p:txBody>
      </p:sp>
      <p:graphicFrame>
        <p:nvGraphicFramePr>
          <p:cNvPr id="42" name="Таблица 41"/>
          <p:cNvGraphicFramePr>
            <a:graphicFrameLocks noGrp="1"/>
          </p:cNvGraphicFramePr>
          <p:nvPr>
            <p:extLst>
              <p:ext uri="{D42A27DB-BD31-4B8C-83A1-F6EECF244321}">
                <p14:modId xmlns:p14="http://schemas.microsoft.com/office/powerpoint/2010/main" val="2933146156"/>
              </p:ext>
            </p:extLst>
          </p:nvPr>
        </p:nvGraphicFramePr>
        <p:xfrm>
          <a:off x="5220072" y="3779349"/>
          <a:ext cx="2448273" cy="370840"/>
        </p:xfrm>
        <a:graphic>
          <a:graphicData uri="http://schemas.openxmlformats.org/drawingml/2006/table">
            <a:tbl>
              <a:tblPr firstRow="1" bandRow="1">
                <a:tableStyleId>{5C22544A-7EE6-4342-B048-85BDC9FD1C3A}</a:tableStyleId>
              </a:tblPr>
              <a:tblGrid>
                <a:gridCol w="816091"/>
                <a:gridCol w="816091"/>
                <a:gridCol w="816091"/>
              </a:tblGrid>
              <a:tr h="370840">
                <a:tc>
                  <a:txBody>
                    <a:bodyPr/>
                    <a:lstStyle/>
                    <a:p>
                      <a:r>
                        <a:rPr lang="ru-RU" sz="1600" b="0" u="sng" dirty="0" smtClean="0">
                          <a:latin typeface="Times New Roman" pitchFamily="18" charset="0"/>
                          <a:cs typeface="Times New Roman" pitchFamily="18" charset="0"/>
                        </a:rPr>
                        <a:t>2022</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2023</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2024</a:t>
                      </a:r>
                      <a:endParaRPr lang="ru-RU" sz="1600" b="0" u="sng"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43" name="Пятиугольник 42"/>
          <p:cNvSpPr/>
          <p:nvPr/>
        </p:nvSpPr>
        <p:spPr>
          <a:xfrm>
            <a:off x="51254" y="4149080"/>
            <a:ext cx="5040560" cy="28803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latin typeface="Times New Roman" pitchFamily="18" charset="0"/>
                <a:cs typeface="Times New Roman" pitchFamily="18" charset="0"/>
              </a:rPr>
              <a:t>Жильё детям сиротам </a:t>
            </a:r>
            <a:endParaRPr lang="ru-RU" sz="1200" dirty="0">
              <a:latin typeface="Times New Roman" pitchFamily="18" charset="0"/>
              <a:cs typeface="Times New Roman" pitchFamily="18" charset="0"/>
            </a:endParaRPr>
          </a:p>
        </p:txBody>
      </p:sp>
      <p:graphicFrame>
        <p:nvGraphicFramePr>
          <p:cNvPr id="48" name="Таблица 47"/>
          <p:cNvGraphicFramePr>
            <a:graphicFrameLocks noGrp="1"/>
          </p:cNvGraphicFramePr>
          <p:nvPr>
            <p:extLst>
              <p:ext uri="{D42A27DB-BD31-4B8C-83A1-F6EECF244321}">
                <p14:modId xmlns:p14="http://schemas.microsoft.com/office/powerpoint/2010/main" val="2647756528"/>
              </p:ext>
            </p:extLst>
          </p:nvPr>
        </p:nvGraphicFramePr>
        <p:xfrm>
          <a:off x="5220072" y="4149080"/>
          <a:ext cx="2453211" cy="276048"/>
        </p:xfrm>
        <a:graphic>
          <a:graphicData uri="http://schemas.openxmlformats.org/drawingml/2006/table">
            <a:tbl>
              <a:tblPr firstRow="1" bandRow="1">
                <a:tableStyleId>{5C22544A-7EE6-4342-B048-85BDC9FD1C3A}</a:tableStyleId>
              </a:tblPr>
              <a:tblGrid>
                <a:gridCol w="822126"/>
                <a:gridCol w="822126"/>
                <a:gridCol w="808959"/>
              </a:tblGrid>
              <a:tr h="276048">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3</a:t>
                      </a:r>
                      <a:r>
                        <a:rPr lang="ru-RU" sz="1200" baseline="0" dirty="0" smtClean="0">
                          <a:latin typeface="Times New Roman" pitchFamily="18" charset="0"/>
                          <a:cs typeface="Times New Roman" pitchFamily="18" charset="0"/>
                        </a:rPr>
                        <a:t> 328,4</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sp>
        <p:nvSpPr>
          <p:cNvPr id="40" name="Пятиугольник 39"/>
          <p:cNvSpPr/>
          <p:nvPr/>
        </p:nvSpPr>
        <p:spPr>
          <a:xfrm>
            <a:off x="51254" y="1830749"/>
            <a:ext cx="2936570" cy="245595"/>
          </a:xfrm>
          <a:prstGeom prst="homePlate">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rtlCol="0" anchor="ctr"/>
          <a:lstStyle/>
          <a:p>
            <a:endParaRPr lang="ru-RU" sz="14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Субсидии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софинансирование</a:t>
            </a:r>
            <a:r>
              <a:rPr lang="ru-RU" sz="1200" dirty="0">
                <a:latin typeface="Times New Roman" pitchFamily="18" charset="0"/>
                <a:cs typeface="Times New Roman" pitchFamily="18" charset="0"/>
              </a:rPr>
              <a:t>)</a:t>
            </a:r>
          </a:p>
          <a:p>
            <a:endParaRPr lang="ru-RU" sz="1200" dirty="0">
              <a:latin typeface="Times New Roman" pitchFamily="18" charset="0"/>
              <a:cs typeface="Times New Roman" pitchFamily="18" charset="0"/>
            </a:endParaRPr>
          </a:p>
        </p:txBody>
      </p:sp>
      <p:graphicFrame>
        <p:nvGraphicFramePr>
          <p:cNvPr id="49" name="Таблица 48"/>
          <p:cNvGraphicFramePr>
            <a:graphicFrameLocks noGrp="1"/>
          </p:cNvGraphicFramePr>
          <p:nvPr>
            <p:extLst>
              <p:ext uri="{D42A27DB-BD31-4B8C-83A1-F6EECF244321}">
                <p14:modId xmlns:p14="http://schemas.microsoft.com/office/powerpoint/2010/main" val="1036727224"/>
              </p:ext>
            </p:extLst>
          </p:nvPr>
        </p:nvGraphicFramePr>
        <p:xfrm>
          <a:off x="5220072" y="1558524"/>
          <a:ext cx="2448273" cy="370840"/>
        </p:xfrm>
        <a:graphic>
          <a:graphicData uri="http://schemas.openxmlformats.org/drawingml/2006/table">
            <a:tbl>
              <a:tblPr firstRow="1" bandRow="1">
                <a:tableStyleId>{5C22544A-7EE6-4342-B048-85BDC9FD1C3A}</a:tableStyleId>
              </a:tblPr>
              <a:tblGrid>
                <a:gridCol w="816091"/>
                <a:gridCol w="816091"/>
                <a:gridCol w="816091"/>
              </a:tblGrid>
              <a:tr h="370840">
                <a:tc>
                  <a:txBody>
                    <a:bodyPr/>
                    <a:lstStyle/>
                    <a:p>
                      <a:r>
                        <a:rPr lang="ru-RU" sz="1600" b="0" u="sng" dirty="0" smtClean="0">
                          <a:latin typeface="Times New Roman" pitchFamily="18" charset="0"/>
                          <a:cs typeface="Times New Roman" pitchFamily="18" charset="0"/>
                        </a:rPr>
                        <a:t>2022</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2023</a:t>
                      </a:r>
                      <a:endParaRPr lang="ru-RU" sz="1600" b="0" u="sng" dirty="0">
                        <a:latin typeface="Times New Roman" pitchFamily="18" charset="0"/>
                        <a:cs typeface="Times New Roman" pitchFamily="18" charset="0"/>
                      </a:endParaRPr>
                    </a:p>
                  </a:txBody>
                  <a:tcPr>
                    <a:solidFill>
                      <a:schemeClr val="bg1">
                        <a:lumMod val="50000"/>
                      </a:schemeClr>
                    </a:solidFill>
                  </a:tcPr>
                </a:tc>
                <a:tc>
                  <a:txBody>
                    <a:bodyPr/>
                    <a:lstStyle/>
                    <a:p>
                      <a:r>
                        <a:rPr lang="ru-RU" sz="1600" b="0" u="sng" dirty="0" smtClean="0">
                          <a:latin typeface="Times New Roman" pitchFamily="18" charset="0"/>
                          <a:cs typeface="Times New Roman" pitchFamily="18" charset="0"/>
                        </a:rPr>
                        <a:t>2024</a:t>
                      </a:r>
                      <a:endParaRPr lang="ru-RU" sz="1600" b="0" u="sng" dirty="0">
                        <a:latin typeface="Times New Roman" pitchFamily="18" charset="0"/>
                        <a:cs typeface="Times New Roman" pitchFamily="18" charset="0"/>
                      </a:endParaRPr>
                    </a:p>
                  </a:txBody>
                  <a:tcPr>
                    <a:solidFill>
                      <a:schemeClr val="bg1">
                        <a:lumMod val="50000"/>
                      </a:schemeClr>
                    </a:solidFill>
                  </a:tcPr>
                </a:tc>
              </a:tr>
            </a:tbl>
          </a:graphicData>
        </a:graphic>
      </p:graphicFrame>
      <p:sp>
        <p:nvSpPr>
          <p:cNvPr id="23" name="Прямоугольник 22"/>
          <p:cNvSpPr/>
          <p:nvPr/>
        </p:nvSpPr>
        <p:spPr>
          <a:xfrm>
            <a:off x="7812360" y="0"/>
            <a:ext cx="1331639" cy="260648"/>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r"/>
            <a:r>
              <a:rPr lang="ru-RU" sz="1400" dirty="0" smtClean="0">
                <a:latin typeface="Times New Roman" pitchFamily="18" charset="0"/>
                <a:cs typeface="Times New Roman" pitchFamily="18" charset="0"/>
              </a:rPr>
              <a:t>продолжение</a:t>
            </a:r>
            <a:endParaRPr lang="ru-RU" sz="1400" dirty="0">
              <a:latin typeface="Times New Roman" pitchFamily="18" charset="0"/>
              <a:cs typeface="Times New Roman" pitchFamily="18" charset="0"/>
            </a:endParaRPr>
          </a:p>
        </p:txBody>
      </p:sp>
      <p:sp>
        <p:nvSpPr>
          <p:cNvPr id="22" name="Прямоугольник 21"/>
          <p:cNvSpPr/>
          <p:nvPr/>
        </p:nvSpPr>
        <p:spPr>
          <a:xfrm>
            <a:off x="18223" y="335897"/>
            <a:ext cx="4806288" cy="28292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200" dirty="0" smtClean="0">
                <a:latin typeface="Times New Roman" pitchFamily="18" charset="0"/>
                <a:cs typeface="Times New Roman" pitchFamily="18" charset="0"/>
              </a:rPr>
              <a:t>Отдел культуры администрации Северо-Енисейского района</a:t>
            </a:r>
            <a:endParaRPr lang="ru-RU" sz="1200" dirty="0">
              <a:latin typeface="Times New Roman" pitchFamily="18" charset="0"/>
              <a:cs typeface="Times New Roman" pitchFamily="18" charset="0"/>
            </a:endParaRPr>
          </a:p>
        </p:txBody>
      </p:sp>
      <p:sp>
        <p:nvSpPr>
          <p:cNvPr id="24" name="Прямоугольник 23"/>
          <p:cNvSpPr/>
          <p:nvPr/>
        </p:nvSpPr>
        <p:spPr>
          <a:xfrm>
            <a:off x="51254" y="1324390"/>
            <a:ext cx="4806288" cy="37641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200" dirty="0" smtClean="0">
                <a:latin typeface="Times New Roman" pitchFamily="18" charset="0"/>
                <a:cs typeface="Times New Roman" pitchFamily="18" charset="0"/>
              </a:rPr>
              <a:t>Отдел физической культуры, спорта и молодежной политики администрации Северо-Енисейского района</a:t>
            </a:r>
            <a:endParaRPr lang="ru-RU" sz="1200" dirty="0">
              <a:latin typeface="Times New Roman" pitchFamily="18" charset="0"/>
              <a:cs typeface="Times New Roman" pitchFamily="18" charset="0"/>
            </a:endParaRPr>
          </a:p>
        </p:txBody>
      </p:sp>
      <p:sp>
        <p:nvSpPr>
          <p:cNvPr id="26" name="Прямоугольник 25"/>
          <p:cNvSpPr/>
          <p:nvPr/>
        </p:nvSpPr>
        <p:spPr>
          <a:xfrm>
            <a:off x="51254" y="3429000"/>
            <a:ext cx="4806288" cy="3757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200" dirty="0" smtClean="0">
                <a:latin typeface="Times New Roman" pitchFamily="18" charset="0"/>
                <a:cs typeface="Times New Roman" pitchFamily="18" charset="0"/>
              </a:rPr>
              <a:t>Управление муниципальным имуществом администрации Северо-Енисейского района</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19779948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03616" y="33124"/>
            <a:ext cx="7427168" cy="526856"/>
          </a:xfrm>
        </p:spPr>
        <p:txBody>
          <a:bodyPr>
            <a:normAutofit fontScale="90000"/>
          </a:bodyPr>
          <a:lstStyle/>
          <a:p>
            <a:r>
              <a:rPr lang="ru-RU" sz="2000" dirty="0" smtClean="0">
                <a:latin typeface="Times New Roman" pitchFamily="18" charset="0"/>
                <a:cs typeface="Times New Roman" pitchFamily="18" charset="0"/>
              </a:rPr>
              <a:t>Строительство объектов недвижимого имущества Северо-Енисейского района на 2022 год, 258 815,7 (тыс. рублей) </a:t>
            </a:r>
            <a:endParaRPr lang="ru-RU" sz="2000" dirty="0">
              <a:latin typeface="Times New Roman" pitchFamily="18" charset="0"/>
              <a:cs typeface="Times New Roman" pitchFamily="18" charset="0"/>
            </a:endParaRPr>
          </a:p>
        </p:txBody>
      </p:sp>
      <p:sp>
        <p:nvSpPr>
          <p:cNvPr id="6" name="Объект 5"/>
          <p:cNvSpPr>
            <a:spLocks noGrp="1"/>
          </p:cNvSpPr>
          <p:nvPr>
            <p:ph idx="1"/>
          </p:nvPr>
        </p:nvSpPr>
        <p:spPr>
          <a:xfrm>
            <a:off x="142647" y="2047138"/>
            <a:ext cx="5020462" cy="936103"/>
          </a:xfrm>
        </p:spPr>
        <p:txBody>
          <a:bodyPr>
            <a:noAutofit/>
          </a:bodyPr>
          <a:lstStyle/>
          <a:p>
            <a:pPr marL="0" indent="0">
              <a:buNone/>
            </a:pPr>
            <a:r>
              <a:rPr lang="ru-RU" sz="1100" dirty="0">
                <a:latin typeface="Times New Roman" pitchFamily="18" charset="0"/>
                <a:cs typeface="Times New Roman" pitchFamily="18" charset="0"/>
              </a:rPr>
              <a:t>60 квартирный дом, ул. Карла Маркса, </a:t>
            </a:r>
            <a:r>
              <a:rPr lang="ru-RU" sz="1100" dirty="0" smtClean="0">
                <a:latin typeface="Times New Roman" pitchFamily="18" charset="0"/>
                <a:cs typeface="Times New Roman" pitchFamily="18" charset="0"/>
              </a:rPr>
              <a:t>52А, гп Северо-Енисейский – 13 646,5</a:t>
            </a:r>
          </a:p>
          <a:p>
            <a:pPr marL="0" indent="0">
              <a:buNone/>
            </a:pPr>
            <a:endParaRPr lang="ru-RU" sz="1100" dirty="0" smtClean="0">
              <a:latin typeface="Times New Roman" pitchFamily="18" charset="0"/>
              <a:cs typeface="Times New Roman" pitchFamily="18" charset="0"/>
            </a:endParaRPr>
          </a:p>
          <a:p>
            <a:pPr marL="0" indent="0">
              <a:buNone/>
            </a:pP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квартирный дом, ул. </a:t>
            </a:r>
            <a:r>
              <a:rPr lang="ru-RU" sz="1100" dirty="0" smtClean="0">
                <a:latin typeface="Times New Roman" pitchFamily="18" charset="0"/>
                <a:cs typeface="Times New Roman" pitchFamily="18" charset="0"/>
              </a:rPr>
              <a:t>Южная, 3, п. Тея – 50 600,0</a:t>
            </a:r>
          </a:p>
          <a:p>
            <a:pPr marL="0" indent="0">
              <a:buNone/>
            </a:pPr>
            <a:r>
              <a:rPr lang="ru-RU" sz="1100" dirty="0" smtClean="0">
                <a:latin typeface="Times New Roman" pitchFamily="18" charset="0"/>
                <a:cs typeface="Times New Roman" pitchFamily="18" charset="0"/>
              </a:rPr>
              <a:t>60 квартирный дом, </a:t>
            </a:r>
            <a:r>
              <a:rPr lang="ru-RU" sz="1100" dirty="0" err="1" smtClean="0">
                <a:latin typeface="Times New Roman" pitchFamily="18" charset="0"/>
                <a:cs typeface="Times New Roman" pitchFamily="18" charset="0"/>
              </a:rPr>
              <a:t>ул</a:t>
            </a:r>
            <a:r>
              <a:rPr lang="ru-RU" sz="1100" dirty="0" smtClean="0">
                <a:latin typeface="Times New Roman" pitchFamily="18" charset="0"/>
                <a:cs typeface="Times New Roman" pitchFamily="18" charset="0"/>
              </a:rPr>
              <a:t> Ленина, 40А, гп Северо-Енисейский – 194 317,4</a:t>
            </a:r>
          </a:p>
          <a:p>
            <a:pPr marL="0" indent="0">
              <a:buNone/>
            </a:pPr>
            <a:endParaRPr lang="ru-RU" sz="1100" dirty="0">
              <a:latin typeface="Times New Roman" pitchFamily="18" charset="0"/>
              <a:cs typeface="Times New Roman" pitchFamily="18" charset="0"/>
            </a:endParaRPr>
          </a:p>
          <a:p>
            <a:pPr marL="0" indent="0">
              <a:buNone/>
            </a:pPr>
            <a:endParaRPr lang="ru-RU" sz="1100" dirty="0" smtClean="0">
              <a:latin typeface="Times New Roman" pitchFamily="18" charset="0"/>
              <a:cs typeface="Times New Roman" pitchFamily="18" charset="0"/>
            </a:endParaRPr>
          </a:p>
          <a:p>
            <a:pPr marL="0" indent="0">
              <a:buNone/>
            </a:pPr>
            <a:endParaRPr lang="ru-RU" sz="1100" dirty="0">
              <a:latin typeface="Times New Roman" pitchFamily="18" charset="0"/>
              <a:cs typeface="Times New Roman" pitchFamily="18" charset="0"/>
            </a:endParaRPr>
          </a:p>
          <a:p>
            <a:pPr marL="0" indent="0">
              <a:buNone/>
            </a:pPr>
            <a:endParaRPr lang="ru-RU" sz="1100" dirty="0">
              <a:latin typeface="Times New Roman" pitchFamily="18" charset="0"/>
              <a:cs typeface="Times New Roman" pitchFamily="18" charset="0"/>
            </a:endParaRPr>
          </a:p>
        </p:txBody>
      </p:sp>
      <p:sp>
        <p:nvSpPr>
          <p:cNvPr id="9" name="Блок-схема: перфолента 8"/>
          <p:cNvSpPr/>
          <p:nvPr/>
        </p:nvSpPr>
        <p:spPr>
          <a:xfrm>
            <a:off x="727247" y="1000108"/>
            <a:ext cx="2990783" cy="804672"/>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Жилищное строительство 258 563,9</a:t>
            </a:r>
            <a:endParaRPr lang="ru-RU" sz="1400" dirty="0">
              <a:solidFill>
                <a:prstClr val="black"/>
              </a:solidFill>
              <a:latin typeface="Times New Roman" pitchFamily="18" charset="0"/>
              <a:cs typeface="Times New Roman" pitchFamily="18" charset="0"/>
            </a:endParaRPr>
          </a:p>
        </p:txBody>
      </p:sp>
      <p:sp>
        <p:nvSpPr>
          <p:cNvPr id="14" name="Блок-схема: перфолента 13"/>
          <p:cNvSpPr/>
          <p:nvPr/>
        </p:nvSpPr>
        <p:spPr>
          <a:xfrm>
            <a:off x="2405086" y="3212976"/>
            <a:ext cx="3310072" cy="589129"/>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Другие общегосударственные вопросы</a:t>
            </a:r>
            <a:endParaRPr lang="ru-RU" sz="1400" dirty="0">
              <a:solidFill>
                <a:prstClr val="black"/>
              </a:solidFill>
              <a:latin typeface="Times New Roman" pitchFamily="18" charset="0"/>
              <a:cs typeface="Times New Roman" pitchFamily="18" charset="0"/>
            </a:endParaRPr>
          </a:p>
        </p:txBody>
      </p:sp>
      <p:sp>
        <p:nvSpPr>
          <p:cNvPr id="21" name="Прямоугольник 20"/>
          <p:cNvSpPr/>
          <p:nvPr/>
        </p:nvSpPr>
        <p:spPr>
          <a:xfrm>
            <a:off x="2030420" y="4104060"/>
            <a:ext cx="5112568" cy="430887"/>
          </a:xfrm>
          <a:prstGeom prst="rect">
            <a:avLst/>
          </a:prstGeom>
        </p:spPr>
        <p:txBody>
          <a:bodyPr wrap="square">
            <a:spAutoFit/>
          </a:bodyPr>
          <a:lstStyle/>
          <a:p>
            <a:r>
              <a:rPr lang="ru-RU" sz="1100" dirty="0" smtClean="0">
                <a:solidFill>
                  <a:prstClr val="black"/>
                </a:solidFill>
                <a:latin typeface="Times New Roman" pitchFamily="18" charset="0"/>
                <a:cs typeface="Times New Roman" pitchFamily="18" charset="0"/>
              </a:rPr>
              <a:t>складское помещение </a:t>
            </a:r>
            <a:r>
              <a:rPr lang="ru-RU" sz="1100" dirty="0">
                <a:solidFill>
                  <a:prstClr val="black"/>
                </a:solidFill>
                <a:latin typeface="Times New Roman" pitchFamily="18" charset="0"/>
                <a:cs typeface="Times New Roman" pitchFamily="18" charset="0"/>
              </a:rPr>
              <a:t>здания администрации п. </a:t>
            </a:r>
            <a:r>
              <a:rPr lang="ru-RU" sz="1100" dirty="0" err="1">
                <a:solidFill>
                  <a:prstClr val="black"/>
                </a:solidFill>
                <a:latin typeface="Times New Roman" pitchFamily="18" charset="0"/>
                <a:cs typeface="Times New Roman" pitchFamily="18" charset="0"/>
              </a:rPr>
              <a:t>Вангаш</a:t>
            </a:r>
            <a:r>
              <a:rPr lang="ru-RU" sz="1100" dirty="0">
                <a:solidFill>
                  <a:prstClr val="black"/>
                </a:solidFill>
                <a:latin typeface="Times New Roman" pitchFamily="18" charset="0"/>
                <a:cs typeface="Times New Roman" pitchFamily="18" charset="0"/>
              </a:rPr>
              <a:t> и п. </a:t>
            </a:r>
            <a:r>
              <a:rPr lang="ru-RU" sz="1100" dirty="0" err="1">
                <a:solidFill>
                  <a:prstClr val="black"/>
                </a:solidFill>
                <a:latin typeface="Times New Roman" pitchFamily="18" charset="0"/>
                <a:cs typeface="Times New Roman" pitchFamily="18" charset="0"/>
              </a:rPr>
              <a:t>Новоерудинский</a:t>
            </a:r>
            <a:r>
              <a:rPr lang="ru-RU" sz="1100" dirty="0">
                <a:solidFill>
                  <a:prstClr val="black"/>
                </a:solidFill>
                <a:latin typeface="Times New Roman" pitchFamily="18" charset="0"/>
                <a:cs typeface="Times New Roman" pitchFamily="18" charset="0"/>
              </a:rPr>
              <a:t>, ул. Студенческая, 9, п. </a:t>
            </a:r>
            <a:r>
              <a:rPr lang="ru-RU" sz="1100" dirty="0" err="1" smtClean="0">
                <a:solidFill>
                  <a:prstClr val="black"/>
                </a:solidFill>
                <a:latin typeface="Times New Roman" pitchFamily="18" charset="0"/>
                <a:cs typeface="Times New Roman" pitchFamily="18" charset="0"/>
              </a:rPr>
              <a:t>Вангаш</a:t>
            </a:r>
            <a:r>
              <a:rPr lang="ru-RU" sz="1100" dirty="0" smtClean="0">
                <a:solidFill>
                  <a:prstClr val="black"/>
                </a:solidFill>
                <a:latin typeface="Times New Roman" pitchFamily="18" charset="0"/>
                <a:cs typeface="Times New Roman" pitchFamily="18" charset="0"/>
              </a:rPr>
              <a:t> – 169,2</a:t>
            </a:r>
            <a:endParaRPr lang="ru-RU" sz="1100" dirty="0">
              <a:solidFill>
                <a:prstClr val="black"/>
              </a:solidFill>
              <a:latin typeface="Times New Roman" pitchFamily="18" charset="0"/>
              <a:cs typeface="Times New Roman" pitchFamily="18" charset="0"/>
            </a:endParaRPr>
          </a:p>
        </p:txBody>
      </p:sp>
      <p:sp>
        <p:nvSpPr>
          <p:cNvPr id="10" name="Блок-схема: перфолента 9"/>
          <p:cNvSpPr/>
          <p:nvPr/>
        </p:nvSpPr>
        <p:spPr>
          <a:xfrm>
            <a:off x="4000333" y="4797152"/>
            <a:ext cx="3310072" cy="589129"/>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Благоустройство</a:t>
            </a:r>
            <a:endParaRPr lang="ru-RU" sz="1400" dirty="0">
              <a:solidFill>
                <a:prstClr val="black"/>
              </a:solidFill>
              <a:latin typeface="Times New Roman" pitchFamily="18" charset="0"/>
              <a:cs typeface="Times New Roman" pitchFamily="18" charset="0"/>
            </a:endParaRPr>
          </a:p>
        </p:txBody>
      </p:sp>
      <p:sp>
        <p:nvSpPr>
          <p:cNvPr id="11" name="Прямоугольник 10"/>
          <p:cNvSpPr/>
          <p:nvPr/>
        </p:nvSpPr>
        <p:spPr>
          <a:xfrm>
            <a:off x="3635896" y="5805264"/>
            <a:ext cx="5112568" cy="261610"/>
          </a:xfrm>
          <a:prstGeom prst="rect">
            <a:avLst/>
          </a:prstGeom>
        </p:spPr>
        <p:txBody>
          <a:bodyPr wrap="square">
            <a:spAutoFit/>
          </a:bodyPr>
          <a:lstStyle/>
          <a:p>
            <a:r>
              <a:rPr lang="ru-RU" sz="1100" dirty="0">
                <a:solidFill>
                  <a:prstClr val="black"/>
                </a:solidFill>
                <a:latin typeface="Times New Roman" pitchFamily="18" charset="0"/>
                <a:cs typeface="Times New Roman" pitchFamily="18" charset="0"/>
              </a:rPr>
              <a:t>устройство </a:t>
            </a:r>
            <a:r>
              <a:rPr lang="ru-RU" sz="1100" dirty="0" err="1">
                <a:solidFill>
                  <a:prstClr val="black"/>
                </a:solidFill>
                <a:latin typeface="Times New Roman" pitchFamily="18" charset="0"/>
                <a:cs typeface="Times New Roman" pitchFamily="18" charset="0"/>
              </a:rPr>
              <a:t>штакетного</a:t>
            </a:r>
            <a:r>
              <a:rPr lang="ru-RU" sz="1100" dirty="0">
                <a:solidFill>
                  <a:prstClr val="black"/>
                </a:solidFill>
                <a:latin typeface="Times New Roman" pitchFamily="18" charset="0"/>
                <a:cs typeface="Times New Roman" pitchFamily="18" charset="0"/>
              </a:rPr>
              <a:t> ограждения, ул. Студенческая, 4, п. </a:t>
            </a:r>
            <a:r>
              <a:rPr lang="ru-RU" sz="1100" dirty="0" err="1" smtClean="0">
                <a:solidFill>
                  <a:prstClr val="black"/>
                </a:solidFill>
                <a:latin typeface="Times New Roman" pitchFamily="18" charset="0"/>
                <a:cs typeface="Times New Roman" pitchFamily="18" charset="0"/>
              </a:rPr>
              <a:t>Вангаш</a:t>
            </a:r>
            <a:r>
              <a:rPr lang="ru-RU" sz="1100" dirty="0" smtClean="0">
                <a:solidFill>
                  <a:prstClr val="black"/>
                </a:solidFill>
                <a:latin typeface="Times New Roman" pitchFamily="18" charset="0"/>
                <a:cs typeface="Times New Roman" pitchFamily="18" charset="0"/>
              </a:rPr>
              <a:t> – 82,6</a:t>
            </a:r>
            <a:endParaRPr lang="ru-RU" sz="1100" dirty="0">
              <a:solidFill>
                <a:prstClr val="black"/>
              </a:solidFill>
              <a:latin typeface="Times New Roman" pitchFamily="18" charset="0"/>
              <a:cs typeface="Times New Roman" pitchFamily="18" charset="0"/>
            </a:endParaRPr>
          </a:p>
        </p:txBody>
      </p:sp>
      <p:pic>
        <p:nvPicPr>
          <p:cNvPr id="2050" name="Picture 2" descr="C:\Users\user\Pictures\Без названия (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3617" y="764704"/>
            <a:ext cx="1933575" cy="2362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user\Pictures\depositphotos_60837261-stock-photo-little-man-architec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2866001"/>
            <a:ext cx="1656184" cy="1872208"/>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user\Pictures\depositphotos_13707331-stock-photo-worker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5013176"/>
            <a:ext cx="2304256"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4918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7076" y="111417"/>
            <a:ext cx="6708813" cy="640207"/>
          </a:xfrm>
        </p:spPr>
        <p:txBody>
          <a:bodyPr>
            <a:noAutofit/>
          </a:bodyPr>
          <a:lstStyle/>
          <a:p>
            <a:r>
              <a:rPr lang="ru-RU" sz="1600" dirty="0" smtClean="0">
                <a:latin typeface="Times New Roman" pitchFamily="18" charset="0"/>
                <a:cs typeface="Times New Roman" pitchFamily="18" charset="0"/>
              </a:rPr>
              <a:t>Капитальный ремонт объектов </a:t>
            </a:r>
            <a:r>
              <a:rPr lang="ru-RU" sz="1600" dirty="0">
                <a:solidFill>
                  <a:prstClr val="black"/>
                </a:solidFill>
                <a:latin typeface="Times New Roman" pitchFamily="18" charset="0"/>
                <a:cs typeface="Times New Roman" pitchFamily="18" charset="0"/>
              </a:rPr>
              <a:t>недвижимого имущества Северо-Енисейского района </a:t>
            </a:r>
            <a:r>
              <a:rPr lang="ru-RU" sz="1600" dirty="0" smtClean="0">
                <a:latin typeface="Times New Roman" pitchFamily="18" charset="0"/>
                <a:cs typeface="Times New Roman" pitchFamily="18" charset="0"/>
              </a:rPr>
              <a:t>на 2022 год, 98 779,8 (тыс. рублей)</a:t>
            </a:r>
            <a:endParaRPr lang="ru-RU" sz="1600" dirty="0">
              <a:latin typeface="Times New Roman" pitchFamily="18" charset="0"/>
              <a:cs typeface="Times New Roman" pitchFamily="18" charset="0"/>
            </a:endParaRPr>
          </a:p>
        </p:txBody>
      </p:sp>
      <p:sp>
        <p:nvSpPr>
          <p:cNvPr id="1026" name="AutoShape 2"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28" name="AutoShape 4"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0" name="AutoShape 6" descr="Картинки по запросу картинки капремонт жилых домов"/>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3" name="AutoShape 2" descr="Картинки по запросу картинки строительства домов"/>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1" name="Содержимое 4"/>
          <p:cNvSpPr txBox="1">
            <a:spLocks/>
          </p:cNvSpPr>
          <p:nvPr/>
        </p:nvSpPr>
        <p:spPr>
          <a:xfrm>
            <a:off x="26119" y="1920903"/>
            <a:ext cx="4761905" cy="4904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ru-RU" sz="1100" b="1" dirty="0" err="1" smtClean="0">
                <a:solidFill>
                  <a:prstClr val="black"/>
                </a:solidFill>
                <a:latin typeface="Times New Roman" pitchFamily="18" charset="0"/>
                <a:cs typeface="Times New Roman" pitchFamily="18" charset="0"/>
              </a:rPr>
              <a:t>гп</a:t>
            </a:r>
            <a:r>
              <a:rPr lang="ru-RU" sz="1100" b="1" dirty="0" smtClean="0">
                <a:solidFill>
                  <a:prstClr val="black"/>
                </a:solidFill>
                <a:latin typeface="Times New Roman" pitchFamily="18" charset="0"/>
                <a:cs typeface="Times New Roman" pitchFamily="18" charset="0"/>
              </a:rPr>
              <a:t> Северо-Енисейский </a:t>
            </a:r>
          </a:p>
          <a:p>
            <a:pPr>
              <a:buFont typeface="Arial" pitchFamily="34" charset="0"/>
              <a:buNone/>
            </a:pPr>
            <a:r>
              <a:rPr lang="ru-RU" sz="1100" dirty="0" smtClean="0">
                <a:solidFill>
                  <a:prstClr val="black"/>
                </a:solidFill>
                <a:latin typeface="Times New Roman" pitchFamily="18" charset="0"/>
                <a:cs typeface="Times New Roman" pitchFamily="18" charset="0"/>
              </a:rPr>
              <a:t>3 квартирный дом, ул. Автомобильная, 4, кв. 2, 3 – 3 917,2</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Белинского, 4, кв. 2 –  2 057,7</a:t>
            </a:r>
          </a:p>
          <a:p>
            <a:pPr>
              <a:buFont typeface="Arial" pitchFamily="34" charset="0"/>
              <a:buNone/>
            </a:pPr>
            <a:r>
              <a:rPr lang="ru-RU" sz="1100" dirty="0" smtClean="0">
                <a:solidFill>
                  <a:prstClr val="black"/>
                </a:solidFill>
                <a:latin typeface="Times New Roman" pitchFamily="18" charset="0"/>
                <a:cs typeface="Times New Roman" pitchFamily="18" charset="0"/>
              </a:rPr>
              <a:t>3 квартирный дом, ул. Шевченко, 60, кв. 2, 3 – 5 949,9</a:t>
            </a:r>
          </a:p>
          <a:p>
            <a:pPr>
              <a:buFont typeface="Arial" pitchFamily="34" charset="0"/>
              <a:buNone/>
            </a:pPr>
            <a:r>
              <a:rPr lang="ru-RU" sz="1100" dirty="0" smtClean="0">
                <a:solidFill>
                  <a:prstClr val="black"/>
                </a:solidFill>
                <a:latin typeface="Times New Roman" pitchFamily="18" charset="0"/>
                <a:cs typeface="Times New Roman" pitchFamily="18" charset="0"/>
              </a:rPr>
              <a:t>22 квартирный дом, ул. Донского, 53, кв. 17 – 757,3</a:t>
            </a:r>
          </a:p>
          <a:p>
            <a:pPr>
              <a:buFont typeface="Arial" pitchFamily="34" charset="0"/>
              <a:buNone/>
            </a:pPr>
            <a:r>
              <a:rPr lang="ru-RU" sz="1100" dirty="0" smtClean="0">
                <a:solidFill>
                  <a:prstClr val="black"/>
                </a:solidFill>
                <a:latin typeface="Times New Roman" pitchFamily="18" charset="0"/>
                <a:cs typeface="Times New Roman" pitchFamily="18" charset="0"/>
              </a:rPr>
              <a:t>21 квартирный дом, ул. Ленина, 64, кв. 6 –  379,8</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Шевченко, 13, кв. 1 – 340,5</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Таежная, 11, кв. 1 – 378,5</a:t>
            </a:r>
          </a:p>
          <a:p>
            <a:pPr>
              <a:buFont typeface="Arial" pitchFamily="34" charset="0"/>
              <a:buNone/>
            </a:pPr>
            <a:r>
              <a:rPr lang="ru-RU" sz="1100" dirty="0" smtClean="0">
                <a:solidFill>
                  <a:prstClr val="black"/>
                </a:solidFill>
                <a:latin typeface="Times New Roman" pitchFamily="18" charset="0"/>
                <a:cs typeface="Times New Roman" pitchFamily="18" charset="0"/>
              </a:rPr>
              <a:t>30 квартирный дом, ул. Ленина, 21, 23, 25 – 1 630,8 (балконные плиты)</a:t>
            </a:r>
          </a:p>
          <a:p>
            <a:pPr>
              <a:buFont typeface="Arial" pitchFamily="34" charset="0"/>
              <a:buNone/>
            </a:pPr>
            <a:r>
              <a:rPr lang="ru-RU" sz="1100" dirty="0" smtClean="0">
                <a:solidFill>
                  <a:prstClr val="black"/>
                </a:solidFill>
                <a:latin typeface="Times New Roman" pitchFamily="18" charset="0"/>
                <a:cs typeface="Times New Roman" pitchFamily="18" charset="0"/>
              </a:rPr>
              <a:t>общее имущество многоквартирного дома, ул. 40 лет Победы, 1 – 18 000,0</a:t>
            </a:r>
          </a:p>
          <a:p>
            <a:pPr>
              <a:buFont typeface="Arial" pitchFamily="34" charset="0"/>
              <a:buNone/>
            </a:pPr>
            <a:r>
              <a:rPr lang="ru-RU" sz="1100" b="1" dirty="0" smtClean="0">
                <a:solidFill>
                  <a:prstClr val="black"/>
                </a:solidFill>
                <a:latin typeface="Times New Roman" pitchFamily="18" charset="0"/>
                <a:cs typeface="Times New Roman" pitchFamily="18" charset="0"/>
              </a:rPr>
              <a:t>п. Тея</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Северная, 11, кв. 2 – 2 610,0</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60 лет ВЛКСМ , 4, кв. 1, 2 – 4 474,1</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Металлистов, 1, кв. 1– 2 655,5</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Металлистов, 15, кв. 2 – 1 015,7</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a:t>
            </a:r>
            <a:r>
              <a:rPr lang="ru-RU" sz="1100" dirty="0" err="1" smtClean="0">
                <a:solidFill>
                  <a:prstClr val="black"/>
                </a:solidFill>
                <a:latin typeface="Times New Roman" pitchFamily="18" charset="0"/>
                <a:cs typeface="Times New Roman" pitchFamily="18" charset="0"/>
              </a:rPr>
              <a:t>Кузнецовская</a:t>
            </a:r>
            <a:r>
              <a:rPr lang="ru-RU" sz="1100" dirty="0" smtClean="0">
                <a:solidFill>
                  <a:prstClr val="black"/>
                </a:solidFill>
                <a:latin typeface="Times New Roman" pitchFamily="18" charset="0"/>
                <a:cs typeface="Times New Roman" pitchFamily="18" charset="0"/>
              </a:rPr>
              <a:t>, 24, кв. 1 – 2 894,2</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Нагорная, 10, кв. 2 – 2 758,0</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Новая, 18, кв.1 – 2 347,3</a:t>
            </a:r>
          </a:p>
          <a:p>
            <a:pPr>
              <a:buFont typeface="Arial" pitchFamily="34" charset="0"/>
              <a:buNone/>
            </a:pPr>
            <a:r>
              <a:rPr lang="ru-RU" sz="1100" dirty="0" smtClean="0">
                <a:solidFill>
                  <a:prstClr val="black"/>
                </a:solidFill>
                <a:latin typeface="Times New Roman" pitchFamily="18" charset="0"/>
                <a:cs typeface="Times New Roman" pitchFamily="18" charset="0"/>
              </a:rPr>
              <a:t>4 квартирный дом, ул. Геологическая, 15, кв.1, 3 – 4 889,8</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Дражная, 11, кв.1 – 1 991,4</a:t>
            </a:r>
          </a:p>
          <a:p>
            <a:pPr>
              <a:buFont typeface="Arial" pitchFamily="34" charset="0"/>
              <a:buNone/>
            </a:pPr>
            <a:r>
              <a:rPr lang="ru-RU" sz="1100" b="1" dirty="0" smtClean="0">
                <a:solidFill>
                  <a:prstClr val="black"/>
                </a:solidFill>
                <a:latin typeface="Times New Roman" pitchFamily="18" charset="0"/>
                <a:cs typeface="Times New Roman" pitchFamily="18" charset="0"/>
              </a:rPr>
              <a:t>п. Новая </a:t>
            </a:r>
            <a:r>
              <a:rPr lang="ru-RU" sz="1100" b="1" dirty="0" err="1" smtClean="0">
                <a:solidFill>
                  <a:prstClr val="black"/>
                </a:solidFill>
                <a:latin typeface="Times New Roman" pitchFamily="18" charset="0"/>
                <a:cs typeface="Times New Roman" pitchFamily="18" charset="0"/>
              </a:rPr>
              <a:t>Калами</a:t>
            </a:r>
            <a:endParaRPr lang="ru-RU" sz="1100" b="1" dirty="0" smtClean="0">
              <a:solidFill>
                <a:prstClr val="black"/>
              </a:solidFill>
              <a:latin typeface="Times New Roman" pitchFamily="18" charset="0"/>
              <a:cs typeface="Times New Roman" pitchFamily="18" charset="0"/>
            </a:endParaRPr>
          </a:p>
          <a:p>
            <a:pPr>
              <a:buFont typeface="Arial" pitchFamily="34" charset="0"/>
              <a:buNone/>
            </a:pPr>
            <a:r>
              <a:rPr lang="ru-RU" sz="1100" dirty="0" smtClean="0">
                <a:solidFill>
                  <a:prstClr val="black"/>
                </a:solidFill>
                <a:latin typeface="Times New Roman" pitchFamily="18" charset="0"/>
                <a:cs typeface="Times New Roman" pitchFamily="18" charset="0"/>
              </a:rPr>
              <a:t>4 квартирный дом, ул. Дражников, 12Б – 3 500,0</a:t>
            </a:r>
          </a:p>
          <a:p>
            <a:pPr>
              <a:buFont typeface="Arial" pitchFamily="34" charset="0"/>
              <a:buNone/>
            </a:pPr>
            <a:r>
              <a:rPr lang="ru-RU" sz="1100" dirty="0" smtClean="0">
                <a:solidFill>
                  <a:prstClr val="black"/>
                </a:solidFill>
                <a:latin typeface="Times New Roman" pitchFamily="18" charset="0"/>
                <a:cs typeface="Times New Roman" pitchFamily="18" charset="0"/>
              </a:rPr>
              <a:t>4 квартирный дом, ул. Нагорная, 9Б, кв. 1, 3, 4 – 815,1</a:t>
            </a:r>
          </a:p>
          <a:p>
            <a:pPr>
              <a:buFont typeface="Arial" pitchFamily="34" charset="0"/>
              <a:buNone/>
            </a:pPr>
            <a:r>
              <a:rPr lang="ru-RU" sz="1100" dirty="0" smtClean="0">
                <a:solidFill>
                  <a:prstClr val="black"/>
                </a:solidFill>
                <a:latin typeface="Times New Roman" pitchFamily="18" charset="0"/>
                <a:cs typeface="Times New Roman" pitchFamily="18" charset="0"/>
              </a:rPr>
              <a:t>2 квартирный дом, ул. Нагорная, 1, кв. 1 – 3 262,1 </a:t>
            </a:r>
            <a:endParaRPr lang="ru-RU" sz="1100" dirty="0">
              <a:solidFill>
                <a:prstClr val="black"/>
              </a:solidFill>
              <a:latin typeface="Times New Roman" pitchFamily="18" charset="0"/>
              <a:cs typeface="Times New Roman" pitchFamily="18" charset="0"/>
            </a:endParaRPr>
          </a:p>
        </p:txBody>
      </p:sp>
      <p:sp>
        <p:nvSpPr>
          <p:cNvPr id="6" name="Прямоугольник 5"/>
          <p:cNvSpPr/>
          <p:nvPr/>
        </p:nvSpPr>
        <p:spPr>
          <a:xfrm>
            <a:off x="4388211" y="1977358"/>
            <a:ext cx="4608512" cy="2631490"/>
          </a:xfrm>
          <a:prstGeom prst="rect">
            <a:avLst/>
          </a:prstGeom>
        </p:spPr>
        <p:txBody>
          <a:bodyPr wrap="square">
            <a:spAutoFit/>
          </a:bodyPr>
          <a:lstStyle/>
          <a:p>
            <a:pPr marL="715963"/>
            <a:r>
              <a:rPr lang="ru-RU" sz="1100" b="1" dirty="0">
                <a:solidFill>
                  <a:prstClr val="black"/>
                </a:solidFill>
                <a:latin typeface="Times New Roman" pitchFamily="18" charset="0"/>
                <a:cs typeface="Times New Roman" pitchFamily="18" charset="0"/>
              </a:rPr>
              <a:t>п. </a:t>
            </a:r>
            <a:r>
              <a:rPr lang="ru-RU" sz="1100" b="1" dirty="0" smtClean="0">
                <a:solidFill>
                  <a:prstClr val="black"/>
                </a:solidFill>
                <a:latin typeface="Times New Roman" pitchFamily="18" charset="0"/>
                <a:cs typeface="Times New Roman" pitchFamily="18" charset="0"/>
              </a:rPr>
              <a:t>Брянка</a:t>
            </a:r>
          </a:p>
          <a:p>
            <a:pPr marL="715963"/>
            <a:r>
              <a:rPr lang="ru-RU" sz="1100" dirty="0" smtClean="0">
                <a:solidFill>
                  <a:prstClr val="black"/>
                </a:solidFill>
                <a:latin typeface="Times New Roman" pitchFamily="18" charset="0"/>
                <a:cs typeface="Times New Roman" pitchFamily="18" charset="0"/>
              </a:rPr>
              <a:t>2 квартирный </a:t>
            </a:r>
            <a:r>
              <a:rPr lang="ru-RU" sz="1100" dirty="0">
                <a:solidFill>
                  <a:prstClr val="black"/>
                </a:solidFill>
                <a:latin typeface="Times New Roman" pitchFamily="18" charset="0"/>
                <a:cs typeface="Times New Roman" pitchFamily="18" charset="0"/>
              </a:rPr>
              <a:t>дом, ул. Школьная, 23, кв. 2 – 1 </a:t>
            </a:r>
            <a:r>
              <a:rPr lang="ru-RU" sz="1100" dirty="0" smtClean="0">
                <a:solidFill>
                  <a:prstClr val="black"/>
                </a:solidFill>
                <a:latin typeface="Times New Roman" pitchFamily="18" charset="0"/>
                <a:cs typeface="Times New Roman" pitchFamily="18" charset="0"/>
              </a:rPr>
              <a:t>704,4</a:t>
            </a:r>
            <a:endParaRPr lang="ru-RU" sz="1100" dirty="0">
              <a:solidFill>
                <a:prstClr val="black"/>
              </a:solidFill>
              <a:latin typeface="Times New Roman" pitchFamily="18" charset="0"/>
              <a:cs typeface="Times New Roman" pitchFamily="18" charset="0"/>
            </a:endParaRPr>
          </a:p>
          <a:p>
            <a:r>
              <a:rPr lang="ru-RU" sz="1100" dirty="0" smtClean="0">
                <a:solidFill>
                  <a:prstClr val="black"/>
                </a:solidFill>
                <a:latin typeface="Times New Roman" pitchFamily="18" charset="0"/>
                <a:cs typeface="Times New Roman" pitchFamily="18" charset="0"/>
              </a:rPr>
              <a:t>                    2 </a:t>
            </a:r>
            <a:r>
              <a:rPr lang="ru-RU" sz="1100" dirty="0">
                <a:solidFill>
                  <a:prstClr val="black"/>
                </a:solidFill>
                <a:latin typeface="Times New Roman" pitchFamily="18" charset="0"/>
                <a:cs typeface="Times New Roman" pitchFamily="18" charset="0"/>
              </a:rPr>
              <a:t>квартирный дом, ул. </a:t>
            </a:r>
            <a:r>
              <a:rPr lang="ru-RU" sz="1100" dirty="0" smtClean="0">
                <a:solidFill>
                  <a:prstClr val="black"/>
                </a:solidFill>
                <a:latin typeface="Times New Roman" pitchFamily="18" charset="0"/>
                <a:cs typeface="Times New Roman" pitchFamily="18" charset="0"/>
              </a:rPr>
              <a:t>Лесная, </a:t>
            </a:r>
            <a:r>
              <a:rPr lang="ru-RU" sz="1100" dirty="0">
                <a:solidFill>
                  <a:prstClr val="black"/>
                </a:solidFill>
                <a:latin typeface="Times New Roman" pitchFamily="18" charset="0"/>
                <a:cs typeface="Times New Roman" pitchFamily="18" charset="0"/>
              </a:rPr>
              <a:t>32, кв. 2 – </a:t>
            </a:r>
            <a:r>
              <a:rPr lang="ru-RU" sz="1100" dirty="0" smtClean="0">
                <a:solidFill>
                  <a:prstClr val="black"/>
                </a:solidFill>
                <a:latin typeface="Times New Roman" pitchFamily="18" charset="0"/>
                <a:cs typeface="Times New Roman" pitchFamily="18" charset="0"/>
              </a:rPr>
              <a:t>4 645,3</a:t>
            </a:r>
            <a:endParaRPr lang="ru-RU" sz="1100" dirty="0">
              <a:solidFill>
                <a:prstClr val="black"/>
              </a:solidFill>
              <a:latin typeface="Times New Roman" pitchFamily="18" charset="0"/>
              <a:cs typeface="Times New Roman" pitchFamily="18" charset="0"/>
            </a:endParaRPr>
          </a:p>
          <a:p>
            <a:pPr marL="715963"/>
            <a:r>
              <a:rPr lang="ru-RU" sz="1100" dirty="0" smtClean="0">
                <a:solidFill>
                  <a:prstClr val="black"/>
                </a:solidFill>
                <a:latin typeface="Times New Roman" pitchFamily="18" charset="0"/>
                <a:cs typeface="Times New Roman" pitchFamily="18" charset="0"/>
              </a:rPr>
              <a:t>2 </a:t>
            </a:r>
            <a:r>
              <a:rPr lang="ru-RU" sz="1100" dirty="0">
                <a:solidFill>
                  <a:prstClr val="black"/>
                </a:solidFill>
                <a:latin typeface="Times New Roman" pitchFamily="18" charset="0"/>
                <a:cs typeface="Times New Roman" pitchFamily="18" charset="0"/>
              </a:rPr>
              <a:t>квартирный дом, ул. Транспортная, 9, кв. 2 – </a:t>
            </a:r>
            <a:r>
              <a:rPr lang="ru-RU" sz="1100" dirty="0" smtClean="0">
                <a:solidFill>
                  <a:prstClr val="black"/>
                </a:solidFill>
                <a:latin typeface="Times New Roman" pitchFamily="18" charset="0"/>
                <a:cs typeface="Times New Roman" pitchFamily="18" charset="0"/>
              </a:rPr>
              <a:t> 1 537,7</a:t>
            </a:r>
          </a:p>
          <a:p>
            <a:pPr marL="715963"/>
            <a:r>
              <a:rPr lang="ru-RU" sz="1100" b="1" dirty="0" smtClean="0">
                <a:solidFill>
                  <a:prstClr val="black"/>
                </a:solidFill>
                <a:latin typeface="Times New Roman" pitchFamily="18" charset="0"/>
                <a:cs typeface="Times New Roman" pitchFamily="18" charset="0"/>
              </a:rPr>
              <a:t>п</a:t>
            </a:r>
            <a:r>
              <a:rPr lang="ru-RU" sz="1100" b="1" dirty="0">
                <a:solidFill>
                  <a:prstClr val="black"/>
                </a:solidFill>
                <a:latin typeface="Times New Roman" pitchFamily="18" charset="0"/>
                <a:cs typeface="Times New Roman" pitchFamily="18" charset="0"/>
              </a:rPr>
              <a:t>. </a:t>
            </a:r>
            <a:r>
              <a:rPr lang="ru-RU" sz="1100" b="1" dirty="0" err="1" smtClean="0">
                <a:solidFill>
                  <a:prstClr val="black"/>
                </a:solidFill>
                <a:latin typeface="Times New Roman" pitchFamily="18" charset="0"/>
                <a:cs typeface="Times New Roman" pitchFamily="18" charset="0"/>
              </a:rPr>
              <a:t>Вангаш</a:t>
            </a:r>
            <a:endParaRPr lang="ru-RU" sz="1100" b="1" dirty="0" smtClean="0">
              <a:solidFill>
                <a:prstClr val="black"/>
              </a:solidFill>
              <a:latin typeface="Times New Roman" pitchFamily="18" charset="0"/>
              <a:cs typeface="Times New Roman" pitchFamily="18" charset="0"/>
            </a:endParaRPr>
          </a:p>
          <a:p>
            <a:pPr marL="715963"/>
            <a:r>
              <a:rPr lang="ru-RU" sz="1100" dirty="0">
                <a:solidFill>
                  <a:prstClr val="black"/>
                </a:solidFill>
                <a:latin typeface="Times New Roman" pitchFamily="18" charset="0"/>
                <a:cs typeface="Times New Roman" pitchFamily="18" charset="0"/>
              </a:rPr>
              <a:t>4 квартирный жилого дом, ул. Студенческая, 3, кв. 3, </a:t>
            </a:r>
            <a:r>
              <a:rPr lang="ru-RU" sz="1100" dirty="0" smtClean="0">
                <a:solidFill>
                  <a:prstClr val="black"/>
                </a:solidFill>
                <a:latin typeface="Times New Roman" pitchFamily="18" charset="0"/>
                <a:cs typeface="Times New Roman" pitchFamily="18" charset="0"/>
              </a:rPr>
              <a:t>4 – 4 132,4</a:t>
            </a:r>
          </a:p>
          <a:p>
            <a:pPr marL="715963"/>
            <a:r>
              <a:rPr lang="ru-RU" sz="1100" dirty="0">
                <a:solidFill>
                  <a:prstClr val="black"/>
                </a:solidFill>
                <a:latin typeface="Times New Roman" pitchFamily="18" charset="0"/>
                <a:cs typeface="Times New Roman" pitchFamily="18" charset="0"/>
              </a:rPr>
              <a:t>4 квартирный дом, ул. Центральная, </a:t>
            </a:r>
            <a:r>
              <a:rPr lang="ru-RU" sz="1100" dirty="0" smtClean="0">
                <a:solidFill>
                  <a:prstClr val="black"/>
                </a:solidFill>
                <a:latin typeface="Times New Roman" pitchFamily="18" charset="0"/>
                <a:cs typeface="Times New Roman" pitchFamily="18" charset="0"/>
              </a:rPr>
              <a:t>25 – 791,9</a:t>
            </a:r>
          </a:p>
          <a:p>
            <a:pPr marL="715963"/>
            <a:r>
              <a:rPr lang="ru-RU" sz="1100" b="1" dirty="0" smtClean="0">
                <a:solidFill>
                  <a:prstClr val="black"/>
                </a:solidFill>
                <a:latin typeface="Times New Roman" pitchFamily="18" charset="0"/>
                <a:cs typeface="Times New Roman" pitchFamily="18" charset="0"/>
              </a:rPr>
              <a:t>п</a:t>
            </a:r>
            <a:r>
              <a:rPr lang="ru-RU" sz="1100" b="1" dirty="0">
                <a:solidFill>
                  <a:prstClr val="black"/>
                </a:solidFill>
                <a:latin typeface="Times New Roman" pitchFamily="18" charset="0"/>
                <a:cs typeface="Times New Roman" pitchFamily="18" charset="0"/>
              </a:rPr>
              <a:t>. </a:t>
            </a:r>
            <a:r>
              <a:rPr lang="ru-RU" sz="1100" b="1" dirty="0" err="1" smtClean="0">
                <a:solidFill>
                  <a:prstClr val="black"/>
                </a:solidFill>
                <a:latin typeface="Times New Roman" pitchFamily="18" charset="0"/>
                <a:cs typeface="Times New Roman" pitchFamily="18" charset="0"/>
              </a:rPr>
              <a:t>Енашимо</a:t>
            </a:r>
            <a:endParaRPr lang="ru-RU" sz="1100" b="1" dirty="0" smtClean="0">
              <a:solidFill>
                <a:prstClr val="black"/>
              </a:solidFill>
              <a:latin typeface="Times New Roman" pitchFamily="18" charset="0"/>
              <a:cs typeface="Times New Roman" pitchFamily="18" charset="0"/>
            </a:endParaRPr>
          </a:p>
          <a:p>
            <a:pPr marL="715963"/>
            <a:r>
              <a:rPr lang="ru-RU" sz="1100" dirty="0">
                <a:solidFill>
                  <a:prstClr val="black"/>
                </a:solidFill>
                <a:latin typeface="Times New Roman" pitchFamily="18" charset="0"/>
                <a:cs typeface="Times New Roman" pitchFamily="18" charset="0"/>
              </a:rPr>
              <a:t>4 квартирный жилого дом, ул. Лесная, 2, кв.2, 3, </a:t>
            </a:r>
            <a:r>
              <a:rPr lang="ru-RU" sz="1100" dirty="0" smtClean="0">
                <a:solidFill>
                  <a:prstClr val="black"/>
                </a:solidFill>
                <a:latin typeface="Times New Roman" pitchFamily="18" charset="0"/>
                <a:cs typeface="Times New Roman" pitchFamily="18" charset="0"/>
              </a:rPr>
              <a:t>5 – 8 656,9</a:t>
            </a:r>
          </a:p>
          <a:p>
            <a:pPr marL="715963"/>
            <a:r>
              <a:rPr lang="ru-RU" sz="1100" dirty="0">
                <a:solidFill>
                  <a:prstClr val="black"/>
                </a:solidFill>
                <a:latin typeface="Times New Roman" pitchFamily="18" charset="0"/>
                <a:cs typeface="Times New Roman" pitchFamily="18" charset="0"/>
              </a:rPr>
              <a:t>2 квартирный жилого дом, ул. Энергетиков, 1, </a:t>
            </a:r>
            <a:r>
              <a:rPr lang="ru-RU" sz="1100" dirty="0" smtClean="0">
                <a:solidFill>
                  <a:prstClr val="black"/>
                </a:solidFill>
                <a:latin typeface="Times New Roman" pitchFamily="18" charset="0"/>
                <a:cs typeface="Times New Roman" pitchFamily="18" charset="0"/>
              </a:rPr>
              <a:t>кв.2 – 4 366,6</a:t>
            </a:r>
          </a:p>
          <a:p>
            <a:pPr marL="715963"/>
            <a:r>
              <a:rPr lang="ru-RU" sz="1100" b="1" dirty="0" smtClean="0">
                <a:solidFill>
                  <a:prstClr val="black"/>
                </a:solidFill>
                <a:latin typeface="Times New Roman" pitchFamily="18" charset="0"/>
                <a:cs typeface="Times New Roman" pitchFamily="18" charset="0"/>
              </a:rPr>
              <a:t>п</a:t>
            </a:r>
            <a:r>
              <a:rPr lang="ru-RU" sz="1100" b="1" dirty="0">
                <a:solidFill>
                  <a:prstClr val="black"/>
                </a:solidFill>
                <a:latin typeface="Times New Roman" pitchFamily="18" charset="0"/>
                <a:cs typeface="Times New Roman" pitchFamily="18" charset="0"/>
              </a:rPr>
              <a:t>. </a:t>
            </a:r>
            <a:r>
              <a:rPr lang="ru-RU" sz="1100" b="1" dirty="0" err="1" smtClean="0">
                <a:solidFill>
                  <a:prstClr val="black"/>
                </a:solidFill>
                <a:latin typeface="Times New Roman" pitchFamily="18" charset="0"/>
                <a:cs typeface="Times New Roman" pitchFamily="18" charset="0"/>
              </a:rPr>
              <a:t>Вельмо</a:t>
            </a:r>
            <a:endParaRPr lang="ru-RU" sz="1100" b="1" dirty="0" smtClean="0">
              <a:solidFill>
                <a:prstClr val="black"/>
              </a:solidFill>
              <a:latin typeface="Times New Roman" pitchFamily="18" charset="0"/>
              <a:cs typeface="Times New Roman" pitchFamily="18" charset="0"/>
            </a:endParaRPr>
          </a:p>
          <a:p>
            <a:pPr marL="715963"/>
            <a:r>
              <a:rPr lang="ru-RU" sz="1100" dirty="0">
                <a:solidFill>
                  <a:prstClr val="black"/>
                </a:solidFill>
                <a:latin typeface="Times New Roman" pitchFamily="18" charset="0"/>
                <a:cs typeface="Times New Roman" pitchFamily="18" charset="0"/>
              </a:rPr>
              <a:t>3 квартирный дом, ул. Центральная, </a:t>
            </a:r>
            <a:r>
              <a:rPr lang="ru-RU" sz="1100" dirty="0" smtClean="0">
                <a:solidFill>
                  <a:prstClr val="black"/>
                </a:solidFill>
                <a:latin typeface="Times New Roman" pitchFamily="18" charset="0"/>
                <a:cs typeface="Times New Roman" pitchFamily="18" charset="0"/>
              </a:rPr>
              <a:t>23 – 695,6</a:t>
            </a:r>
          </a:p>
          <a:p>
            <a:pPr marL="715963"/>
            <a:r>
              <a:rPr lang="ru-RU" sz="1100" dirty="0">
                <a:solidFill>
                  <a:prstClr val="black"/>
                </a:solidFill>
                <a:latin typeface="Times New Roman" pitchFamily="18" charset="0"/>
                <a:cs typeface="Times New Roman" pitchFamily="18" charset="0"/>
              </a:rPr>
              <a:t>2 квартирный дом, ул. Лесная, 10, кв. </a:t>
            </a:r>
            <a:r>
              <a:rPr lang="ru-RU" sz="1100" dirty="0" smtClean="0">
                <a:solidFill>
                  <a:prstClr val="black"/>
                </a:solidFill>
                <a:latin typeface="Times New Roman" pitchFamily="18" charset="0"/>
                <a:cs typeface="Times New Roman" pitchFamily="18" charset="0"/>
              </a:rPr>
              <a:t>1 – 636,4</a:t>
            </a:r>
            <a:endParaRPr lang="ru-RU" sz="1100" dirty="0">
              <a:solidFill>
                <a:prstClr val="black"/>
              </a:solidFill>
              <a:latin typeface="Times New Roman" pitchFamily="18" charset="0"/>
              <a:cs typeface="Times New Roman" pitchFamily="18" charset="0"/>
            </a:endParaRPr>
          </a:p>
          <a:p>
            <a:pPr marL="715963"/>
            <a:endParaRPr lang="ru-RU" sz="1100" dirty="0">
              <a:solidFill>
                <a:prstClr val="black"/>
              </a:solidFill>
              <a:latin typeface="Times New Roman" pitchFamily="18" charset="0"/>
              <a:cs typeface="Times New Roman" pitchFamily="18" charset="0"/>
            </a:endParaRPr>
          </a:p>
        </p:txBody>
      </p:sp>
      <p:sp>
        <p:nvSpPr>
          <p:cNvPr id="7" name="Прямоугольник 6"/>
          <p:cNvSpPr/>
          <p:nvPr/>
        </p:nvSpPr>
        <p:spPr>
          <a:xfrm>
            <a:off x="1237439" y="1463194"/>
            <a:ext cx="7056784" cy="464743"/>
          </a:xfrm>
          <a:prstGeom prst="rect">
            <a:avLst/>
          </a:prstGeom>
        </p:spPr>
        <p:txBody>
          <a:bodyPr wrap="square">
            <a:spAutoFit/>
          </a:bodyPr>
          <a:lstStyle/>
          <a:p>
            <a:pPr marL="342900" indent="-342900">
              <a:spcBef>
                <a:spcPct val="20000"/>
              </a:spcBef>
            </a:pPr>
            <a:r>
              <a:rPr lang="ru-RU" sz="1100" dirty="0" smtClean="0">
                <a:solidFill>
                  <a:prstClr val="black"/>
                </a:solidFill>
                <a:latin typeface="Times New Roman" pitchFamily="18" charset="0"/>
                <a:cs typeface="Times New Roman" pitchFamily="18" charset="0"/>
              </a:rPr>
              <a:t>Подготовка </a:t>
            </a:r>
            <a:r>
              <a:rPr lang="ru-RU" sz="1100" dirty="0">
                <a:solidFill>
                  <a:prstClr val="black"/>
                </a:solidFill>
                <a:latin typeface="Times New Roman" pitchFamily="18" charset="0"/>
                <a:cs typeface="Times New Roman" pitchFamily="18" charset="0"/>
              </a:rPr>
              <a:t>проектов капитальных ремонтов объектов муниципальной </a:t>
            </a:r>
            <a:r>
              <a:rPr lang="ru-RU" sz="1100" dirty="0" smtClean="0">
                <a:solidFill>
                  <a:prstClr val="black"/>
                </a:solidFill>
                <a:latin typeface="Times New Roman" pitchFamily="18" charset="0"/>
                <a:cs typeface="Times New Roman" pitchFamily="18" charset="0"/>
              </a:rPr>
              <a:t>собственности – 1 500,0 </a:t>
            </a:r>
          </a:p>
          <a:p>
            <a:pPr marL="342900" indent="-342900">
              <a:spcBef>
                <a:spcPct val="20000"/>
              </a:spcBef>
            </a:pPr>
            <a:r>
              <a:rPr lang="ru-RU" sz="1100" dirty="0" smtClean="0">
                <a:solidFill>
                  <a:prstClr val="black"/>
                </a:solidFill>
                <a:latin typeface="Times New Roman" pitchFamily="18" charset="0"/>
                <a:cs typeface="Times New Roman" pitchFamily="18" charset="0"/>
              </a:rPr>
              <a:t>Проверка </a:t>
            </a:r>
            <a:r>
              <a:rPr lang="ru-RU" sz="1100" dirty="0">
                <a:solidFill>
                  <a:prstClr val="black"/>
                </a:solidFill>
                <a:latin typeface="Times New Roman" pitchFamily="18" charset="0"/>
                <a:cs typeface="Times New Roman" pitchFamily="18" charset="0"/>
              </a:rPr>
              <a:t>достоверности определения сметной стоимости капитального ремонта  – </a:t>
            </a:r>
            <a:r>
              <a:rPr lang="ru-RU" sz="1100" dirty="0" smtClean="0">
                <a:solidFill>
                  <a:prstClr val="black"/>
                </a:solidFill>
                <a:latin typeface="Times New Roman" pitchFamily="18" charset="0"/>
                <a:cs typeface="Times New Roman" pitchFamily="18" charset="0"/>
              </a:rPr>
              <a:t>3 487,7</a:t>
            </a:r>
            <a:endParaRPr lang="ru-RU" sz="1100" dirty="0">
              <a:solidFill>
                <a:prstClr val="black"/>
              </a:solidFill>
              <a:latin typeface="Times New Roman" pitchFamily="18" charset="0"/>
              <a:cs typeface="Times New Roman" pitchFamily="18" charset="0"/>
            </a:endParaRPr>
          </a:p>
        </p:txBody>
      </p:sp>
      <p:pic>
        <p:nvPicPr>
          <p:cNvPr id="2051" name="Picture 3" descr="C:\Users\user\Pictures\depositphotos_10400081-stock-photo-3d-workers-team-of-wor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312" y="32246"/>
            <a:ext cx="1656184" cy="13951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Pictures\images (1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4910888"/>
            <a:ext cx="3385221" cy="1584176"/>
          </a:xfrm>
          <a:prstGeom prst="rect">
            <a:avLst/>
          </a:prstGeom>
          <a:noFill/>
          <a:extLst>
            <a:ext uri="{909E8E84-426E-40DD-AFC4-6F175D3DCCD1}">
              <a14:hiddenFill xmlns:a14="http://schemas.microsoft.com/office/drawing/2010/main">
                <a:solidFill>
                  <a:srgbClr val="FFFFFF"/>
                </a:solidFill>
              </a14:hiddenFill>
            </a:ext>
          </a:extLst>
        </p:spPr>
      </p:pic>
      <p:sp>
        <p:nvSpPr>
          <p:cNvPr id="12" name="Блок-схема: перфолента 11"/>
          <p:cNvSpPr/>
          <p:nvPr/>
        </p:nvSpPr>
        <p:spPr>
          <a:xfrm>
            <a:off x="2589292" y="851282"/>
            <a:ext cx="2885828" cy="576064"/>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Жилищное хозяйство 98 779,8</a:t>
            </a:r>
            <a:endParaRPr lang="ru-RU" sz="1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0195051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3" y="44624"/>
            <a:ext cx="6635191" cy="576064"/>
          </a:xfrm>
        </p:spPr>
        <p:txBody>
          <a:bodyPr>
            <a:normAutofit fontScale="90000"/>
          </a:bodyPr>
          <a:lstStyle/>
          <a:p>
            <a:r>
              <a:rPr lang="ru-RU" sz="2000" dirty="0" smtClean="0">
                <a:latin typeface="Times New Roman" pitchFamily="18" charset="0"/>
                <a:cs typeface="Times New Roman" pitchFamily="18" charset="0"/>
              </a:rPr>
              <a:t>Капитальный ремонт объектов недвижимого имущества Северо-Енисейского района на 2022 год, 39 941,0 (тыс. рублей) </a:t>
            </a:r>
            <a:endParaRPr lang="ru-RU" sz="2000" dirty="0">
              <a:latin typeface="Times New Roman" pitchFamily="18" charset="0"/>
              <a:cs typeface="Times New Roman" pitchFamily="18" charset="0"/>
            </a:endParaRPr>
          </a:p>
        </p:txBody>
      </p:sp>
      <p:sp>
        <p:nvSpPr>
          <p:cNvPr id="6" name="Объект 5"/>
          <p:cNvSpPr>
            <a:spLocks noGrp="1"/>
          </p:cNvSpPr>
          <p:nvPr>
            <p:ph idx="1"/>
          </p:nvPr>
        </p:nvSpPr>
        <p:spPr>
          <a:xfrm>
            <a:off x="683568" y="1669673"/>
            <a:ext cx="3672408" cy="1615311"/>
          </a:xfrm>
        </p:spPr>
        <p:txBody>
          <a:bodyPr>
            <a:normAutofit/>
          </a:bodyPr>
          <a:lstStyle/>
          <a:p>
            <a:pPr marL="0" indent="0">
              <a:buNone/>
            </a:pPr>
            <a:r>
              <a:rPr lang="ru-RU" sz="1000" dirty="0" smtClean="0">
                <a:latin typeface="Times New Roman" pitchFamily="18" charset="0"/>
                <a:cs typeface="Times New Roman" pitchFamily="18" charset="0"/>
              </a:rPr>
              <a:t>Участок </a:t>
            </a:r>
            <a:r>
              <a:rPr lang="ru-RU" sz="1000" dirty="0">
                <a:latin typeface="Times New Roman" pitchFamily="18" charset="0"/>
                <a:cs typeface="Times New Roman" pitchFamily="18" charset="0"/>
              </a:rPr>
              <a:t>сети </a:t>
            </a:r>
            <a:r>
              <a:rPr lang="ru-RU" sz="1000" dirty="0" err="1">
                <a:latin typeface="Times New Roman" pitchFamily="18" charset="0"/>
                <a:cs typeface="Times New Roman" pitchFamily="18" charset="0"/>
              </a:rPr>
              <a:t>тепловодоснабжения</a:t>
            </a:r>
            <a:r>
              <a:rPr lang="ru-RU" sz="1000" dirty="0">
                <a:latin typeface="Times New Roman" pitchFamily="18" charset="0"/>
                <a:cs typeface="Times New Roman" pitchFamily="18" charset="0"/>
              </a:rPr>
              <a:t> от ТК-93А до </a:t>
            </a:r>
            <a:r>
              <a:rPr lang="ru-RU" sz="1000" dirty="0" smtClean="0">
                <a:latin typeface="Times New Roman" pitchFamily="18" charset="0"/>
                <a:cs typeface="Times New Roman" pitchFamily="18" charset="0"/>
              </a:rPr>
              <a:t>ТК-104, </a:t>
            </a:r>
          </a:p>
          <a:p>
            <a:pPr marL="0" indent="0">
              <a:buNone/>
            </a:pPr>
            <a:r>
              <a:rPr lang="ru-RU" sz="1000" dirty="0" smtClean="0">
                <a:latin typeface="Times New Roman" pitchFamily="18" charset="0"/>
                <a:cs typeface="Times New Roman" pitchFamily="18" charset="0"/>
              </a:rPr>
              <a:t>в </a:t>
            </a:r>
            <a:r>
              <a:rPr lang="ru-RU" sz="1000" dirty="0" err="1" smtClean="0">
                <a:latin typeface="Times New Roman" pitchFamily="18" charset="0"/>
                <a:cs typeface="Times New Roman" pitchFamily="18" charset="0"/>
              </a:rPr>
              <a:t>гп</a:t>
            </a:r>
            <a:r>
              <a:rPr lang="ru-RU" sz="1000" dirty="0" smtClean="0">
                <a:latin typeface="Times New Roman" pitchFamily="18" charset="0"/>
                <a:cs typeface="Times New Roman" pitchFamily="18" charset="0"/>
              </a:rPr>
              <a:t> Северо-Енисейский – 9 875,5</a:t>
            </a:r>
          </a:p>
          <a:p>
            <a:pPr marL="0" indent="0">
              <a:buNone/>
            </a:pPr>
            <a:r>
              <a:rPr lang="ru-RU" sz="1000" dirty="0">
                <a:latin typeface="Times New Roman" pitchFamily="18" charset="0"/>
                <a:cs typeface="Times New Roman" pitchFamily="18" charset="0"/>
              </a:rPr>
              <a:t>участок сети ТВС от ул. Набережная, 6А до ул. Набережная, 6</a:t>
            </a:r>
            <a:r>
              <a:rPr lang="ru-RU" sz="1000" dirty="0" smtClean="0">
                <a:latin typeface="Times New Roman" pitchFamily="18" charset="0"/>
                <a:cs typeface="Times New Roman" pitchFamily="18" charset="0"/>
              </a:rPr>
              <a:t>,</a:t>
            </a:r>
          </a:p>
          <a:p>
            <a:pPr marL="0" indent="0">
              <a:buNone/>
            </a:pP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гп</a:t>
            </a:r>
            <a:r>
              <a:rPr lang="ru-RU" sz="1000" dirty="0" smtClean="0">
                <a:latin typeface="Times New Roman" pitchFamily="18" charset="0"/>
                <a:cs typeface="Times New Roman" pitchFamily="18" charset="0"/>
              </a:rPr>
              <a:t> Северо-Енисейский – 7 606,1</a:t>
            </a:r>
          </a:p>
          <a:p>
            <a:pPr marL="0" indent="0">
              <a:buNone/>
            </a:pPr>
            <a:r>
              <a:rPr lang="ru-RU" sz="1000" dirty="0" smtClean="0">
                <a:latin typeface="Times New Roman" pitchFamily="18" charset="0"/>
                <a:cs typeface="Times New Roman" pitchFamily="18" charset="0"/>
              </a:rPr>
              <a:t>Участок </a:t>
            </a:r>
            <a:r>
              <a:rPr lang="ru-RU" sz="1000" dirty="0">
                <a:latin typeface="Times New Roman" pitchFamily="18" charset="0"/>
                <a:cs typeface="Times New Roman" pitchFamily="18" charset="0"/>
              </a:rPr>
              <a:t>сети ТВС от ул. Советская до ул. Пушкина, 4</a:t>
            </a:r>
            <a:r>
              <a:rPr lang="ru-RU" sz="1000" dirty="0" smtClean="0">
                <a:latin typeface="Times New Roman" pitchFamily="18" charset="0"/>
                <a:cs typeface="Times New Roman" pitchFamily="18" charset="0"/>
              </a:rPr>
              <a:t>,</a:t>
            </a:r>
          </a:p>
          <a:p>
            <a:pPr marL="0" indent="0">
              <a:buNone/>
            </a:pPr>
            <a:r>
              <a:rPr lang="ru-RU" sz="1000" dirty="0" smtClean="0">
                <a:latin typeface="Times New Roman" pitchFamily="18" charset="0"/>
                <a:cs typeface="Times New Roman" pitchFamily="18" charset="0"/>
              </a:rPr>
              <a:t> </a:t>
            </a:r>
            <a:r>
              <a:rPr lang="ru-RU" sz="1000" dirty="0" err="1">
                <a:latin typeface="Times New Roman" pitchFamily="18" charset="0"/>
                <a:cs typeface="Times New Roman" pitchFamily="18" charset="0"/>
              </a:rPr>
              <a:t>гп</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Северо-Енисейский – 2 846,2</a:t>
            </a:r>
          </a:p>
          <a:p>
            <a:pPr marL="0" indent="0">
              <a:buNone/>
            </a:pPr>
            <a:r>
              <a:rPr lang="ru-RU" sz="1000" dirty="0">
                <a:latin typeface="Times New Roman" pitchFamily="18" charset="0"/>
                <a:cs typeface="Times New Roman" pitchFamily="18" charset="0"/>
              </a:rPr>
              <a:t>Сеть холодного водоснабжения от ТПС-1 до котельной №1</a:t>
            </a:r>
            <a:r>
              <a:rPr lang="ru-RU" sz="1000" dirty="0" smtClean="0">
                <a:latin typeface="Times New Roman" pitchFamily="18" charset="0"/>
                <a:cs typeface="Times New Roman" pitchFamily="18" charset="0"/>
              </a:rPr>
              <a:t>,</a:t>
            </a:r>
          </a:p>
          <a:p>
            <a:pPr marL="0" indent="0">
              <a:buNone/>
            </a:pPr>
            <a:r>
              <a:rPr lang="ru-RU" sz="1000" dirty="0" smtClean="0">
                <a:latin typeface="Times New Roman" pitchFamily="18" charset="0"/>
                <a:cs typeface="Times New Roman" pitchFamily="18" charset="0"/>
              </a:rPr>
              <a:t> </a:t>
            </a:r>
            <a:r>
              <a:rPr lang="ru-RU" sz="1000" dirty="0" err="1">
                <a:latin typeface="Times New Roman" pitchFamily="18" charset="0"/>
                <a:cs typeface="Times New Roman" pitchFamily="18" charset="0"/>
              </a:rPr>
              <a:t>гп</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Северо-Енисейский – 1 491,1</a:t>
            </a:r>
          </a:p>
        </p:txBody>
      </p:sp>
      <p:sp>
        <p:nvSpPr>
          <p:cNvPr id="8" name="Блок-схема: перфолента 7"/>
          <p:cNvSpPr/>
          <p:nvPr/>
        </p:nvSpPr>
        <p:spPr>
          <a:xfrm>
            <a:off x="5533652" y="4340160"/>
            <a:ext cx="3340825" cy="709038"/>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lvl="0" algn="ctr"/>
            <a:r>
              <a:rPr lang="ru-RU" sz="1400" dirty="0">
                <a:solidFill>
                  <a:prstClr val="black"/>
                </a:solidFill>
                <a:latin typeface="Times New Roman" pitchFamily="18" charset="0"/>
                <a:cs typeface="Times New Roman" pitchFamily="18" charset="0"/>
              </a:rPr>
              <a:t>Другие общегосударственные вопросы</a:t>
            </a:r>
          </a:p>
          <a:p>
            <a:pPr algn="ctr"/>
            <a:r>
              <a:rPr lang="ru-RU" sz="1400" dirty="0" smtClean="0">
                <a:solidFill>
                  <a:prstClr val="black"/>
                </a:solidFill>
                <a:latin typeface="Times New Roman" pitchFamily="18" charset="0"/>
                <a:cs typeface="Times New Roman" pitchFamily="18" charset="0"/>
              </a:rPr>
              <a:t> 4 907,1</a:t>
            </a:r>
            <a:endParaRPr lang="ru-RU" sz="1400" dirty="0">
              <a:solidFill>
                <a:prstClr val="black"/>
              </a:solidFill>
              <a:latin typeface="Times New Roman" pitchFamily="18" charset="0"/>
              <a:cs typeface="Times New Roman" pitchFamily="18" charset="0"/>
            </a:endParaRPr>
          </a:p>
        </p:txBody>
      </p:sp>
      <p:sp>
        <p:nvSpPr>
          <p:cNvPr id="9" name="Блок-схема: перфолента 8"/>
          <p:cNvSpPr/>
          <p:nvPr/>
        </p:nvSpPr>
        <p:spPr>
          <a:xfrm>
            <a:off x="1285486" y="779215"/>
            <a:ext cx="2885828" cy="576064"/>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Коммунальное хозяйство 21 818,9</a:t>
            </a:r>
            <a:endParaRPr lang="ru-RU" sz="1400" dirty="0">
              <a:solidFill>
                <a:prstClr val="black"/>
              </a:solidFill>
              <a:latin typeface="Times New Roman" pitchFamily="18" charset="0"/>
              <a:cs typeface="Times New Roman" pitchFamily="18" charset="0"/>
            </a:endParaRPr>
          </a:p>
        </p:txBody>
      </p:sp>
      <p:sp>
        <p:nvSpPr>
          <p:cNvPr id="18" name="Скругленная прямоугольная выноска 17"/>
          <p:cNvSpPr/>
          <p:nvPr/>
        </p:nvSpPr>
        <p:spPr>
          <a:xfrm>
            <a:off x="82352" y="1556792"/>
            <a:ext cx="4824536" cy="1613305"/>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0" name="Скругленная прямоугольная выноска 19"/>
          <p:cNvSpPr/>
          <p:nvPr/>
        </p:nvSpPr>
        <p:spPr>
          <a:xfrm>
            <a:off x="82352" y="4340160"/>
            <a:ext cx="5290734" cy="1691863"/>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2" name="Прямоугольник 21"/>
          <p:cNvSpPr/>
          <p:nvPr/>
        </p:nvSpPr>
        <p:spPr>
          <a:xfrm>
            <a:off x="5634117" y="5213508"/>
            <a:ext cx="3240360" cy="553998"/>
          </a:xfrm>
          <a:prstGeom prst="rect">
            <a:avLst/>
          </a:prstGeom>
        </p:spPr>
        <p:txBody>
          <a:bodyPr wrap="square">
            <a:spAutoFit/>
          </a:bodyPr>
          <a:lstStyle/>
          <a:p>
            <a:r>
              <a:rPr lang="ru-RU" sz="1000" dirty="0" smtClean="0">
                <a:solidFill>
                  <a:prstClr val="black"/>
                </a:solidFill>
                <a:latin typeface="Times New Roman" pitchFamily="18" charset="0"/>
                <a:cs typeface="Times New Roman" pitchFamily="18" charset="0"/>
              </a:rPr>
              <a:t>Система </a:t>
            </a:r>
            <a:r>
              <a:rPr lang="ru-RU" sz="1000" dirty="0">
                <a:solidFill>
                  <a:prstClr val="black"/>
                </a:solidFill>
                <a:latin typeface="Times New Roman" pitchFamily="18" charset="0"/>
                <a:cs typeface="Times New Roman" pitchFamily="18" charset="0"/>
              </a:rPr>
              <a:t>холодного и горячего водоснабжения в здании администрации Северо-Енисейского района, ул. Ленина, 48, </a:t>
            </a:r>
            <a:r>
              <a:rPr lang="ru-RU" sz="1000" dirty="0" err="1">
                <a:solidFill>
                  <a:prstClr val="black"/>
                </a:solidFill>
                <a:latin typeface="Times New Roman" pitchFamily="18" charset="0"/>
                <a:cs typeface="Times New Roman" pitchFamily="18" charset="0"/>
              </a:rPr>
              <a:t>гп</a:t>
            </a:r>
            <a:r>
              <a:rPr lang="ru-RU" sz="1000" dirty="0">
                <a:solidFill>
                  <a:prstClr val="black"/>
                </a:solidFill>
                <a:latin typeface="Times New Roman" pitchFamily="18" charset="0"/>
                <a:cs typeface="Times New Roman" pitchFamily="18" charset="0"/>
              </a:rPr>
              <a:t> </a:t>
            </a:r>
            <a:r>
              <a:rPr lang="ru-RU" sz="1000" dirty="0" smtClean="0">
                <a:solidFill>
                  <a:prstClr val="black"/>
                </a:solidFill>
                <a:latin typeface="Times New Roman" pitchFamily="18" charset="0"/>
                <a:cs typeface="Times New Roman" pitchFamily="18" charset="0"/>
              </a:rPr>
              <a:t>Северо-Енисейский – 4 907,1</a:t>
            </a:r>
          </a:p>
        </p:txBody>
      </p:sp>
      <p:sp>
        <p:nvSpPr>
          <p:cNvPr id="5" name="Прямоугольник 4"/>
          <p:cNvSpPr/>
          <p:nvPr/>
        </p:nvSpPr>
        <p:spPr>
          <a:xfrm>
            <a:off x="5373086" y="2226527"/>
            <a:ext cx="3708414" cy="1631216"/>
          </a:xfrm>
          <a:prstGeom prst="rect">
            <a:avLst/>
          </a:prstGeom>
        </p:spPr>
        <p:txBody>
          <a:bodyPr wrap="square">
            <a:spAutoFit/>
          </a:bodyPr>
          <a:lstStyle/>
          <a:p>
            <a:pPr lvl="0"/>
            <a:r>
              <a:rPr lang="ru-RU" sz="1000" dirty="0">
                <a:solidFill>
                  <a:prstClr val="black"/>
                </a:solidFill>
                <a:latin typeface="Times New Roman" pitchFamily="18" charset="0"/>
                <a:cs typeface="Times New Roman" pitchFamily="18" charset="0"/>
              </a:rPr>
              <a:t>Расходы на проверку сметной стоимости – 100,0</a:t>
            </a:r>
          </a:p>
          <a:p>
            <a:pPr lvl="0"/>
            <a:r>
              <a:rPr lang="ru-RU" sz="1000" dirty="0">
                <a:solidFill>
                  <a:prstClr val="black"/>
                </a:solidFill>
                <a:latin typeface="Times New Roman" pitchFamily="18" charset="0"/>
                <a:cs typeface="Times New Roman" pitchFamily="18" charset="0"/>
              </a:rPr>
              <a:t>Расходы по подготовке проектов капитальных ремонтов  -  50,0</a:t>
            </a:r>
          </a:p>
          <a:p>
            <a:pPr lvl="0"/>
            <a:r>
              <a:rPr lang="ru-RU" sz="1000" dirty="0" smtClean="0">
                <a:solidFill>
                  <a:prstClr val="black"/>
                </a:solidFill>
                <a:latin typeface="Times New Roman" pitchFamily="18" charset="0"/>
                <a:cs typeface="Times New Roman" pitchFamily="18" charset="0"/>
              </a:rPr>
              <a:t>Здание </a:t>
            </a:r>
            <a:r>
              <a:rPr lang="ru-RU" sz="1000" dirty="0">
                <a:solidFill>
                  <a:prstClr val="black"/>
                </a:solidFill>
                <a:latin typeface="Times New Roman" pitchFamily="18" charset="0"/>
                <a:cs typeface="Times New Roman" pitchFamily="18" charset="0"/>
              </a:rPr>
              <a:t>РДК «Металлург» муниципального бюджетного учреждения «Централизованная клубная система Северо-Енисейского района» по ул. Ленина, 9, </a:t>
            </a:r>
            <a:r>
              <a:rPr lang="ru-RU" sz="1000" dirty="0" err="1">
                <a:solidFill>
                  <a:prstClr val="black"/>
                </a:solidFill>
                <a:latin typeface="Times New Roman" pitchFamily="18" charset="0"/>
                <a:cs typeface="Times New Roman" pitchFamily="18" charset="0"/>
              </a:rPr>
              <a:t>гп</a:t>
            </a:r>
            <a:r>
              <a:rPr lang="ru-RU" sz="1000" dirty="0">
                <a:solidFill>
                  <a:prstClr val="black"/>
                </a:solidFill>
                <a:latin typeface="Times New Roman" pitchFamily="18" charset="0"/>
                <a:cs typeface="Times New Roman" pitchFamily="18" charset="0"/>
              </a:rPr>
              <a:t> Северо-Енисейский – 5 070,1</a:t>
            </a:r>
          </a:p>
          <a:p>
            <a:pPr lvl="0"/>
            <a:r>
              <a:rPr lang="ru-RU" sz="1000" dirty="0" smtClean="0">
                <a:solidFill>
                  <a:prstClr val="black"/>
                </a:solidFill>
                <a:latin typeface="Times New Roman" pitchFamily="18" charset="0"/>
                <a:cs typeface="Times New Roman" pitchFamily="18" charset="0"/>
              </a:rPr>
              <a:t>Здание </a:t>
            </a:r>
            <a:r>
              <a:rPr lang="ru-RU" sz="1000" dirty="0">
                <a:solidFill>
                  <a:prstClr val="black"/>
                </a:solidFill>
                <a:latin typeface="Times New Roman" pitchFamily="18" charset="0"/>
                <a:cs typeface="Times New Roman" pitchFamily="18" charset="0"/>
              </a:rPr>
              <a:t>муниципального бюджетного учреждения «Муниципальный музей истории золотодобычи Северо-Енисейского района», ул. Ленина, 42, </a:t>
            </a:r>
            <a:r>
              <a:rPr lang="ru-RU" sz="1000" dirty="0" err="1">
                <a:solidFill>
                  <a:prstClr val="black"/>
                </a:solidFill>
                <a:latin typeface="Times New Roman" pitchFamily="18" charset="0"/>
                <a:cs typeface="Times New Roman" pitchFamily="18" charset="0"/>
              </a:rPr>
              <a:t>гп</a:t>
            </a:r>
            <a:r>
              <a:rPr lang="ru-RU" sz="1000" dirty="0">
                <a:solidFill>
                  <a:prstClr val="black"/>
                </a:solidFill>
                <a:latin typeface="Times New Roman" pitchFamily="18" charset="0"/>
                <a:cs typeface="Times New Roman" pitchFamily="18" charset="0"/>
              </a:rPr>
              <a:t> Северо-Енисейский – 2 932,7</a:t>
            </a:r>
          </a:p>
        </p:txBody>
      </p:sp>
      <p:sp>
        <p:nvSpPr>
          <p:cNvPr id="14" name="Блок-схема: перфолента 13"/>
          <p:cNvSpPr/>
          <p:nvPr/>
        </p:nvSpPr>
        <p:spPr>
          <a:xfrm>
            <a:off x="5698579" y="1332480"/>
            <a:ext cx="2808312" cy="674386"/>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a:solidFill>
                  <a:prstClr val="black"/>
                </a:solidFill>
                <a:latin typeface="Times New Roman" pitchFamily="18" charset="0"/>
                <a:cs typeface="Times New Roman" pitchFamily="18" charset="0"/>
              </a:rPr>
              <a:t>Культура 8 152,8 </a:t>
            </a:r>
          </a:p>
        </p:txBody>
      </p:sp>
      <p:sp>
        <p:nvSpPr>
          <p:cNvPr id="15" name="Скругленная прямоугольная выноска 14"/>
          <p:cNvSpPr/>
          <p:nvPr/>
        </p:nvSpPr>
        <p:spPr>
          <a:xfrm>
            <a:off x="5351880" y="2226527"/>
            <a:ext cx="3654407" cy="1722968"/>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7" name="Объект 5"/>
          <p:cNvSpPr txBox="1">
            <a:spLocks/>
          </p:cNvSpPr>
          <p:nvPr/>
        </p:nvSpPr>
        <p:spPr>
          <a:xfrm>
            <a:off x="64104" y="4502016"/>
            <a:ext cx="5184576" cy="1368152"/>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sz="1000" dirty="0">
                <a:latin typeface="Times New Roman" pitchFamily="18" charset="0"/>
                <a:cs typeface="Times New Roman" pitchFamily="18" charset="0"/>
              </a:rPr>
              <a:t>Расходы на проверку сметной стоимости – 300,0</a:t>
            </a:r>
          </a:p>
          <a:p>
            <a:pPr marL="0" indent="0">
              <a:buNone/>
            </a:pPr>
            <a:r>
              <a:rPr lang="ru-RU" sz="1000" dirty="0">
                <a:latin typeface="Times New Roman" pitchFamily="18" charset="0"/>
                <a:cs typeface="Times New Roman" pitchFamily="18" charset="0"/>
              </a:rPr>
              <a:t>Расходы по подготовке проектов капитальных ремонтов  -  150,0</a:t>
            </a:r>
          </a:p>
          <a:p>
            <a:pPr marL="0" indent="0">
              <a:buNone/>
            </a:pPr>
            <a:r>
              <a:rPr lang="ru-RU" sz="1000" dirty="0">
                <a:latin typeface="Times New Roman" pitchFamily="18" charset="0"/>
                <a:cs typeface="Times New Roman" pitchFamily="18" charset="0"/>
              </a:rPr>
              <a:t>Здание школьных мастерских муниципального бюджетного общеобразовательного учреждения «</a:t>
            </a:r>
            <a:r>
              <a:rPr lang="ru-RU" sz="1000" dirty="0" err="1">
                <a:latin typeface="Times New Roman" pitchFamily="18" charset="0"/>
                <a:cs typeface="Times New Roman" pitchFamily="18" charset="0"/>
              </a:rPr>
              <a:t>Новокаламинская</a:t>
            </a:r>
            <a:r>
              <a:rPr lang="ru-RU" sz="1000" dirty="0">
                <a:latin typeface="Times New Roman" pitchFamily="18" charset="0"/>
                <a:cs typeface="Times New Roman" pitchFamily="18" charset="0"/>
              </a:rPr>
              <a:t> средняя школа № 6», ул. Дражников, 14, п. Новая </a:t>
            </a:r>
            <a:r>
              <a:rPr lang="ru-RU" sz="1000" dirty="0" err="1">
                <a:latin typeface="Times New Roman" pitchFamily="18" charset="0"/>
                <a:cs typeface="Times New Roman" pitchFamily="18" charset="0"/>
              </a:rPr>
              <a:t>Калами</a:t>
            </a:r>
            <a:r>
              <a:rPr lang="ru-RU" sz="1000" dirty="0">
                <a:latin typeface="Times New Roman" pitchFamily="18" charset="0"/>
                <a:cs typeface="Times New Roman" pitchFamily="18" charset="0"/>
              </a:rPr>
              <a:t> – 3 981,7</a:t>
            </a:r>
          </a:p>
          <a:p>
            <a:pPr marL="0" indent="0">
              <a:buNone/>
            </a:pPr>
            <a:r>
              <a:rPr lang="ru-RU" sz="1000" dirty="0" err="1">
                <a:latin typeface="Times New Roman" pitchFamily="18" charset="0"/>
                <a:cs typeface="Times New Roman" pitchFamily="18" charset="0"/>
              </a:rPr>
              <a:t>Отмостка</a:t>
            </a:r>
            <a:r>
              <a:rPr lang="ru-RU" sz="1000" dirty="0">
                <a:latin typeface="Times New Roman" pitchFamily="18" charset="0"/>
                <a:cs typeface="Times New Roman" pitchFamily="18" charset="0"/>
              </a:rPr>
              <a:t> здания муниципального бюджетного общеобразовательного учреждения «</a:t>
            </a:r>
            <a:r>
              <a:rPr lang="ru-RU" sz="1000" dirty="0" err="1">
                <a:latin typeface="Times New Roman" pitchFamily="18" charset="0"/>
                <a:cs typeface="Times New Roman" pitchFamily="18" charset="0"/>
              </a:rPr>
              <a:t>Тейская</a:t>
            </a:r>
            <a:r>
              <a:rPr lang="ru-RU" sz="1000" dirty="0">
                <a:latin typeface="Times New Roman" pitchFamily="18" charset="0"/>
                <a:cs typeface="Times New Roman" pitchFamily="18" charset="0"/>
              </a:rPr>
              <a:t> средняя школа №3», ул. Октябрьская, 8, п. Тея – 372,7</a:t>
            </a:r>
          </a:p>
          <a:p>
            <a:pPr marL="0" indent="0">
              <a:buNone/>
            </a:pPr>
            <a:r>
              <a:rPr lang="ru-RU" sz="1000" dirty="0" err="1">
                <a:latin typeface="Times New Roman" pitchFamily="18" charset="0"/>
                <a:cs typeface="Times New Roman" pitchFamily="18" charset="0"/>
              </a:rPr>
              <a:t>Отмостка</a:t>
            </a:r>
            <a:r>
              <a:rPr lang="ru-RU" sz="1000" dirty="0">
                <a:latin typeface="Times New Roman" pitchFamily="18" charset="0"/>
                <a:cs typeface="Times New Roman" pitchFamily="18" charset="0"/>
              </a:rPr>
              <a:t> здания муниципального бюджетного общеобразовательного учреждения «Северо-Енисейская средняя школа № 2», ул. Карла Маркса, 26, </a:t>
            </a:r>
            <a:r>
              <a:rPr lang="ru-RU" sz="1000" dirty="0" err="1">
                <a:latin typeface="Times New Roman" pitchFamily="18" charset="0"/>
                <a:cs typeface="Times New Roman" pitchFamily="18" charset="0"/>
              </a:rPr>
              <a:t>гп</a:t>
            </a:r>
            <a:r>
              <a:rPr lang="ru-RU" sz="1000" dirty="0">
                <a:latin typeface="Times New Roman" pitchFamily="18" charset="0"/>
                <a:cs typeface="Times New Roman" pitchFamily="18" charset="0"/>
              </a:rPr>
              <a:t> Северо-Енисейский – 257,8</a:t>
            </a:r>
          </a:p>
        </p:txBody>
      </p:sp>
      <p:sp>
        <p:nvSpPr>
          <p:cNvPr id="21" name="Скругленная прямоугольная выноска 20"/>
          <p:cNvSpPr/>
          <p:nvPr/>
        </p:nvSpPr>
        <p:spPr>
          <a:xfrm>
            <a:off x="5533652" y="5247307"/>
            <a:ext cx="3520845" cy="622861"/>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3" name="Блок-схема: перфолента 22"/>
          <p:cNvSpPr/>
          <p:nvPr/>
        </p:nvSpPr>
        <p:spPr>
          <a:xfrm>
            <a:off x="1131110" y="3537529"/>
            <a:ext cx="2885828" cy="576064"/>
          </a:xfrm>
          <a:prstGeom prst="flowChartPunchedTape">
            <a:avLst/>
          </a:prstGeom>
          <a:solidFill>
            <a:schemeClr val="accent5">
              <a:lumMod val="20000"/>
              <a:lumOff val="80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ru-RU" sz="1400" dirty="0" smtClean="0">
                <a:solidFill>
                  <a:prstClr val="black"/>
                </a:solidFill>
                <a:latin typeface="Times New Roman" pitchFamily="18" charset="0"/>
                <a:cs typeface="Times New Roman" pitchFamily="18" charset="0"/>
              </a:rPr>
              <a:t>Образование </a:t>
            </a:r>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5 062,2</a:t>
            </a:r>
            <a:endParaRPr lang="ru-RU" sz="1400" dirty="0">
              <a:solidFill>
                <a:prstClr val="black"/>
              </a:solidFill>
              <a:latin typeface="Times New Roman" pitchFamily="18" charset="0"/>
              <a:cs typeface="Times New Roman" pitchFamily="18" charset="0"/>
            </a:endParaRPr>
          </a:p>
        </p:txBody>
      </p:sp>
      <p:pic>
        <p:nvPicPr>
          <p:cNvPr id="24" name="Picture 3" descr="C:\Users\user\Pictures\depositphotos_10400081-stock-photo-3d-workers-team-of-wor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9156" y="32246"/>
            <a:ext cx="1417340"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4216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252263"/>
          </a:xfrm>
        </p:spPr>
        <p:txBody>
          <a:bodyPr>
            <a:noAutofit/>
          </a:bodyPr>
          <a:lstStyle/>
          <a:p>
            <a:r>
              <a:rPr lang="ru-RU" sz="1600" dirty="0" smtClean="0">
                <a:solidFill>
                  <a:schemeClr val="tx1"/>
                </a:solidFill>
                <a:latin typeface="Times New Roman" pitchFamily="18" charset="0"/>
                <a:cs typeface="Times New Roman" pitchFamily="18" charset="0"/>
              </a:rPr>
              <a:t>Ремонт улично-дорожной сети на 2022 год, 88 053,8 (тыс. руб</a:t>
            </a:r>
            <a:r>
              <a:rPr lang="ru-RU" sz="1600" dirty="0" smtClean="0">
                <a:latin typeface="Times New Roman" pitchFamily="18" charset="0"/>
                <a:cs typeface="Times New Roman" pitchFamily="18" charset="0"/>
              </a:rPr>
              <a:t>лей)</a:t>
            </a:r>
            <a:endParaRPr lang="ru-RU" sz="1600" dirty="0">
              <a:solidFill>
                <a:schemeClr val="tx1"/>
              </a:solidFill>
            </a:endParaRPr>
          </a:p>
        </p:txBody>
      </p:sp>
      <p:sp>
        <p:nvSpPr>
          <p:cNvPr id="3" name="Подзаголовок 2"/>
          <p:cNvSpPr>
            <a:spLocks noGrp="1"/>
          </p:cNvSpPr>
          <p:nvPr>
            <p:ph type="subTitle" idx="1"/>
          </p:nvPr>
        </p:nvSpPr>
        <p:spPr>
          <a:xfrm>
            <a:off x="0" y="476672"/>
            <a:ext cx="9108504" cy="6336704"/>
          </a:xfrm>
        </p:spPr>
        <p:txBody>
          <a:bodyPr>
            <a:noAutofit/>
          </a:bodyPr>
          <a:lstStyle/>
          <a:p>
            <a:r>
              <a:rPr lang="ru-RU" sz="1100" b="1" dirty="0" smtClean="0">
                <a:solidFill>
                  <a:schemeClr val="tx1"/>
                </a:solidFill>
                <a:latin typeface="Times New Roman" pitchFamily="18" charset="0"/>
                <a:cs typeface="Times New Roman" pitchFamily="18" charset="0"/>
              </a:rPr>
              <a:t>гп Северо-Енисейский на общую сумму 49 058,3, из них:</a:t>
            </a:r>
          </a:p>
          <a:p>
            <a:pPr algn="l"/>
            <a:r>
              <a:rPr lang="ru-RU" sz="1100" u="sng" dirty="0" smtClean="0">
                <a:solidFill>
                  <a:schemeClr val="tx1"/>
                </a:solidFill>
                <a:latin typeface="Times New Roman" pitchFamily="18" charset="0"/>
                <a:cs typeface="Times New Roman" pitchFamily="18" charset="0"/>
              </a:rPr>
              <a:t>р</a:t>
            </a:r>
            <a:r>
              <a:rPr lang="ru-RU" sz="1100" u="sng" dirty="0" smtClean="0">
                <a:solidFill>
                  <a:schemeClr val="tx1"/>
                </a:solidFill>
                <a:latin typeface="Times New Roman" pitchFamily="18" charset="0"/>
                <a:ea typeface="Calibri"/>
                <a:cs typeface="Times New Roman" pitchFamily="18" charset="0"/>
              </a:rPr>
              <a:t>емонт участка автомобильных дорог</a:t>
            </a:r>
            <a:r>
              <a:rPr lang="ru-RU" sz="1100" dirty="0" smtClean="0">
                <a:solidFill>
                  <a:schemeClr val="tx1"/>
                </a:solidFill>
                <a:latin typeface="Times New Roman" pitchFamily="18" charset="0"/>
                <a:ea typeface="Calibri"/>
                <a:cs typeface="Times New Roman" pitchFamily="18" charset="0"/>
              </a:rPr>
              <a:t>:           </a:t>
            </a:r>
            <a:r>
              <a:rPr lang="ru-RU" sz="1100" u="sng" dirty="0" smtClean="0">
                <a:solidFill>
                  <a:schemeClr val="tx1"/>
                </a:solidFill>
                <a:latin typeface="Times New Roman" pitchFamily="18" charset="0"/>
                <a:ea typeface="Calibri"/>
                <a:cs typeface="Times New Roman" pitchFamily="18" charset="0"/>
              </a:rPr>
              <a:t>восстановление профиля гравийных дорог: </a:t>
            </a:r>
            <a:r>
              <a:rPr lang="ru-RU" sz="1100" dirty="0" smtClean="0">
                <a:solidFill>
                  <a:schemeClr val="tx1"/>
                </a:solidFill>
                <a:latin typeface="Times New Roman" pitchFamily="18" charset="0"/>
                <a:ea typeface="Calibri"/>
                <a:cs typeface="Times New Roman" pitchFamily="18" charset="0"/>
              </a:rPr>
              <a:t>              </a:t>
            </a:r>
            <a:r>
              <a:rPr lang="ru-RU" sz="1100" u="sng" dirty="0" smtClean="0">
                <a:solidFill>
                  <a:schemeClr val="tx1"/>
                </a:solidFill>
                <a:latin typeface="Times New Roman" pitchFamily="18" charset="0"/>
                <a:ea typeface="Calibri"/>
                <a:cs typeface="Times New Roman" pitchFamily="18" charset="0"/>
              </a:rPr>
              <a:t>содержание муниципального имущества:</a:t>
            </a:r>
          </a:p>
          <a:p>
            <a:pPr algn="l"/>
            <a:r>
              <a:rPr lang="ru-RU" sz="1100" dirty="0" smtClean="0">
                <a:solidFill>
                  <a:schemeClr val="tx1"/>
                </a:solidFill>
                <a:latin typeface="Times New Roman" pitchFamily="18" charset="0"/>
                <a:ea typeface="Calibri"/>
                <a:cs typeface="Times New Roman" pitchFamily="18" charset="0"/>
              </a:rPr>
              <a:t>ул. Карла Маркса - 5 250,4		ул. Лермонтова – 1 237,9                                             устройство бетонных водоотводных канав на </a:t>
            </a:r>
          </a:p>
          <a:p>
            <a:pPr algn="l"/>
            <a:r>
              <a:rPr lang="ru-RU" sz="1100" dirty="0" smtClean="0">
                <a:solidFill>
                  <a:schemeClr val="tx1"/>
                </a:solidFill>
                <a:latin typeface="Times New Roman" pitchFamily="18" charset="0"/>
                <a:cs typeface="Times New Roman" pitchFamily="18" charset="0"/>
              </a:rPr>
              <a:t>ул</a:t>
            </a:r>
            <a:r>
              <a:rPr lang="ru-RU" sz="1100" dirty="0">
                <a:solidFill>
                  <a:schemeClr val="tx1"/>
                </a:solidFill>
                <a:latin typeface="Times New Roman" pitchFamily="18" charset="0"/>
                <a:cs typeface="Times New Roman" pitchFamily="18" charset="0"/>
              </a:rPr>
              <a:t>. 60 лет </a:t>
            </a:r>
            <a:r>
              <a:rPr lang="ru-RU" sz="1100" dirty="0" smtClean="0">
                <a:solidFill>
                  <a:schemeClr val="tx1"/>
                </a:solidFill>
                <a:latin typeface="Times New Roman" pitchFamily="18" charset="0"/>
                <a:cs typeface="Times New Roman" pitchFamily="18" charset="0"/>
              </a:rPr>
              <a:t>ВЛКСМ - 1 379,4                               ул. Невского, ул. Донского – 858,3                             улично-дорожной сети – 2 344,2</a:t>
            </a:r>
          </a:p>
          <a:p>
            <a:pPr algn="l"/>
            <a:r>
              <a:rPr lang="ru-RU" sz="1100" dirty="0" smtClean="0">
                <a:solidFill>
                  <a:schemeClr val="tx1"/>
                </a:solidFill>
                <a:latin typeface="Times New Roman" pitchFamily="18" charset="0"/>
                <a:cs typeface="Times New Roman" pitchFamily="18" charset="0"/>
              </a:rPr>
              <a:t>ул</a:t>
            </a:r>
            <a:r>
              <a:rPr lang="ru-RU"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Геологическая – 2 192, 4</a:t>
            </a:r>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замена</a:t>
            </a:r>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водопропускных трубок – 200,3</a:t>
            </a:r>
            <a:r>
              <a:rPr lang="ru-RU" sz="1100" b="1" dirty="0" smtClean="0">
                <a:solidFill>
                  <a:schemeClr val="tx1"/>
                </a:solidFill>
                <a:latin typeface="Times New Roman" pitchFamily="18" charset="0"/>
                <a:cs typeface="Times New Roman" pitchFamily="18" charset="0"/>
              </a:rPr>
              <a:t>	</a:t>
            </a:r>
            <a:endParaRPr lang="ru-RU" sz="1100" b="1" dirty="0">
              <a:solidFill>
                <a:schemeClr val="tx1"/>
              </a:solidFill>
              <a:latin typeface="Times New Roman" pitchFamily="18" charset="0"/>
              <a:cs typeface="Times New Roman" pitchFamily="18" charset="0"/>
            </a:endParaRPr>
          </a:p>
          <a:p>
            <a:pPr algn="l"/>
            <a:r>
              <a:rPr lang="ru-RU" sz="1100" dirty="0" smtClean="0">
                <a:solidFill>
                  <a:schemeClr val="tx1"/>
                </a:solidFill>
                <a:latin typeface="Times New Roman" pitchFamily="18" charset="0"/>
                <a:cs typeface="Times New Roman" pitchFamily="18" charset="0"/>
              </a:rPr>
              <a:t>ул. Зеленая – 3 940,0					         текущий ремонт бордюров, пандусов, ул. Ленина,</a:t>
            </a:r>
          </a:p>
          <a:p>
            <a:pPr algn="l"/>
            <a:r>
              <a:rPr lang="ru-RU" sz="1100" dirty="0" smtClean="0">
                <a:solidFill>
                  <a:schemeClr val="tx1"/>
                </a:solidFill>
                <a:latin typeface="Times New Roman" pitchFamily="18" charset="0"/>
                <a:cs typeface="Times New Roman" pitchFamily="18" charset="0"/>
              </a:rPr>
              <a:t>ул. Портовая – 1 712,8	          </a:t>
            </a:r>
            <a:r>
              <a:rPr lang="ru-RU" sz="1100" u="sng" dirty="0" smtClean="0">
                <a:solidFill>
                  <a:schemeClr val="tx1"/>
                </a:solidFill>
                <a:latin typeface="Times New Roman" pitchFamily="18" charset="0"/>
                <a:cs typeface="Times New Roman" pitchFamily="18" charset="0"/>
              </a:rPr>
              <a:t>асфальтирование:</a:t>
            </a:r>
            <a:r>
              <a:rPr lang="ru-RU" sz="1100" dirty="0" smtClean="0">
                <a:solidFill>
                  <a:schemeClr val="tx1"/>
                </a:solidFill>
                <a:latin typeface="Times New Roman" pitchFamily="18" charset="0"/>
                <a:cs typeface="Times New Roman" pitchFamily="18" charset="0"/>
              </a:rPr>
              <a:t>		                                   ул. Донского – 475,9</a:t>
            </a:r>
          </a:p>
          <a:p>
            <a:pPr algn="l"/>
            <a:r>
              <a:rPr lang="ru-RU" sz="1100" dirty="0" smtClean="0">
                <a:solidFill>
                  <a:schemeClr val="tx1"/>
                </a:solidFill>
                <a:latin typeface="Times New Roman" pitchFamily="18" charset="0"/>
                <a:cs typeface="Times New Roman" pitchFamily="18" charset="0"/>
              </a:rPr>
              <a:t>ул. Автомобильная – 1 663,1             ул. Фабричная с проездами и площадь перед зданием </a:t>
            </a:r>
          </a:p>
          <a:p>
            <a:pPr algn="l"/>
            <a:r>
              <a:rPr lang="ru-RU" sz="1100" dirty="0" smtClean="0">
                <a:solidFill>
                  <a:schemeClr val="tx1"/>
                </a:solidFill>
                <a:latin typeface="Times New Roman" pitchFamily="18" charset="0"/>
                <a:cs typeface="Times New Roman" pitchFamily="18" charset="0"/>
              </a:rPr>
              <a:t>ул. Донского – 10 046,0                      по ул. Фабричная, 3 – 13 123,2</a:t>
            </a:r>
            <a:endParaRPr lang="ru-RU" sz="1100" dirty="0">
              <a:solidFill>
                <a:schemeClr val="tx1"/>
              </a:solidFill>
              <a:latin typeface="Times New Roman" pitchFamily="18" charset="0"/>
              <a:cs typeface="Times New Roman" pitchFamily="18" charset="0"/>
            </a:endParaRPr>
          </a:p>
          <a:p>
            <a:pPr lvl="2" algn="l"/>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бульвара Металлургов, ул. Ленина, 19А – 2 688,7 </a:t>
            </a:r>
          </a:p>
          <a:p>
            <a:pPr lvl="2" algn="l"/>
            <a:r>
              <a:rPr lang="ru-RU" sz="1100" b="1" dirty="0">
                <a:solidFill>
                  <a:schemeClr val="tx1"/>
                </a:solidFill>
                <a:latin typeface="Times New Roman" pitchFamily="18" charset="0"/>
                <a:cs typeface="Times New Roman" pitchFamily="18" charset="0"/>
              </a:rPr>
              <a:t> </a:t>
            </a:r>
            <a:r>
              <a:rPr lang="ru-RU" sz="1100" b="1"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музейной площади ул. Ленина, 42/1 – 1 945,7</a:t>
            </a:r>
            <a:endParaRPr lang="ru-RU" sz="700" dirty="0" smtClean="0">
              <a:solidFill>
                <a:schemeClr val="tx1"/>
              </a:solidFill>
              <a:latin typeface="Times New Roman" pitchFamily="18" charset="0"/>
              <a:cs typeface="Times New Roman" pitchFamily="18" charset="0"/>
            </a:endParaRPr>
          </a:p>
          <a:p>
            <a:pPr lvl="2"/>
            <a:r>
              <a:rPr lang="ru-RU" sz="1100" b="1" u="sng" dirty="0" smtClean="0">
                <a:solidFill>
                  <a:schemeClr val="tx1"/>
                </a:solidFill>
                <a:latin typeface="Times New Roman" pitchFamily="18" charset="0"/>
                <a:cs typeface="Times New Roman" pitchFamily="18" charset="0"/>
              </a:rPr>
              <a:t>п</a:t>
            </a:r>
            <a:r>
              <a:rPr lang="ru-RU" sz="1100" b="1" u="sng" dirty="0">
                <a:solidFill>
                  <a:schemeClr val="tx1"/>
                </a:solidFill>
                <a:latin typeface="Times New Roman" pitchFamily="18" charset="0"/>
                <a:cs typeface="Times New Roman" pitchFamily="18" charset="0"/>
              </a:rPr>
              <a:t>. Тея на общую сумму </a:t>
            </a:r>
            <a:r>
              <a:rPr lang="ru-RU" sz="1100" b="1" u="sng" dirty="0" smtClean="0">
                <a:solidFill>
                  <a:schemeClr val="tx1"/>
                </a:solidFill>
                <a:latin typeface="Times New Roman" pitchFamily="18" charset="0"/>
                <a:cs typeface="Times New Roman" pitchFamily="18" charset="0"/>
              </a:rPr>
              <a:t>24 604,3, </a:t>
            </a:r>
            <a:r>
              <a:rPr lang="ru-RU" sz="1100" b="1" u="sng" dirty="0">
                <a:solidFill>
                  <a:schemeClr val="tx1"/>
                </a:solidFill>
                <a:latin typeface="Times New Roman" pitchFamily="18" charset="0"/>
                <a:cs typeface="Times New Roman" pitchFamily="18" charset="0"/>
              </a:rPr>
              <a:t>из них:</a:t>
            </a:r>
          </a:p>
          <a:p>
            <a:pPr lvl="0" algn="l"/>
            <a:r>
              <a:rPr lang="ru-RU" sz="1100" u="sng" dirty="0">
                <a:solidFill>
                  <a:schemeClr val="tx1"/>
                </a:solidFill>
                <a:latin typeface="Times New Roman" pitchFamily="18" charset="0"/>
                <a:cs typeface="Times New Roman" pitchFamily="18" charset="0"/>
              </a:rPr>
              <a:t>р</a:t>
            </a:r>
            <a:r>
              <a:rPr lang="ru-RU" sz="1100" u="sng" dirty="0">
                <a:solidFill>
                  <a:schemeClr val="tx1"/>
                </a:solidFill>
                <a:latin typeface="Times New Roman" pitchFamily="18" charset="0"/>
                <a:ea typeface="Calibri"/>
                <a:cs typeface="Times New Roman" pitchFamily="18" charset="0"/>
              </a:rPr>
              <a:t>емонт участка автомобильных дорог</a:t>
            </a:r>
            <a:r>
              <a:rPr lang="ru-RU" sz="1100" dirty="0">
                <a:solidFill>
                  <a:schemeClr val="tx1"/>
                </a:solidFill>
                <a:latin typeface="Times New Roman" pitchFamily="18" charset="0"/>
                <a:ea typeface="Calibri"/>
                <a:cs typeface="Times New Roman" pitchFamily="18" charset="0"/>
              </a:rPr>
              <a:t>: </a:t>
            </a:r>
            <a:endParaRPr lang="ru-RU" sz="1100" dirty="0" smtClean="0">
              <a:solidFill>
                <a:schemeClr val="tx1"/>
              </a:solidFill>
              <a:latin typeface="Times New Roman" pitchFamily="18" charset="0"/>
              <a:ea typeface="Calibri"/>
              <a:cs typeface="Times New Roman" pitchFamily="18" charset="0"/>
            </a:endParaRPr>
          </a:p>
          <a:p>
            <a:pPr lvl="0" algn="l"/>
            <a:r>
              <a:rPr lang="ru-RU" sz="1100" dirty="0" smtClean="0">
                <a:solidFill>
                  <a:schemeClr val="tx1"/>
                </a:solidFill>
                <a:latin typeface="Times New Roman" pitchFamily="18" charset="0"/>
                <a:cs typeface="Times New Roman" pitchFamily="18" charset="0"/>
              </a:rPr>
              <a:t>от ул. Октябрьская 44 до ул. Октябрьская, 45 от ул. Дражная, 2 до ул. Дражная, 5 – 2 830,7	</a:t>
            </a:r>
          </a:p>
          <a:p>
            <a:pPr lvl="0" algn="l"/>
            <a:r>
              <a:rPr lang="ru-RU" sz="1100" dirty="0" smtClean="0">
                <a:solidFill>
                  <a:schemeClr val="tx1"/>
                </a:solidFill>
                <a:latin typeface="Times New Roman" pitchFamily="18" charset="0"/>
                <a:cs typeface="Times New Roman" pitchFamily="18" charset="0"/>
              </a:rPr>
              <a:t>от ул. Октябрьская до ул. Шоссейная – 11 579,2</a:t>
            </a:r>
          </a:p>
          <a:p>
            <a:pPr lvl="0" algn="l"/>
            <a:r>
              <a:rPr lang="ru-RU" sz="1100" dirty="0" smtClean="0">
                <a:solidFill>
                  <a:schemeClr val="tx1"/>
                </a:solidFill>
                <a:latin typeface="Times New Roman" pitchFamily="18" charset="0"/>
                <a:cs typeface="Times New Roman" pitchFamily="18" charset="0"/>
              </a:rPr>
              <a:t>ул. Молодежная – 4 718,4					 </a:t>
            </a:r>
            <a:r>
              <a:rPr lang="ru-RU" sz="1100" u="sng" dirty="0" smtClean="0">
                <a:solidFill>
                  <a:schemeClr val="tx1"/>
                </a:solidFill>
                <a:latin typeface="Times New Roman" pitchFamily="18" charset="0"/>
                <a:ea typeface="Calibri"/>
                <a:cs typeface="Times New Roman" pitchFamily="18" charset="0"/>
              </a:rPr>
              <a:t>восстановление профиля гравийных дорог:</a:t>
            </a:r>
          </a:p>
          <a:p>
            <a:pPr lvl="0" algn="l"/>
            <a:r>
              <a:rPr lang="ru-RU" sz="1100" dirty="0" smtClean="0">
                <a:solidFill>
                  <a:schemeClr val="tx1"/>
                </a:solidFill>
                <a:latin typeface="Times New Roman" pitchFamily="18" charset="0"/>
                <a:ea typeface="Calibri"/>
                <a:cs typeface="Times New Roman" pitchFamily="18" charset="0"/>
              </a:rPr>
              <a:t>						 восстановление профиля гравийных дорог – 3 820,1</a:t>
            </a:r>
            <a:endParaRPr lang="ru-RU" sz="1100" dirty="0" smtClean="0">
              <a:solidFill>
                <a:schemeClr val="tx1"/>
              </a:solidFill>
              <a:latin typeface="Times New Roman" pitchFamily="18" charset="0"/>
              <a:cs typeface="Times New Roman" pitchFamily="18" charset="0"/>
            </a:endParaRPr>
          </a:p>
          <a:p>
            <a:pPr lvl="0" algn="l"/>
            <a:r>
              <a:rPr lang="ru-RU" sz="1100" dirty="0" smtClean="0">
                <a:solidFill>
                  <a:schemeClr val="tx1"/>
                </a:solidFill>
                <a:latin typeface="Times New Roman" pitchFamily="18" charset="0"/>
                <a:cs typeface="Times New Roman" pitchFamily="18" charset="0"/>
              </a:rPr>
              <a:t> </a:t>
            </a:r>
            <a:r>
              <a:rPr lang="ru-RU" sz="1100" u="sng" dirty="0" smtClean="0">
                <a:solidFill>
                  <a:schemeClr val="tx1"/>
                </a:solidFill>
                <a:latin typeface="Times New Roman" pitchFamily="18" charset="0"/>
                <a:cs typeface="Times New Roman" pitchFamily="18" charset="0"/>
              </a:rPr>
              <a:t>асфальтирование:</a:t>
            </a:r>
          </a:p>
          <a:p>
            <a:pPr lvl="0" algn="l"/>
            <a:r>
              <a:rPr lang="ru-RU" sz="1100" dirty="0" smtClean="0">
                <a:solidFill>
                  <a:schemeClr val="tx1"/>
                </a:solidFill>
                <a:latin typeface="Times New Roman"/>
                <a:cs typeface="Times New Roman" pitchFamily="18" charset="0"/>
              </a:rPr>
              <a:t> придомовых территорий многоквартирных домов, ул. 50 лет Октября, 9 ул. Школьная, 3А – 1 655,9</a:t>
            </a:r>
          </a:p>
          <a:p>
            <a:r>
              <a:rPr lang="ru-RU" sz="1100" b="1" dirty="0">
                <a:solidFill>
                  <a:schemeClr val="tx1"/>
                </a:solidFill>
                <a:latin typeface="Times New Roman"/>
                <a:cs typeface="Times New Roman" pitchFamily="18" charset="0"/>
              </a:rPr>
              <a:t>п. Новая Калами и п. Енашимо </a:t>
            </a:r>
            <a:r>
              <a:rPr lang="ru-RU" sz="1100" b="1" dirty="0">
                <a:solidFill>
                  <a:schemeClr val="tx1"/>
                </a:solidFill>
                <a:latin typeface="Times New Roman" pitchFamily="18" charset="0"/>
                <a:cs typeface="Times New Roman" pitchFamily="18" charset="0"/>
              </a:rPr>
              <a:t>на общую сумму 14 </a:t>
            </a:r>
            <a:r>
              <a:rPr lang="ru-RU" sz="1100" b="1" dirty="0" smtClean="0">
                <a:solidFill>
                  <a:schemeClr val="tx1"/>
                </a:solidFill>
                <a:latin typeface="Times New Roman" pitchFamily="18" charset="0"/>
                <a:cs typeface="Times New Roman" pitchFamily="18" charset="0"/>
              </a:rPr>
              <a:t>310,2, </a:t>
            </a:r>
            <a:r>
              <a:rPr lang="ru-RU" sz="1100" b="1" dirty="0" smtClean="0">
                <a:solidFill>
                  <a:schemeClr val="tx1"/>
                </a:solidFill>
                <a:latin typeface="Times New Roman"/>
                <a:cs typeface="Times New Roman" pitchFamily="18" charset="0"/>
              </a:rPr>
              <a:t>из </a:t>
            </a:r>
            <a:r>
              <a:rPr lang="ru-RU" sz="1100" b="1" dirty="0">
                <a:solidFill>
                  <a:schemeClr val="tx1"/>
                </a:solidFill>
                <a:latin typeface="Times New Roman"/>
                <a:cs typeface="Times New Roman" pitchFamily="18" charset="0"/>
              </a:rPr>
              <a:t>них</a:t>
            </a:r>
            <a:r>
              <a:rPr lang="ru-RU" sz="1100" b="1" dirty="0" smtClean="0">
                <a:solidFill>
                  <a:schemeClr val="tx1"/>
                </a:solidFill>
                <a:latin typeface="Times New Roman"/>
                <a:cs typeface="Times New Roman" pitchFamily="18" charset="0"/>
              </a:rPr>
              <a:t>:</a:t>
            </a:r>
          </a:p>
          <a:p>
            <a:pPr algn="l"/>
            <a:r>
              <a:rPr lang="ru-RU" sz="1100" u="sng" dirty="0">
                <a:solidFill>
                  <a:schemeClr val="tx1"/>
                </a:solidFill>
                <a:latin typeface="Times New Roman" pitchFamily="18" charset="0"/>
                <a:cs typeface="Times New Roman" pitchFamily="18" charset="0"/>
              </a:rPr>
              <a:t>р</a:t>
            </a:r>
            <a:r>
              <a:rPr lang="ru-RU" sz="1100" u="sng" dirty="0">
                <a:solidFill>
                  <a:schemeClr val="tx1"/>
                </a:solidFill>
                <a:latin typeface="Times New Roman" pitchFamily="18" charset="0"/>
                <a:ea typeface="Calibri"/>
                <a:cs typeface="Times New Roman" pitchFamily="18" charset="0"/>
              </a:rPr>
              <a:t>емонт участка автомобильных дорог</a:t>
            </a:r>
            <a:r>
              <a:rPr lang="ru-RU" sz="1100" dirty="0">
                <a:solidFill>
                  <a:schemeClr val="tx1"/>
                </a:solidFill>
                <a:latin typeface="Times New Roman" pitchFamily="18" charset="0"/>
                <a:ea typeface="Calibri"/>
                <a:cs typeface="Times New Roman" pitchFamily="18" charset="0"/>
              </a:rPr>
              <a:t>:				</a:t>
            </a:r>
            <a:r>
              <a:rPr lang="ru-RU" sz="1100" u="sng" dirty="0">
                <a:solidFill>
                  <a:schemeClr val="tx1"/>
                </a:solidFill>
                <a:latin typeface="Times New Roman" pitchFamily="18" charset="0"/>
                <a:ea typeface="Calibri"/>
                <a:cs typeface="Times New Roman" pitchFamily="18" charset="0"/>
              </a:rPr>
              <a:t>асфальтирование</a:t>
            </a:r>
          </a:p>
          <a:p>
            <a:pPr algn="l"/>
            <a:r>
              <a:rPr lang="ru-RU" sz="1100" dirty="0">
                <a:solidFill>
                  <a:schemeClr val="tx1"/>
                </a:solidFill>
                <a:latin typeface="Times New Roman" pitchFamily="18" charset="0"/>
                <a:cs typeface="Times New Roman" pitchFamily="18" charset="0"/>
              </a:rPr>
              <a:t>улично-дорожной сети п. Новая Калами (ул. Нагорная, 7, 8, ул. Дражников, 6А, 8                  придомовой территории, ул. Дражников, 24 – 138,2</a:t>
            </a:r>
          </a:p>
          <a:p>
            <a:pPr algn="l"/>
            <a:r>
              <a:rPr lang="ru-RU" sz="1100" dirty="0">
                <a:solidFill>
                  <a:schemeClr val="tx1"/>
                </a:solidFill>
                <a:latin typeface="Times New Roman" pitchFamily="18" charset="0"/>
                <a:cs typeface="Times New Roman" pitchFamily="18" charset="0"/>
              </a:rPr>
              <a:t>до ул. Юбилейная, ул. Дражников, 24 , ул. Нагорная, 14 до ул. Юбилейная, 39) - 4 352,0</a:t>
            </a:r>
            <a:endParaRPr lang="ru-RU" sz="1100" dirty="0">
              <a:solidFill>
                <a:schemeClr val="tx1"/>
              </a:solidFill>
              <a:latin typeface="Times New Roman"/>
              <a:cs typeface="Times New Roman" pitchFamily="18" charset="0"/>
            </a:endParaRPr>
          </a:p>
          <a:p>
            <a:pPr algn="l"/>
            <a:r>
              <a:rPr lang="ru-RU" sz="1100" dirty="0">
                <a:solidFill>
                  <a:schemeClr val="tx1"/>
                </a:solidFill>
                <a:latin typeface="Times New Roman"/>
                <a:cs typeface="Times New Roman" pitchFamily="18" charset="0"/>
              </a:rPr>
              <a:t>ул. Энергетиков – 7 542,2</a:t>
            </a:r>
          </a:p>
          <a:p>
            <a:pPr algn="l"/>
            <a:endParaRPr lang="ru-RU" sz="1100" dirty="0">
              <a:solidFill>
                <a:schemeClr val="tx1"/>
              </a:solidFill>
              <a:latin typeface="Times New Roman"/>
              <a:cs typeface="Times New Roman" pitchFamily="18" charset="0"/>
            </a:endParaRPr>
          </a:p>
          <a:p>
            <a:pPr algn="l"/>
            <a:r>
              <a:rPr lang="ru-RU" sz="1100" u="sng" dirty="0" smtClean="0">
                <a:solidFill>
                  <a:schemeClr val="tx1"/>
                </a:solidFill>
                <a:latin typeface="Times New Roman" pitchFamily="18" charset="0"/>
                <a:ea typeface="Calibri"/>
                <a:cs typeface="Times New Roman" pitchFamily="18" charset="0"/>
              </a:rPr>
              <a:t>восстановление профиля гравийных дорог: </a:t>
            </a:r>
            <a:r>
              <a:rPr lang="ru-RU" sz="1100" dirty="0" smtClean="0">
                <a:solidFill>
                  <a:schemeClr val="tx1"/>
                </a:solidFill>
                <a:latin typeface="Times New Roman" pitchFamily="18" charset="0"/>
                <a:ea typeface="Calibri"/>
                <a:cs typeface="Times New Roman" pitchFamily="18" charset="0"/>
              </a:rPr>
              <a:t>                                            </a:t>
            </a:r>
            <a:r>
              <a:rPr lang="ru-RU" sz="1100" u="sng" dirty="0" smtClean="0">
                <a:solidFill>
                  <a:schemeClr val="tx1"/>
                </a:solidFill>
                <a:latin typeface="Times New Roman" pitchFamily="18" charset="0"/>
                <a:ea typeface="Calibri"/>
                <a:cs typeface="Times New Roman" pitchFamily="18" charset="0"/>
              </a:rPr>
              <a:t>содержание </a:t>
            </a:r>
            <a:r>
              <a:rPr lang="ru-RU" sz="1100" u="sng" dirty="0">
                <a:solidFill>
                  <a:schemeClr val="tx1"/>
                </a:solidFill>
                <a:latin typeface="Times New Roman" pitchFamily="18" charset="0"/>
                <a:ea typeface="Calibri"/>
                <a:cs typeface="Times New Roman" pitchFamily="18" charset="0"/>
              </a:rPr>
              <a:t>муниципального имущества:</a:t>
            </a:r>
          </a:p>
          <a:p>
            <a:pPr algn="l"/>
            <a:r>
              <a:rPr lang="ru-RU" sz="1100" dirty="0" smtClean="0">
                <a:solidFill>
                  <a:schemeClr val="tx1"/>
                </a:solidFill>
                <a:latin typeface="Times New Roman" pitchFamily="18" charset="0"/>
                <a:ea typeface="Calibri"/>
                <a:cs typeface="Times New Roman" pitchFamily="18" charset="0"/>
              </a:rPr>
              <a:t>восстановление </a:t>
            </a:r>
            <a:r>
              <a:rPr lang="ru-RU" sz="1100" dirty="0">
                <a:solidFill>
                  <a:schemeClr val="tx1"/>
                </a:solidFill>
                <a:latin typeface="Times New Roman" pitchFamily="18" charset="0"/>
                <a:ea typeface="Calibri"/>
                <a:cs typeface="Times New Roman" pitchFamily="18" charset="0"/>
              </a:rPr>
              <a:t>профиля гравийных дорог – </a:t>
            </a:r>
            <a:r>
              <a:rPr lang="ru-RU" sz="1100" dirty="0" smtClean="0">
                <a:solidFill>
                  <a:schemeClr val="tx1"/>
                </a:solidFill>
                <a:latin typeface="Times New Roman" pitchFamily="18" charset="0"/>
                <a:ea typeface="Calibri"/>
                <a:cs typeface="Times New Roman" pitchFamily="18" charset="0"/>
              </a:rPr>
              <a:t>691,4	              устройство </a:t>
            </a:r>
            <a:r>
              <a:rPr lang="ru-RU" sz="1100" dirty="0">
                <a:solidFill>
                  <a:schemeClr val="tx1"/>
                </a:solidFill>
                <a:latin typeface="Times New Roman" pitchFamily="18" charset="0"/>
                <a:ea typeface="Calibri"/>
                <a:cs typeface="Times New Roman" pitchFamily="18" charset="0"/>
              </a:rPr>
              <a:t>бетонных водоотводных канав на улично-дорожной сети – 1 586,4</a:t>
            </a:r>
            <a:endParaRPr lang="ru-RU" sz="1100" dirty="0">
              <a:solidFill>
                <a:schemeClr val="tx1"/>
              </a:solidFill>
              <a:latin typeface="Times New Roman"/>
              <a:cs typeface="Times New Roman" pitchFamily="18" charset="0"/>
            </a:endParaRPr>
          </a:p>
          <a:p>
            <a:r>
              <a:rPr lang="ru-RU" sz="1100" b="1" dirty="0">
                <a:solidFill>
                  <a:prstClr val="black"/>
                </a:solidFill>
                <a:latin typeface="Times New Roman" pitchFamily="18" charset="0"/>
                <a:cs typeface="Times New Roman" pitchFamily="18" charset="0"/>
              </a:rPr>
              <a:t>п. </a:t>
            </a:r>
            <a:r>
              <a:rPr lang="ru-RU" sz="1100" b="1" dirty="0" err="1">
                <a:solidFill>
                  <a:prstClr val="black"/>
                </a:solidFill>
                <a:latin typeface="Times New Roman" pitchFamily="18" charset="0"/>
                <a:cs typeface="Times New Roman" pitchFamily="18" charset="0"/>
              </a:rPr>
              <a:t>Вангаш</a:t>
            </a:r>
            <a:r>
              <a:rPr lang="ru-RU" sz="1100" b="1" dirty="0">
                <a:solidFill>
                  <a:prstClr val="black"/>
                </a:solidFill>
                <a:latin typeface="Times New Roman" pitchFamily="18" charset="0"/>
                <a:cs typeface="Times New Roman" pitchFamily="18" charset="0"/>
              </a:rPr>
              <a:t> на общую сумму </a:t>
            </a:r>
            <a:r>
              <a:rPr lang="ru-RU" sz="1100" b="1" dirty="0" smtClean="0">
                <a:solidFill>
                  <a:prstClr val="black"/>
                </a:solidFill>
                <a:latin typeface="Times New Roman" pitchFamily="18" charset="0"/>
                <a:cs typeface="Times New Roman" pitchFamily="18" charset="0"/>
              </a:rPr>
              <a:t>81,0, из </a:t>
            </a:r>
            <a:r>
              <a:rPr lang="ru-RU" sz="1100" b="1" dirty="0">
                <a:solidFill>
                  <a:prstClr val="black"/>
                </a:solidFill>
                <a:latin typeface="Times New Roman" pitchFamily="18" charset="0"/>
                <a:cs typeface="Times New Roman" pitchFamily="18" charset="0"/>
              </a:rPr>
              <a:t>них:</a:t>
            </a:r>
          </a:p>
          <a:p>
            <a:pPr algn="l"/>
            <a:r>
              <a:rPr lang="ru-RU" sz="1100" u="sng" dirty="0">
                <a:solidFill>
                  <a:prstClr val="black"/>
                </a:solidFill>
                <a:latin typeface="Times New Roman"/>
                <a:cs typeface="Times New Roman" pitchFamily="18" charset="0"/>
              </a:rPr>
              <a:t>содержание муниципального имущества </a:t>
            </a:r>
            <a:r>
              <a:rPr lang="ru-RU" sz="1100" dirty="0">
                <a:solidFill>
                  <a:prstClr val="black"/>
                </a:solidFill>
                <a:latin typeface="Times New Roman"/>
                <a:cs typeface="Times New Roman" pitchFamily="18" charset="0"/>
              </a:rPr>
              <a:t>– устройство площадки остановочного павильона ул. Центральная, п. </a:t>
            </a:r>
            <a:r>
              <a:rPr lang="ru-RU" sz="1100" dirty="0" err="1">
                <a:solidFill>
                  <a:prstClr val="black"/>
                </a:solidFill>
                <a:latin typeface="Times New Roman"/>
                <a:cs typeface="Times New Roman" pitchFamily="18" charset="0"/>
              </a:rPr>
              <a:t>Вангаш</a:t>
            </a:r>
            <a:r>
              <a:rPr lang="ru-RU" sz="1100" dirty="0">
                <a:solidFill>
                  <a:prstClr val="black"/>
                </a:solidFill>
                <a:latin typeface="Times New Roman"/>
                <a:cs typeface="Times New Roman" pitchFamily="18" charset="0"/>
              </a:rPr>
              <a:t>- 81,0</a:t>
            </a:r>
          </a:p>
          <a:p>
            <a:pPr algn="l"/>
            <a:endParaRPr lang="ru-RU" sz="1100" dirty="0">
              <a:solidFill>
                <a:schemeClr val="tx1"/>
              </a:solidFill>
              <a:latin typeface="Times New Roman"/>
              <a:cs typeface="Times New Roman" pitchFamily="18" charset="0"/>
            </a:endParaRPr>
          </a:p>
          <a:p>
            <a:pPr algn="l"/>
            <a:endParaRPr lang="ru-RU" sz="1100" dirty="0">
              <a:solidFill>
                <a:schemeClr val="tx1"/>
              </a:solidFill>
              <a:latin typeface="Times New Roman"/>
              <a:cs typeface="Times New Roman" pitchFamily="18" charset="0"/>
            </a:endParaRPr>
          </a:p>
          <a:p>
            <a:endParaRPr lang="ru-RU" sz="1100" b="1" u="sng" dirty="0">
              <a:solidFill>
                <a:schemeClr val="tx1"/>
              </a:solidFill>
              <a:latin typeface="Times New Roman"/>
              <a:cs typeface="Times New Roman" pitchFamily="18" charset="0"/>
            </a:endParaRPr>
          </a:p>
          <a:p>
            <a:pPr lvl="0" algn="l"/>
            <a:endParaRPr lang="ru-RU" sz="1100" dirty="0">
              <a:solidFill>
                <a:schemeClr val="tx1"/>
              </a:solidFill>
              <a:latin typeface="Times New Roman" pitchFamily="18" charset="0"/>
              <a:cs typeface="Times New Roman" pitchFamily="18"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2132856"/>
            <a:ext cx="2267744" cy="1448141"/>
          </a:xfrm>
          <a:prstGeom prst="rect">
            <a:avLst/>
          </a:prstGeom>
        </p:spPr>
      </p:pic>
    </p:spTree>
    <p:extLst>
      <p:ext uri="{BB962C8B-B14F-4D97-AF65-F5344CB8AC3E}">
        <p14:creationId xmlns:p14="http://schemas.microsoft.com/office/powerpoint/2010/main" val="2805478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3"/>
          <p:cNvSpPr/>
          <p:nvPr/>
        </p:nvSpPr>
        <p:spPr>
          <a:xfrm>
            <a:off x="-26895" y="0"/>
            <a:ext cx="4087907" cy="203050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u="sng" dirty="0" smtClean="0">
                <a:solidFill>
                  <a:schemeClr val="tx1"/>
                </a:solidFill>
                <a:latin typeface="Times New Roman" pitchFamily="18" charset="0"/>
                <a:cs typeface="Times New Roman" pitchFamily="18" charset="0"/>
              </a:rPr>
              <a:t>ДОХОДЫ </a:t>
            </a:r>
          </a:p>
          <a:p>
            <a:r>
              <a:rPr lang="ru-RU" dirty="0" smtClean="0">
                <a:solidFill>
                  <a:schemeClr val="tx1"/>
                </a:solidFill>
                <a:latin typeface="Times New Roman" pitchFamily="18" charset="0"/>
                <a:cs typeface="Times New Roman" pitchFamily="18" charset="0"/>
              </a:rPr>
              <a:t>Поступающие в бюджет денежные средства (налоги юридических и физических лиц, штрафы, административные платежи и сборы, финансовая помощь)</a:t>
            </a:r>
            <a:endParaRPr lang="ru-RU" dirty="0">
              <a:solidFill>
                <a:schemeClr val="tx1"/>
              </a:solidFill>
            </a:endParaRPr>
          </a:p>
        </p:txBody>
      </p:sp>
      <p:sp>
        <p:nvSpPr>
          <p:cNvPr id="5" name="Прямоугольник 4"/>
          <p:cNvSpPr/>
          <p:nvPr/>
        </p:nvSpPr>
        <p:spPr>
          <a:xfrm>
            <a:off x="4061011" y="-1"/>
            <a:ext cx="5056453" cy="203050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u="sng" dirty="0" smtClean="0">
                <a:solidFill>
                  <a:schemeClr val="tx1"/>
                </a:solidFill>
                <a:latin typeface="Times New Roman" pitchFamily="18" charset="0"/>
                <a:cs typeface="Times New Roman" pitchFamily="18" charset="0"/>
              </a:rPr>
              <a:t>РАСХОДЫ</a:t>
            </a:r>
          </a:p>
          <a:p>
            <a:pPr algn="ctr"/>
            <a:r>
              <a:rPr lang="ru-RU" dirty="0" smtClean="0">
                <a:solidFill>
                  <a:schemeClr val="tx1"/>
                </a:solidFill>
                <a:latin typeface="Times New Roman" pitchFamily="18" charset="0"/>
                <a:cs typeface="Times New Roman" pitchFamily="18" charset="0"/>
              </a:rPr>
              <a:t>Выплачиваемые из бюджета денежные средства (социальные выплаты населению, содержание муниципальных учреждений (образование,</a:t>
            </a:r>
            <a:r>
              <a:rPr lang="en-US" dirty="0" smtClean="0">
                <a:solidFill>
                  <a:schemeClr val="tx1"/>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культура, физическая культура, молодежная политика и другие), капитальное строительство и другие)</a:t>
            </a:r>
            <a:endParaRPr lang="ru-RU" dirty="0">
              <a:solidFill>
                <a:schemeClr val="tx1"/>
              </a:solidFill>
            </a:endParaRPr>
          </a:p>
        </p:txBody>
      </p:sp>
      <p:sp>
        <p:nvSpPr>
          <p:cNvPr id="10" name="Овальная выноска 9"/>
          <p:cNvSpPr/>
          <p:nvPr/>
        </p:nvSpPr>
        <p:spPr>
          <a:xfrm>
            <a:off x="5119742" y="2030505"/>
            <a:ext cx="4055992" cy="1563400"/>
          </a:xfrm>
          <a:prstGeom prst="wedgeEllipseCallout">
            <a:avLst>
              <a:gd name="adj1" fmla="val -31840"/>
              <a:gd name="adj2" fmla="val 81594"/>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dirty="0">
                <a:solidFill>
                  <a:schemeClr val="accent6">
                    <a:lumMod val="50000"/>
                  </a:schemeClr>
                </a:solidFill>
                <a:latin typeface="Times New Roman" pitchFamily="18" charset="0"/>
                <a:cs typeface="Times New Roman" pitchFamily="18" charset="0"/>
              </a:rPr>
              <a:t>Если расходная часть бюджета превышает доходную, то бюджет формируется с </a:t>
            </a:r>
            <a:r>
              <a:rPr lang="ru-RU" b="1" dirty="0">
                <a:solidFill>
                  <a:schemeClr val="accent6">
                    <a:lumMod val="50000"/>
                  </a:schemeClr>
                </a:solidFill>
                <a:latin typeface="Times New Roman" pitchFamily="18" charset="0"/>
                <a:cs typeface="Times New Roman" pitchFamily="18" charset="0"/>
              </a:rPr>
              <a:t>дефицитом (-</a:t>
            </a:r>
            <a:r>
              <a:rPr lang="ru-RU" dirty="0">
                <a:solidFill>
                  <a:schemeClr val="accent6">
                    <a:lumMod val="50000"/>
                  </a:schemeClr>
                </a:solidFill>
                <a:latin typeface="Times New Roman" pitchFamily="18" charset="0"/>
                <a:cs typeface="Times New Roman" pitchFamily="18" charset="0"/>
              </a:rPr>
              <a:t>)</a:t>
            </a:r>
          </a:p>
        </p:txBody>
      </p:sp>
      <p:sp>
        <p:nvSpPr>
          <p:cNvPr id="12" name="Овальная выноска 11"/>
          <p:cNvSpPr/>
          <p:nvPr/>
        </p:nvSpPr>
        <p:spPr>
          <a:xfrm>
            <a:off x="1" y="2030505"/>
            <a:ext cx="2697480" cy="2719911"/>
          </a:xfrm>
          <a:prstGeom prst="wedgeEllipseCallout">
            <a:avLst>
              <a:gd name="adj1" fmla="val 72799"/>
              <a:gd name="adj2" fmla="val 38086"/>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chemeClr val="accent6">
                    <a:lumMod val="50000"/>
                  </a:schemeClr>
                </a:solidFill>
                <a:latin typeface="Times New Roman" pitchFamily="18" charset="0"/>
                <a:cs typeface="Times New Roman" pitchFamily="18" charset="0"/>
              </a:rPr>
              <a:t>Превышение доходов над расходами  образует положительный остаток бюджета – </a:t>
            </a:r>
            <a:r>
              <a:rPr lang="ru-RU" b="1" dirty="0">
                <a:solidFill>
                  <a:schemeClr val="accent6">
                    <a:lumMod val="50000"/>
                  </a:schemeClr>
                </a:solidFill>
                <a:latin typeface="Times New Roman" pitchFamily="18" charset="0"/>
                <a:cs typeface="Times New Roman" pitchFamily="18" charset="0"/>
              </a:rPr>
              <a:t>профицит (+)</a:t>
            </a:r>
            <a:endParaRPr lang="ru-RU" b="1" dirty="0">
              <a:solidFill>
                <a:schemeClr val="accent6">
                  <a:lumMod val="50000"/>
                </a:schemeClr>
              </a:solidFill>
            </a:endParaRPr>
          </a:p>
        </p:txBody>
      </p:sp>
      <p:pic>
        <p:nvPicPr>
          <p:cNvPr id="11" name="Рисунок 10" descr="пппп.jpg"/>
          <p:cNvPicPr>
            <a:picLocks noChangeAspect="1"/>
          </p:cNvPicPr>
          <p:nvPr/>
        </p:nvPicPr>
        <p:blipFill>
          <a:blip r:embed="rId3" cstate="print"/>
          <a:stretch>
            <a:fillRect/>
          </a:stretch>
        </p:blipFill>
        <p:spPr>
          <a:xfrm>
            <a:off x="3471358" y="4370294"/>
            <a:ext cx="2488379" cy="2487706"/>
          </a:xfrm>
          <a:prstGeom prst="rect">
            <a:avLst/>
          </a:prstGeom>
        </p:spPr>
      </p:pic>
      <p:cxnSp>
        <p:nvCxnSpPr>
          <p:cNvPr id="3" name="Прямая соединительная линия 2"/>
          <p:cNvCxnSpPr/>
          <p:nvPr/>
        </p:nvCxnSpPr>
        <p:spPr>
          <a:xfrm>
            <a:off x="1711812" y="5730123"/>
            <a:ext cx="0" cy="1127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a:stCxn id="16" idx="0"/>
          </p:cNvCxnSpPr>
          <p:nvPr/>
        </p:nvCxnSpPr>
        <p:spPr>
          <a:xfrm flipV="1">
            <a:off x="636270" y="5336796"/>
            <a:ext cx="2389317" cy="7345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Равнобедренный треугольник 14"/>
          <p:cNvSpPr/>
          <p:nvPr/>
        </p:nvSpPr>
        <p:spPr>
          <a:xfrm>
            <a:off x="2399291" y="5296452"/>
            <a:ext cx="1252593" cy="84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latin typeface="Times New Roman" pitchFamily="18" charset="0"/>
                <a:cs typeface="Times New Roman" pitchFamily="18" charset="0"/>
              </a:rPr>
              <a:t>Расходы</a:t>
            </a:r>
            <a:endParaRPr lang="ru-RU" sz="800" dirty="0">
              <a:solidFill>
                <a:schemeClr val="tx1"/>
              </a:solidFill>
              <a:latin typeface="Times New Roman" pitchFamily="18" charset="0"/>
              <a:cs typeface="Times New Roman" pitchFamily="18" charset="0"/>
            </a:endParaRPr>
          </a:p>
        </p:txBody>
      </p:sp>
      <p:sp>
        <p:nvSpPr>
          <p:cNvPr id="16" name="Равнобедренный треугольник 15"/>
          <p:cNvSpPr/>
          <p:nvPr/>
        </p:nvSpPr>
        <p:spPr>
          <a:xfrm>
            <a:off x="-26895" y="6071344"/>
            <a:ext cx="1326330" cy="78665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latin typeface="Times New Roman" pitchFamily="18" charset="0"/>
                <a:cs typeface="Times New Roman" pitchFamily="18" charset="0"/>
              </a:rPr>
              <a:t>Доходы</a:t>
            </a:r>
            <a:endParaRPr lang="ru-RU" sz="800" dirty="0">
              <a:solidFill>
                <a:schemeClr val="tx1"/>
              </a:solidFill>
              <a:latin typeface="Times New Roman" pitchFamily="18" charset="0"/>
              <a:cs typeface="Times New Roman" pitchFamily="18" charset="0"/>
            </a:endParaRPr>
          </a:p>
        </p:txBody>
      </p:sp>
      <p:cxnSp>
        <p:nvCxnSpPr>
          <p:cNvPr id="20" name="Прямая соединительная линия 19"/>
          <p:cNvCxnSpPr>
            <a:stCxn id="21" idx="0"/>
            <a:endCxn id="22" idx="0"/>
          </p:cNvCxnSpPr>
          <p:nvPr/>
        </p:nvCxnSpPr>
        <p:spPr>
          <a:xfrm>
            <a:off x="6221282" y="5326706"/>
            <a:ext cx="2328156" cy="643786"/>
          </a:xfrm>
          <a:prstGeom prst="line">
            <a:avLst/>
          </a:prstGeom>
        </p:spPr>
        <p:style>
          <a:lnRef idx="1">
            <a:schemeClr val="accent1"/>
          </a:lnRef>
          <a:fillRef idx="0">
            <a:schemeClr val="accent1"/>
          </a:fillRef>
          <a:effectRef idx="0">
            <a:schemeClr val="accent1"/>
          </a:effectRef>
          <a:fontRef idx="minor">
            <a:schemeClr val="tx1"/>
          </a:fontRef>
        </p:style>
      </p:cxnSp>
      <p:sp>
        <p:nvSpPr>
          <p:cNvPr id="21" name="Равнобедренный треугольник 20"/>
          <p:cNvSpPr/>
          <p:nvPr/>
        </p:nvSpPr>
        <p:spPr>
          <a:xfrm>
            <a:off x="5558117" y="5326706"/>
            <a:ext cx="1326330" cy="786655"/>
          </a:xfrm>
          <a:prstGeom prst="triangl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latin typeface="Times New Roman" pitchFamily="18" charset="0"/>
                <a:cs typeface="Times New Roman" pitchFamily="18" charset="0"/>
              </a:rPr>
              <a:t>Доходы</a:t>
            </a:r>
            <a:endParaRPr lang="ru-RU" sz="800" dirty="0">
              <a:solidFill>
                <a:schemeClr val="tx1"/>
              </a:solidFill>
              <a:latin typeface="Times New Roman" pitchFamily="18" charset="0"/>
              <a:cs typeface="Times New Roman" pitchFamily="18" charset="0"/>
            </a:endParaRPr>
          </a:p>
        </p:txBody>
      </p:sp>
      <p:sp>
        <p:nvSpPr>
          <p:cNvPr id="22" name="Равнобедренный треугольник 21"/>
          <p:cNvSpPr/>
          <p:nvPr/>
        </p:nvSpPr>
        <p:spPr>
          <a:xfrm>
            <a:off x="7923141" y="5970492"/>
            <a:ext cx="1252593" cy="847165"/>
          </a:xfrm>
          <a:prstGeom prst="triangl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00" dirty="0" smtClean="0">
                <a:solidFill>
                  <a:schemeClr val="tx1"/>
                </a:solidFill>
                <a:latin typeface="Times New Roman" pitchFamily="18" charset="0"/>
                <a:cs typeface="Times New Roman" pitchFamily="18" charset="0"/>
              </a:rPr>
              <a:t>Расходы</a:t>
            </a:r>
            <a:endParaRPr lang="ru-RU" sz="800" dirty="0">
              <a:solidFill>
                <a:schemeClr val="tx1"/>
              </a:solidFill>
              <a:latin typeface="Times New Roman" pitchFamily="18" charset="0"/>
              <a:cs typeface="Times New Roman" pitchFamily="18" charset="0"/>
            </a:endParaRPr>
          </a:p>
        </p:txBody>
      </p:sp>
      <p:cxnSp>
        <p:nvCxnSpPr>
          <p:cNvPr id="23" name="Прямая соединительная линия 22"/>
          <p:cNvCxnSpPr/>
          <p:nvPr/>
        </p:nvCxnSpPr>
        <p:spPr>
          <a:xfrm>
            <a:off x="7269930" y="5654484"/>
            <a:ext cx="0" cy="1163173"/>
          </a:xfrm>
          <a:prstGeom prst="line">
            <a:avLst/>
          </a:prstGeom>
        </p:spPr>
        <p:style>
          <a:lnRef idx="1">
            <a:schemeClr val="accent1"/>
          </a:lnRef>
          <a:fillRef idx="0">
            <a:schemeClr val="accent1"/>
          </a:fillRef>
          <a:effectRef idx="0">
            <a:schemeClr val="accent1"/>
          </a:effectRef>
          <a:fontRef idx="minor">
            <a:schemeClr val="tx1"/>
          </a:fontRef>
        </p:style>
      </p:cxnSp>
      <p:sp>
        <p:nvSpPr>
          <p:cNvPr id="34" name="Скругленный прямоугольник 33"/>
          <p:cNvSpPr/>
          <p:nvPr/>
        </p:nvSpPr>
        <p:spPr>
          <a:xfrm rot="976621">
            <a:off x="6221924" y="5074575"/>
            <a:ext cx="2969110" cy="443753"/>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Дефицит</a:t>
            </a:r>
            <a:endParaRPr lang="ru-RU" dirty="0">
              <a:solidFill>
                <a:schemeClr val="tx1"/>
              </a:solidFill>
              <a:latin typeface="Times New Roman" pitchFamily="18" charset="0"/>
              <a:cs typeface="Times New Roman" pitchFamily="18" charset="0"/>
            </a:endParaRPr>
          </a:p>
        </p:txBody>
      </p:sp>
      <p:sp>
        <p:nvSpPr>
          <p:cNvPr id="38" name="Скругленный прямоугольник 37"/>
          <p:cNvSpPr/>
          <p:nvPr/>
        </p:nvSpPr>
        <p:spPr>
          <a:xfrm rot="20497622">
            <a:off x="346372" y="5062802"/>
            <a:ext cx="2969110" cy="44375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Профицит</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8350973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6059016" cy="1143000"/>
          </a:xfrm>
        </p:spPr>
        <p:txBody>
          <a:bodyPr>
            <a:normAutofit/>
          </a:bodyPr>
          <a:lstStyle/>
          <a:p>
            <a:pPr lvl="0">
              <a:spcBef>
                <a:spcPts val="0"/>
              </a:spcBef>
            </a:pPr>
            <a:r>
              <a:rPr lang="ru-RU" sz="1200" kern="0" dirty="0" smtClean="0">
                <a:solidFill>
                  <a:sysClr val="windowText" lastClr="000000"/>
                </a:solidFill>
                <a:latin typeface="Times New Roman" pitchFamily="18" charset="0"/>
                <a:cs typeface="Times New Roman" pitchFamily="18" charset="0"/>
              </a:rPr>
              <a:t>Направления расходования субсидий, предоставляемых </a:t>
            </a:r>
            <a:r>
              <a:rPr lang="ru-RU" sz="1200" kern="0" dirty="0">
                <a:solidFill>
                  <a:sysClr val="windowText" lastClr="000000"/>
                </a:solidFill>
                <a:latin typeface="Times New Roman" pitchFamily="18" charset="0"/>
                <a:cs typeface="Times New Roman" pitchFamily="18" charset="0"/>
              </a:rPr>
              <a:t>из бюджета Северо-Енисейского района для организации в границах населенных пунктов Северо-Енисейского района электро-, тепло- и водоснабжения населения, водоотведения, снабжения населения </a:t>
            </a:r>
            <a:r>
              <a:rPr lang="ru-RU" sz="1200" kern="0" dirty="0" smtClean="0">
                <a:solidFill>
                  <a:sysClr val="windowText" lastClr="000000"/>
                </a:solidFill>
                <a:latin typeface="Times New Roman" pitchFamily="18" charset="0"/>
                <a:cs typeface="Times New Roman" pitchFamily="18" charset="0"/>
              </a:rPr>
              <a:t>топливом на 2022 год, 370 386,2 (тыс. рублей)</a:t>
            </a:r>
            <a:endParaRPr lang="ru-RU" sz="1800" kern="0" dirty="0">
              <a:solidFill>
                <a:sysClr val="windowText" lastClr="000000"/>
              </a:solidFill>
              <a:latin typeface="Times New Roman" pitchFamily="18" charset="0"/>
              <a:cs typeface="Times New Roman" pitchFamily="18" charset="0"/>
            </a:endParaRPr>
          </a:p>
        </p:txBody>
      </p:sp>
      <p:graphicFrame>
        <p:nvGraphicFramePr>
          <p:cNvPr id="8" name="Объект 7"/>
          <p:cNvGraphicFramePr>
            <a:graphicFrameLocks noGrp="1"/>
          </p:cNvGraphicFramePr>
          <p:nvPr>
            <p:ph idx="1"/>
            <p:extLst>
              <p:ext uri="{D42A27DB-BD31-4B8C-83A1-F6EECF244321}">
                <p14:modId xmlns:p14="http://schemas.microsoft.com/office/powerpoint/2010/main" val="499102277"/>
              </p:ext>
            </p:extLst>
          </p:nvPr>
        </p:nvGraphicFramePr>
        <p:xfrm>
          <a:off x="457200" y="1600200"/>
          <a:ext cx="8229600" cy="3989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C:\Users\user\Pictures\Без названия (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01" y="5085184"/>
            <a:ext cx="2739752" cy="167106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user\Pictures\images (18).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28" y="4983259"/>
            <a:ext cx="3384376"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Pictures\471640117010a550e007f82dfc1ca870cb72dfd1b9_b.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620688"/>
            <a:ext cx="1828800" cy="1216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7245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5915000" cy="1143000"/>
          </a:xfrm>
        </p:spPr>
        <p:txBody>
          <a:bodyPr>
            <a:normAutofit/>
          </a:bodyPr>
          <a:lstStyle/>
          <a:p>
            <a:pPr lvl="0">
              <a:spcBef>
                <a:spcPts val="0"/>
              </a:spcBef>
            </a:pPr>
            <a:r>
              <a:rPr lang="ru-RU" sz="1400" kern="0" dirty="0">
                <a:solidFill>
                  <a:sysClr val="windowText" lastClr="000000"/>
                </a:solidFill>
                <a:latin typeface="Times New Roman" pitchFamily="18" charset="0"/>
                <a:cs typeface="Times New Roman" pitchFamily="18" charset="0"/>
              </a:rPr>
              <a:t>Направления </a:t>
            </a:r>
            <a:r>
              <a:rPr lang="ru-RU" sz="1400" kern="0" dirty="0" smtClean="0">
                <a:solidFill>
                  <a:sysClr val="windowText" lastClr="000000"/>
                </a:solidFill>
                <a:latin typeface="Times New Roman" pitchFamily="18" charset="0"/>
                <a:cs typeface="Times New Roman" pitchFamily="18" charset="0"/>
              </a:rPr>
              <a:t>расходования субсидий, предоставляемых </a:t>
            </a:r>
            <a:r>
              <a:rPr lang="ru-RU" sz="1400" kern="0" dirty="0">
                <a:solidFill>
                  <a:sysClr val="windowText" lastClr="000000"/>
                </a:solidFill>
                <a:latin typeface="Times New Roman" pitchFamily="18" charset="0"/>
                <a:cs typeface="Times New Roman" pitchFamily="18" charset="0"/>
              </a:rPr>
              <a:t>из бюджета </a:t>
            </a:r>
            <a:r>
              <a:rPr lang="ru-RU" sz="1400" kern="0" dirty="0" smtClean="0">
                <a:solidFill>
                  <a:sysClr val="windowText" lastClr="000000"/>
                </a:solidFill>
                <a:latin typeface="Times New Roman" pitchFamily="18" charset="0"/>
                <a:cs typeface="Times New Roman" pitchFamily="18" charset="0"/>
              </a:rPr>
              <a:t/>
            </a:r>
            <a:br>
              <a:rPr lang="ru-RU" sz="1400" kern="0" dirty="0" smtClean="0">
                <a:solidFill>
                  <a:sysClr val="windowText" lastClr="000000"/>
                </a:solidFill>
                <a:latin typeface="Times New Roman" pitchFamily="18" charset="0"/>
                <a:cs typeface="Times New Roman" pitchFamily="18" charset="0"/>
              </a:rPr>
            </a:br>
            <a:r>
              <a:rPr lang="ru-RU" sz="1400" kern="0" dirty="0" smtClean="0">
                <a:solidFill>
                  <a:sysClr val="windowText" lastClr="000000"/>
                </a:solidFill>
                <a:latin typeface="Times New Roman" pitchFamily="18" charset="0"/>
                <a:cs typeface="Times New Roman" pitchFamily="18" charset="0"/>
              </a:rPr>
              <a:t>Северо-Енисейского </a:t>
            </a:r>
            <a:r>
              <a:rPr lang="ru-RU" sz="1400" kern="0" dirty="0">
                <a:solidFill>
                  <a:sysClr val="windowText" lastClr="000000"/>
                </a:solidFill>
                <a:latin typeface="Times New Roman" pitchFamily="18" charset="0"/>
                <a:cs typeface="Times New Roman" pitchFamily="18" charset="0"/>
              </a:rPr>
              <a:t>района </a:t>
            </a:r>
            <a:r>
              <a:rPr lang="ru-RU" sz="1400" kern="0" dirty="0" smtClean="0">
                <a:solidFill>
                  <a:sysClr val="windowText" lastClr="000000"/>
                </a:solidFill>
                <a:latin typeface="Times New Roman" pitchFamily="18" charset="0"/>
                <a:cs typeface="Times New Roman" pitchFamily="18" charset="0"/>
              </a:rPr>
              <a:t>на 2022 год, 71 788,7 (тыс. рублей)</a:t>
            </a:r>
            <a:endParaRPr lang="ru-RU" sz="1400" kern="0" dirty="0">
              <a:solidFill>
                <a:sysClr val="windowText" lastClr="000000"/>
              </a:solidFill>
              <a:latin typeface="Times New Roman" pitchFamily="18" charset="0"/>
              <a:cs typeface="Times New Roman" pitchFamily="18" charset="0"/>
            </a:endParaRPr>
          </a:p>
        </p:txBody>
      </p:sp>
      <p:graphicFrame>
        <p:nvGraphicFramePr>
          <p:cNvPr id="8" name="Объект 7"/>
          <p:cNvGraphicFramePr>
            <a:graphicFrameLocks noGrp="1"/>
          </p:cNvGraphicFramePr>
          <p:nvPr>
            <p:ph idx="1"/>
            <p:extLst>
              <p:ext uri="{D42A27DB-BD31-4B8C-83A1-F6EECF244321}">
                <p14:modId xmlns:p14="http://schemas.microsoft.com/office/powerpoint/2010/main" val="2911050112"/>
              </p:ext>
            </p:extLst>
          </p:nvPr>
        </p:nvGraphicFramePr>
        <p:xfrm>
          <a:off x="107504" y="1268760"/>
          <a:ext cx="8784976"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C:\Users\user\Pictures\images (1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4771" y="5479829"/>
            <a:ext cx="3028950" cy="12264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user\Pictures\Без названия (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260648"/>
            <a:ext cx="3024336" cy="1556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6683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68952" cy="576064"/>
          </a:xfrm>
        </p:spPr>
        <p:txBody>
          <a:bodyPr>
            <a:noAutofit/>
          </a:bodyPr>
          <a:lstStyle/>
          <a:p>
            <a:r>
              <a:rPr lang="ru-RU" sz="1600" dirty="0" smtClean="0">
                <a:latin typeface="Times New Roman" pitchFamily="18" charset="0"/>
                <a:cs typeface="Times New Roman" pitchFamily="18" charset="0"/>
              </a:rPr>
              <a:t>Муниципальная программа «Развитие образования»</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267739474"/>
              </p:ext>
            </p:extLst>
          </p:nvPr>
        </p:nvGraphicFramePr>
        <p:xfrm>
          <a:off x="297305" y="2204864"/>
          <a:ext cx="843528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790891420"/>
              </p:ext>
            </p:extLst>
          </p:nvPr>
        </p:nvGraphicFramePr>
        <p:xfrm>
          <a:off x="323528" y="2231151"/>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3" name="Скругленный прямоугольник 2"/>
          <p:cNvSpPr/>
          <p:nvPr/>
        </p:nvSpPr>
        <p:spPr>
          <a:xfrm>
            <a:off x="6164234" y="4653136"/>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19 372,2</a:t>
            </a:r>
            <a:endParaRPr lang="ru-RU" sz="1000" dirty="0">
              <a:latin typeface="Times New Roman" pitchFamily="18" charset="0"/>
              <a:cs typeface="Times New Roman" pitchFamily="18" charset="0"/>
            </a:endParaRPr>
          </a:p>
        </p:txBody>
      </p:sp>
      <p:sp>
        <p:nvSpPr>
          <p:cNvPr id="6" name="Скругленный прямоугольник 5"/>
          <p:cNvSpPr/>
          <p:nvPr/>
        </p:nvSpPr>
        <p:spPr>
          <a:xfrm>
            <a:off x="4572000" y="4653136"/>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 </a:t>
            </a:r>
          </a:p>
          <a:p>
            <a:pPr algn="ctr"/>
            <a:r>
              <a:rPr lang="ru-RU" sz="1000" dirty="0" smtClean="0">
                <a:latin typeface="Times New Roman" pitchFamily="18" charset="0"/>
                <a:cs typeface="Times New Roman" pitchFamily="18" charset="0"/>
              </a:rPr>
              <a:t>22 401,1</a:t>
            </a:r>
            <a:endParaRPr lang="ru-RU" sz="1000" dirty="0">
              <a:latin typeface="Times New Roman" pitchFamily="18" charset="0"/>
              <a:cs typeface="Times New Roman" pitchFamily="18" charset="0"/>
            </a:endParaRPr>
          </a:p>
        </p:txBody>
      </p:sp>
      <p:sp>
        <p:nvSpPr>
          <p:cNvPr id="7" name="Скругленный прямоугольник 6"/>
          <p:cNvSpPr/>
          <p:nvPr/>
        </p:nvSpPr>
        <p:spPr>
          <a:xfrm>
            <a:off x="6140297" y="5401472"/>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 </a:t>
            </a:r>
          </a:p>
          <a:p>
            <a:pPr algn="ctr"/>
            <a:r>
              <a:rPr lang="ru-RU" sz="1000" dirty="0" smtClean="0">
                <a:latin typeface="Times New Roman" pitchFamily="18" charset="0"/>
                <a:cs typeface="Times New Roman" pitchFamily="18" charset="0"/>
              </a:rPr>
              <a:t>251 207,7</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4554908" y="5401472"/>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277 717,9</a:t>
            </a:r>
            <a:endParaRPr lang="ru-RU" sz="1000" dirty="0">
              <a:latin typeface="Times New Roman" pitchFamily="18" charset="0"/>
              <a:cs typeface="Times New Roman" pitchFamily="18" charset="0"/>
            </a:endParaRPr>
          </a:p>
        </p:txBody>
      </p:sp>
      <p:sp>
        <p:nvSpPr>
          <p:cNvPr id="9" name="Скругленный прямоугольник 8"/>
          <p:cNvSpPr/>
          <p:nvPr/>
        </p:nvSpPr>
        <p:spPr>
          <a:xfrm>
            <a:off x="6111601" y="6165304"/>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3 042,2</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4572000" y="6165304"/>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59 185,1</a:t>
            </a:r>
            <a:endParaRPr lang="ru-RU" sz="1000" dirty="0">
              <a:latin typeface="Times New Roman" pitchFamily="18" charset="0"/>
              <a:cs typeface="Times New Roman" pitchFamily="18" charset="0"/>
            </a:endParaRPr>
          </a:p>
        </p:txBody>
      </p:sp>
      <p:sp>
        <p:nvSpPr>
          <p:cNvPr id="11" name="Скругленный прямоугольник 10"/>
          <p:cNvSpPr/>
          <p:nvPr/>
        </p:nvSpPr>
        <p:spPr>
          <a:xfrm>
            <a:off x="4554908" y="3068960"/>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24 102,7</a:t>
            </a:r>
            <a:endParaRPr lang="ru-RU" sz="1000" dirty="0">
              <a:latin typeface="Times New Roman" pitchFamily="18" charset="0"/>
              <a:cs typeface="Times New Roman" pitchFamily="18" charset="0"/>
            </a:endParaRPr>
          </a:p>
        </p:txBody>
      </p:sp>
      <p:sp>
        <p:nvSpPr>
          <p:cNvPr id="14" name="Скругленный прямоугольник 13"/>
          <p:cNvSpPr/>
          <p:nvPr/>
        </p:nvSpPr>
        <p:spPr>
          <a:xfrm>
            <a:off x="4570737" y="3861048"/>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latin typeface="Times New Roman" pitchFamily="18" charset="0"/>
                <a:cs typeface="Times New Roman" pitchFamily="18" charset="0"/>
              </a:rPr>
              <a:t>Местный </a:t>
            </a:r>
            <a:r>
              <a:rPr lang="ru-RU" sz="1000" dirty="0" smtClean="0">
                <a:latin typeface="Times New Roman" pitchFamily="18" charset="0"/>
                <a:cs typeface="Times New Roman" pitchFamily="18" charset="0"/>
              </a:rPr>
              <a:t>бюджет</a:t>
            </a:r>
          </a:p>
          <a:p>
            <a:pPr algn="ctr"/>
            <a:r>
              <a:rPr lang="ru-RU" sz="1000" dirty="0" smtClean="0">
                <a:latin typeface="Times New Roman" pitchFamily="18" charset="0"/>
                <a:cs typeface="Times New Roman" pitchFamily="18" charset="0"/>
              </a:rPr>
              <a:t>1 705,7</a:t>
            </a:r>
            <a:endParaRPr lang="ru-RU" sz="1000" dirty="0">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20000"/>
            <a:r>
              <a:rPr lang="ru-RU" sz="1200" dirty="0">
                <a:latin typeface="Times New Roman" pitchFamily="18" charset="0"/>
                <a:cs typeface="Times New Roman" pitchFamily="18" charset="0"/>
              </a:rPr>
              <a:t>Цель муниципальной программы – обеспечение высокого качества образования на территории района, соответствующего потребностям граждан и перспективным задачам развития экономики, организация отдыха и оздоровления детей</a:t>
            </a:r>
            <a:r>
              <a:rPr lang="ru-RU" dirty="0">
                <a:latin typeface="Times New Roman" pitchFamily="18" charset="0"/>
                <a:cs typeface="Times New Roman" pitchFamily="18" charset="0"/>
              </a:rPr>
              <a:t>.</a:t>
            </a:r>
          </a:p>
        </p:txBody>
      </p:sp>
      <p:graphicFrame>
        <p:nvGraphicFramePr>
          <p:cNvPr id="16" name="Таблица 15"/>
          <p:cNvGraphicFramePr>
            <a:graphicFrameLocks noGrp="1"/>
          </p:cNvGraphicFramePr>
          <p:nvPr>
            <p:extLst>
              <p:ext uri="{D42A27DB-BD31-4B8C-83A1-F6EECF244321}">
                <p14:modId xmlns:p14="http://schemas.microsoft.com/office/powerpoint/2010/main" val="3963722835"/>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2022</a:t>
                      </a:r>
                      <a:endParaRPr lang="ru-RU" sz="1000"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618 512,5</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766 307,3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658 734,4</a:t>
                      </a:r>
                      <a:endParaRPr lang="ru-RU" sz="1000"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622 717,2</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609 137,9</a:t>
                      </a:r>
                      <a:endParaRPr lang="ru-RU" sz="1000" dirty="0">
                        <a:latin typeface="Times New Roman" pitchFamily="18" charset="0"/>
                        <a:cs typeface="Times New Roman" pitchFamily="18" charset="0"/>
                      </a:endParaRPr>
                    </a:p>
                  </a:txBody>
                  <a:tcPr/>
                </a:tc>
              </a:tr>
            </a:tbl>
          </a:graphicData>
        </a:graphic>
      </p:graphicFrame>
      <p:pic>
        <p:nvPicPr>
          <p:cNvPr id="1026" name="Picture 2" descr="C:\Users\User3\Desktop\бюджет для граждан варианты\af_adukacyj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78700" y="5895451"/>
            <a:ext cx="1465300" cy="899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3181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Autofit/>
          </a:bodyPr>
          <a:lstStyle/>
          <a:p>
            <a:r>
              <a:rPr lang="ru-RU" sz="1600" dirty="0" smtClean="0">
                <a:latin typeface="Times New Roman" pitchFamily="18" charset="0"/>
                <a:cs typeface="Times New Roman" pitchFamily="18" charset="0"/>
              </a:rPr>
              <a:t>Динамика численности детей, охваченных дошкольным, общим и дополнительным образованием, человек</a:t>
            </a:r>
            <a:endParaRPr lang="ru-RU" sz="1600" dirty="0">
              <a:latin typeface="Times New Roman" pitchFamily="18" charset="0"/>
              <a:cs typeface="Times New Roman" pitchFamily="18" charset="0"/>
            </a:endParaRPr>
          </a:p>
        </p:txBody>
      </p:sp>
      <p:graphicFrame>
        <p:nvGraphicFramePr>
          <p:cNvPr id="6" name="Объект 5"/>
          <p:cNvGraphicFramePr>
            <a:graphicFrameLocks noGrp="1"/>
          </p:cNvGraphicFramePr>
          <p:nvPr>
            <p:ph sz="half" idx="2"/>
            <p:extLst>
              <p:ext uri="{D42A27DB-BD31-4B8C-83A1-F6EECF244321}">
                <p14:modId xmlns:p14="http://schemas.microsoft.com/office/powerpoint/2010/main" val="908660851"/>
              </p:ext>
            </p:extLst>
          </p:nvPr>
        </p:nvGraphicFramePr>
        <p:xfrm>
          <a:off x="3059832" y="1412776"/>
          <a:ext cx="2804120" cy="25488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extLst>
              <p:ext uri="{D42A27DB-BD31-4B8C-83A1-F6EECF244321}">
                <p14:modId xmlns:p14="http://schemas.microsoft.com/office/powerpoint/2010/main" val="3449990101"/>
              </p:ext>
            </p:extLst>
          </p:nvPr>
        </p:nvGraphicFramePr>
        <p:xfrm>
          <a:off x="5868144" y="1268760"/>
          <a:ext cx="3048000" cy="23042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Диаграмма 2"/>
          <p:cNvGraphicFramePr/>
          <p:nvPr>
            <p:extLst>
              <p:ext uri="{D42A27DB-BD31-4B8C-83A1-F6EECF244321}">
                <p14:modId xmlns:p14="http://schemas.microsoft.com/office/powerpoint/2010/main" val="3051841111"/>
              </p:ext>
            </p:extLst>
          </p:nvPr>
        </p:nvGraphicFramePr>
        <p:xfrm>
          <a:off x="323528" y="4509120"/>
          <a:ext cx="2376264" cy="217601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 name="Диаграмма 3"/>
          <p:cNvGraphicFramePr/>
          <p:nvPr>
            <p:extLst>
              <p:ext uri="{D42A27DB-BD31-4B8C-83A1-F6EECF244321}">
                <p14:modId xmlns:p14="http://schemas.microsoft.com/office/powerpoint/2010/main" val="1665821592"/>
              </p:ext>
            </p:extLst>
          </p:nvPr>
        </p:nvGraphicFramePr>
        <p:xfrm>
          <a:off x="3059832" y="4581128"/>
          <a:ext cx="2520280" cy="220733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Диаграмма 7"/>
          <p:cNvGraphicFramePr/>
          <p:nvPr>
            <p:extLst>
              <p:ext uri="{D42A27DB-BD31-4B8C-83A1-F6EECF244321}">
                <p14:modId xmlns:p14="http://schemas.microsoft.com/office/powerpoint/2010/main" val="213806145"/>
              </p:ext>
            </p:extLst>
          </p:nvPr>
        </p:nvGraphicFramePr>
        <p:xfrm>
          <a:off x="6012160" y="4509120"/>
          <a:ext cx="2736304" cy="216024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Объект 9"/>
          <p:cNvGraphicFramePr>
            <a:graphicFrameLocks noGrp="1"/>
          </p:cNvGraphicFramePr>
          <p:nvPr>
            <p:ph sz="half" idx="1"/>
            <p:extLst>
              <p:ext uri="{D42A27DB-BD31-4B8C-83A1-F6EECF244321}">
                <p14:modId xmlns:p14="http://schemas.microsoft.com/office/powerpoint/2010/main" val="4121173998"/>
              </p:ext>
            </p:extLst>
          </p:nvPr>
        </p:nvGraphicFramePr>
        <p:xfrm>
          <a:off x="467544" y="1484784"/>
          <a:ext cx="2376264" cy="216023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588170203"/>
              </p:ext>
            </p:extLst>
          </p:nvPr>
        </p:nvGraphicFramePr>
        <p:xfrm>
          <a:off x="467544" y="3789040"/>
          <a:ext cx="8280920" cy="335280"/>
        </p:xfrm>
        <a:graphic>
          <a:graphicData uri="http://schemas.openxmlformats.org/drawingml/2006/table">
            <a:tbl>
              <a:tblPr firstRow="1" bandRow="1">
                <a:tableStyleId>{5C22544A-7EE6-4342-B048-85BDC9FD1C3A}</a:tableStyleId>
              </a:tblPr>
              <a:tblGrid>
                <a:gridCol w="8280920"/>
              </a:tblGrid>
              <a:tr h="283056">
                <a:tc>
                  <a:txBody>
                    <a:bodyPr/>
                    <a:lstStyle/>
                    <a:p>
                      <a:pPr algn="ctr"/>
                      <a:r>
                        <a:rPr lang="ru-RU" sz="1600" b="0" dirty="0" smtClean="0">
                          <a:solidFill>
                            <a:schemeClr val="tx1"/>
                          </a:solidFill>
                          <a:latin typeface="Times New Roman" pitchFamily="18" charset="0"/>
                          <a:cs typeface="Times New Roman" pitchFamily="18" charset="0"/>
                        </a:rPr>
                        <a:t>Динамика расходов на дошкольное, общее и дополнительное образование, тыс. рублей</a:t>
                      </a:r>
                      <a:endParaRPr lang="ru-RU" sz="1600" b="0" dirty="0">
                        <a:solidFill>
                          <a:schemeClr val="tx1"/>
                        </a:solidFill>
                        <a:latin typeface="Times New Roman" pitchFamily="18" charset="0"/>
                        <a:cs typeface="Times New Roman" pitchFamily="18" charset="0"/>
                      </a:endParaRPr>
                    </a:p>
                  </a:txBody>
                  <a:tcPr>
                    <a:solidFill>
                      <a:schemeClr val="bg1"/>
                    </a:solidFill>
                  </a:tcPr>
                </a:tc>
              </a:tr>
            </a:tbl>
          </a:graphicData>
        </a:graphic>
      </p:graphicFrame>
    </p:spTree>
    <p:extLst>
      <p:ext uri="{BB962C8B-B14F-4D97-AF65-F5344CB8AC3E}">
        <p14:creationId xmlns:p14="http://schemas.microsoft.com/office/powerpoint/2010/main" val="1013429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105"/>
            <a:ext cx="8229600" cy="526575"/>
          </a:xfrm>
        </p:spPr>
        <p:txBody>
          <a:bodyPr>
            <a:normAutofit fontScale="90000"/>
          </a:bodyPr>
          <a:lstStyle/>
          <a:p>
            <a:r>
              <a:rPr lang="ru-RU" sz="1600" dirty="0">
                <a:latin typeface="Times New Roman" pitchFamily="18" charset="0"/>
                <a:cs typeface="Times New Roman" pitchFamily="18" charset="0"/>
              </a:rPr>
              <a:t>П</a:t>
            </a:r>
            <a:r>
              <a:rPr lang="ru-RU" sz="1600" dirty="0" smtClean="0">
                <a:latin typeface="Times New Roman" pitchFamily="18" charset="0"/>
                <a:cs typeface="Times New Roman" pitchFamily="18" charset="0"/>
              </a:rPr>
              <a:t>итание </a:t>
            </a:r>
            <a:r>
              <a:rPr lang="ru-RU" sz="1600" dirty="0">
                <a:latin typeface="Times New Roman" pitchFamily="18" charset="0"/>
                <a:cs typeface="Times New Roman" pitchFamily="18" charset="0"/>
              </a:rPr>
              <a:t>обучающихся в муниципальных общеобразовательных организациях Северо-Енисейского района в 2022 – 2024 годах</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611451692"/>
              </p:ext>
            </p:extLst>
          </p:nvPr>
        </p:nvGraphicFramePr>
        <p:xfrm>
          <a:off x="57274" y="478119"/>
          <a:ext cx="9086726" cy="5471160"/>
        </p:xfrm>
        <a:graphic>
          <a:graphicData uri="http://schemas.openxmlformats.org/drawingml/2006/table">
            <a:tbl>
              <a:tblPr firstRow="1" bandRow="1">
                <a:tableStyleId>{5C22544A-7EE6-4342-B048-85BDC9FD1C3A}</a:tableStyleId>
              </a:tblPr>
              <a:tblGrid>
                <a:gridCol w="4766245"/>
                <a:gridCol w="936104"/>
                <a:gridCol w="1109194"/>
                <a:gridCol w="715570"/>
                <a:gridCol w="715570"/>
                <a:gridCol w="844043"/>
              </a:tblGrid>
              <a:tr h="331853">
                <a:tc rowSpan="2">
                  <a:txBody>
                    <a:bodyPr/>
                    <a:lstStyle/>
                    <a:p>
                      <a:pPr algn="ctr"/>
                      <a:r>
                        <a:rPr lang="ru-RU" sz="1200" dirty="0" smtClean="0">
                          <a:solidFill>
                            <a:schemeClr val="tx1"/>
                          </a:solidFill>
                          <a:latin typeface="Times New Roman" pitchFamily="18" charset="0"/>
                          <a:cs typeface="Times New Roman" pitchFamily="18" charset="0"/>
                        </a:rPr>
                        <a:t>Направление</a:t>
                      </a:r>
                      <a:r>
                        <a:rPr lang="ru-RU" sz="1200" baseline="0" dirty="0" smtClean="0">
                          <a:solidFill>
                            <a:schemeClr val="tx1"/>
                          </a:solidFill>
                          <a:latin typeface="Times New Roman" pitchFamily="18" charset="0"/>
                          <a:cs typeface="Times New Roman" pitchFamily="18" charset="0"/>
                        </a:rPr>
                        <a:t> расходов</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ru-RU" sz="1200" dirty="0" smtClean="0">
                          <a:solidFill>
                            <a:schemeClr val="tx1"/>
                          </a:solidFill>
                          <a:latin typeface="Times New Roman" pitchFamily="18" charset="0"/>
                          <a:cs typeface="Times New Roman" pitchFamily="18" charset="0"/>
                        </a:rPr>
                        <a:t>Источники финансирования</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ru-RU" sz="1200" dirty="0" smtClean="0">
                          <a:solidFill>
                            <a:schemeClr val="tx1"/>
                          </a:solidFill>
                          <a:latin typeface="Times New Roman" pitchFamily="18" charset="0"/>
                          <a:cs typeface="Times New Roman" pitchFamily="18" charset="0"/>
                        </a:rPr>
                        <a:t>Категория</a:t>
                      </a:r>
                      <a:r>
                        <a:rPr lang="ru-RU" sz="1200" baseline="0" dirty="0" smtClean="0">
                          <a:solidFill>
                            <a:schemeClr val="tx1"/>
                          </a:solidFill>
                          <a:latin typeface="Times New Roman" pitchFamily="18" charset="0"/>
                          <a:cs typeface="Times New Roman" pitchFamily="18" charset="0"/>
                        </a:rPr>
                        <a:t> получателей</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ru-RU" sz="1200" dirty="0" smtClean="0">
                          <a:solidFill>
                            <a:schemeClr val="tx1"/>
                          </a:solidFill>
                          <a:latin typeface="Times New Roman" pitchFamily="18" charset="0"/>
                          <a:cs typeface="Times New Roman" pitchFamily="18" charset="0"/>
                        </a:rPr>
                        <a:t>Сумма, тыс. рублей</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B w="12700" cap="flat" cmpd="sng" algn="ctr">
                      <a:solidFill>
                        <a:schemeClr val="tx1"/>
                      </a:solidFill>
                      <a:prstDash val="solid"/>
                      <a:round/>
                      <a:headEnd type="none" w="med" len="med"/>
                      <a:tailEnd type="none" w="med" len="med"/>
                    </a:lnB>
                  </a:tcPr>
                </a:tc>
                <a:tc hMerge="1">
                  <a:txBody>
                    <a:bodyPr/>
                    <a:lstStyle/>
                    <a:p>
                      <a:endParaRPr lang="ru-RU" dirty="0"/>
                    </a:p>
                  </a:txBody>
                  <a:tcPr>
                    <a:lnB w="12700" cap="flat" cmpd="sng" algn="ctr">
                      <a:solidFill>
                        <a:schemeClr val="tx1"/>
                      </a:solidFill>
                      <a:prstDash val="solid"/>
                      <a:round/>
                      <a:headEnd type="none" w="med" len="med"/>
                      <a:tailEnd type="none" w="med" len="med"/>
                    </a:lnB>
                  </a:tcPr>
                </a:tc>
              </a:tr>
              <a:tr h="467456">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6933">
                <a:tc>
                  <a:txBody>
                    <a:bodyPr/>
                    <a:lstStyle/>
                    <a:p>
                      <a:r>
                        <a:rPr lang="ru-RU" sz="1000" dirty="0" smtClean="0">
                          <a:solidFill>
                            <a:schemeClr val="tx1"/>
                          </a:solidFill>
                          <a:latin typeface="Times New Roman" pitchFamily="18" charset="0"/>
                          <a:cs typeface="Times New Roman" pitchFamily="18" charset="0"/>
                        </a:rPr>
                        <a:t>Организация и обеспечение обучающихся по образовательным программам начального общего образования в муниципальных образовательных организациях, за исключением обучающихся с ограниченными возможностями здоровья, бесплатным горячим питанием, предусматривающим наличие горячего блюда, не считая горячего напитка, в рамках подпрограммы «Сохранение и укрепление здоровья» муниципальной программы «Развитие образования»</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Краевой бюджет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Обучающиеся </a:t>
                      </a:r>
                    </a:p>
                    <a:p>
                      <a:r>
                        <a:rPr lang="ru-RU" sz="1000" dirty="0" smtClean="0">
                          <a:solidFill>
                            <a:schemeClr val="tx1"/>
                          </a:solidFill>
                          <a:latin typeface="Times New Roman" pitchFamily="18" charset="0"/>
                          <a:cs typeface="Times New Roman" pitchFamily="18" charset="0"/>
                        </a:rPr>
                        <a:t>1-4</a:t>
                      </a:r>
                      <a:r>
                        <a:rPr lang="ru-RU" sz="1000" baseline="0" dirty="0" smtClean="0">
                          <a:solidFill>
                            <a:schemeClr val="tx1"/>
                          </a:solidFill>
                          <a:latin typeface="Times New Roman" pitchFamily="18" charset="0"/>
                          <a:cs typeface="Times New Roman" pitchFamily="18" charset="0"/>
                        </a:rPr>
                        <a:t> классов, за исключением детей с ОВЗ</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11 573,3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11 180,9</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3 269,3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24953">
                <a:tc>
                  <a:txBody>
                    <a:bodyPr/>
                    <a:lstStyle/>
                    <a:p>
                      <a:r>
                        <a:rPr lang="ru-RU" sz="1000" dirty="0" smtClean="0">
                          <a:solidFill>
                            <a:schemeClr val="tx1"/>
                          </a:solidFill>
                          <a:latin typeface="Times New Roman" pitchFamily="18" charset="0"/>
                          <a:cs typeface="Times New Roman" pitchFamily="18" charset="0"/>
                        </a:rPr>
                        <a:t>Субвенции бюджетам муниципальных образований на обеспечение питанием обучающихся в муниципальных и частных общеобразовательных организациях по имеющим государственную аккредитацию основным общеобразовательным программам без взимания платы (в соответствии с Законом края от 27 декабря 2005 года № 17-4377) в рамках подпрограммы «Развитие дошкольного, общего и дополнительного образования» государственной программы Красноярского края «Развитие образования»</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Краевой бюджет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Обучающиеся льготной категории</a:t>
                      </a:r>
                    </a:p>
                    <a:p>
                      <a:r>
                        <a:rPr lang="ru-RU" sz="1000" dirty="0" smtClean="0">
                          <a:solidFill>
                            <a:schemeClr val="tx1"/>
                          </a:solidFill>
                          <a:latin typeface="Times New Roman" pitchFamily="18" charset="0"/>
                          <a:cs typeface="Times New Roman" pitchFamily="18" charset="0"/>
                        </a:rPr>
                        <a:t>5-11 классов, а также дети</a:t>
                      </a:r>
                      <a:r>
                        <a:rPr lang="ru-RU" sz="1000" baseline="0" dirty="0" smtClean="0">
                          <a:solidFill>
                            <a:schemeClr val="tx1"/>
                          </a:solidFill>
                          <a:latin typeface="Times New Roman" pitchFamily="18" charset="0"/>
                          <a:cs typeface="Times New Roman" pitchFamily="18" charset="0"/>
                        </a:rPr>
                        <a:t> с ОВЗ 1-11 класс</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8 038,2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8 038,2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8 038,2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6933">
                <a:tc>
                  <a:txBody>
                    <a:bodyPr/>
                    <a:lstStyle/>
                    <a:p>
                      <a:r>
                        <a:rPr lang="ru-RU" sz="1000" dirty="0" smtClean="0">
                          <a:solidFill>
                            <a:schemeClr val="tx1"/>
                          </a:solidFill>
                          <a:latin typeface="Times New Roman" pitchFamily="18" charset="0"/>
                          <a:cs typeface="Times New Roman" pitchFamily="18" charset="0"/>
                        </a:rPr>
                        <a:t>Финансовое обеспечение решения Северо-Енисейского районного Совета депутатов от 31.01.2011 № 226-16 «О финансовом обеспечении обучающихся общеобразовательных организаций Северо-Енисейского района (за исключением финансового обеспечения бесплатным горячим питанием обучающихся, получающих начальное общее образование в муниципальных образовательных организациях), горячим питанием без взимания платы»</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Бюджет Северо-Енисейского района</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Обучающиеся </a:t>
                      </a:r>
                    </a:p>
                    <a:p>
                      <a:r>
                        <a:rPr lang="ru-RU" sz="1000" dirty="0" smtClean="0">
                          <a:solidFill>
                            <a:schemeClr val="tx1"/>
                          </a:solidFill>
                          <a:latin typeface="Times New Roman" pitchFamily="18" charset="0"/>
                          <a:cs typeface="Times New Roman" pitchFamily="18" charset="0"/>
                        </a:rPr>
                        <a:t>5-11 классов, не попадающие под льготную категорию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15 172,7</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80893">
                <a:tc>
                  <a:txBody>
                    <a:bodyPr/>
                    <a:lstStyle/>
                    <a:p>
                      <a:r>
                        <a:rPr lang="ru-RU" sz="1000" dirty="0" smtClean="0">
                          <a:solidFill>
                            <a:schemeClr val="tx1"/>
                          </a:solidFill>
                          <a:latin typeface="Times New Roman" pitchFamily="18" charset="0"/>
                          <a:cs typeface="Times New Roman" pitchFamily="18" charset="0"/>
                        </a:rPr>
                        <a:t>Финансовое обеспечение решения Северо-Енисейского районного Совета депутатов от 22.11.2019 № 721-54 «О финансовом обеспечении обучающихся первых-пятых классов общеобразовательных организаций Северо-Енисейского района питанием без взимания платы в виде молока питьевого»</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Бюджет Северо-Енисейского района</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Обучающиеся </a:t>
                      </a:r>
                    </a:p>
                    <a:p>
                      <a:r>
                        <a:rPr lang="ru-RU" sz="1000" dirty="0" smtClean="0">
                          <a:solidFill>
                            <a:schemeClr val="tx1"/>
                          </a:solidFill>
                          <a:latin typeface="Times New Roman" pitchFamily="18" charset="0"/>
                          <a:cs typeface="Times New Roman" pitchFamily="18" charset="0"/>
                        </a:rPr>
                        <a:t>1-5 классов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2 714,6</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1634">
                <a:tc gridSpan="3">
                  <a:txBody>
                    <a:bodyPr/>
                    <a:lstStyle/>
                    <a:p>
                      <a:r>
                        <a:rPr lang="ru-RU" sz="1100" b="1" dirty="0" smtClean="0">
                          <a:solidFill>
                            <a:schemeClr val="tx1"/>
                          </a:solidFill>
                          <a:latin typeface="Times New Roman" pitchFamily="18" charset="0"/>
                          <a:cs typeface="Times New Roman" pitchFamily="18" charset="0"/>
                        </a:rPr>
                        <a:t>Всего, в том числе</a:t>
                      </a:r>
                      <a:endParaRPr lang="ru-RU" sz="11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b="1" dirty="0" smtClean="0">
                          <a:solidFill>
                            <a:schemeClr val="tx1"/>
                          </a:solidFill>
                          <a:latin typeface="Times New Roman" pitchFamily="18" charset="0"/>
                          <a:cs typeface="Times New Roman" pitchFamily="18" charset="0"/>
                        </a:rPr>
                        <a:t>37 498,8</a:t>
                      </a:r>
                      <a:endParaRPr lang="ru-RU" sz="11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b="1" dirty="0" smtClean="0">
                          <a:solidFill>
                            <a:schemeClr val="tx1"/>
                          </a:solidFill>
                          <a:latin typeface="Times New Roman" pitchFamily="18" charset="0"/>
                          <a:cs typeface="Times New Roman" pitchFamily="18" charset="0"/>
                        </a:rPr>
                        <a:t>19 219,1</a:t>
                      </a:r>
                      <a:endParaRPr lang="ru-RU" sz="11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b="1" dirty="0" smtClean="0">
                          <a:solidFill>
                            <a:schemeClr val="tx1"/>
                          </a:solidFill>
                          <a:latin typeface="Times New Roman" pitchFamily="18" charset="0"/>
                          <a:cs typeface="Times New Roman" pitchFamily="18" charset="0"/>
                        </a:rPr>
                        <a:t>11 307,5</a:t>
                      </a:r>
                      <a:endParaRPr lang="ru-RU" sz="11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1634">
                <a:tc gridSpan="3">
                  <a:txBody>
                    <a:bodyPr/>
                    <a:lstStyle/>
                    <a:p>
                      <a:r>
                        <a:rPr lang="ru-RU" sz="1100" i="1" dirty="0" smtClean="0">
                          <a:solidFill>
                            <a:schemeClr val="tx1"/>
                          </a:solidFill>
                          <a:latin typeface="Times New Roman" pitchFamily="18" charset="0"/>
                          <a:cs typeface="Times New Roman" pitchFamily="18" charset="0"/>
                        </a:rPr>
                        <a:t>краевой</a:t>
                      </a:r>
                      <a:r>
                        <a:rPr lang="ru-RU" sz="1100" i="1" baseline="0" dirty="0" smtClean="0">
                          <a:solidFill>
                            <a:schemeClr val="tx1"/>
                          </a:solidFill>
                          <a:latin typeface="Times New Roman" pitchFamily="18" charset="0"/>
                          <a:cs typeface="Times New Roman" pitchFamily="18" charset="0"/>
                        </a:rPr>
                        <a:t> бюджет</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19 611,5</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19 219,1</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11 307,5</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1634">
                <a:tc gridSpan="3">
                  <a:txBody>
                    <a:bodyPr/>
                    <a:lstStyle/>
                    <a:p>
                      <a:r>
                        <a:rPr lang="ru-RU" sz="1100" i="1" dirty="0" smtClean="0">
                          <a:solidFill>
                            <a:schemeClr val="tx1"/>
                          </a:solidFill>
                          <a:latin typeface="Times New Roman" pitchFamily="18" charset="0"/>
                          <a:cs typeface="Times New Roman" pitchFamily="18" charset="0"/>
                        </a:rPr>
                        <a:t>бюджет</a:t>
                      </a:r>
                      <a:r>
                        <a:rPr lang="ru-RU" sz="1100" i="1" baseline="0" dirty="0" smtClean="0">
                          <a:solidFill>
                            <a:schemeClr val="tx1"/>
                          </a:solidFill>
                          <a:latin typeface="Times New Roman" pitchFamily="18" charset="0"/>
                          <a:cs typeface="Times New Roman" pitchFamily="18" charset="0"/>
                        </a:rPr>
                        <a:t> Северо-Енисейского района</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sz="11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17 887,3</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0,0</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100" i="1" dirty="0" smtClean="0">
                          <a:solidFill>
                            <a:schemeClr val="tx1"/>
                          </a:solidFill>
                          <a:latin typeface="Times New Roman" pitchFamily="18" charset="0"/>
                          <a:cs typeface="Times New Roman" pitchFamily="18" charset="0"/>
                        </a:rPr>
                        <a:t>0,0</a:t>
                      </a:r>
                      <a:endParaRPr lang="ru-RU" sz="1100" i="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 name="Picture 6" descr="C:\Users\User3\Desktop\бюджет для граждан варианты\Kgfng5hYa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5949279"/>
            <a:ext cx="4355976" cy="9017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User3\Desktop\бюджет для граждан варианты\unnamed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5903" y="5949278"/>
            <a:ext cx="3508097" cy="887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161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04056"/>
          </a:xfrm>
        </p:spPr>
        <p:txBody>
          <a:bodyPr>
            <a:normAutofit fontScale="90000"/>
          </a:bodyPr>
          <a:lstStyle/>
          <a:p>
            <a:r>
              <a:rPr lang="ru-RU" sz="1600" dirty="0" smtClean="0">
                <a:latin typeface="Times New Roman" pitchFamily="18" charset="0"/>
                <a:cs typeface="Times New Roman" pitchFamily="18" charset="0"/>
              </a:rPr>
              <a:t>Динамика расходов, предусмотренных на организацию питания обучающихся в муниципальных общеобразовательных организациях Северо-Енисейского района, (тыс. рублей)</a:t>
            </a:r>
            <a:endParaRPr lang="ru-RU" sz="1600" dirty="0">
              <a:latin typeface="Times New Roman" pitchFamily="18" charset="0"/>
              <a:cs typeface="Times New Roman" pitchFamily="18" charset="0"/>
            </a:endParaRPr>
          </a:p>
        </p:txBody>
      </p:sp>
      <p:sp>
        <p:nvSpPr>
          <p:cNvPr id="5" name="TextBox 4"/>
          <p:cNvSpPr txBox="1"/>
          <p:nvPr/>
        </p:nvSpPr>
        <p:spPr>
          <a:xfrm>
            <a:off x="251520" y="1052736"/>
            <a:ext cx="4248472" cy="923330"/>
          </a:xfrm>
          <a:prstGeom prst="rect">
            <a:avLst/>
          </a:prstGeom>
          <a:noFill/>
        </p:spPr>
        <p:txBody>
          <a:bodyPr wrap="square" rtlCol="0">
            <a:spAutoFit/>
          </a:bodyPr>
          <a:lstStyle/>
          <a:p>
            <a:r>
              <a:rPr lang="ru-RU" sz="900" dirty="0">
                <a:latin typeface="Times New Roman" pitchFamily="18" charset="0"/>
                <a:cs typeface="Times New Roman" pitchFamily="18" charset="0"/>
              </a:rPr>
              <a:t>Организация и обеспечение обучающихся по образовательным программам начального общего образования в муниципальных образовательных организациях, за исключением обучающихся с ограниченными возможностями здоровья, бесплатным горячим питанием, предусматривающим наличие горячего блюда, не считая горячего напитка, в рамках подпрограммы «Сохранение и укрепление здоровья» муниципальной программы «Развитие образования»</a:t>
            </a:r>
          </a:p>
        </p:txBody>
      </p:sp>
      <p:graphicFrame>
        <p:nvGraphicFramePr>
          <p:cNvPr id="6" name="Диаграмма 5"/>
          <p:cNvGraphicFramePr/>
          <p:nvPr>
            <p:extLst>
              <p:ext uri="{D42A27DB-BD31-4B8C-83A1-F6EECF244321}">
                <p14:modId xmlns:p14="http://schemas.microsoft.com/office/powerpoint/2010/main" val="3134846442"/>
              </p:ext>
            </p:extLst>
          </p:nvPr>
        </p:nvGraphicFramePr>
        <p:xfrm>
          <a:off x="107504" y="1978722"/>
          <a:ext cx="4776192" cy="17299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Объект 7"/>
          <p:cNvGraphicFramePr>
            <a:graphicFrameLocks noGrp="1"/>
          </p:cNvGraphicFramePr>
          <p:nvPr>
            <p:ph idx="1"/>
            <p:extLst>
              <p:ext uri="{D42A27DB-BD31-4B8C-83A1-F6EECF244321}">
                <p14:modId xmlns:p14="http://schemas.microsoft.com/office/powerpoint/2010/main" val="1215943680"/>
              </p:ext>
            </p:extLst>
          </p:nvPr>
        </p:nvGraphicFramePr>
        <p:xfrm>
          <a:off x="4788024" y="2117221"/>
          <a:ext cx="4248472" cy="152780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4499992" y="1055392"/>
            <a:ext cx="4644008" cy="923330"/>
          </a:xfrm>
          <a:prstGeom prst="rect">
            <a:avLst/>
          </a:prstGeom>
          <a:noFill/>
        </p:spPr>
        <p:txBody>
          <a:bodyPr wrap="square" rtlCol="0">
            <a:spAutoFit/>
          </a:bodyPr>
          <a:lstStyle/>
          <a:p>
            <a:r>
              <a:rPr lang="ru-RU" sz="900" dirty="0">
                <a:latin typeface="Times New Roman" pitchFamily="18" charset="0"/>
                <a:cs typeface="Times New Roman" pitchFamily="18" charset="0"/>
              </a:rPr>
              <a:t>Субвенции бюджетам муниципальных образований на обеспечение питанием обучающихся в муниципальных и частных общеобразовательных организациях по имеющим государственную аккредитацию основным общеобразовательным программам без взимания платы (в соответствии с Законом края от 27 декабря 2005 года № 17-4377) в рамках подпрограммы «Развитие дошкольного, общего и дополнительного образования» государственной программы Красноярского края «Развитие образования»</a:t>
            </a:r>
          </a:p>
        </p:txBody>
      </p:sp>
      <p:graphicFrame>
        <p:nvGraphicFramePr>
          <p:cNvPr id="10" name="Диаграмма 9"/>
          <p:cNvGraphicFramePr/>
          <p:nvPr>
            <p:extLst>
              <p:ext uri="{D42A27DB-BD31-4B8C-83A1-F6EECF244321}">
                <p14:modId xmlns:p14="http://schemas.microsoft.com/office/powerpoint/2010/main" val="3899798235"/>
              </p:ext>
            </p:extLst>
          </p:nvPr>
        </p:nvGraphicFramePr>
        <p:xfrm>
          <a:off x="35496" y="5085184"/>
          <a:ext cx="3816424" cy="1656184"/>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107504" y="4104074"/>
            <a:ext cx="4104456" cy="923330"/>
          </a:xfrm>
          <a:prstGeom prst="rect">
            <a:avLst/>
          </a:prstGeom>
          <a:noFill/>
        </p:spPr>
        <p:txBody>
          <a:bodyPr wrap="square" rtlCol="0">
            <a:spAutoFit/>
          </a:bodyPr>
          <a:lstStyle/>
          <a:p>
            <a:r>
              <a:rPr lang="ru-RU" sz="900" dirty="0">
                <a:latin typeface="Times New Roman" pitchFamily="18" charset="0"/>
                <a:cs typeface="Times New Roman" pitchFamily="18" charset="0"/>
              </a:rPr>
              <a:t>Финансовое обеспечение решения Северо-Енисейского районного Совета депутатов от 31.01.2011 № 226-16 «О финансовом обеспечении обучающихся общеобразовательных организаций Северо-Енисейского района (за исключением финансового обеспечения бесплатным горячим питанием обучающихся, получающих начальное общее образование в муниципальных образовательных организациях), горячим питанием без взимания платы»</a:t>
            </a:r>
          </a:p>
        </p:txBody>
      </p:sp>
      <p:graphicFrame>
        <p:nvGraphicFramePr>
          <p:cNvPr id="12" name="Диаграмма 11"/>
          <p:cNvGraphicFramePr/>
          <p:nvPr>
            <p:extLst>
              <p:ext uri="{D42A27DB-BD31-4B8C-83A1-F6EECF244321}">
                <p14:modId xmlns:p14="http://schemas.microsoft.com/office/powerpoint/2010/main" val="1329836037"/>
              </p:ext>
            </p:extLst>
          </p:nvPr>
        </p:nvGraphicFramePr>
        <p:xfrm>
          <a:off x="4920208" y="4797151"/>
          <a:ext cx="4044280" cy="1995537"/>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p:cNvSpPr txBox="1"/>
          <p:nvPr/>
        </p:nvSpPr>
        <p:spPr>
          <a:xfrm>
            <a:off x="4932040" y="4104074"/>
            <a:ext cx="3888432" cy="784830"/>
          </a:xfrm>
          <a:prstGeom prst="rect">
            <a:avLst/>
          </a:prstGeom>
          <a:noFill/>
        </p:spPr>
        <p:txBody>
          <a:bodyPr wrap="square" rtlCol="0">
            <a:spAutoFit/>
          </a:bodyPr>
          <a:lstStyle/>
          <a:p>
            <a:r>
              <a:rPr lang="ru-RU" sz="900" dirty="0">
                <a:latin typeface="Times New Roman" pitchFamily="18" charset="0"/>
                <a:cs typeface="Times New Roman" pitchFamily="18" charset="0"/>
              </a:rPr>
              <a:t>Финансовое обеспечение решения Северо-Енисейского районного Совета депутатов от 22.11.2019 № 721-54 «О финансовом обеспечении обучающихся первых-пятых классов общеобразовательных организаций Северо-Енисейского района питанием без взимания платы в виде молока питьевого»</a:t>
            </a:r>
          </a:p>
        </p:txBody>
      </p:sp>
      <p:sp>
        <p:nvSpPr>
          <p:cNvPr id="14" name="TextBox 13"/>
          <p:cNvSpPr txBox="1"/>
          <p:nvPr/>
        </p:nvSpPr>
        <p:spPr>
          <a:xfrm>
            <a:off x="3095836" y="679904"/>
            <a:ext cx="3384376" cy="338554"/>
          </a:xfrm>
          <a:prstGeom prst="rect">
            <a:avLst/>
          </a:prstGeom>
          <a:noFill/>
        </p:spPr>
        <p:txBody>
          <a:bodyPr wrap="square" rtlCol="0">
            <a:spAutoFit/>
          </a:bodyPr>
          <a:lstStyle/>
          <a:p>
            <a:r>
              <a:rPr lang="ru-RU" sz="1600" dirty="0" smtClean="0">
                <a:latin typeface="Times New Roman" pitchFamily="18" charset="0"/>
                <a:cs typeface="Times New Roman" pitchFamily="18" charset="0"/>
              </a:rPr>
              <a:t>БЕСПЛАТНОЕ ПИТАНИЕ</a:t>
            </a:r>
            <a:endParaRPr lang="ru-RU" sz="1600" dirty="0">
              <a:latin typeface="Times New Roman" pitchFamily="18" charset="0"/>
              <a:cs typeface="Times New Roman" pitchFamily="18" charset="0"/>
            </a:endParaRPr>
          </a:p>
        </p:txBody>
      </p:sp>
      <p:sp>
        <p:nvSpPr>
          <p:cNvPr id="15" name="TextBox 14"/>
          <p:cNvSpPr txBox="1"/>
          <p:nvPr/>
        </p:nvSpPr>
        <p:spPr>
          <a:xfrm>
            <a:off x="5364088" y="3765520"/>
            <a:ext cx="2808312" cy="338554"/>
          </a:xfrm>
          <a:prstGeom prst="rect">
            <a:avLst/>
          </a:prstGeom>
          <a:noFill/>
        </p:spPr>
        <p:txBody>
          <a:bodyPr wrap="square" rtlCol="0">
            <a:spAutoFit/>
          </a:bodyPr>
          <a:lstStyle/>
          <a:p>
            <a:r>
              <a:rPr lang="ru-RU" sz="1600" dirty="0" smtClean="0">
                <a:latin typeface="Times New Roman" pitchFamily="18" charset="0"/>
                <a:cs typeface="Times New Roman" pitchFamily="18" charset="0"/>
              </a:rPr>
              <a:t>БЕСПЛАТНОЕ МОЛОКО</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26657499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1600" dirty="0">
                <a:latin typeface="Times New Roman" pitchFamily="18" charset="0"/>
                <a:cs typeface="Times New Roman" pitchFamily="18" charset="0"/>
              </a:rPr>
              <a:t>Финансовое обеспечение организации отдыха и оздоровления детей </a:t>
            </a:r>
            <a:br>
              <a:rPr lang="ru-RU" sz="1600" dirty="0">
                <a:latin typeface="Times New Roman" pitchFamily="18" charset="0"/>
                <a:cs typeface="Times New Roman" pitchFamily="18" charset="0"/>
              </a:rPr>
            </a:br>
            <a:r>
              <a:rPr lang="ru-RU" sz="1600" dirty="0">
                <a:latin typeface="Times New Roman" pitchFamily="18" charset="0"/>
                <a:cs typeface="Times New Roman" pitchFamily="18" charset="0"/>
              </a:rPr>
              <a:t>в </a:t>
            </a:r>
            <a:r>
              <a:rPr lang="ru-RU" sz="1600" dirty="0" smtClean="0">
                <a:latin typeface="Times New Roman" pitchFamily="18" charset="0"/>
                <a:cs typeface="Times New Roman" pitchFamily="18" charset="0"/>
              </a:rPr>
              <a:t>2022 </a:t>
            </a:r>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2024 </a:t>
            </a:r>
            <a:r>
              <a:rPr lang="ru-RU" sz="1600" dirty="0">
                <a:latin typeface="Times New Roman" pitchFamily="18" charset="0"/>
                <a:cs typeface="Times New Roman" pitchFamily="18" charset="0"/>
              </a:rPr>
              <a:t>годах</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528936914"/>
              </p:ext>
            </p:extLst>
          </p:nvPr>
        </p:nvGraphicFramePr>
        <p:xfrm>
          <a:off x="251520" y="1052736"/>
          <a:ext cx="8651303" cy="3909090"/>
        </p:xfrm>
        <a:graphic>
          <a:graphicData uri="http://schemas.openxmlformats.org/drawingml/2006/table">
            <a:tbl>
              <a:tblPr firstRow="1" bandRow="1">
                <a:tableStyleId>{5C22544A-7EE6-4342-B048-85BDC9FD1C3A}</a:tableStyleId>
              </a:tblPr>
              <a:tblGrid>
                <a:gridCol w="792088"/>
                <a:gridCol w="936104"/>
                <a:gridCol w="936104"/>
                <a:gridCol w="5987007"/>
              </a:tblGrid>
              <a:tr h="144016">
                <a:tc gridSpan="3">
                  <a:txBody>
                    <a:bodyPr/>
                    <a:lstStyle/>
                    <a:p>
                      <a:pPr algn="ctr"/>
                      <a:r>
                        <a:rPr lang="ru-RU" sz="1400" dirty="0" smtClean="0">
                          <a:solidFill>
                            <a:schemeClr val="tx1"/>
                          </a:solidFill>
                          <a:latin typeface="Times New Roman" pitchFamily="18" charset="0"/>
                          <a:cs typeface="Times New Roman" pitchFamily="18" charset="0"/>
                        </a:rPr>
                        <a:t>Сумма, тыс. рублей</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rowSpan="2">
                  <a:txBody>
                    <a:bodyPr/>
                    <a:lstStyle/>
                    <a:p>
                      <a:pPr algn="ctr"/>
                      <a:r>
                        <a:rPr lang="ru-RU" sz="1400" dirty="0" smtClean="0">
                          <a:solidFill>
                            <a:schemeClr val="tx1"/>
                          </a:solidFill>
                          <a:latin typeface="Times New Roman" pitchFamily="18" charset="0"/>
                          <a:cs typeface="Times New Roman" pitchFamily="18" charset="0"/>
                        </a:rPr>
                        <a:t>Направление расходов</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0094">
                <a:tc>
                  <a:txBody>
                    <a:bodyPr/>
                    <a:lstStyle/>
                    <a:p>
                      <a:pPr algn="ctr"/>
                      <a:r>
                        <a:rPr lang="ru-RU" sz="1400" dirty="0" smtClean="0">
                          <a:solidFill>
                            <a:schemeClr val="tx1"/>
                          </a:solidFill>
                          <a:latin typeface="Times New Roman" pitchFamily="18" charset="0"/>
                          <a:cs typeface="Times New Roman" pitchFamily="18" charset="0"/>
                        </a:rPr>
                        <a:t>2022</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2023</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2024</a:t>
                      </a:r>
                      <a:endParaRPr lang="ru-RU" sz="14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a:p>
                  </a:txBody>
                  <a:tcPr/>
                </a:tc>
              </a:tr>
              <a:tr h="513673">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1" dirty="0" smtClean="0">
                          <a:latin typeface="Times New Roman" pitchFamily="18" charset="0"/>
                          <a:cs typeface="Times New Roman" pitchFamily="18" charset="0"/>
                        </a:rPr>
                        <a:t>Финансовое обеспечение переданных Красноярским краем отдельных государственных полномочий и  финансовое обеспечение дополнительных мероприятий по охране и укреплению здоровья детей, проживающих в Северо-Енисейском районе, всего</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974">
                <a:tc gridSpan="4">
                  <a:txBody>
                    <a:bodyPr/>
                    <a:lstStyle/>
                    <a:p>
                      <a:pPr algn="ctr"/>
                      <a:r>
                        <a:rPr lang="ru-RU" sz="1000" dirty="0" smtClean="0">
                          <a:solidFill>
                            <a:schemeClr val="tx1"/>
                          </a:solidFill>
                          <a:latin typeface="Times New Roman" pitchFamily="18" charset="0"/>
                          <a:cs typeface="Times New Roman" pitchFamily="18" charset="0"/>
                        </a:rPr>
                        <a:t>в том числе:</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799047">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4 274,5</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Субвенции бюджетам муниципальных образований на осуществление государственных полномочий по организации и обеспечению отдыха и оздоровления детей (в соответствии с Законом края от 19 апреля 2018 года № 5-1533) в рамках подпрограммы «Развитие дошкольного, общего и дополнительного образования» государственной программы Красноярского края «Развитие образования»</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974">
                <a:tc gridSpan="4">
                  <a:txBody>
                    <a:bodyPr/>
                    <a:lstStyle/>
                    <a:p>
                      <a:pPr algn="ctr"/>
                      <a:r>
                        <a:rPr lang="ru-RU" sz="1000" dirty="0" smtClean="0">
                          <a:solidFill>
                            <a:schemeClr val="tx1"/>
                          </a:solidFill>
                          <a:latin typeface="Times New Roman" pitchFamily="18" charset="0"/>
                          <a:cs typeface="Times New Roman" pitchFamily="18" charset="0"/>
                        </a:rPr>
                        <a:t>из них:</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255974">
                <a:tc>
                  <a:txBody>
                    <a:bodyPr/>
                    <a:lstStyle/>
                    <a:p>
                      <a:pPr algn="ctr"/>
                      <a:r>
                        <a:rPr lang="ru-RU" sz="1000" dirty="0" smtClean="0">
                          <a:solidFill>
                            <a:schemeClr val="tx1"/>
                          </a:solidFill>
                          <a:latin typeface="Times New Roman" pitchFamily="18" charset="0"/>
                          <a:cs typeface="Times New Roman" pitchFamily="18" charset="0"/>
                        </a:rPr>
                        <a:t>1 388,3</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1 388,3</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1 388,3</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оплата 70 % стоимости  80 путевок</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974">
                <a:tc>
                  <a:txBody>
                    <a:bodyPr/>
                    <a:lstStyle/>
                    <a:p>
                      <a:pPr algn="ctr"/>
                      <a:r>
                        <a:rPr lang="ru-RU" sz="1000" dirty="0" smtClean="0">
                          <a:solidFill>
                            <a:schemeClr val="tx1"/>
                          </a:solidFill>
                          <a:latin typeface="Times New Roman" pitchFamily="18" charset="0"/>
                          <a:cs typeface="Times New Roman" pitchFamily="18" charset="0"/>
                        </a:rPr>
                        <a:t>164,2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164,2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164,2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оплата 100 % стоимости 5 путевок детям-сиротам (с учетом проезда сопровождающего)</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974">
                <a:tc>
                  <a:txBody>
                    <a:bodyPr/>
                    <a:lstStyle/>
                    <a:p>
                      <a:pPr algn="ctr"/>
                      <a:r>
                        <a:rPr lang="ru-RU" sz="1000" dirty="0" smtClean="0">
                          <a:solidFill>
                            <a:schemeClr val="tx1"/>
                          </a:solidFill>
                          <a:latin typeface="Times New Roman" pitchFamily="18" charset="0"/>
                          <a:cs typeface="Times New Roman" pitchFamily="18" charset="0"/>
                        </a:rPr>
                        <a:t>1 507,0</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1 507,0</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1 507,2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оплата  70 % стоимости набора продуктов питания 354 детей</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974">
                <a:tc>
                  <a:txBody>
                    <a:bodyPr/>
                    <a:lstStyle/>
                    <a:p>
                      <a:pPr algn="ctr"/>
                      <a:r>
                        <a:rPr lang="ru-RU" sz="1000" dirty="0" smtClean="0">
                          <a:solidFill>
                            <a:schemeClr val="tx1"/>
                          </a:solidFill>
                          <a:latin typeface="Times New Roman" pitchFamily="18" charset="0"/>
                          <a:cs typeface="Times New Roman" pitchFamily="18" charset="0"/>
                        </a:rPr>
                        <a:t>1 131,2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1 131,2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1 131,2</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оплата 100 % стоимости набора продуктов питания 186 детей</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5959">
                <a:tc>
                  <a:txBody>
                    <a:bodyPr/>
                    <a:lstStyle/>
                    <a:p>
                      <a:pPr algn="ctr"/>
                      <a:r>
                        <a:rPr lang="ru-RU" sz="1000" dirty="0" smtClean="0">
                          <a:solidFill>
                            <a:schemeClr val="tx1"/>
                          </a:solidFill>
                          <a:latin typeface="Times New Roman" pitchFamily="18" charset="0"/>
                          <a:cs typeface="Times New Roman" pitchFamily="18" charset="0"/>
                        </a:rPr>
                        <a:t>83,8</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83,8</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83,8</a:t>
                      </a:r>
                      <a:endParaRPr lang="ru-RU" sz="1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обеспечение деятельности специалистов, реализующих переданные государственные полномочия в сфере</a:t>
                      </a:r>
                      <a:r>
                        <a:rPr lang="ru-RU" sz="1000" baseline="0" dirty="0" smtClean="0">
                          <a:solidFill>
                            <a:schemeClr val="tx1"/>
                          </a:solidFill>
                          <a:latin typeface="Times New Roman" pitchFamily="18" charset="0"/>
                          <a:cs typeface="Times New Roman" pitchFamily="18" charset="0"/>
                        </a:rPr>
                        <a:t> отдыха детей</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1228112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363272" cy="562074"/>
          </a:xfrm>
        </p:spPr>
        <p:txBody>
          <a:bodyPr>
            <a:noAutofit/>
          </a:bodyPr>
          <a:lstStyle/>
          <a:p>
            <a:r>
              <a:rPr lang="ru-RU" sz="1600" dirty="0">
                <a:latin typeface="Times New Roman" pitchFamily="18" charset="0"/>
                <a:cs typeface="Times New Roman" pitchFamily="18" charset="0"/>
              </a:rPr>
              <a:t>Основные результаты при реализации муниципальной </a:t>
            </a:r>
            <a:r>
              <a:rPr lang="ru-RU" sz="1600" dirty="0" smtClean="0">
                <a:latin typeface="Times New Roman" pitchFamily="18" charset="0"/>
                <a:cs typeface="Times New Roman" pitchFamily="18" charset="0"/>
              </a:rPr>
              <a:t>программы</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a:t>
            </a:r>
            <a:r>
              <a:rPr lang="ru-RU" sz="1600" dirty="0">
                <a:latin typeface="Times New Roman" pitchFamily="18" charset="0"/>
                <a:cs typeface="Times New Roman" pitchFamily="18" charset="0"/>
              </a:rPr>
              <a:t>Развитие образования»</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203980114"/>
              </p:ext>
            </p:extLst>
          </p:nvPr>
        </p:nvGraphicFramePr>
        <p:xfrm>
          <a:off x="179512" y="980728"/>
          <a:ext cx="8856984" cy="5674360"/>
        </p:xfrm>
        <a:graphic>
          <a:graphicData uri="http://schemas.openxmlformats.org/drawingml/2006/table">
            <a:tbl>
              <a:tblPr firstRow="1" bandRow="1">
                <a:tableStyleId>{5C22544A-7EE6-4342-B048-85BDC9FD1C3A}</a:tableStyleId>
              </a:tblPr>
              <a:tblGrid>
                <a:gridCol w="4248472"/>
                <a:gridCol w="936104"/>
                <a:gridCol w="864096"/>
                <a:gridCol w="936104"/>
                <a:gridCol w="1008603"/>
                <a:gridCol w="863605"/>
              </a:tblGrid>
              <a:tr h="370840">
                <a:tc>
                  <a:txBody>
                    <a:bodyPr/>
                    <a:lstStyle/>
                    <a:p>
                      <a:pPr algn="ctr"/>
                      <a:r>
                        <a:rPr lang="ru-RU" sz="1400" dirty="0" smtClean="0">
                          <a:solidFill>
                            <a:schemeClr val="tx1"/>
                          </a:solidFill>
                          <a:latin typeface="Times New Roman" pitchFamily="18" charset="0"/>
                          <a:cs typeface="Times New Roman" pitchFamily="18" charset="0"/>
                        </a:rPr>
                        <a:t>Основные результаты</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2020</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2021</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2022</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2023</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400" dirty="0" smtClean="0">
                          <a:solidFill>
                            <a:schemeClr val="tx1"/>
                          </a:solidFill>
                          <a:latin typeface="Times New Roman" pitchFamily="18" charset="0"/>
                          <a:cs typeface="Times New Roman" pitchFamily="18" charset="0"/>
                        </a:rPr>
                        <a:t>2024</a:t>
                      </a:r>
                      <a:endParaRPr lang="ru-RU"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муниципальных общеобразовательных учреждений, соответствующих современным требованиям обучения в общем количестве муниципальных общеобразовательных учреждений,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73,21</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85,7</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88,39</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89,29</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детей в возрасте от 3 до 7 лет, которым предоставлена возможность получать услуги дошкольного образования, в общей численности детей в возрасте от 3 до 7 лет (с учетом групп кратковременного пребывания),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97,13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97,32</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98,73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98,75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98,75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муниципальных общеобразовательных учреждений, соответствующих современным требованиям обучения в общем количестве муниципальных общеобразовательных учреждений,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73,21</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85,7</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88,39</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89,29</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учащихся муниципальных общеобразовательных учреждений, получающих горячее питание,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детей в возрасте от 5 до 18 лет, охваченных дополнительным образованием</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Удельный вес численности обучающихся по программам общего образования, участвующих в олимпиадах и конкурсах различного уровня в общей численности обучающихся по программам общего образования,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67,5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68</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68,5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68,7</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69</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Доля педагогических работников, прошедших добровольную независимую оценку квалификации,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0,8</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1,4</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7</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10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Уровень удовлетворенности жителей района качеством предоставления муниципальных услуг по отрасли образования,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85,3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85,5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86</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87</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200" dirty="0" smtClean="0">
                          <a:solidFill>
                            <a:schemeClr val="tx1"/>
                          </a:solidFill>
                          <a:latin typeface="Times New Roman" pitchFamily="18" charset="0"/>
                          <a:cs typeface="Times New Roman" pitchFamily="18" charset="0"/>
                        </a:rPr>
                        <a:t>87,5</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026" name="Picture 2" descr="C:\Users\User3\Desktop\бюджет для граждан варианты\unnam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2400" y="0"/>
            <a:ext cx="971600" cy="931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7945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68952" cy="576064"/>
          </a:xfrm>
        </p:spPr>
        <p:txBody>
          <a:bodyPr>
            <a:noAutofit/>
          </a:bodyPr>
          <a:lstStyle/>
          <a:p>
            <a:r>
              <a:rPr lang="ru-RU" sz="1500" dirty="0">
                <a:solidFill>
                  <a:prstClr val="black"/>
                </a:solidFill>
                <a:latin typeface="Times New Roman" pitchFamily="18" charset="0"/>
                <a:cs typeface="Times New Roman" pitchFamily="18" charset="0"/>
              </a:rPr>
              <a:t>Муниципальная программа «Реформирование и модернизация жилищно-коммунального хозяйства и повышение энергетической эффективности» </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488485011"/>
              </p:ext>
            </p:extLst>
          </p:nvPr>
        </p:nvGraphicFramePr>
        <p:xfrm>
          <a:off x="297305" y="2204864"/>
          <a:ext cx="843528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643479183"/>
              </p:ext>
            </p:extLst>
          </p:nvPr>
        </p:nvGraphicFramePr>
        <p:xfrm>
          <a:off x="251520" y="1916832"/>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3" name="Скругленный прямоугольник 2"/>
          <p:cNvSpPr/>
          <p:nvPr/>
        </p:nvSpPr>
        <p:spPr>
          <a:xfrm>
            <a:off x="6114351" y="4905164"/>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Краевой бюджет</a:t>
            </a:r>
          </a:p>
          <a:p>
            <a:pPr algn="ctr"/>
            <a:r>
              <a:rPr lang="ru-RU" sz="1000" dirty="0" smtClean="0">
                <a:solidFill>
                  <a:prstClr val="white"/>
                </a:solidFill>
                <a:latin typeface="Times New Roman" pitchFamily="18" charset="0"/>
                <a:cs typeface="Times New Roman" pitchFamily="18" charset="0"/>
              </a:rPr>
              <a:t>105 043,3</a:t>
            </a:r>
            <a:endParaRPr lang="ru-RU" sz="1000" dirty="0">
              <a:solidFill>
                <a:prstClr val="white"/>
              </a:solidFill>
              <a:latin typeface="Times New Roman" pitchFamily="18" charset="0"/>
              <a:cs typeface="Times New Roman" pitchFamily="18" charset="0"/>
            </a:endParaRPr>
          </a:p>
        </p:txBody>
      </p:sp>
      <p:sp>
        <p:nvSpPr>
          <p:cNvPr id="6" name="Скругленный прямоугольник 5"/>
          <p:cNvSpPr/>
          <p:nvPr/>
        </p:nvSpPr>
        <p:spPr>
          <a:xfrm>
            <a:off x="4551290" y="6148883"/>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 </a:t>
            </a:r>
          </a:p>
          <a:p>
            <a:pPr algn="ctr"/>
            <a:r>
              <a:rPr lang="ru-RU" sz="1000" dirty="0" smtClean="0">
                <a:solidFill>
                  <a:prstClr val="white"/>
                </a:solidFill>
                <a:latin typeface="Times New Roman" pitchFamily="18" charset="0"/>
                <a:cs typeface="Times New Roman" pitchFamily="18" charset="0"/>
              </a:rPr>
              <a:t>0,0</a:t>
            </a:r>
            <a:endParaRPr lang="ru-RU" sz="1000" dirty="0">
              <a:solidFill>
                <a:prstClr val="white"/>
              </a:solidFill>
              <a:latin typeface="Times New Roman" pitchFamily="18" charset="0"/>
              <a:cs typeface="Times New Roman" pitchFamily="18" charset="0"/>
            </a:endParaRPr>
          </a:p>
        </p:txBody>
      </p:sp>
      <p:sp>
        <p:nvSpPr>
          <p:cNvPr id="7" name="Скругленный прямоугольник 6"/>
          <p:cNvSpPr/>
          <p:nvPr/>
        </p:nvSpPr>
        <p:spPr>
          <a:xfrm>
            <a:off x="6197492" y="6132462"/>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Краевой бюджет </a:t>
            </a:r>
          </a:p>
          <a:p>
            <a:pPr algn="ctr"/>
            <a:r>
              <a:rPr lang="ru-RU" sz="1000" dirty="0" smtClean="0">
                <a:solidFill>
                  <a:prstClr val="white"/>
                </a:solidFill>
                <a:latin typeface="Times New Roman" pitchFamily="18" charset="0"/>
                <a:cs typeface="Times New Roman" pitchFamily="18" charset="0"/>
              </a:rPr>
              <a:t>5 438,8</a:t>
            </a:r>
            <a:endParaRPr lang="ru-RU" sz="1000" dirty="0">
              <a:solidFill>
                <a:prstClr val="white"/>
              </a:solidFill>
              <a:latin typeface="Times New Roman" pitchFamily="18" charset="0"/>
              <a:cs typeface="Times New Roman" pitchFamily="18" charset="0"/>
            </a:endParaRPr>
          </a:p>
        </p:txBody>
      </p:sp>
      <p:sp>
        <p:nvSpPr>
          <p:cNvPr id="11" name="Скругленный прямоугольник 10"/>
          <p:cNvSpPr/>
          <p:nvPr/>
        </p:nvSpPr>
        <p:spPr>
          <a:xfrm>
            <a:off x="4551290" y="3429000"/>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79 909,5</a:t>
            </a:r>
            <a:endParaRPr lang="ru-RU" sz="1000" dirty="0">
              <a:solidFill>
                <a:prstClr val="white"/>
              </a:solidFill>
              <a:latin typeface="Times New Roman" pitchFamily="18" charset="0"/>
              <a:cs typeface="Times New Roman" pitchFamily="18" charset="0"/>
            </a:endParaRPr>
          </a:p>
        </p:txBody>
      </p:sp>
      <p:sp>
        <p:nvSpPr>
          <p:cNvPr id="14" name="Скругленный прямоугольник 13"/>
          <p:cNvSpPr/>
          <p:nvPr/>
        </p:nvSpPr>
        <p:spPr>
          <a:xfrm>
            <a:off x="4551290" y="4874282"/>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prstClr val="white"/>
                </a:solidFill>
                <a:latin typeface="Times New Roman" pitchFamily="18" charset="0"/>
                <a:cs typeface="Times New Roman" pitchFamily="18" charset="0"/>
              </a:rPr>
              <a:t>Местный </a:t>
            </a:r>
            <a:r>
              <a:rPr lang="ru-RU" sz="1000" dirty="0" smtClean="0">
                <a:solidFill>
                  <a:prstClr val="white"/>
                </a:solidFill>
                <a:latin typeface="Times New Roman" pitchFamily="18" charset="0"/>
                <a:cs typeface="Times New Roman" pitchFamily="18" charset="0"/>
              </a:rPr>
              <a:t>бюджет</a:t>
            </a:r>
          </a:p>
          <a:p>
            <a:pPr algn="ctr"/>
            <a:r>
              <a:rPr lang="ru-RU" sz="1000" dirty="0" smtClean="0">
                <a:solidFill>
                  <a:prstClr val="white"/>
                </a:solidFill>
                <a:latin typeface="Times New Roman" pitchFamily="18" charset="0"/>
                <a:cs typeface="Times New Roman" pitchFamily="18" charset="0"/>
              </a:rPr>
              <a:t>380 013,9</a:t>
            </a:r>
            <a:endParaRPr lang="ru-RU" sz="1000" dirty="0">
              <a:solidFill>
                <a:prstClr val="white"/>
              </a:solidFill>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900" dirty="0">
                <a:solidFill>
                  <a:schemeClr val="bg1"/>
                </a:solidFill>
                <a:latin typeface="Times New Roman" pitchFamily="18" charset="0"/>
                <a:cs typeface="Times New Roman" pitchFamily="18" charset="0"/>
              </a:rPr>
              <a:t>Цель муниципальной программы – обеспечение населения района качественными жилищно-коммунальными услугами; формирование целостности и эффективной системы управления энергосбережением и повышением энергетической эффективности; обеспечение населения и организаций района топливом для нужд отопления и лесоматериалом для проведения ремонтно-строительных работ.</a:t>
            </a:r>
          </a:p>
        </p:txBody>
      </p:sp>
      <p:graphicFrame>
        <p:nvGraphicFramePr>
          <p:cNvPr id="16" name="Таблица 15"/>
          <p:cNvGraphicFramePr>
            <a:graphicFrameLocks noGrp="1"/>
          </p:cNvGraphicFramePr>
          <p:nvPr>
            <p:extLst>
              <p:ext uri="{D42A27DB-BD31-4B8C-83A1-F6EECF244321}">
                <p14:modId xmlns:p14="http://schemas.microsoft.com/office/powerpoint/2010/main" val="1338514421"/>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489 202,0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776 567,2</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570 405,5</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416 635,3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416 635,3</a:t>
                      </a:r>
                      <a:endParaRPr lang="ru-RU" sz="1000" dirty="0">
                        <a:latin typeface="Times New Roman" pitchFamily="18" charset="0"/>
                        <a:cs typeface="Times New Roman" pitchFamily="18" charset="0"/>
                      </a:endParaRPr>
                    </a:p>
                  </a:txBody>
                  <a:tcPr/>
                </a:tc>
              </a:tr>
            </a:tbl>
          </a:graphicData>
        </a:graphic>
      </p:graphicFrame>
      <p:pic>
        <p:nvPicPr>
          <p:cNvPr id="2050" name="Picture 2" descr="\\Novoselova\мои документы\бюджет проект 2022-2024\БЮДЖЕТ ДЛЯ ГРАЖДАН\бюджет для граждан варианты\unnamed (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0192" y="2564904"/>
            <a:ext cx="2232248"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437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274638"/>
            <a:ext cx="7440488" cy="944562"/>
          </a:xfrm>
        </p:spPr>
        <p:txBody>
          <a:bodyPr>
            <a:noAutofit/>
          </a:bodyPr>
          <a:lstStyle/>
          <a:p>
            <a:r>
              <a:rPr lang="ru-RU" sz="1600" dirty="0" smtClean="0">
                <a:latin typeface="Times New Roman" pitchFamily="18" charset="0"/>
                <a:cs typeface="Times New Roman" pitchFamily="18" charset="0"/>
              </a:rPr>
              <a:t>Основные результаты при реализации муниципальной программы </a:t>
            </a:r>
            <a:r>
              <a:rPr lang="ru-RU" sz="1600" dirty="0">
                <a:latin typeface="Times New Roman" pitchFamily="18" charset="0"/>
                <a:cs typeface="Times New Roman" pitchFamily="18" charset="0"/>
              </a:rPr>
              <a:t>«Реформирование и модернизация жилищно-коммунального хозяйства и повышение энергетической эффективности»</a:t>
            </a:r>
          </a:p>
        </p:txBody>
      </p:sp>
      <p:graphicFrame>
        <p:nvGraphicFramePr>
          <p:cNvPr id="5" name="Содержимое 4"/>
          <p:cNvGraphicFramePr>
            <a:graphicFrameLocks noGrp="1"/>
          </p:cNvGraphicFramePr>
          <p:nvPr>
            <p:ph idx="1"/>
            <p:extLst>
              <p:ext uri="{D42A27DB-BD31-4B8C-83A1-F6EECF244321}">
                <p14:modId xmlns:p14="http://schemas.microsoft.com/office/powerpoint/2010/main" val="2743954936"/>
              </p:ext>
            </p:extLst>
          </p:nvPr>
        </p:nvGraphicFramePr>
        <p:xfrm>
          <a:off x="1" y="1295396"/>
          <a:ext cx="7452319" cy="5445971"/>
        </p:xfrm>
        <a:graphic>
          <a:graphicData uri="http://schemas.openxmlformats.org/drawingml/2006/table">
            <a:tbl>
              <a:tblPr firstRow="1" bandRow="1">
                <a:tableStyleId>{5C22544A-7EE6-4342-B048-85BDC9FD1C3A}</a:tableStyleId>
              </a:tblPr>
              <a:tblGrid>
                <a:gridCol w="4012569"/>
                <a:gridCol w="741907"/>
                <a:gridCol w="674461"/>
                <a:gridCol w="674461"/>
                <a:gridCol w="741907"/>
                <a:gridCol w="607014"/>
              </a:tblGrid>
              <a:tr h="31224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tc>
              </a:tr>
              <a:tr h="419656">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Снижение уровня износа коммунальной инфраструктуры, %</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71,2</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71,2</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70,0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70,0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70,0</a:t>
                      </a:r>
                      <a:endParaRPr lang="ru-RU" sz="1100" dirty="0">
                        <a:solidFill>
                          <a:schemeClr val="tx1"/>
                        </a:solidFill>
                        <a:latin typeface="Times New Roman" pitchFamily="18" charset="0"/>
                        <a:cs typeface="Times New Roman" pitchFamily="18" charset="0"/>
                      </a:endParaRPr>
                    </a:p>
                  </a:txBody>
                  <a:tcPr anchor="ctr"/>
                </a:tc>
              </a:tr>
              <a:tr h="571867">
                <a:tc>
                  <a:txBody>
                    <a:bodyPr/>
                    <a:lstStyle/>
                    <a:p>
                      <a:pPr>
                        <a:spcAft>
                          <a:spcPts val="0"/>
                        </a:spcAft>
                      </a:pPr>
                      <a:r>
                        <a:rPr lang="ru-RU" sz="1100" dirty="0" smtClean="0">
                          <a:solidFill>
                            <a:srgbClr val="000000"/>
                          </a:solidFill>
                          <a:effectLst/>
                          <a:latin typeface="Times New Roman"/>
                          <a:ea typeface="Calibri"/>
                        </a:rPr>
                        <a:t>Удельный вес </a:t>
                      </a:r>
                      <a:r>
                        <a:rPr lang="ru-RU" sz="1100" dirty="0">
                          <a:solidFill>
                            <a:srgbClr val="000000"/>
                          </a:solidFill>
                          <a:effectLst/>
                          <a:latin typeface="Times New Roman"/>
                          <a:ea typeface="Calibri"/>
                        </a:rPr>
                        <a:t>проб </a:t>
                      </a:r>
                      <a:r>
                        <a:rPr lang="ru-RU" sz="1100" dirty="0" smtClean="0">
                          <a:solidFill>
                            <a:srgbClr val="000000"/>
                          </a:solidFill>
                          <a:effectLst/>
                          <a:latin typeface="Times New Roman"/>
                          <a:ea typeface="Calibri"/>
                        </a:rPr>
                        <a:t>воды </a:t>
                      </a:r>
                      <a:r>
                        <a:rPr lang="ru-RU" sz="1100" dirty="0">
                          <a:solidFill>
                            <a:srgbClr val="000000"/>
                          </a:solidFill>
                          <a:effectLst/>
                          <a:latin typeface="Times New Roman"/>
                          <a:ea typeface="Calibri"/>
                        </a:rPr>
                        <a:t>из водопроводной сети </a:t>
                      </a:r>
                      <a:r>
                        <a:rPr lang="ru-RU" sz="1100" dirty="0" smtClean="0">
                          <a:solidFill>
                            <a:srgbClr val="000000"/>
                          </a:solidFill>
                          <a:effectLst/>
                          <a:latin typeface="Times New Roman"/>
                          <a:ea typeface="Calibri"/>
                        </a:rPr>
                        <a:t>не отвечающие </a:t>
                      </a:r>
                      <a:r>
                        <a:rPr lang="ru-RU" sz="1100" dirty="0">
                          <a:solidFill>
                            <a:srgbClr val="000000"/>
                          </a:solidFill>
                          <a:effectLst/>
                          <a:latin typeface="Times New Roman"/>
                          <a:ea typeface="Calibri"/>
                        </a:rPr>
                        <a:t>гигиеническим нормативам по санитарно-химическим </a:t>
                      </a:r>
                      <a:r>
                        <a:rPr lang="ru-RU" sz="1100" dirty="0" smtClean="0">
                          <a:solidFill>
                            <a:srgbClr val="000000"/>
                          </a:solidFill>
                          <a:effectLst/>
                          <a:latin typeface="Times New Roman"/>
                          <a:ea typeface="Calibri"/>
                        </a:rPr>
                        <a:t>показателям, %</a:t>
                      </a:r>
                      <a:endParaRPr lang="ru-RU" sz="1100" dirty="0">
                        <a:effectLst/>
                        <a:latin typeface="Times New Roman"/>
                        <a:ea typeface="Times New Roman"/>
                      </a:endParaRPr>
                    </a:p>
                  </a:txBody>
                  <a:tcPr marL="68580" marR="68580" marT="0" marB="0"/>
                </a:tc>
                <a:tc>
                  <a:txBody>
                    <a:bodyPr/>
                    <a:lstStyle/>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r>
              <a:tr h="659460">
                <a:tc>
                  <a:txBody>
                    <a:bodyPr/>
                    <a:lstStyle/>
                    <a:p>
                      <a:pPr>
                        <a:spcAft>
                          <a:spcPts val="0"/>
                        </a:spcAft>
                      </a:pP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Удельный вес проб воды</a:t>
                      </a:r>
                      <a:r>
                        <a:rPr lang="ru-RU" sz="11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из водопроводной сети, не отвечающие гигиеническим нормативам по микробиологическим показателям, %</a:t>
                      </a:r>
                      <a:endParaRPr lang="ru-RU" sz="11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r>
                        <a:rPr lang="ru-RU" sz="1100" dirty="0" smtClean="0">
                          <a:solidFill>
                            <a:schemeClr val="tx1"/>
                          </a:solidFill>
                          <a:latin typeface="Times New Roman" pitchFamily="18" charset="0"/>
                          <a:cs typeface="Times New Roman" pitchFamily="18" charset="0"/>
                        </a:rPr>
                        <a:t>6</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r>
              <a:tr h="419656">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Объем завозимого котельно-печного топлива, тн</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15 100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15 100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8 790,3</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8 790,3</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8 790,3</a:t>
                      </a:r>
                      <a:endParaRPr lang="ru-RU" sz="1100" dirty="0">
                        <a:solidFill>
                          <a:schemeClr val="tx1"/>
                        </a:solidFill>
                        <a:latin typeface="Times New Roman" pitchFamily="18" charset="0"/>
                        <a:cs typeface="Times New Roman" pitchFamily="18" charset="0"/>
                      </a:endParaRPr>
                    </a:p>
                  </a:txBody>
                  <a:tcPr anchor="ctr"/>
                </a:tc>
              </a:tr>
              <a:tr h="419656">
                <a:tc>
                  <a:txBody>
                    <a:bodyPr/>
                    <a:lstStyle/>
                    <a:p>
                      <a:pPr algn="l"/>
                      <a:r>
                        <a:rPr lang="ru-RU" sz="1100" dirty="0" smtClean="0">
                          <a:solidFill>
                            <a:schemeClr val="tx1"/>
                          </a:solidFill>
                          <a:latin typeface="Times New Roman" pitchFamily="18" charset="0"/>
                          <a:cs typeface="Times New Roman" pitchFamily="18" charset="0"/>
                        </a:rPr>
                        <a:t>Объем хранения котельно-печного топлива, </a:t>
                      </a:r>
                      <a:r>
                        <a:rPr lang="ru-RU" sz="1100" dirty="0" err="1" smtClean="0">
                          <a:solidFill>
                            <a:schemeClr val="tx1"/>
                          </a:solidFill>
                          <a:latin typeface="Times New Roman" pitchFamily="18" charset="0"/>
                          <a:cs typeface="Times New Roman" pitchFamily="18" charset="0"/>
                        </a:rPr>
                        <a:t>тн</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smtClean="0">
                          <a:solidFill>
                            <a:schemeClr val="tx1"/>
                          </a:solidFill>
                          <a:latin typeface="Times New Roman" pitchFamily="18" charset="0"/>
                          <a:cs typeface="Times New Roman" pitchFamily="18" charset="0"/>
                        </a:rPr>
                        <a:t>10 500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8 500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r>
              <a:tr h="584520">
                <a:tc>
                  <a:txBody>
                    <a:bodyPr/>
                    <a:lstStyle/>
                    <a:p>
                      <a:pPr algn="l"/>
                      <a:r>
                        <a:rPr lang="ru-RU" sz="1100" dirty="0" smtClean="0">
                          <a:solidFill>
                            <a:schemeClr val="tx1"/>
                          </a:solidFill>
                          <a:latin typeface="Times New Roman" pitchFamily="18" charset="0"/>
                          <a:cs typeface="Times New Roman" pitchFamily="18" charset="0"/>
                        </a:rPr>
                        <a:t>Отношение предъявленной населению платы за ЖКУ к фактическим затратам на их оказание, %</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63</a:t>
                      </a:r>
                      <a:endParaRPr lang="ru-RU" sz="1100" dirty="0">
                        <a:solidFill>
                          <a:schemeClr val="tx1"/>
                        </a:solidFill>
                        <a:latin typeface="Times New Roman" pitchFamily="18" charset="0"/>
                        <a:cs typeface="Times New Roman" pitchFamily="18" charset="0"/>
                      </a:endParaRPr>
                    </a:p>
                  </a:txBody>
                  <a:tcPr/>
                </a:tc>
              </a:tr>
              <a:tr h="749386">
                <a:tc>
                  <a:txBody>
                    <a:bodyPr/>
                    <a:lstStyle/>
                    <a:p>
                      <a:pPr algn="l"/>
                      <a:r>
                        <a:rPr lang="ru-RU" sz="1100" dirty="0" smtClean="0">
                          <a:effectLst/>
                          <a:latin typeface="Times New Roman"/>
                          <a:ea typeface="Times New Roman"/>
                        </a:rPr>
                        <a:t>Количество водоразборных колонок, обеспечивающих население неблагоустроенного сектора питьевой водой, ед.</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15</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14</a:t>
                      </a:r>
                      <a:endParaRPr lang="ru-RU" sz="1100" dirty="0">
                        <a:solidFill>
                          <a:schemeClr val="tx1"/>
                        </a:solidFill>
                        <a:latin typeface="Times New Roman" pitchFamily="18" charset="0"/>
                        <a:cs typeface="Times New Roman" pitchFamily="18" charset="0"/>
                      </a:endParaRPr>
                    </a:p>
                  </a:txBody>
                  <a:tcPr/>
                </a:tc>
              </a:tr>
              <a:tr h="485221">
                <a:tc>
                  <a:txBody>
                    <a:bodyPr/>
                    <a:lstStyle/>
                    <a:p>
                      <a:pPr algn="l"/>
                      <a:r>
                        <a:rPr lang="ru-RU" sz="1100" dirty="0" smtClean="0">
                          <a:effectLst/>
                          <a:latin typeface="Times New Roman"/>
                          <a:ea typeface="Times New Roman"/>
                        </a:rPr>
                        <a:t>Количество посещений общих отделений муниципальных бань</a:t>
                      </a:r>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 чел.</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6 558</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11 364</a:t>
                      </a:r>
                      <a:endParaRPr lang="ru-RU" sz="1100" dirty="0">
                        <a:solidFill>
                          <a:schemeClr val="tx1"/>
                        </a:solidFill>
                        <a:latin typeface="Times New Roman" pitchFamily="18" charset="0"/>
                        <a:cs typeface="Times New Roman" pitchFamily="18" charset="0"/>
                      </a:endParaRPr>
                    </a:p>
                  </a:txBody>
                  <a:tcPr/>
                </a:tc>
              </a:tr>
              <a:tr h="824309">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Объем топлива твердого (швырок всех групп пород), необходимый для теплоснабжения населения, неблагоустроенного сектора района, скл. куб. м.</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6 815</a:t>
                      </a:r>
                      <a:endParaRPr lang="ru-RU" sz="1100" dirty="0">
                        <a:solidFill>
                          <a:schemeClr val="tx1"/>
                        </a:solidFill>
                        <a:latin typeface="Times New Roman" pitchFamily="18" charset="0"/>
                        <a:cs typeface="Times New Roman" pitchFamily="18" charset="0"/>
                      </a:endParaRPr>
                    </a:p>
                  </a:txBody>
                  <a:tcPr anchor="ctr"/>
                </a:tc>
              </a:tr>
            </a:tbl>
          </a:graphicData>
        </a:graphic>
      </p:graphicFrame>
      <p:pic>
        <p:nvPicPr>
          <p:cNvPr id="3074" name="Picture 2" descr="C:\Users\user\Pictures\depositphotos_5409916-stock-photo-workers-team-with-gear-mechanis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2319" y="1988840"/>
            <a:ext cx="1584177" cy="158417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Pictures\depositphotos_10400081-stock-photo-3d-workers-team-of-wor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18" y="4293096"/>
            <a:ext cx="1584177"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946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descr="F:\Презентация1.jpg"/>
          <p:cNvPicPr/>
          <p:nvPr/>
        </p:nvPicPr>
        <p:blipFill>
          <a:blip r:embed="rId2" cstate="print"/>
          <a:srcRect l="71809"/>
          <a:stretch>
            <a:fillRect/>
          </a:stretch>
        </p:blipFill>
        <p:spPr bwMode="auto">
          <a:xfrm>
            <a:off x="7573384" y="5034579"/>
            <a:ext cx="1323190" cy="1645919"/>
          </a:xfrm>
          <a:prstGeom prst="rect">
            <a:avLst/>
          </a:prstGeom>
          <a:noFill/>
          <a:ln w="9525">
            <a:noFill/>
            <a:miter lim="800000"/>
            <a:headEnd/>
            <a:tailEnd/>
          </a:ln>
        </p:spPr>
      </p:pic>
      <p:sp>
        <p:nvSpPr>
          <p:cNvPr id="81922" name="Rectangle 2"/>
          <p:cNvSpPr>
            <a:spLocks noChangeArrowheads="1"/>
          </p:cNvSpPr>
          <p:nvPr/>
        </p:nvSpPr>
        <p:spPr bwMode="auto">
          <a:xfrm>
            <a:off x="0" y="672354"/>
            <a:ext cx="914400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Администратор доходов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ru-RU" sz="1200" dirty="0" smtClean="0">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орган государственной власти (государственный орган), орган местного самоуправления, орган местной администрации, орган управления государственным внебюджетным фондом, Центральный банк Российской Федерации, казенное учреждение, осуществляющий в соответствии с законодательством Российской Федерации контроль за правильностью исчисления, полнотой и своевременностью уплаты, начисление, учет, взыскание и принятие решений о возврате (зачете) излишне уплаченных (взысканных) платежей, пеней и штрафов по ним, являющихся доходами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(от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старонормандского</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1"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bougette</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кошель, сумка, кожаный мешок)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Бюджетные обязательства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расходные обязательства, подлежащие исполнению в соответствующем финансовом году.</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Бюджетная система Российской Федерации -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совокупность федерального бюджета, бюджетов субъектов РФ,</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местных бюджетов и</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бюджетов </a:t>
            </a:r>
            <a:r>
              <a:rPr lang="ru-RU" sz="1200" dirty="0" smtClean="0">
                <a:latin typeface="Times New Roman" pitchFamily="18" charset="0"/>
                <a:ea typeface="Times New Roman" pitchFamily="18" charset="0"/>
                <a:cs typeface="Times New Roman" pitchFamily="18" charset="0"/>
              </a:rPr>
              <a:t>г</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осударственных внебюджетных</a:t>
            </a:r>
            <a:r>
              <a:rPr kumimoji="0" lang="ru-RU" sz="1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фондов. </a:t>
            </a:r>
          </a:p>
          <a:p>
            <a:pPr indent="342900"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Бюджетный процесс</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lang="ru-RU" sz="1200" dirty="0" smtClean="0">
                <a:latin typeface="Times New Roman" pitchFamily="18" charset="0"/>
                <a:cs typeface="Times New Roman" pitchFamily="18" charset="0"/>
              </a:rPr>
              <a:t>регламентируемая законодательством Российской Федерации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Бюджетная политика муниципального района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совокупность действий и мероприятий, проводимых органами местного самоуправления в сфере управления формированием и исполнением бюджета, по выполнению ими функций перед обществом и государством.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Бюджетный кредит</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денежные средства, предоставляемые бюджетом другому бюджету бюджетной системы Российской Федерации, юридическому лицу (за исключением государственных (муниципальных) учреждений), иностранному государству, иностранному юридическому лицу на возвратной и возмездной основах. </a:t>
            </a:r>
          </a:p>
          <a:p>
            <a:pPr marL="0" marR="0" lvl="0" indent="342900" algn="just" defTabSz="914400" rtl="0" eaLnBrk="0" fontAlgn="base" latinLnBrk="0" hangingPunct="0">
              <a:lnSpc>
                <a:spcPct val="100000"/>
              </a:lnSpc>
              <a:spcBef>
                <a:spcPct val="0"/>
              </a:spcBef>
              <a:spcAft>
                <a:spcPct val="0"/>
              </a:spcAft>
              <a:buClrTx/>
              <a:buSzTx/>
              <a:buFontTx/>
              <a:buNone/>
              <a:tabLst/>
            </a:pPr>
            <a:r>
              <a:rPr lang="ru-RU" sz="1200" b="1" dirty="0" smtClean="0">
                <a:latin typeface="Times New Roman" pitchFamily="18" charset="0"/>
                <a:ea typeface="Times New Roman" pitchFamily="18" charset="0"/>
                <a:cs typeface="Times New Roman" pitchFamily="18" charset="0"/>
              </a:rPr>
              <a:t>Б</a:t>
            </a: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езвозмездные поступления:</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дотации из других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субсидии из других бюджетов бюджетной системы Российской Федерации (межбюджетные субсидии);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субвенции из федерального бюджета и (или) из бюджетов субъектов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иные межбюджетные трансферты из других бюджетов бюджетной системы Российской Федерации;</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безвозмездные поступления от физических и юридических лиц, международных организаций и </a:t>
            </a: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правительств иностранных        государств, в том числе добровольные пожертвования.</a:t>
            </a:r>
          </a:p>
          <a:p>
            <a:pPr indent="342900" algn="just" eaLnBrk="0" hangingPunct="0"/>
            <a:r>
              <a:rPr lang="ru-RU" sz="1200" b="1" dirty="0" smtClean="0">
                <a:latin typeface="Times New Roman" pitchFamily="18" charset="0"/>
                <a:ea typeface="Calibri" pitchFamily="34" charset="0"/>
                <a:cs typeface="Times New Roman" pitchFamily="18" charset="0"/>
              </a:rPr>
              <a:t>Бюджетные инвестиции</a:t>
            </a:r>
            <a:r>
              <a:rPr lang="ru-RU" sz="1200" dirty="0" smtClean="0">
                <a:latin typeface="Times New Roman" pitchFamily="18" charset="0"/>
                <a:ea typeface="Calibri" pitchFamily="34" charset="0"/>
                <a:cs typeface="Times New Roman" pitchFamily="18" charset="0"/>
              </a:rPr>
              <a:t> - бюджетные средства, направляемые на создание или увеличение за </a:t>
            </a:r>
          </a:p>
          <a:p>
            <a:pPr indent="342900" algn="just" eaLnBrk="0" hangingPunct="0"/>
            <a:r>
              <a:rPr lang="ru-RU" sz="1200" dirty="0" smtClean="0">
                <a:latin typeface="Times New Roman" pitchFamily="18" charset="0"/>
                <a:ea typeface="Calibri" pitchFamily="34" charset="0"/>
                <a:cs typeface="Times New Roman" pitchFamily="18" charset="0"/>
              </a:rPr>
              <a:t>счет средств бюджета стоимости государственного (муниципального) имущества.</a:t>
            </a:r>
            <a:endParaRPr lang="ru-RU" sz="1200" dirty="0" smtClean="0">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
        <p:nvSpPr>
          <p:cNvPr id="4" name="Заголовок 3"/>
          <p:cNvSpPr>
            <a:spLocks noGrp="1"/>
          </p:cNvSpPr>
          <p:nvPr>
            <p:ph type="title"/>
          </p:nvPr>
        </p:nvSpPr>
        <p:spPr>
          <a:xfrm>
            <a:off x="457200" y="174812"/>
            <a:ext cx="8229600" cy="484094"/>
          </a:xfrm>
        </p:spPr>
        <p:txBody>
          <a:bodyPr>
            <a:normAutofit fontScale="90000"/>
          </a:bodyPr>
          <a:lstStyle/>
          <a:p>
            <a:pPr marL="0" indent="0">
              <a:buNone/>
            </a:pPr>
            <a:r>
              <a:rPr lang="ru-RU" sz="3200" i="1" dirty="0" smtClean="0"/>
              <a:t>Глоссарий</a:t>
            </a:r>
            <a:endParaRPr lang="ru-RU" sz="3200" i="1" dirty="0"/>
          </a:p>
        </p:txBody>
      </p:sp>
    </p:spTree>
    <p:extLst>
      <p:ext uri="{BB962C8B-B14F-4D97-AF65-F5344CB8AC3E}">
        <p14:creationId xmlns:p14="http://schemas.microsoft.com/office/powerpoint/2010/main" val="8303058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850106"/>
          </a:xfrm>
        </p:spPr>
        <p:txBody>
          <a:bodyPr>
            <a:normAutofit/>
          </a:bodyPr>
          <a:lstStyle/>
          <a:p>
            <a:r>
              <a:rPr lang="ru-RU" sz="1600" dirty="0">
                <a:latin typeface="Times New Roman" pitchFamily="18" charset="0"/>
                <a:cs typeface="Times New Roman" pitchFamily="18" charset="0"/>
              </a:rPr>
              <a:t>Муниципальная программа «Защита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899910341"/>
              </p:ext>
            </p:extLst>
          </p:nvPr>
        </p:nvGraphicFramePr>
        <p:xfrm>
          <a:off x="107504" y="2348880"/>
          <a:ext cx="8928992"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кругленный прямоугольник 4"/>
          <p:cNvSpPr/>
          <p:nvPr/>
        </p:nvSpPr>
        <p:spPr>
          <a:xfrm>
            <a:off x="323528" y="908720"/>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a:solidFill>
                  <a:schemeClr val="bg1"/>
                </a:solidFill>
                <a:latin typeface="Times New Roman" pitchFamily="18" charset="0"/>
                <a:cs typeface="Times New Roman" pitchFamily="18" charset="0"/>
              </a:rPr>
              <a:t>Цель муниципальной программы – </a:t>
            </a:r>
            <a:r>
              <a:rPr lang="ru-RU" sz="1200" dirty="0" smtClean="0">
                <a:solidFill>
                  <a:schemeClr val="bg1"/>
                </a:solidFill>
                <a:latin typeface="Times New Roman" pitchFamily="18" charset="0"/>
                <a:cs typeface="Times New Roman" pitchFamily="18" charset="0"/>
              </a:rPr>
              <a:t>повышение </a:t>
            </a:r>
            <a:r>
              <a:rPr lang="ru-RU" sz="1200" dirty="0">
                <a:solidFill>
                  <a:schemeClr val="bg1"/>
                </a:solidFill>
                <a:latin typeface="Times New Roman" pitchFamily="18" charset="0"/>
                <a:cs typeface="Times New Roman" pitchFamily="18" charset="0"/>
              </a:rPr>
              <a:t>эффективности защиты территории и населения Северо-Енисейского района </a:t>
            </a:r>
          </a:p>
        </p:txBody>
      </p:sp>
      <p:graphicFrame>
        <p:nvGraphicFramePr>
          <p:cNvPr id="6" name="Таблица 5"/>
          <p:cNvGraphicFramePr>
            <a:graphicFrameLocks noGrp="1"/>
          </p:cNvGraphicFramePr>
          <p:nvPr>
            <p:extLst>
              <p:ext uri="{D42A27DB-BD31-4B8C-83A1-F6EECF244321}">
                <p14:modId xmlns:p14="http://schemas.microsoft.com/office/powerpoint/2010/main" val="2286020965"/>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36 020,3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47 391,7</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46 078,4</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45</a:t>
                      </a:r>
                      <a:r>
                        <a:rPr lang="ru-RU" sz="1000" baseline="0" dirty="0" smtClean="0">
                          <a:latin typeface="Times New Roman" pitchFamily="18" charset="0"/>
                          <a:cs typeface="Times New Roman" pitchFamily="18" charset="0"/>
                        </a:rPr>
                        <a:t> 854,0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44 283,2</a:t>
                      </a:r>
                      <a:endParaRPr lang="ru-RU" sz="1000" dirty="0">
                        <a:latin typeface="Times New Roman" pitchFamily="18" charset="0"/>
                        <a:cs typeface="Times New Roman" pitchFamily="18" charset="0"/>
                      </a:endParaRPr>
                    </a:p>
                  </a:txBody>
                  <a:tcPr/>
                </a:tc>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967603265"/>
              </p:ext>
            </p:extLst>
          </p:nvPr>
        </p:nvGraphicFramePr>
        <p:xfrm>
          <a:off x="323528" y="1988840"/>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Скругленный прямоугольник 7"/>
          <p:cNvSpPr/>
          <p:nvPr/>
        </p:nvSpPr>
        <p:spPr>
          <a:xfrm>
            <a:off x="5076056" y="3032956"/>
            <a:ext cx="13681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44 697,6</a:t>
            </a:r>
            <a:endParaRPr lang="ru-RU" sz="1000" dirty="0">
              <a:latin typeface="Times New Roman" pitchFamily="18" charset="0"/>
              <a:cs typeface="Times New Roman" pitchFamily="18" charset="0"/>
            </a:endParaRPr>
          </a:p>
        </p:txBody>
      </p:sp>
      <p:sp>
        <p:nvSpPr>
          <p:cNvPr id="9" name="Скругленный прямоугольник 8"/>
          <p:cNvSpPr/>
          <p:nvPr/>
        </p:nvSpPr>
        <p:spPr>
          <a:xfrm>
            <a:off x="6516216" y="3059959"/>
            <a:ext cx="1197836" cy="3780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20,0</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5076056" y="4149080"/>
            <a:ext cx="122413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1 005,8</a:t>
            </a:r>
            <a:endParaRPr lang="ru-RU" sz="1000" dirty="0">
              <a:latin typeface="Times New Roman" pitchFamily="18" charset="0"/>
              <a:cs typeface="Times New Roman" pitchFamily="18" charset="0"/>
            </a:endParaRPr>
          </a:p>
        </p:txBody>
      </p:sp>
      <p:sp>
        <p:nvSpPr>
          <p:cNvPr id="11" name="Скругленный прямоугольник 10"/>
          <p:cNvSpPr/>
          <p:nvPr/>
        </p:nvSpPr>
        <p:spPr>
          <a:xfrm>
            <a:off x="5076056" y="5251486"/>
            <a:ext cx="122413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355,0</a:t>
            </a:r>
            <a:endParaRPr lang="ru-RU" sz="1000" dirty="0">
              <a:latin typeface="Times New Roman" pitchFamily="18" charset="0"/>
              <a:cs typeface="Times New Roman" pitchFamily="18" charset="0"/>
            </a:endParaRPr>
          </a:p>
        </p:txBody>
      </p:sp>
      <p:pic>
        <p:nvPicPr>
          <p:cNvPr id="13" name="Picture 2" descr="C:\Users\User3\Desktop\бюджет для граждан варианты\8fbbc583cdf4efa093e36ae7637352af-800x.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6216" y="4101632"/>
            <a:ext cx="2613605" cy="2756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9209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363272" cy="562074"/>
          </a:xfrm>
        </p:spPr>
        <p:txBody>
          <a:bodyPr>
            <a:noAutofit/>
          </a:bodyPr>
          <a:lstStyle/>
          <a:p>
            <a:r>
              <a:rPr lang="ru-RU" sz="1600" dirty="0">
                <a:latin typeface="Times New Roman" pitchFamily="18" charset="0"/>
                <a:cs typeface="Times New Roman" pitchFamily="18" charset="0"/>
              </a:rPr>
              <a:t>Основные результаты при реализации муниципальной </a:t>
            </a:r>
            <a:r>
              <a:rPr lang="ru-RU" sz="1600" dirty="0" smtClean="0">
                <a:latin typeface="Times New Roman" pitchFamily="18" charset="0"/>
                <a:cs typeface="Times New Roman" pitchFamily="18" charset="0"/>
              </a:rPr>
              <a:t>программы</a:t>
            </a:r>
            <a:br>
              <a:rPr lang="ru-RU" sz="1600" dirty="0" smtClean="0">
                <a:latin typeface="Times New Roman" pitchFamily="18" charset="0"/>
                <a:cs typeface="Times New Roman" pitchFamily="18" charset="0"/>
              </a:rPr>
            </a:br>
            <a:r>
              <a:rPr lang="ru-RU" sz="1600" dirty="0">
                <a:latin typeface="Times New Roman" pitchFamily="18" charset="0"/>
                <a:cs typeface="Times New Roman" pitchFamily="18" charset="0"/>
              </a:rPr>
              <a:t>«Защита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501134645"/>
              </p:ext>
            </p:extLst>
          </p:nvPr>
        </p:nvGraphicFramePr>
        <p:xfrm>
          <a:off x="179512" y="980728"/>
          <a:ext cx="8856984" cy="4078224"/>
        </p:xfrm>
        <a:graphic>
          <a:graphicData uri="http://schemas.openxmlformats.org/drawingml/2006/table">
            <a:tbl>
              <a:tblPr firstRow="1" bandRow="1">
                <a:tableStyleId>{5C22544A-7EE6-4342-B048-85BDC9FD1C3A}</a:tableStyleId>
              </a:tblPr>
              <a:tblGrid>
                <a:gridCol w="4248472"/>
                <a:gridCol w="864096"/>
                <a:gridCol w="936104"/>
                <a:gridCol w="936104"/>
                <a:gridCol w="936104"/>
                <a:gridCol w="936104"/>
              </a:tblGrid>
              <a:tr h="37084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spcAft>
                          <a:spcPts val="0"/>
                        </a:spcAft>
                      </a:pPr>
                      <a:r>
                        <a:rPr lang="ru-RU" sz="1200" dirty="0">
                          <a:effectLst/>
                          <a:latin typeface="Times New Roman"/>
                          <a:ea typeface="Times New Roman"/>
                          <a:cs typeface="Times New Roman"/>
                        </a:rPr>
                        <a:t>Предотвращение гибели людей при пожарах и ЧС природного и техногенного характера </a:t>
                      </a:r>
                      <a:endParaRPr lang="ru-RU" sz="1100" dirty="0">
                        <a:effectLst/>
                        <a:latin typeface="Calibri"/>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spcAft>
                          <a:spcPts val="0"/>
                        </a:spcAft>
                      </a:pPr>
                      <a:r>
                        <a:rPr lang="ru-RU" sz="1200" dirty="0">
                          <a:effectLst/>
                          <a:latin typeface="Times New Roman"/>
                          <a:ea typeface="Times New Roman"/>
                        </a:rPr>
                        <a:t>Снижение числа пострадавших в районе при пожарах и ЧС природного и техногенного характера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spcAft>
                          <a:spcPts val="0"/>
                        </a:spcAft>
                      </a:pPr>
                      <a:r>
                        <a:rPr lang="ru-RU" sz="1200" dirty="0">
                          <a:effectLst/>
                          <a:latin typeface="Times New Roman"/>
                          <a:ea typeface="Times New Roman"/>
                        </a:rPr>
                        <a:t>Охват подготовкой населения к действиям при возникновении ЧС природного и техногенного характера от численности населения района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200" kern="1200" dirty="0" smtClean="0">
                          <a:solidFill>
                            <a:schemeClr val="dk1"/>
                          </a:solidFill>
                          <a:effectLst/>
                          <a:latin typeface="Times New Roman" pitchFamily="18" charset="0"/>
                          <a:ea typeface="+mn-ea"/>
                          <a:cs typeface="Times New Roman" pitchFamily="18" charset="0"/>
                        </a:rPr>
                        <a:t>Повышение эффективности проведения профилактических мероприятий МКУ «АСФ», охват специальной подготовкой сотрудников МКУ «АСФ»</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lnSpc>
                          <a:spcPct val="115000"/>
                        </a:lnSpc>
                        <a:spcAft>
                          <a:spcPts val="0"/>
                        </a:spcAft>
                      </a:pPr>
                      <a:r>
                        <a:rPr lang="ru-RU" sz="1200" kern="1200" dirty="0" smtClean="0">
                          <a:solidFill>
                            <a:schemeClr val="dk1"/>
                          </a:solidFill>
                          <a:effectLst/>
                          <a:latin typeface="Times New Roman" pitchFamily="18" charset="0"/>
                          <a:ea typeface="+mn-ea"/>
                          <a:cs typeface="Times New Roman" pitchFamily="18" charset="0"/>
                        </a:rPr>
                        <a:t>Обеспечение населенных пунктов района первичными средствами пожаротушения, пожарными знаками</a:t>
                      </a:r>
                      <a:endParaRPr lang="ru-RU" sz="1200" dirty="0">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95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95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spcAft>
                          <a:spcPts val="0"/>
                        </a:spcAft>
                      </a:pPr>
                      <a:r>
                        <a:rPr lang="ru-RU" sz="1200" kern="1200" dirty="0" smtClean="0">
                          <a:solidFill>
                            <a:schemeClr val="dk1"/>
                          </a:solidFill>
                          <a:effectLst/>
                          <a:latin typeface="Times New Roman" pitchFamily="18" charset="0"/>
                          <a:ea typeface="+mn-ea"/>
                          <a:cs typeface="Times New Roman" pitchFamily="18" charset="0"/>
                        </a:rPr>
                        <a:t>Количество изготовленных видеороликов и прокат их на телевидении</a:t>
                      </a:r>
                      <a:endParaRPr lang="ru-RU" sz="1200" dirty="0">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664">
                <a:tc>
                  <a:txBody>
                    <a:bodyPr/>
                    <a:lstStyle/>
                    <a:p>
                      <a:pPr>
                        <a:spcAft>
                          <a:spcPts val="0"/>
                        </a:spcAft>
                      </a:pPr>
                      <a:r>
                        <a:rPr lang="ru-RU" sz="1200" dirty="0">
                          <a:effectLst/>
                          <a:latin typeface="Times New Roman"/>
                          <a:ea typeface="Times New Roman"/>
                        </a:rPr>
                        <a:t>Повышение раскрываемости преступлений и правонарушений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72,5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75</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spcAft>
                          <a:spcPts val="0"/>
                        </a:spcAft>
                      </a:pPr>
                      <a:r>
                        <a:rPr lang="ru-RU" sz="1200">
                          <a:effectLst/>
                          <a:latin typeface="Times New Roman"/>
                          <a:ea typeface="Times New Roman"/>
                        </a:rPr>
                        <a:t>Количество установленных в общественных местах систем видеонаблюдения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33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33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33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33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spcAft>
                          <a:spcPts val="0"/>
                        </a:spcAft>
                      </a:pPr>
                      <a:r>
                        <a:rPr lang="ru-RU" sz="1200" dirty="0">
                          <a:effectLst/>
                          <a:latin typeface="Times New Roman"/>
                          <a:ea typeface="Times New Roman"/>
                        </a:rPr>
                        <a:t>Количество обслуживаемых систем видеонаблюдения, установленных в общественных местах</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70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80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 name="Picture 2" descr="C:\Users\User3\Desktop\бюджет для граждан варианты\r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2241" y="5157192"/>
            <a:ext cx="2416080" cy="1700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3114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68952" cy="576064"/>
          </a:xfrm>
        </p:spPr>
        <p:txBody>
          <a:bodyPr>
            <a:noAutofit/>
          </a:bodyPr>
          <a:lstStyle/>
          <a:p>
            <a:r>
              <a:rPr lang="ru-RU" sz="1600" dirty="0" smtClean="0">
                <a:latin typeface="Times New Roman" pitchFamily="18" charset="0"/>
                <a:cs typeface="Times New Roman" pitchFamily="18" charset="0"/>
              </a:rPr>
              <a:t>Муниципальная программа «Развитие культуры»</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706896752"/>
              </p:ext>
            </p:extLst>
          </p:nvPr>
        </p:nvGraphicFramePr>
        <p:xfrm>
          <a:off x="297305" y="2204864"/>
          <a:ext cx="843528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930473611"/>
              </p:ext>
            </p:extLst>
          </p:nvPr>
        </p:nvGraphicFramePr>
        <p:xfrm>
          <a:off x="323528" y="2231151"/>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3" name="Скругленный прямоугольник 2"/>
          <p:cNvSpPr/>
          <p:nvPr/>
        </p:nvSpPr>
        <p:spPr>
          <a:xfrm>
            <a:off x="6108647" y="3373020"/>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112,3</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4554908" y="5157192"/>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34 328,8</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4572000" y="6116239"/>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23 540,3</a:t>
            </a:r>
            <a:endParaRPr lang="ru-RU" sz="1000" dirty="0">
              <a:latin typeface="Times New Roman" pitchFamily="18" charset="0"/>
              <a:cs typeface="Times New Roman" pitchFamily="18" charset="0"/>
            </a:endParaRPr>
          </a:p>
        </p:txBody>
      </p:sp>
      <p:sp>
        <p:nvSpPr>
          <p:cNvPr id="11" name="Скругленный прямоугольник 10"/>
          <p:cNvSpPr/>
          <p:nvPr/>
        </p:nvSpPr>
        <p:spPr>
          <a:xfrm>
            <a:off x="4554908" y="3373020"/>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34 912,2</a:t>
            </a:r>
            <a:endParaRPr lang="ru-RU" sz="1000" dirty="0">
              <a:latin typeface="Times New Roman" pitchFamily="18" charset="0"/>
              <a:cs typeface="Times New Roman" pitchFamily="18" charset="0"/>
            </a:endParaRPr>
          </a:p>
        </p:txBody>
      </p:sp>
      <p:sp>
        <p:nvSpPr>
          <p:cNvPr id="14" name="Скругленный прямоугольник 13"/>
          <p:cNvSpPr/>
          <p:nvPr/>
        </p:nvSpPr>
        <p:spPr>
          <a:xfrm>
            <a:off x="4554908" y="4221088"/>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latin typeface="Times New Roman" pitchFamily="18" charset="0"/>
                <a:cs typeface="Times New Roman" pitchFamily="18" charset="0"/>
              </a:rPr>
              <a:t>Местный </a:t>
            </a:r>
            <a:r>
              <a:rPr lang="ru-RU" sz="1000" dirty="0" smtClean="0">
                <a:latin typeface="Times New Roman" pitchFamily="18" charset="0"/>
                <a:cs typeface="Times New Roman" pitchFamily="18" charset="0"/>
              </a:rPr>
              <a:t>бюджет</a:t>
            </a:r>
          </a:p>
          <a:p>
            <a:pPr algn="ctr"/>
            <a:r>
              <a:rPr lang="ru-RU" sz="1000" dirty="0" smtClean="0">
                <a:latin typeface="Times New Roman" pitchFamily="18" charset="0"/>
                <a:cs typeface="Times New Roman" pitchFamily="18" charset="0"/>
              </a:rPr>
              <a:t>91 115,8</a:t>
            </a:r>
            <a:endParaRPr lang="ru-RU" sz="1000" dirty="0">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20000"/>
            <a:r>
              <a:rPr lang="ru-RU" sz="1200" dirty="0">
                <a:latin typeface="Times New Roman" pitchFamily="18" charset="0"/>
                <a:cs typeface="Times New Roman" pitchFamily="18" charset="0"/>
              </a:rPr>
              <a:t>Цель муниципальной программы – Создание и сохранение благоприятных условий для устойчивого развития сферы культуры, создания единого культурного пространства и сохранения культурного наследия, развития культурного и духовного потенциала населения Северо-Енисейского района</a:t>
            </a:r>
            <a:endParaRPr lang="ru-RU" dirty="0">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3976676681"/>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155 066,9</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182 768,7</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184</a:t>
                      </a:r>
                      <a:r>
                        <a:rPr lang="ru-RU" sz="1000" b="1" baseline="0" dirty="0" smtClean="0">
                          <a:latin typeface="Times New Roman" pitchFamily="18" charset="0"/>
                          <a:cs typeface="Times New Roman" pitchFamily="18" charset="0"/>
                        </a:rPr>
                        <a:t> 474,4</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152 645,7</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152</a:t>
                      </a:r>
                      <a:r>
                        <a:rPr lang="ru-RU" sz="1000" baseline="0" dirty="0" smtClean="0">
                          <a:latin typeface="Times New Roman" pitchFamily="18" charset="0"/>
                          <a:cs typeface="Times New Roman" pitchFamily="18" charset="0"/>
                        </a:rPr>
                        <a:t> 645,7</a:t>
                      </a:r>
                      <a:endParaRPr lang="ru-RU" sz="1000" dirty="0">
                        <a:latin typeface="Times New Roman" pitchFamily="18" charset="0"/>
                        <a:cs typeface="Times New Roman" pitchFamily="18" charset="0"/>
                      </a:endParaRPr>
                    </a:p>
                  </a:txBody>
                  <a:tcPr/>
                </a:tc>
              </a:tr>
            </a:tbl>
          </a:graphicData>
        </a:graphic>
      </p:graphicFrame>
      <p:pic>
        <p:nvPicPr>
          <p:cNvPr id="12" name="Рисунок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7855" y="4170040"/>
            <a:ext cx="2714625" cy="1685925"/>
          </a:xfrm>
          <a:prstGeom prst="rect">
            <a:avLst/>
          </a:prstGeom>
        </p:spPr>
      </p:pic>
    </p:spTree>
    <p:extLst>
      <p:ext uri="{BB962C8B-B14F-4D97-AF65-F5344CB8AC3E}">
        <p14:creationId xmlns:p14="http://schemas.microsoft.com/office/powerpoint/2010/main" val="643636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74638"/>
            <a:ext cx="7848872" cy="944562"/>
          </a:xfrm>
        </p:spPr>
        <p:txBody>
          <a:bodyPr>
            <a:noAutofit/>
          </a:bodyPr>
          <a:lstStyle/>
          <a:p>
            <a:r>
              <a:rPr lang="ru-RU" sz="1600" dirty="0" smtClean="0">
                <a:latin typeface="Times New Roman" pitchFamily="18" charset="0"/>
                <a:cs typeface="Times New Roman" pitchFamily="18" charset="0"/>
              </a:rPr>
              <a:t>Основные результаты при реализации муниципальной программы «Развитие культуры»</a:t>
            </a:r>
            <a:endParaRPr lang="ru-RU" sz="16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extLst>
              <p:ext uri="{D42A27DB-BD31-4B8C-83A1-F6EECF244321}">
                <p14:modId xmlns:p14="http://schemas.microsoft.com/office/powerpoint/2010/main" val="1752147645"/>
              </p:ext>
            </p:extLst>
          </p:nvPr>
        </p:nvGraphicFramePr>
        <p:xfrm>
          <a:off x="107504" y="1196752"/>
          <a:ext cx="7452319" cy="5388848"/>
        </p:xfrm>
        <a:graphic>
          <a:graphicData uri="http://schemas.openxmlformats.org/drawingml/2006/table">
            <a:tbl>
              <a:tblPr firstRow="1" bandRow="1">
                <a:tableStyleId>{5C22544A-7EE6-4342-B048-85BDC9FD1C3A}</a:tableStyleId>
              </a:tblPr>
              <a:tblGrid>
                <a:gridCol w="4012569"/>
                <a:gridCol w="741907"/>
                <a:gridCol w="674461"/>
                <a:gridCol w="674461"/>
                <a:gridCol w="741907"/>
                <a:gridCol w="607014"/>
              </a:tblGrid>
              <a:tr h="31224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tc>
              </a:tr>
              <a:tr h="419656">
                <a:tc>
                  <a:txBody>
                    <a:bodyPr/>
                    <a:lstStyle/>
                    <a:p>
                      <a:pPr algn="l">
                        <a:spcAft>
                          <a:spcPts val="0"/>
                        </a:spcAft>
                      </a:pPr>
                      <a:r>
                        <a:rPr lang="ru-RU" sz="1000" dirty="0">
                          <a:effectLst/>
                          <a:latin typeface="Times New Roman"/>
                          <a:ea typeface="Calibri"/>
                        </a:rPr>
                        <a:t>Число книговыдач</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000" dirty="0" smtClean="0">
                          <a:effectLst/>
                          <a:latin typeface="Times New Roman"/>
                          <a:ea typeface="Calibri"/>
                        </a:rPr>
                        <a:t>225 500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225 505</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225 515</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225 515</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225 517</a:t>
                      </a:r>
                      <a:endParaRPr lang="ru-RU" sz="1200" dirty="0">
                        <a:effectLst/>
                        <a:latin typeface="Times New Roman"/>
                        <a:ea typeface="Times New Roman"/>
                      </a:endParaRPr>
                    </a:p>
                  </a:txBody>
                  <a:tcPr marL="68580" marR="68580" marT="0" marB="0"/>
                </a:tc>
              </a:tr>
              <a:tr h="2495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посещений</a:t>
                      </a:r>
                      <a:endParaRPr lang="ru-RU" sz="10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000" dirty="0" smtClean="0">
                          <a:effectLst/>
                          <a:latin typeface="Times New Roman"/>
                          <a:ea typeface="Calibri"/>
                        </a:rPr>
                        <a:t>70 600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71 000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71 400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71 500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71 550</a:t>
                      </a:r>
                      <a:endParaRPr lang="ru-RU" sz="1200" dirty="0">
                        <a:effectLst/>
                        <a:latin typeface="Times New Roman"/>
                        <a:ea typeface="Times New Roman"/>
                      </a:endParaRPr>
                    </a:p>
                  </a:txBody>
                  <a:tcPr marL="68580" marR="68580" marT="0" marB="0"/>
                </a:tc>
              </a:tr>
              <a:tr h="206524">
                <a:tc>
                  <a:txBody>
                    <a:bodyPr/>
                    <a:lstStyle/>
                    <a:p>
                      <a:pPr>
                        <a:spcAft>
                          <a:spcPts val="0"/>
                        </a:spcAft>
                      </a:pPr>
                      <a:r>
                        <a:rPr lang="ru-RU" sz="1000" kern="1200" dirty="0" smtClean="0">
                          <a:solidFill>
                            <a:schemeClr val="dk1"/>
                          </a:solidFill>
                          <a:effectLst/>
                          <a:latin typeface="Times New Roman" pitchFamily="18" charset="0"/>
                          <a:ea typeface="+mn-ea"/>
                          <a:cs typeface="Times New Roman" pitchFamily="18" charset="0"/>
                        </a:rPr>
                        <a:t>Число зарегистрированных пользователей</a:t>
                      </a:r>
                      <a:endParaRPr lang="ru-RU" sz="10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spcAft>
                          <a:spcPts val="0"/>
                        </a:spcAft>
                      </a:pPr>
                      <a:r>
                        <a:rPr lang="ru-RU" sz="1000" dirty="0" smtClean="0">
                          <a:effectLst/>
                          <a:latin typeface="Times New Roman"/>
                          <a:ea typeface="Calibri"/>
                        </a:rPr>
                        <a:t>7 860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7 865</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7 870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7 870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7 873</a:t>
                      </a:r>
                      <a:endParaRPr lang="ru-RU" sz="1200" dirty="0">
                        <a:effectLst/>
                        <a:latin typeface="Times New Roman"/>
                        <a:ea typeface="Times New Roman"/>
                      </a:endParaRPr>
                    </a:p>
                  </a:txBody>
                  <a:tcPr marL="68580" marR="68580" marT="0" marB="0"/>
                </a:tc>
              </a:tr>
              <a:tr h="2354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поступлений новой литературы</a:t>
                      </a:r>
                      <a:endParaRPr lang="ru-RU" sz="11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smtClean="0">
                          <a:effectLst/>
                          <a:latin typeface="Times New Roman"/>
                          <a:ea typeface="Calibri"/>
                        </a:rPr>
                        <a:t>2 500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2 500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2 500</a:t>
                      </a:r>
                      <a:endParaRPr lang="ru-RU" sz="1200" dirty="0">
                        <a:effectLst/>
                        <a:latin typeface="Times New Roman"/>
                        <a:ea typeface="Times New Roman"/>
                      </a:endParaRPr>
                    </a:p>
                  </a:txBody>
                  <a:tcPr marL="68580" marR="68580" marT="0" marB="0"/>
                </a:tc>
              </a:tr>
              <a:tr h="1924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книжного фонда</a:t>
                      </a:r>
                      <a:endParaRPr lang="ru-RU" sz="11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smtClean="0">
                          <a:effectLst/>
                          <a:latin typeface="Times New Roman"/>
                          <a:ea typeface="Calibri"/>
                        </a:rPr>
                        <a:t>107 000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107 000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107 000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107 000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107 000</a:t>
                      </a:r>
                      <a:endParaRPr lang="ru-RU" sz="1200" dirty="0">
                        <a:effectLst/>
                        <a:latin typeface="Times New Roman"/>
                        <a:ea typeface="Times New Roman"/>
                      </a:endParaRPr>
                    </a:p>
                  </a:txBody>
                  <a:tcPr marL="68580" marR="68580" marT="0" marB="0"/>
                </a:tc>
              </a:tr>
              <a:tr h="221372">
                <a:tc>
                  <a:txBody>
                    <a:bodyPr/>
                    <a:lstStyle/>
                    <a:p>
                      <a:pPr algn="l"/>
                      <a:r>
                        <a:rPr lang="ru-RU" sz="1000" kern="1200" dirty="0" smtClean="0">
                          <a:solidFill>
                            <a:schemeClr val="dk1"/>
                          </a:solidFill>
                          <a:effectLst/>
                          <a:latin typeface="Times New Roman" pitchFamily="18" charset="0"/>
                          <a:ea typeface="+mn-ea"/>
                          <a:cs typeface="Times New Roman" pitchFamily="18" charset="0"/>
                        </a:rPr>
                        <a:t>Пополнение основного фонда</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a:effectLst/>
                          <a:latin typeface="Times New Roman"/>
                          <a:ea typeface="Calibri"/>
                        </a:rPr>
                        <a:t>12</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12</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12</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12</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12</a:t>
                      </a:r>
                      <a:endParaRPr lang="ru-RU" sz="1200" dirty="0">
                        <a:effectLst/>
                        <a:latin typeface="Times New Roman"/>
                        <a:ea typeface="Times New Roman"/>
                      </a:endParaRPr>
                    </a:p>
                  </a:txBody>
                  <a:tcPr marL="68580" marR="68580" marT="0" marB="0"/>
                </a:tc>
              </a:tr>
              <a:tr h="322332">
                <a:tc>
                  <a:txBody>
                    <a:bodyPr/>
                    <a:lstStyle/>
                    <a:p>
                      <a:pPr algn="l"/>
                      <a:r>
                        <a:rPr lang="ru-RU" sz="1000" kern="1200" dirty="0" smtClean="0">
                          <a:solidFill>
                            <a:schemeClr val="dk1"/>
                          </a:solidFill>
                          <a:effectLst/>
                          <a:latin typeface="Times New Roman" pitchFamily="18" charset="0"/>
                          <a:ea typeface="+mn-ea"/>
                          <a:cs typeface="Times New Roman" pitchFamily="18" charset="0"/>
                        </a:rPr>
                        <a:t>Количество предметов из числа основного фонда, внесенных в электронный каталог</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a:effectLst/>
                          <a:latin typeface="Times New Roman"/>
                          <a:ea typeface="Calibri"/>
                        </a:rPr>
                        <a:t>60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100</a:t>
                      </a:r>
                      <a:endParaRPr lang="ru-RU" sz="1200" dirty="0">
                        <a:effectLst/>
                        <a:latin typeface="Times New Roman"/>
                        <a:ea typeface="Times New Roman"/>
                      </a:endParaRPr>
                    </a:p>
                  </a:txBody>
                  <a:tcPr marL="68580" marR="68580" marT="0" marB="0"/>
                </a:tc>
              </a:tr>
              <a:tr h="3581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Число посетителей (индивидуальные посещения, экскурсионные посещения, мероприятия музея)</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smtClean="0">
                          <a:effectLst/>
                          <a:latin typeface="Times New Roman"/>
                          <a:ea typeface="Calibri"/>
                        </a:rPr>
                        <a:t>8 800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9 100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9 200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9 200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9 200</a:t>
                      </a:r>
                      <a:endParaRPr lang="ru-RU" sz="1200" dirty="0">
                        <a:effectLst/>
                        <a:latin typeface="Times New Roman"/>
                        <a:ea typeface="Times New Roman"/>
                      </a:endParaRPr>
                    </a:p>
                  </a:txBody>
                  <a:tcPr marL="68580" marR="68580" marT="0" marB="0"/>
                </a:tc>
              </a:tr>
              <a:tr h="2765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новых постановок народного театра "Самородок"</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a:effectLst/>
                          <a:latin typeface="Times New Roman"/>
                          <a:ea typeface="Calibri"/>
                        </a:rPr>
                        <a:t>4</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4</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4</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4</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4</a:t>
                      </a:r>
                      <a:endParaRPr lang="ru-RU" sz="1200" dirty="0">
                        <a:effectLst/>
                        <a:latin typeface="Times New Roman"/>
                        <a:ea typeface="Times New Roman"/>
                      </a:endParaRPr>
                    </a:p>
                  </a:txBody>
                  <a:tcPr marL="68580" marR="68580" marT="0" marB="0"/>
                </a:tc>
              </a:tr>
              <a:tr h="216024">
                <a:tc>
                  <a:txBody>
                    <a:bodyPr/>
                    <a:lstStyle/>
                    <a:p>
                      <a:pPr algn="l"/>
                      <a:r>
                        <a:rPr lang="ru-RU" sz="1000" kern="1200" dirty="0" smtClean="0">
                          <a:solidFill>
                            <a:schemeClr val="dk1"/>
                          </a:solidFill>
                          <a:effectLst/>
                          <a:latin typeface="Times New Roman" pitchFamily="18" charset="0"/>
                          <a:ea typeface="+mn-ea"/>
                          <a:cs typeface="Times New Roman" pitchFamily="18" charset="0"/>
                        </a:rPr>
                        <a:t>Количество клубных формирований культурно-досугового типа</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a:effectLst/>
                          <a:latin typeface="Times New Roman"/>
                          <a:ea typeface="Calibri"/>
                        </a:rPr>
                        <a:t>81</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81</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81</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81</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81</a:t>
                      </a:r>
                      <a:endParaRPr lang="ru-RU" sz="1200" dirty="0">
                        <a:effectLst/>
                        <a:latin typeface="Times New Roman"/>
                        <a:ea typeface="Times New Roman"/>
                      </a:endParaRPr>
                    </a:p>
                  </a:txBody>
                  <a:tcPr marL="68580" marR="68580" marT="0" marB="0"/>
                </a:tc>
              </a:tr>
              <a:tr h="388992">
                <a:tc>
                  <a:txBody>
                    <a:bodyPr/>
                    <a:lstStyle/>
                    <a:p>
                      <a:pPr algn="l"/>
                      <a:r>
                        <a:rPr lang="ru-RU" sz="1000" kern="1200" dirty="0" smtClean="0">
                          <a:solidFill>
                            <a:schemeClr val="dk1"/>
                          </a:solidFill>
                          <a:effectLst/>
                          <a:latin typeface="Times New Roman" pitchFamily="18" charset="0"/>
                          <a:ea typeface="+mn-ea"/>
                          <a:cs typeface="Times New Roman" pitchFamily="18" charset="0"/>
                        </a:rPr>
                        <a:t>Численность участников в клубных формированиях культурно-досугового типа</a:t>
                      </a:r>
                      <a:endParaRPr lang="ru-RU" sz="1000" dirty="0">
                        <a:solidFill>
                          <a:schemeClr val="tx1"/>
                        </a:solidFill>
                        <a:latin typeface="Times New Roman" pitchFamily="18" charset="0"/>
                        <a:cs typeface="Times New Roman" pitchFamily="18" charset="0"/>
                      </a:endParaRPr>
                    </a:p>
                  </a:txBody>
                  <a:tcPr/>
                </a:tc>
                <a:tc>
                  <a:txBody>
                    <a:bodyPr/>
                    <a:lstStyle/>
                    <a:p>
                      <a:pPr algn="ctr">
                        <a:spcAft>
                          <a:spcPts val="0"/>
                        </a:spcAft>
                      </a:pPr>
                      <a:r>
                        <a:rPr lang="ru-RU" sz="1000" dirty="0">
                          <a:effectLst/>
                          <a:latin typeface="Times New Roman"/>
                          <a:ea typeface="Calibri"/>
                        </a:rPr>
                        <a:t>950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955</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960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965</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965</a:t>
                      </a:r>
                      <a:endParaRPr lang="ru-RU" sz="1200" dirty="0">
                        <a:effectLst/>
                        <a:latin typeface="Times New Roman"/>
                        <a:ea typeface="Times New Roman"/>
                      </a:endParaRPr>
                    </a:p>
                  </a:txBody>
                  <a:tcPr marL="68580" marR="68580" marT="0" marB="0"/>
                </a:tc>
              </a:tr>
              <a:tr h="1367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посетителей</a:t>
                      </a:r>
                    </a:p>
                  </a:txBody>
                  <a:tcPr/>
                </a:tc>
                <a:tc>
                  <a:txBody>
                    <a:bodyPr/>
                    <a:lstStyle/>
                    <a:p>
                      <a:pPr algn="ctr">
                        <a:spcAft>
                          <a:spcPts val="0"/>
                        </a:spcAft>
                      </a:pPr>
                      <a:r>
                        <a:rPr lang="ru-RU" sz="1000" dirty="0" smtClean="0">
                          <a:effectLst/>
                          <a:latin typeface="Times New Roman"/>
                          <a:ea typeface="Calibri"/>
                        </a:rPr>
                        <a:t>2 900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2 900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2 900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2 950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2 970</a:t>
                      </a:r>
                      <a:endParaRPr lang="ru-RU" sz="1200" dirty="0">
                        <a:effectLst/>
                        <a:latin typeface="Times New Roman"/>
                        <a:ea typeface="Times New Roman"/>
                      </a:endParaRPr>
                    </a:p>
                  </a:txBody>
                  <a:tcPr marL="68580" marR="68580" marT="0" marB="0"/>
                </a:tc>
              </a:tr>
              <a:tr h="3817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волонтеров, вовлеченных в программу «Волонтеры культуры» </a:t>
                      </a:r>
                    </a:p>
                  </a:txBody>
                  <a:tcPr/>
                </a:tc>
                <a:tc>
                  <a:txBody>
                    <a:bodyPr/>
                    <a:lstStyle/>
                    <a:p>
                      <a:pPr algn="ctr">
                        <a:spcAft>
                          <a:spcPts val="0"/>
                        </a:spcAft>
                      </a:pPr>
                      <a:r>
                        <a:rPr lang="ru-RU" sz="1000" dirty="0">
                          <a:effectLst/>
                          <a:latin typeface="Times New Roman"/>
                          <a:ea typeface="Calibri"/>
                        </a:rPr>
                        <a:t>36</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96</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156</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170</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180</a:t>
                      </a:r>
                      <a:endParaRPr lang="ru-RU" sz="1200" dirty="0">
                        <a:effectLst/>
                        <a:latin typeface="Times New Roman"/>
                        <a:ea typeface="Times New Roman"/>
                      </a:endParaRPr>
                    </a:p>
                  </a:txBody>
                  <a:tcPr marL="68580" marR="68580" marT="0" marB="0"/>
                </a:tc>
              </a:tr>
              <a:tr h="266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Обеспечение эксплуатационно-технического обслуживания объектов и помещений, а так же содержание указанных объектов, помещений и прилегающей территории в надлежащем состоянии</a:t>
                      </a:r>
                    </a:p>
                  </a:txBody>
                  <a:tcPr/>
                </a:tc>
                <a:tc>
                  <a:txBody>
                    <a:bodyPr/>
                    <a:lstStyle/>
                    <a:p>
                      <a:pPr algn="ctr">
                        <a:spcAft>
                          <a:spcPts val="0"/>
                        </a:spcAft>
                      </a:pPr>
                      <a:r>
                        <a:rPr lang="ru-RU" sz="1000" dirty="0" smtClean="0">
                          <a:effectLst/>
                          <a:latin typeface="Times New Roman"/>
                          <a:ea typeface="Calibri"/>
                        </a:rPr>
                        <a:t>22 646,3</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22 646,3</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22 646,3</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22 646,3</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smtClean="0">
                          <a:effectLst/>
                          <a:latin typeface="Times New Roman"/>
                          <a:ea typeface="Calibri"/>
                        </a:rPr>
                        <a:t>22 646,3</a:t>
                      </a:r>
                      <a:endParaRPr lang="ru-RU" sz="1200" dirty="0">
                        <a:effectLst/>
                        <a:latin typeface="Times New Roman"/>
                        <a:ea typeface="Times New Roman"/>
                      </a:endParaRPr>
                    </a:p>
                  </a:txBody>
                  <a:tcPr marL="68580" marR="68580" marT="0" marB="0"/>
                </a:tc>
              </a:tr>
              <a:tr h="266680">
                <a:tc>
                  <a:txBody>
                    <a:bodyPr/>
                    <a:lstStyle/>
                    <a:p>
                      <a:pPr algn="l">
                        <a:spcAft>
                          <a:spcPts val="0"/>
                        </a:spcAft>
                      </a:pPr>
                      <a:r>
                        <a:rPr lang="ru-RU" sz="1000" dirty="0">
                          <a:effectLst/>
                          <a:latin typeface="Times New Roman"/>
                          <a:ea typeface="Calibri"/>
                        </a:rPr>
                        <a:t>Исполнение сроков предоставления форм бюджетной отчетности по всем подведомственным учреждениям в вышестоящие организации</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000" dirty="0">
                          <a:effectLst/>
                          <a:latin typeface="Times New Roman"/>
                          <a:ea typeface="Calibri"/>
                        </a:rPr>
                        <a:t>100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100</a:t>
                      </a:r>
                      <a:endParaRPr lang="ru-RU" sz="1200" dirty="0">
                        <a:effectLst/>
                        <a:latin typeface="Times New Roman"/>
                        <a:ea typeface="Times New Roman"/>
                      </a:endParaRPr>
                    </a:p>
                  </a:txBody>
                  <a:tcPr marL="68580" marR="68580" marT="0" marB="0"/>
                </a:tc>
              </a:tr>
              <a:tr h="266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effectLst/>
                          <a:latin typeface="Times New Roman" pitchFamily="18" charset="0"/>
                          <a:ea typeface="+mn-ea"/>
                          <a:cs typeface="Times New Roman" pitchFamily="18" charset="0"/>
                        </a:rPr>
                        <a:t>Количество систематически обучающихся учащихся</a:t>
                      </a:r>
                    </a:p>
                  </a:txBody>
                  <a:tcPr/>
                </a:tc>
                <a:tc>
                  <a:txBody>
                    <a:bodyPr/>
                    <a:lstStyle/>
                    <a:p>
                      <a:pPr algn="ctr">
                        <a:spcAft>
                          <a:spcPts val="0"/>
                        </a:spcAft>
                      </a:pPr>
                      <a:r>
                        <a:rPr lang="ru-RU" sz="1000" dirty="0">
                          <a:effectLst/>
                          <a:latin typeface="Times New Roman"/>
                          <a:ea typeface="Calibri"/>
                        </a:rPr>
                        <a:t>100</a:t>
                      </a:r>
                      <a:endParaRPr lang="ru-RU" sz="1200" dirty="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a:effectLst/>
                          <a:latin typeface="Times New Roman"/>
                          <a:ea typeface="Calibri"/>
                        </a:rPr>
                        <a:t>100</a:t>
                      </a:r>
                      <a:endParaRPr lang="ru-RU" sz="1200">
                        <a:effectLst/>
                        <a:latin typeface="Times New Roman"/>
                        <a:ea typeface="Times New Roman"/>
                      </a:endParaRPr>
                    </a:p>
                  </a:txBody>
                  <a:tcPr marL="68580" marR="68580" marT="0" marB="0"/>
                </a:tc>
                <a:tc>
                  <a:txBody>
                    <a:bodyPr/>
                    <a:lstStyle/>
                    <a:p>
                      <a:pPr algn="ctr">
                        <a:spcAft>
                          <a:spcPts val="0"/>
                        </a:spcAft>
                      </a:pPr>
                      <a:r>
                        <a:rPr lang="ru-RU" sz="1000" dirty="0">
                          <a:effectLst/>
                          <a:latin typeface="Times New Roman"/>
                          <a:ea typeface="Calibri"/>
                        </a:rPr>
                        <a:t>100</a:t>
                      </a:r>
                      <a:endParaRPr lang="ru-RU" sz="1200" dirty="0">
                        <a:effectLst/>
                        <a:latin typeface="Times New Roman"/>
                        <a:ea typeface="Times New Roman"/>
                      </a:endParaRPr>
                    </a:p>
                  </a:txBody>
                  <a:tcPr marL="68580" marR="68580" marT="0" marB="0"/>
                </a:tc>
              </a:tr>
            </a:tbl>
          </a:graphicData>
        </a:graphic>
      </p:graphicFrame>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6336" y="5337954"/>
            <a:ext cx="1547664" cy="1183779"/>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2402" y="1196752"/>
            <a:ext cx="1547664" cy="1239961"/>
          </a:xfrm>
          <a:prstGeom prst="rect">
            <a:avLst/>
          </a:prstGeom>
        </p:spPr>
      </p:pic>
    </p:spTree>
    <p:extLst>
      <p:ext uri="{BB962C8B-B14F-4D97-AF65-F5344CB8AC3E}">
        <p14:creationId xmlns:p14="http://schemas.microsoft.com/office/powerpoint/2010/main" val="12504087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68952" cy="576064"/>
          </a:xfrm>
        </p:spPr>
        <p:txBody>
          <a:bodyPr>
            <a:noAutofit/>
          </a:bodyPr>
          <a:lstStyle/>
          <a:p>
            <a:r>
              <a:rPr lang="ru-RU" sz="1600" dirty="0">
                <a:solidFill>
                  <a:prstClr val="black"/>
                </a:solidFill>
                <a:latin typeface="Times New Roman" pitchFamily="18" charset="0"/>
                <a:cs typeface="Times New Roman" pitchFamily="18" charset="0"/>
              </a:rPr>
              <a:t>Муниципальная программа «Развитие физической культуры, спорта и молодежной политики»</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641129301"/>
              </p:ext>
            </p:extLst>
          </p:nvPr>
        </p:nvGraphicFramePr>
        <p:xfrm>
          <a:off x="297304" y="2204864"/>
          <a:ext cx="8595175"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716864363"/>
              </p:ext>
            </p:extLst>
          </p:nvPr>
        </p:nvGraphicFramePr>
        <p:xfrm>
          <a:off x="323528" y="2231151"/>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Скругленный прямоугольник 7"/>
          <p:cNvSpPr/>
          <p:nvPr/>
        </p:nvSpPr>
        <p:spPr>
          <a:xfrm>
            <a:off x="4581945" y="5877272"/>
            <a:ext cx="1296144" cy="532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16 189,7</a:t>
            </a:r>
            <a:endParaRPr lang="ru-RU" sz="1000" dirty="0">
              <a:solidFill>
                <a:prstClr val="white"/>
              </a:solidFill>
              <a:latin typeface="Times New Roman" pitchFamily="18" charset="0"/>
              <a:cs typeface="Times New Roman" pitchFamily="18" charset="0"/>
            </a:endParaRPr>
          </a:p>
        </p:txBody>
      </p:sp>
      <p:sp>
        <p:nvSpPr>
          <p:cNvPr id="9" name="Скругленный прямоугольник 8"/>
          <p:cNvSpPr/>
          <p:nvPr/>
        </p:nvSpPr>
        <p:spPr>
          <a:xfrm>
            <a:off x="6127947" y="5157192"/>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Краевой бюджет</a:t>
            </a:r>
          </a:p>
          <a:p>
            <a:pPr algn="ctr"/>
            <a:r>
              <a:rPr lang="ru-RU" sz="1000" dirty="0" smtClean="0">
                <a:solidFill>
                  <a:prstClr val="white"/>
                </a:solidFill>
                <a:latin typeface="Times New Roman" pitchFamily="18" charset="0"/>
                <a:cs typeface="Times New Roman" pitchFamily="18" charset="0"/>
              </a:rPr>
              <a:t>840,1</a:t>
            </a:r>
            <a:endParaRPr lang="ru-RU" sz="1000" dirty="0">
              <a:solidFill>
                <a:prstClr val="white"/>
              </a:solidFill>
              <a:latin typeface="Times New Roman" pitchFamily="18" charset="0"/>
              <a:cs typeface="Times New Roman" pitchFamily="18" charset="0"/>
            </a:endParaRPr>
          </a:p>
        </p:txBody>
      </p:sp>
      <p:sp>
        <p:nvSpPr>
          <p:cNvPr id="10" name="Скругленный прямоугольник 9"/>
          <p:cNvSpPr/>
          <p:nvPr/>
        </p:nvSpPr>
        <p:spPr>
          <a:xfrm>
            <a:off x="4573302" y="5157192"/>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12 359,4</a:t>
            </a:r>
            <a:endParaRPr lang="ru-RU" sz="1000" dirty="0">
              <a:solidFill>
                <a:prstClr val="white"/>
              </a:solidFill>
              <a:latin typeface="Times New Roman" pitchFamily="18" charset="0"/>
              <a:cs typeface="Times New Roman" pitchFamily="18" charset="0"/>
            </a:endParaRPr>
          </a:p>
        </p:txBody>
      </p:sp>
      <p:sp>
        <p:nvSpPr>
          <p:cNvPr id="11" name="Скругленный прямоугольник 10"/>
          <p:cNvSpPr/>
          <p:nvPr/>
        </p:nvSpPr>
        <p:spPr>
          <a:xfrm>
            <a:off x="4572023" y="3857786"/>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59 642,1</a:t>
            </a:r>
            <a:endParaRPr lang="ru-RU" sz="1000" dirty="0">
              <a:solidFill>
                <a:prstClr val="white"/>
              </a:solidFill>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ru-RU" sz="1000" dirty="0">
                <a:solidFill>
                  <a:schemeClr val="bg1"/>
                </a:solidFill>
                <a:latin typeface="Times New Roman" pitchFamily="18" charset="0"/>
                <a:cs typeface="Times New Roman" pitchFamily="18" charset="0"/>
              </a:rPr>
              <a:t>Цель муниципальной программы – создание условий, обеспечивающих возможность граждан систематически заниматься физической культурой и спортом, повышение конкурентоспособности спорта Северо-Енисейского района на спортивной арене края;   создание условий для развития потенциала молодежи и его реализации в интересах развития Северо-Енисейского  района; создание благоприятных условий для оздоровления населения Северо-Енисейского района</a:t>
            </a:r>
            <a:r>
              <a:rPr lang="ru-RU" sz="1000" dirty="0">
                <a:solidFill>
                  <a:prstClr val="black"/>
                </a:solidFill>
                <a:latin typeface="Times New Roman" pitchFamily="18" charset="0"/>
                <a:cs typeface="Times New Roman" pitchFamily="18" charset="0"/>
              </a:rPr>
              <a:t>. </a:t>
            </a:r>
          </a:p>
        </p:txBody>
      </p:sp>
      <p:graphicFrame>
        <p:nvGraphicFramePr>
          <p:cNvPr id="16" name="Таблица 15"/>
          <p:cNvGraphicFramePr>
            <a:graphicFrameLocks noGrp="1"/>
          </p:cNvGraphicFramePr>
          <p:nvPr>
            <p:extLst>
              <p:ext uri="{D42A27DB-BD31-4B8C-83A1-F6EECF244321}">
                <p14:modId xmlns:p14="http://schemas.microsoft.com/office/powerpoint/2010/main" val="4205180845"/>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618 512,5</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95</a:t>
                      </a:r>
                      <a:r>
                        <a:rPr lang="ru-RU" sz="1000" baseline="0" dirty="0" smtClean="0">
                          <a:latin typeface="Times New Roman" pitchFamily="18" charset="0"/>
                          <a:cs typeface="Times New Roman" pitchFamily="18" charset="0"/>
                        </a:rPr>
                        <a:t> 031,4</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92 181,3</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81 814,4</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83 100,4</a:t>
                      </a:r>
                      <a:endParaRPr lang="ru-RU" sz="1000" dirty="0">
                        <a:latin typeface="Times New Roman" pitchFamily="18" charset="0"/>
                        <a:cs typeface="Times New Roman" pitchFamily="18" charset="0"/>
                      </a:endParaRPr>
                    </a:p>
                  </a:txBody>
                  <a:tcPr/>
                </a:tc>
              </a:tr>
            </a:tbl>
          </a:graphicData>
        </a:graphic>
      </p:graphicFrame>
      <p:sp>
        <p:nvSpPr>
          <p:cNvPr id="17" name="Скругленный прямоугольник 16"/>
          <p:cNvSpPr/>
          <p:nvPr/>
        </p:nvSpPr>
        <p:spPr>
          <a:xfrm>
            <a:off x="6058242" y="3857786"/>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Краевой бюджет</a:t>
            </a:r>
          </a:p>
          <a:p>
            <a:pPr algn="ctr"/>
            <a:r>
              <a:rPr lang="ru-RU" sz="1000" dirty="0" smtClean="0">
                <a:solidFill>
                  <a:prstClr val="white"/>
                </a:solidFill>
                <a:latin typeface="Times New Roman" pitchFamily="18" charset="0"/>
                <a:cs typeface="Times New Roman" pitchFamily="18" charset="0"/>
              </a:rPr>
              <a:t>157,5</a:t>
            </a:r>
            <a:endParaRPr lang="ru-RU" sz="1000" dirty="0">
              <a:solidFill>
                <a:prstClr val="white"/>
              </a:solidFill>
              <a:latin typeface="Times New Roman" pitchFamily="18" charset="0"/>
              <a:cs typeface="Times New Roman" pitchFamily="18" charset="0"/>
            </a:endParaRPr>
          </a:p>
        </p:txBody>
      </p:sp>
      <p:sp>
        <p:nvSpPr>
          <p:cNvPr id="18" name="Скругленный прямоугольник 17"/>
          <p:cNvSpPr/>
          <p:nvPr/>
        </p:nvSpPr>
        <p:spPr>
          <a:xfrm>
            <a:off x="7596336" y="3857786"/>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Федеральный бюджет</a:t>
            </a:r>
          </a:p>
          <a:p>
            <a:pPr algn="ctr"/>
            <a:r>
              <a:rPr lang="ru-RU" sz="1000" dirty="0" smtClean="0">
                <a:solidFill>
                  <a:prstClr val="white"/>
                </a:solidFill>
                <a:latin typeface="Times New Roman" pitchFamily="18" charset="0"/>
                <a:cs typeface="Times New Roman" pitchFamily="18" charset="0"/>
              </a:rPr>
              <a:t>2 992,5</a:t>
            </a:r>
            <a:endParaRPr lang="ru-RU" sz="1000" dirty="0">
              <a:solidFill>
                <a:prstClr val="white"/>
              </a:solidFill>
              <a:latin typeface="Times New Roman" pitchFamily="18" charset="0"/>
              <a:cs typeface="Times New Roman" pitchFamily="18" charset="0"/>
            </a:endParaRPr>
          </a:p>
        </p:txBody>
      </p:sp>
      <p:pic>
        <p:nvPicPr>
          <p:cNvPr id="1028" name="Picture 4" descr="Спорт в Беларуси | Официальный интернет-портал Президента Республики  Беларусь"/>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08004" y="2636912"/>
            <a:ext cx="2268252" cy="12280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Сочинение на тему: &quot;Спорт в моей жизни&quo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4091" y="4581128"/>
            <a:ext cx="1468390" cy="227687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Novoselova\мои документы\бюджет проект 2022-2024\БЮДЖЕТ ДЛЯ ГРАЖДАН\бюджет для граждан варианты\trener.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11330" y="2636912"/>
            <a:ext cx="1481150"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4680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944562"/>
          </a:xfrm>
        </p:spPr>
        <p:txBody>
          <a:bodyPr>
            <a:normAutofit/>
          </a:bodyPr>
          <a:lstStyle/>
          <a:p>
            <a:r>
              <a:rPr lang="ru-RU" sz="1600" dirty="0" smtClean="0">
                <a:latin typeface="Times New Roman" pitchFamily="18" charset="0"/>
                <a:cs typeface="Times New Roman" pitchFamily="18" charset="0"/>
              </a:rPr>
              <a:t>Основные результаты при реализации муниципальной программы </a:t>
            </a:r>
            <a:r>
              <a:rPr lang="ru-RU" sz="1600" dirty="0">
                <a:latin typeface="Times New Roman" pitchFamily="18" charset="0"/>
                <a:cs typeface="Times New Roman" pitchFamily="18" charset="0"/>
              </a:rPr>
              <a:t>«Развитие физической культуры, спорта и молодежной политики»</a:t>
            </a:r>
          </a:p>
        </p:txBody>
      </p:sp>
      <p:graphicFrame>
        <p:nvGraphicFramePr>
          <p:cNvPr id="5" name="Содержимое 4"/>
          <p:cNvGraphicFramePr>
            <a:graphicFrameLocks noGrp="1"/>
          </p:cNvGraphicFramePr>
          <p:nvPr>
            <p:ph idx="1"/>
            <p:extLst>
              <p:ext uri="{D42A27DB-BD31-4B8C-83A1-F6EECF244321}">
                <p14:modId xmlns:p14="http://schemas.microsoft.com/office/powerpoint/2010/main" val="1791638604"/>
              </p:ext>
            </p:extLst>
          </p:nvPr>
        </p:nvGraphicFramePr>
        <p:xfrm>
          <a:off x="107505" y="1449520"/>
          <a:ext cx="5976663" cy="5240077"/>
        </p:xfrm>
        <a:graphic>
          <a:graphicData uri="http://schemas.openxmlformats.org/drawingml/2006/table">
            <a:tbl>
              <a:tblPr firstRow="1" bandRow="1">
                <a:tableStyleId>{5C22544A-7EE6-4342-B048-85BDC9FD1C3A}</a:tableStyleId>
              </a:tblPr>
              <a:tblGrid>
                <a:gridCol w="2592287"/>
                <a:gridCol w="648072"/>
                <a:gridCol w="648072"/>
                <a:gridCol w="720080"/>
                <a:gridCol w="720080"/>
                <a:gridCol w="648072"/>
              </a:tblGrid>
              <a:tr h="392485">
                <a:tc>
                  <a:txBody>
                    <a:bodyPr/>
                    <a:lstStyle/>
                    <a:p>
                      <a:pPr algn="ctr"/>
                      <a:r>
                        <a:rPr lang="ru-RU" sz="1000" dirty="0" smtClean="0">
                          <a:solidFill>
                            <a:schemeClr val="tx1"/>
                          </a:solidFill>
                          <a:latin typeface="Times New Roman" pitchFamily="18" charset="0"/>
                          <a:cs typeface="Times New Roman" pitchFamily="18" charset="0"/>
                        </a:rPr>
                        <a:t>Основные результаты</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2020</a:t>
                      </a:r>
                    </a:p>
                  </a:txBody>
                  <a:tcPr/>
                </a:tc>
                <a:tc>
                  <a:txBody>
                    <a:bodyPr/>
                    <a:lstStyle/>
                    <a:p>
                      <a:pPr algn="ctr"/>
                      <a:r>
                        <a:rPr lang="ru-RU" sz="1000" dirty="0" smtClean="0">
                          <a:solidFill>
                            <a:schemeClr val="tx1"/>
                          </a:solidFill>
                          <a:latin typeface="Times New Roman" pitchFamily="18" charset="0"/>
                          <a:cs typeface="Times New Roman" pitchFamily="18" charset="0"/>
                        </a:rPr>
                        <a:t>2021</a:t>
                      </a:r>
                    </a:p>
                    <a:p>
                      <a:pPr algn="ct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a:t>
                      </a:r>
                    </a:p>
                  </a:txBody>
                  <a:tcPr/>
                </a:tc>
                <a:tc>
                  <a:txBody>
                    <a:bodyPr/>
                    <a:lstStyle/>
                    <a:p>
                      <a:pPr algn="ctr"/>
                      <a:r>
                        <a:rPr lang="ru-RU" sz="1000" dirty="0" smtClean="0">
                          <a:solidFill>
                            <a:schemeClr val="tx1"/>
                          </a:solidFill>
                          <a:latin typeface="Times New Roman" pitchFamily="18" charset="0"/>
                          <a:cs typeface="Times New Roman" pitchFamily="18" charset="0"/>
                        </a:rPr>
                        <a:t>2023</a:t>
                      </a:r>
                    </a:p>
                  </a:txBody>
                  <a:tcPr/>
                </a:tc>
                <a:tc>
                  <a:txBody>
                    <a:bodyPr/>
                    <a:lstStyle/>
                    <a:p>
                      <a:pPr algn="ctr"/>
                      <a:r>
                        <a:rPr lang="ru-RU" sz="1000" dirty="0" smtClean="0">
                          <a:solidFill>
                            <a:schemeClr val="tx1"/>
                          </a:solidFill>
                          <a:latin typeface="Times New Roman" pitchFamily="18" charset="0"/>
                          <a:cs typeface="Times New Roman" pitchFamily="18" charset="0"/>
                        </a:rPr>
                        <a:t>2024</a:t>
                      </a:r>
                    </a:p>
                  </a:txBody>
                  <a:tcPr/>
                </a:tc>
              </a:tr>
              <a:tr h="678820">
                <a:tc>
                  <a:txBody>
                    <a:bodyPr/>
                    <a:lstStyle/>
                    <a:p>
                      <a:pPr algn="l"/>
                      <a:r>
                        <a:rPr lang="ru-RU" sz="1000" kern="1200" dirty="0" smtClean="0">
                          <a:solidFill>
                            <a:schemeClr val="dk1"/>
                          </a:solidFill>
                          <a:effectLst/>
                          <a:latin typeface="Times New Roman" panose="02020603050405020304" pitchFamily="18" charset="0"/>
                          <a:ea typeface="+mn-ea"/>
                          <a:cs typeface="Times New Roman" panose="02020603050405020304" pitchFamily="18" charset="0"/>
                        </a:rPr>
                        <a:t>Доля граждан Северо-Енисейского района, систематически занимающегося физической культурой и спортом от общей численности</a:t>
                      </a:r>
                      <a:r>
                        <a:rPr lang="ru-RU" sz="10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dk1"/>
                          </a:solidFill>
                          <a:effectLst/>
                          <a:latin typeface="Times New Roman" panose="02020603050405020304" pitchFamily="18" charset="0"/>
                          <a:ea typeface="+mn-ea"/>
                          <a:cs typeface="Times New Roman" panose="02020603050405020304" pitchFamily="18" charset="0"/>
                        </a:rPr>
                        <a:t>населения района, %</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41,5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42,2</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44,4</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47</a:t>
                      </a:r>
                      <a:endParaRPr lang="ru-RU" sz="1000" dirty="0">
                        <a:solidFill>
                          <a:schemeClr val="tx1"/>
                        </a:solidFill>
                        <a:latin typeface="Times New Roman" pitchFamily="18" charset="0"/>
                        <a:cs typeface="Times New Roman" pitchFamily="18" charset="0"/>
                      </a:endParaRPr>
                    </a:p>
                  </a:txBody>
                  <a:tcPr/>
                </a:tc>
              </a:tr>
              <a:tr h="415700">
                <a:tc>
                  <a:txBody>
                    <a:bodyPr/>
                    <a:lstStyle/>
                    <a:p>
                      <a:pPr algn="l"/>
                      <a:r>
                        <a:rPr lang="ru-RU" sz="1000" dirty="0" smtClean="0">
                          <a:effectLst/>
                          <a:latin typeface="Times New Roman"/>
                          <a:ea typeface="Times New Roman"/>
                        </a:rPr>
                        <a:t>Количество молодых людей, являющихся членами проектной команды, не менее, чел.</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36</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25</a:t>
                      </a:r>
                      <a:endParaRPr lang="ru-RU" sz="1000" dirty="0">
                        <a:solidFill>
                          <a:schemeClr val="tx1"/>
                        </a:solidFill>
                        <a:latin typeface="Times New Roman" pitchFamily="18" charset="0"/>
                        <a:cs typeface="Times New Roman" pitchFamily="18" charset="0"/>
                      </a:endParaRPr>
                    </a:p>
                  </a:txBody>
                  <a:tcPr/>
                </a:tc>
              </a:tr>
              <a:tr h="1690636">
                <a:tc>
                  <a:txBody>
                    <a:bodyPr/>
                    <a:lstStyle/>
                    <a:p>
                      <a:pPr algn="l"/>
                      <a:r>
                        <a:rPr lang="ru-RU" sz="1000" dirty="0" smtClean="0">
                          <a:effectLst/>
                          <a:latin typeface="Times New Roman"/>
                          <a:ea typeface="Times New Roman"/>
                        </a:rPr>
                        <a:t>Количество участников мероприятий, реализованных за счет средств субсидии бюджетам муниципальных образований на поддержку деятельности муниципальных молодежных центров в рамках подпрограммы «Вовлечение молодежи Красноярского края в социальную практику» государственной программы Красноярского края «Молодежь Красноярского края в ХХI веке» не менее</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411</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400</a:t>
                      </a:r>
                      <a:endParaRPr lang="ru-RU" sz="1000" dirty="0">
                        <a:solidFill>
                          <a:schemeClr val="tx1"/>
                        </a:solidFill>
                        <a:latin typeface="Times New Roman" pitchFamily="18" charset="0"/>
                        <a:cs typeface="Times New Roman" pitchFamily="18" charset="0"/>
                      </a:endParaRPr>
                    </a:p>
                  </a:txBody>
                  <a:tcPr/>
                </a:tc>
              </a:tr>
              <a:tr h="2036461">
                <a:tc>
                  <a:txBody>
                    <a:bodyPr/>
                    <a:lstStyle/>
                    <a:p>
                      <a:pPr algn="l"/>
                      <a:r>
                        <a:rPr lang="ru-RU" sz="1000" dirty="0" smtClean="0">
                          <a:effectLst/>
                          <a:latin typeface="Times New Roman"/>
                          <a:ea typeface="Times New Roman"/>
                        </a:rPr>
                        <a:t>Проведение мониторинга результатов деятельности бюджетных и казенных учреждений, подведомственных Отделу физической культуры, спорта и молодежной политики администрации Северо-Енисейского района в отношении которых Отдел физической культуры, спорта и молодежной политики администрации Северо-Енисейского района осуществляет функции и полномочия учредителя, %</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txBody>
                  <a:tcPr/>
                </a:tc>
                <a:tc>
                  <a:txBody>
                    <a:bodyPr/>
                    <a:lstStyle/>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endParaRPr lang="ru-RU" sz="1000" dirty="0" smtClean="0">
                        <a:solidFill>
                          <a:schemeClr val="tx1"/>
                        </a:solidFill>
                        <a:latin typeface="Times New Roman" pitchFamily="18" charset="0"/>
                        <a:cs typeface="Times New Roman" pitchFamily="18" charset="0"/>
                      </a:endParaRPr>
                    </a:p>
                    <a:p>
                      <a:pPr algn="ctr"/>
                      <a:r>
                        <a:rPr lang="ru-RU" sz="1000" dirty="0" smtClean="0">
                          <a:solidFill>
                            <a:schemeClr val="tx1"/>
                          </a:solidFill>
                          <a:latin typeface="Times New Roman" pitchFamily="18" charset="0"/>
                          <a:cs typeface="Times New Roman" pitchFamily="18" charset="0"/>
                        </a:rPr>
                        <a:t>100</a:t>
                      </a:r>
                    </a:p>
                  </a:txBody>
                  <a:tcPr/>
                </a:tc>
              </a:tr>
            </a:tbl>
          </a:graphicData>
        </a:graphic>
      </p:graphicFrame>
      <p:pic>
        <p:nvPicPr>
          <p:cNvPr id="2050" name="Picture 2" descr="Картинки и фото. Дети и спорт | andrey-eltsov.r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437111"/>
            <a:ext cx="2808312" cy="209621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Pictures\картинкаспорт.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1484784"/>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2505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 y="29912"/>
            <a:ext cx="8229600" cy="576064"/>
          </a:xfrm>
        </p:spPr>
        <p:txBody>
          <a:bodyPr>
            <a:normAutofit fontScale="90000"/>
          </a:bodyPr>
          <a:lstStyle/>
          <a:p>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Муниципальная </a:t>
            </a:r>
            <a:r>
              <a:rPr lang="ru-RU" sz="1800" dirty="0">
                <a:latin typeface="Times New Roman" pitchFamily="18" charset="0"/>
                <a:cs typeface="Times New Roman" pitchFamily="18" charset="0"/>
              </a:rPr>
              <a:t>программа «Развитие транспортной системы</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Северо-Енисейского района»</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009687522"/>
              </p:ext>
            </p:extLst>
          </p:nvPr>
        </p:nvGraphicFramePr>
        <p:xfrm>
          <a:off x="251520" y="1772816"/>
          <a:ext cx="843528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57152"/>
              </p:ext>
            </p:extLst>
          </p:nvPr>
        </p:nvGraphicFramePr>
        <p:xfrm>
          <a:off x="251519" y="1916832"/>
          <a:ext cx="8856985" cy="370840"/>
        </p:xfrm>
        <a:graphic>
          <a:graphicData uri="http://schemas.openxmlformats.org/drawingml/2006/table">
            <a:tbl>
              <a:tblPr firstRow="1" bandRow="1">
                <a:tableStyleId>{5C22544A-7EE6-4342-B048-85BDC9FD1C3A}</a:tableStyleId>
              </a:tblPr>
              <a:tblGrid>
                <a:gridCol w="1476166"/>
                <a:gridCol w="3852427"/>
                <a:gridCol w="3528392"/>
              </a:tblGrid>
              <a:tr h="3708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r>
                        <a:rPr lang="ru-RU" dirty="0" smtClean="0">
                          <a:solidFill>
                            <a:schemeClr val="tx1"/>
                          </a:solidFill>
                          <a:latin typeface="Times New Roman" pitchFamily="18" charset="0"/>
                          <a:cs typeface="Times New Roman" pitchFamily="18" charset="0"/>
                        </a:rPr>
                        <a:t>Источники финансирования</a:t>
                      </a:r>
                      <a:endParaRPr lang="ru-RU" dirty="0">
                        <a:solidFill>
                          <a:schemeClr val="tx1"/>
                        </a:solidFill>
                        <a:latin typeface="Times New Roman" pitchFamily="18" charset="0"/>
                        <a:cs typeface="Times New Roman" pitchFamily="18" charset="0"/>
                      </a:endParaRPr>
                    </a:p>
                  </a:txBody>
                  <a:tcPr>
                    <a:solidFill>
                      <a:schemeClr val="bg1"/>
                    </a:solidFill>
                  </a:tcPr>
                </a:tc>
              </a:tr>
            </a:tbl>
          </a:graphicData>
        </a:graphic>
      </p:graphicFrame>
      <p:sp>
        <p:nvSpPr>
          <p:cNvPr id="6" name="Скругленный прямоугольник 5"/>
          <p:cNvSpPr/>
          <p:nvPr/>
        </p:nvSpPr>
        <p:spPr>
          <a:xfrm>
            <a:off x="5685225" y="2924445"/>
            <a:ext cx="1284152" cy="349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133 376,9</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7169089" y="4437112"/>
            <a:ext cx="129614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379,2</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7164288" y="2924445"/>
            <a:ext cx="1296144" cy="333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9 922,7</a:t>
            </a:r>
          </a:p>
        </p:txBody>
      </p:sp>
      <p:sp>
        <p:nvSpPr>
          <p:cNvPr id="11" name="Скругленный прямоугольник 10"/>
          <p:cNvSpPr/>
          <p:nvPr/>
        </p:nvSpPr>
        <p:spPr>
          <a:xfrm>
            <a:off x="5731746" y="4437112"/>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4 598,3</a:t>
            </a:r>
            <a:endParaRPr lang="ru-RU" sz="1000" dirty="0">
              <a:latin typeface="Times New Roman" pitchFamily="18" charset="0"/>
              <a:cs typeface="Times New Roman" pitchFamily="18" charset="0"/>
            </a:endParaRPr>
          </a:p>
        </p:txBody>
      </p:sp>
      <p:sp>
        <p:nvSpPr>
          <p:cNvPr id="12" name="Скругленный прямоугольник 11"/>
          <p:cNvSpPr/>
          <p:nvPr/>
        </p:nvSpPr>
        <p:spPr>
          <a:xfrm>
            <a:off x="5731746" y="5736670"/>
            <a:ext cx="1294348" cy="326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29 484,0</a:t>
            </a:r>
            <a:endParaRPr lang="ru-RU" sz="1000" dirty="0">
              <a:latin typeface="Times New Roman" pitchFamily="18" charset="0"/>
              <a:cs typeface="Times New Roman" pitchFamily="18" charset="0"/>
            </a:endParaRPr>
          </a:p>
        </p:txBody>
      </p:sp>
      <p:sp>
        <p:nvSpPr>
          <p:cNvPr id="15" name="Скругленный прямоугольник 14"/>
          <p:cNvSpPr/>
          <p:nvPr/>
        </p:nvSpPr>
        <p:spPr>
          <a:xfrm>
            <a:off x="334503" y="620688"/>
            <a:ext cx="85689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000" dirty="0" smtClean="0">
                <a:solidFill>
                  <a:schemeClr val="bg1"/>
                </a:solidFill>
                <a:latin typeface="Times New Roman" pitchFamily="18" charset="0"/>
                <a:ea typeface="Times New Roman" pitchFamily="18" charset="0"/>
                <a:cs typeface="Times New Roman" pitchFamily="18" charset="0"/>
              </a:rPr>
              <a:t>Цели </a:t>
            </a:r>
            <a:r>
              <a:rPr lang="ru-RU" sz="1000" dirty="0">
                <a:solidFill>
                  <a:schemeClr val="bg1"/>
                </a:solidFill>
                <a:latin typeface="Times New Roman" pitchFamily="18" charset="0"/>
                <a:ea typeface="Times New Roman" pitchFamily="18" charset="0"/>
                <a:cs typeface="Times New Roman" pitchFamily="18" charset="0"/>
              </a:rPr>
              <a:t>муниципальной программы –  </a:t>
            </a:r>
            <a:r>
              <a:rPr lang="ru-RU" sz="1000" dirty="0">
                <a:latin typeface="Times New Roman" pitchFamily="18" charset="0"/>
                <a:cs typeface="Times New Roman" pitchFamily="18" charset="0"/>
              </a:rPr>
              <a:t>1. Развитие современной и эффективной транспортной инфраструктуры.</a:t>
            </a:r>
          </a:p>
          <a:p>
            <a:r>
              <a:rPr lang="ru-RU" sz="1000" dirty="0">
                <a:latin typeface="Times New Roman" pitchFamily="18" charset="0"/>
                <a:cs typeface="Times New Roman" pitchFamily="18" charset="0"/>
              </a:rPr>
              <a:t>2. Повышение комплексной безопасности дорожного движения.</a:t>
            </a:r>
          </a:p>
          <a:p>
            <a:r>
              <a:rPr lang="ru-RU" sz="1000" dirty="0">
                <a:latin typeface="Times New Roman" pitchFamily="18" charset="0"/>
                <a:cs typeface="Times New Roman" pitchFamily="18" charset="0"/>
              </a:rPr>
              <a:t>3. Обеспечение потребности населения в перевозках.</a:t>
            </a:r>
            <a:endParaRPr lang="ru-RU" sz="1000" dirty="0">
              <a:solidFill>
                <a:schemeClr val="bg1"/>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549231402"/>
              </p:ext>
            </p:extLst>
          </p:nvPr>
        </p:nvGraphicFramePr>
        <p:xfrm>
          <a:off x="278378" y="1340768"/>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93 784,7</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192 494,1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177 761,1</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121 488,6</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121 488,6</a:t>
                      </a:r>
                      <a:endParaRPr lang="ru-RU" sz="1000" dirty="0">
                        <a:latin typeface="Times New Roman" pitchFamily="18" charset="0"/>
                        <a:cs typeface="Times New Roman" pitchFamily="18" charset="0"/>
                      </a:endParaRPr>
                    </a:p>
                  </a:txBody>
                  <a:tcPr/>
                </a:tc>
              </a:tr>
            </a:tbl>
          </a:graphicData>
        </a:graphic>
      </p:graphicFrame>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1695" y="4941168"/>
            <a:ext cx="2012305"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3047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89092313"/>
              </p:ext>
            </p:extLst>
          </p:nvPr>
        </p:nvGraphicFramePr>
        <p:xfrm>
          <a:off x="107504" y="1052737"/>
          <a:ext cx="9036497" cy="5688632"/>
        </p:xfrm>
        <a:graphic>
          <a:graphicData uri="http://schemas.openxmlformats.org/drawingml/2006/table">
            <a:tbl>
              <a:tblPr firstRow="1" bandRow="1">
                <a:tableStyleId>{B301B821-A1FF-4177-AEE7-76D212191A09}</a:tableStyleId>
              </a:tblPr>
              <a:tblGrid>
                <a:gridCol w="4248472"/>
                <a:gridCol w="720080"/>
                <a:gridCol w="801620"/>
                <a:gridCol w="784103"/>
                <a:gridCol w="784103"/>
                <a:gridCol w="783179"/>
                <a:gridCol w="914940"/>
              </a:tblGrid>
              <a:tr h="806413">
                <a:tc rowSpan="2">
                  <a:txBody>
                    <a:bodyPr/>
                    <a:lstStyle/>
                    <a:p>
                      <a:pPr algn="ctr">
                        <a:spcAft>
                          <a:spcPts val="0"/>
                        </a:spcAft>
                      </a:pPr>
                      <a:r>
                        <a:rPr lang="ru-RU" sz="1000" dirty="0" smtClean="0">
                          <a:effectLst/>
                          <a:latin typeface="Times New Roman" pitchFamily="18" charset="0"/>
                          <a:cs typeface="Times New Roman" pitchFamily="18" charset="0"/>
                        </a:rPr>
                        <a:t>Основные результаты</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ru-RU" sz="1000" dirty="0">
                          <a:effectLst/>
                          <a:latin typeface="Times New Roman" pitchFamily="18" charset="0"/>
                          <a:cs typeface="Times New Roman" pitchFamily="18" charset="0"/>
                        </a:rPr>
                        <a:t>Единица измерения</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a:spcAft>
                          <a:spcPts val="0"/>
                        </a:spcAft>
                      </a:pPr>
                      <a:r>
                        <a:rPr lang="ru-RU" sz="1000" dirty="0">
                          <a:effectLst/>
                          <a:latin typeface="Times New Roman" pitchFamily="18" charset="0"/>
                          <a:cs typeface="Times New Roman" pitchFamily="18" charset="0"/>
                        </a:rPr>
                        <a:t>Годы реализации программы</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35033">
                <a:tc vMerge="1">
                  <a:txBody>
                    <a:bodyPr/>
                    <a:lstStyle/>
                    <a:p>
                      <a:endParaRPr lang="ru-RU"/>
                    </a:p>
                  </a:txBody>
                  <a:tcPr/>
                </a:tc>
                <a:tc vMerge="1">
                  <a:txBody>
                    <a:bodyPr/>
                    <a:lstStyle/>
                    <a:p>
                      <a:endParaRPr lang="ru-RU"/>
                    </a:p>
                  </a:txBody>
                  <a:tcPr/>
                </a:tc>
                <a:tc>
                  <a:txBody>
                    <a:bodyPr/>
                    <a:lstStyle/>
                    <a:p>
                      <a:pPr algn="ctr">
                        <a:spcAft>
                          <a:spcPts val="0"/>
                        </a:spcAft>
                      </a:pPr>
                      <a:r>
                        <a:rPr lang="ru-RU" sz="1000" dirty="0" smtClean="0">
                          <a:effectLst/>
                          <a:latin typeface="Times New Roman" pitchFamily="18" charset="0"/>
                          <a:cs typeface="Times New Roman" pitchFamily="18" charset="0"/>
                        </a:rPr>
                        <a:t>2020</a:t>
                      </a: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cs typeface="Times New Roman" pitchFamily="18" charset="0"/>
                        </a:rPr>
                        <a:t>2021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cs typeface="Times New Roman" pitchFamily="18" charset="0"/>
                        </a:rPr>
                        <a:t>2022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cs typeface="Times New Roman" pitchFamily="18" charset="0"/>
                        </a:rPr>
                        <a:t>2023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000" dirty="0" smtClean="0">
                          <a:effectLst/>
                          <a:latin typeface="Times New Roman" pitchFamily="18" charset="0"/>
                          <a:cs typeface="Times New Roman" pitchFamily="18" charset="0"/>
                        </a:rPr>
                        <a:t>2024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16">
                <a:tc rowSpan="2">
                  <a:txBody>
                    <a:bodyPr/>
                    <a:lstStyle/>
                    <a:p>
                      <a:pPr algn="l">
                        <a:spcAft>
                          <a:spcPts val="0"/>
                        </a:spcAft>
                      </a:pPr>
                      <a:r>
                        <a:rPr lang="ru-RU" sz="1100" dirty="0">
                          <a:effectLst/>
                          <a:latin typeface="Times New Roman" pitchFamily="18" charset="0"/>
                          <a:cs typeface="Times New Roman" pitchFamily="18" charset="0"/>
                        </a:rPr>
                        <a:t>Протяженность автомобильных дорог общего пользования местного значения, работы по содержанию которых выполняются в объеме действующих нормативов (допустимый уровень) и их удельный вес в общей протяженности автомобильных дорог общего пользования местного значения</a:t>
                      </a:r>
                      <a:endParaRPr lang="ru-RU" sz="11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км.</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203,83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108,20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108,36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108,36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108,36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981">
                <a:tc vMerge="1">
                  <a:txBody>
                    <a:bodyPr/>
                    <a:lstStyle/>
                    <a:p>
                      <a:endParaRPr lang="ru-RU"/>
                    </a:p>
                  </a:txBody>
                  <a:tcPr/>
                </a:tc>
                <a:tc>
                  <a:txBody>
                    <a:bodyPr/>
                    <a:lstStyle/>
                    <a:p>
                      <a:pPr algn="ctr">
                        <a:spcAft>
                          <a:spcPts val="0"/>
                        </a:spcAft>
                      </a:pPr>
                      <a:r>
                        <a:rPr lang="ru-RU" sz="1000" dirty="0">
                          <a:effectLst/>
                          <a:latin typeface="Times New Roman" pitchFamily="18" charset="0"/>
                          <a:cs typeface="Times New Roman" pitchFamily="18" charset="0"/>
                        </a:rPr>
                        <a:t>%</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a:effectLst/>
                          <a:latin typeface="Times New Roman" pitchFamily="18" charset="0"/>
                          <a:cs typeface="Times New Roman" pitchFamily="18" charset="0"/>
                        </a:rPr>
                        <a:t>100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1298">
                <a:tc rowSpan="2">
                  <a:txBody>
                    <a:bodyPr/>
                    <a:lstStyle/>
                    <a:p>
                      <a:pPr algn="l">
                        <a:spcAft>
                          <a:spcPts val="0"/>
                        </a:spcAft>
                      </a:pPr>
                      <a:r>
                        <a:rPr lang="ru-RU" sz="1100" dirty="0" smtClean="0">
                          <a:effectLst/>
                          <a:latin typeface="Times New Roman" pitchFamily="18" charset="0"/>
                          <a:cs typeface="Times New Roman" pitchFamily="18" charset="0"/>
                        </a:rPr>
                        <a:t>Протяженность </a:t>
                      </a:r>
                      <a:r>
                        <a:rPr lang="ru-RU" sz="1100" dirty="0">
                          <a:effectLst/>
                          <a:latin typeface="Times New Roman" pitchFamily="18" charset="0"/>
                          <a:cs typeface="Times New Roman" pitchFamily="18" charset="0"/>
                        </a:rPr>
                        <a:t>автомобильных дорог общего пользования местного значения, на которых проведены работы по ремонту и капитальному ремонту в общей протяженности автомобильных дорог  и их удельный вес в общей протяженности автомобильных дорог общего пользования местного значения</a:t>
                      </a:r>
                      <a:endParaRPr lang="ru-RU" sz="11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км</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3,33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5,81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13,88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1,0</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1816">
                <a:tc vMerge="1">
                  <a:txBody>
                    <a:bodyPr/>
                    <a:lstStyle/>
                    <a:p>
                      <a:endParaRPr lang="ru-RU"/>
                    </a:p>
                  </a:txBody>
                  <a:tcPr/>
                </a:tc>
                <a:tc>
                  <a:txBody>
                    <a:bodyPr/>
                    <a:lstStyle/>
                    <a:p>
                      <a:pPr algn="ctr">
                        <a:spcAft>
                          <a:spcPts val="0"/>
                        </a:spcAft>
                      </a:pPr>
                      <a:r>
                        <a:rPr lang="ru-RU" sz="1000" dirty="0">
                          <a:effectLst/>
                          <a:latin typeface="Times New Roman" pitchFamily="18" charset="0"/>
                          <a:cs typeface="Times New Roman" pitchFamily="18" charset="0"/>
                        </a:rPr>
                        <a:t>%</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1,63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5,37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12,81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0,92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0,92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1298">
                <a:tc>
                  <a:txBody>
                    <a:bodyPr/>
                    <a:lstStyle/>
                    <a:p>
                      <a:pPr algn="l">
                        <a:spcAft>
                          <a:spcPts val="0"/>
                        </a:spcAft>
                      </a:pPr>
                      <a:r>
                        <a:rPr lang="ru-RU" sz="1100" dirty="0">
                          <a:effectLst/>
                          <a:latin typeface="Times New Roman" pitchFamily="18" charset="0"/>
                          <a:cs typeface="Times New Roman" pitchFamily="18" charset="0"/>
                        </a:rPr>
                        <a:t>Снижение количества дорожно-транспортных происшествий</a:t>
                      </a:r>
                      <a:endParaRPr lang="ru-RU" sz="11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ед.</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61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56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2056">
                <a:tc>
                  <a:txBody>
                    <a:bodyPr/>
                    <a:lstStyle/>
                    <a:p>
                      <a:pPr algn="l">
                        <a:spcAft>
                          <a:spcPts val="0"/>
                        </a:spcAft>
                      </a:pPr>
                      <a:r>
                        <a:rPr lang="ru-RU" sz="1100" dirty="0">
                          <a:effectLst/>
                          <a:latin typeface="Times New Roman" pitchFamily="18" charset="0"/>
                          <a:cs typeface="Times New Roman" pitchFamily="18" charset="0"/>
                        </a:rPr>
                        <a:t>Транспортная подвижность населения</a:t>
                      </a:r>
                      <a:endParaRPr lang="ru-RU" sz="11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поездок/ человек</a:t>
                      </a:r>
                      <a:endParaRPr lang="ru-RU" sz="1000" dirty="0">
                        <a:effectLst/>
                        <a:latin typeface="Times New Roman" pitchFamily="18" charset="0"/>
                        <a:ea typeface="Calibri"/>
                        <a:cs typeface="Times New Roman" pitchFamily="18" charset="0"/>
                      </a:endParaRPr>
                    </a:p>
                  </a:txBody>
                  <a:tcPr marL="22012" marR="220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0,2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942">
                <a:tc>
                  <a:txBody>
                    <a:bodyPr/>
                    <a:lstStyle/>
                    <a:p>
                      <a:pPr algn="l">
                        <a:spcAft>
                          <a:spcPts val="0"/>
                        </a:spcAft>
                      </a:pPr>
                      <a:r>
                        <a:rPr lang="ru-RU" sz="1100" dirty="0">
                          <a:effectLst/>
                          <a:latin typeface="Times New Roman" pitchFamily="18" charset="0"/>
                          <a:cs typeface="Times New Roman" pitchFamily="18" charset="0"/>
                        </a:rPr>
                        <a:t>Количество перевезенных пассажиров</a:t>
                      </a:r>
                      <a:endParaRPr lang="ru-RU" sz="11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a:effectLst/>
                          <a:latin typeface="Times New Roman" pitchFamily="18" charset="0"/>
                          <a:cs typeface="Times New Roman" pitchFamily="18" charset="0"/>
                        </a:rPr>
                        <a:t>тыс. чел.</a:t>
                      </a:r>
                      <a:endParaRPr lang="ru-RU" sz="100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50,3</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117,6</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47,1</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3848">
                <a:tc>
                  <a:txBody>
                    <a:bodyPr/>
                    <a:lstStyle/>
                    <a:p>
                      <a:pPr marL="0" algn="l" defTabSz="914400" rtl="0" eaLnBrk="1" latinLnBrk="0" hangingPunct="1">
                        <a:spcAft>
                          <a:spcPts val="0"/>
                        </a:spcAft>
                      </a:pPr>
                      <a:r>
                        <a:rPr lang="ru-RU" sz="1100" kern="1200" dirty="0" smtClean="0">
                          <a:solidFill>
                            <a:schemeClr val="dk1"/>
                          </a:solidFill>
                          <a:effectLst/>
                          <a:latin typeface="Times New Roman" pitchFamily="18" charset="0"/>
                          <a:ea typeface="+mn-ea"/>
                          <a:cs typeface="Times New Roman" pitchFamily="18" charset="0"/>
                        </a:rPr>
                        <a:t>Количество выполненных рейсов  регулярных перевозок городского сообщения (в одном направлении)</a:t>
                      </a:r>
                      <a:endParaRPr lang="ru-RU" sz="1100" kern="1200" dirty="0">
                        <a:solidFill>
                          <a:schemeClr val="dk1"/>
                        </a:solidFill>
                        <a:effectLst/>
                        <a:latin typeface="Times New Roman" pitchFamily="18" charset="0"/>
                        <a:ea typeface="+mn-ea"/>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smtClean="0">
                          <a:effectLst/>
                          <a:latin typeface="Times New Roman" pitchFamily="18" charset="0"/>
                          <a:cs typeface="Times New Roman" pitchFamily="18" charset="0"/>
                        </a:rPr>
                        <a:t>ед.</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18 807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21 588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27 872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27 872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27 872</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5131">
                <a:tc>
                  <a:txBody>
                    <a:bodyPr/>
                    <a:lstStyle/>
                    <a:p>
                      <a:pPr marL="0" algn="l" defTabSz="914400" rtl="0" eaLnBrk="1" latinLnBrk="0" hangingPunct="1">
                        <a:spcAft>
                          <a:spcPts val="0"/>
                        </a:spcAft>
                      </a:pPr>
                      <a:r>
                        <a:rPr lang="ru-RU" sz="1100" kern="1200" dirty="0" smtClean="0">
                          <a:solidFill>
                            <a:schemeClr val="dk1"/>
                          </a:solidFill>
                          <a:effectLst/>
                          <a:latin typeface="Times New Roman" pitchFamily="18" charset="0"/>
                          <a:ea typeface="+mn-ea"/>
                          <a:cs typeface="Times New Roman" pitchFamily="18" charset="0"/>
                        </a:rPr>
                        <a:t>Количество выполненных рейсов регулярных перевозок пригородного и междугородного сообщения (в одном направлении)</a:t>
                      </a:r>
                      <a:endParaRPr lang="ru-RU" sz="1100" kern="1200" dirty="0">
                        <a:solidFill>
                          <a:schemeClr val="dk1"/>
                        </a:solidFill>
                        <a:effectLst/>
                        <a:latin typeface="Times New Roman" pitchFamily="18" charset="0"/>
                        <a:ea typeface="+mn-ea"/>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spcAft>
                          <a:spcPts val="0"/>
                        </a:spcAft>
                      </a:pPr>
                      <a:r>
                        <a:rPr lang="ru-RU" sz="1000" dirty="0">
                          <a:effectLst/>
                          <a:latin typeface="Times New Roman" pitchFamily="18" charset="0"/>
                          <a:cs typeface="Times New Roman" pitchFamily="18" charset="0"/>
                        </a:rPr>
                        <a:t>ед.</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3 177</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6 184</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4 818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cs typeface="Times New Roman" pitchFamily="18" charset="0"/>
                        </a:rPr>
                        <a:t>4 818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1000" dirty="0" smtClean="0">
                          <a:effectLst/>
                          <a:latin typeface="Times New Roman" pitchFamily="18" charset="0"/>
                          <a:ea typeface="Calibri"/>
                          <a:cs typeface="Times New Roman" pitchFamily="18" charset="0"/>
                        </a:rPr>
                        <a:t>4 818</a:t>
                      </a:r>
                      <a:endParaRPr lang="ru-RU" sz="1000" dirty="0">
                        <a:effectLst/>
                        <a:latin typeface="Times New Roman" pitchFamily="18" charset="0"/>
                        <a:ea typeface="Calibri"/>
                        <a:cs typeface="Times New Roman" pitchFamily="18" charset="0"/>
                      </a:endParaRPr>
                    </a:p>
                  </a:txBody>
                  <a:tcPr marL="22012" marR="220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Прямоугольник 2"/>
          <p:cNvSpPr/>
          <p:nvPr/>
        </p:nvSpPr>
        <p:spPr>
          <a:xfrm>
            <a:off x="323528" y="303248"/>
            <a:ext cx="6480720" cy="584775"/>
          </a:xfrm>
          <a:prstGeom prst="rect">
            <a:avLst/>
          </a:prstGeom>
        </p:spPr>
        <p:txBody>
          <a:bodyPr wrap="square">
            <a:spAutoFit/>
          </a:bodyPr>
          <a:lstStyle/>
          <a:p>
            <a:pPr algn="ctr"/>
            <a:r>
              <a:rPr lang="ru-RU" sz="1600" dirty="0">
                <a:solidFill>
                  <a:prstClr val="black"/>
                </a:solidFill>
                <a:latin typeface="Times New Roman" pitchFamily="18" charset="0"/>
                <a:cs typeface="Times New Roman" pitchFamily="18" charset="0"/>
              </a:rPr>
              <a:t>Основные результаты при реализации муниципальной </a:t>
            </a:r>
            <a:r>
              <a:rPr lang="ru-RU" sz="1600" dirty="0" smtClean="0">
                <a:solidFill>
                  <a:prstClr val="black"/>
                </a:solidFill>
                <a:latin typeface="Times New Roman" pitchFamily="18" charset="0"/>
                <a:cs typeface="Times New Roman" pitchFamily="18" charset="0"/>
              </a:rPr>
              <a:t>программы</a:t>
            </a:r>
            <a:r>
              <a:rPr lang="ru-RU" sz="1600" dirty="0">
                <a:solidFill>
                  <a:prstClr val="black"/>
                </a:solidFill>
                <a:latin typeface="Times New Roman" pitchFamily="18" charset="0"/>
                <a:cs typeface="Times New Roman" pitchFamily="18" charset="0"/>
              </a:rPr>
              <a:t> «Развитие транспортной системы Северо-Енисейского района» </a:t>
            </a:r>
            <a:endParaRPr lang="ru-RU" sz="1600" dirty="0">
              <a:solidFill>
                <a:prstClr val="black"/>
              </a:solidFill>
              <a:latin typeface="Times New Roman"/>
              <a:ea typeface="Calibri"/>
              <a:cs typeface="Arial"/>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248" y="-129433"/>
            <a:ext cx="2476327" cy="1110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48964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04056"/>
          </a:xfrm>
        </p:spPr>
        <p:txBody>
          <a:bodyPr>
            <a:normAutofit/>
          </a:bodyPr>
          <a:lstStyle/>
          <a:p>
            <a:r>
              <a:rPr lang="ru-RU" sz="1600" dirty="0">
                <a:latin typeface="Times New Roman" pitchFamily="18" charset="0"/>
                <a:cs typeface="Times New Roman" pitchFamily="18" charset="0"/>
              </a:rPr>
              <a:t>Муниципальная программа «Управление муниципальными финансами» </a:t>
            </a:r>
          </a:p>
        </p:txBody>
      </p:sp>
      <p:graphicFrame>
        <p:nvGraphicFramePr>
          <p:cNvPr id="6" name="Объект 5"/>
          <p:cNvGraphicFramePr>
            <a:graphicFrameLocks noGrp="1"/>
          </p:cNvGraphicFramePr>
          <p:nvPr>
            <p:ph idx="1"/>
            <p:extLst>
              <p:ext uri="{D42A27DB-BD31-4B8C-83A1-F6EECF244321}">
                <p14:modId xmlns:p14="http://schemas.microsoft.com/office/powerpoint/2010/main" val="1515373417"/>
              </p:ext>
            </p:extLst>
          </p:nvPr>
        </p:nvGraphicFramePr>
        <p:xfrm>
          <a:off x="179512" y="2204865"/>
          <a:ext cx="6768752" cy="2880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323528" y="620688"/>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a:solidFill>
                  <a:schemeClr val="bg1"/>
                </a:solidFill>
                <a:latin typeface="Times New Roman" pitchFamily="18" charset="0"/>
                <a:ea typeface="Times New Roman" pitchFamily="18" charset="0"/>
                <a:cs typeface="Times New Roman" pitchFamily="18" charset="0"/>
              </a:rPr>
              <a:t>Цели муниципальной программы –  обеспечение долгосрочной сбалансированности и устойчивости бюджетного процесса Северо-Енисейского района, повышение качества и прозрачности управления муниципальными финансами</a:t>
            </a:r>
            <a:endParaRPr lang="ru-RU" sz="1200" dirty="0">
              <a:solidFill>
                <a:schemeClr val="bg1"/>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959736674"/>
              </p:ext>
            </p:extLst>
          </p:nvPr>
        </p:nvGraphicFramePr>
        <p:xfrm>
          <a:off x="323532" y="1124744"/>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pPr algn="ctr"/>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36 416,4</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237 966,3</a:t>
                      </a:r>
                      <a:endParaRPr lang="ru-RU" sz="1000" dirty="0">
                        <a:latin typeface="Times New Roman" pitchFamily="18" charset="0"/>
                        <a:cs typeface="Times New Roman" pitchFamily="18" charset="0"/>
                      </a:endParaRPr>
                    </a:p>
                  </a:txBody>
                  <a:tcPr/>
                </a:tc>
                <a:tc>
                  <a:txBody>
                    <a:bodyPr/>
                    <a:lstStyle/>
                    <a:p>
                      <a:pPr algn="ctr"/>
                      <a:r>
                        <a:rPr lang="ru-RU" sz="1000" b="1" kern="1200" dirty="0" smtClean="0">
                          <a:solidFill>
                            <a:schemeClr val="dk1"/>
                          </a:solidFill>
                          <a:effectLst/>
                          <a:latin typeface="Times New Roman" pitchFamily="18" charset="0"/>
                          <a:ea typeface="+mn-ea"/>
                          <a:cs typeface="Times New Roman" pitchFamily="18" charset="0"/>
                        </a:rPr>
                        <a:t>559 414,2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kern="1200" dirty="0" smtClean="0">
                          <a:solidFill>
                            <a:schemeClr val="dk1"/>
                          </a:solidFill>
                          <a:effectLst/>
                          <a:latin typeface="Times New Roman" pitchFamily="18" charset="0"/>
                          <a:ea typeface="+mn-ea"/>
                          <a:cs typeface="Times New Roman" pitchFamily="18" charset="0"/>
                        </a:rPr>
                        <a:t>485 441,9</a:t>
                      </a:r>
                      <a:endParaRPr lang="ru-RU" sz="1000" dirty="0">
                        <a:latin typeface="Times New Roman" pitchFamily="18" charset="0"/>
                        <a:cs typeface="Times New Roman" pitchFamily="18" charset="0"/>
                      </a:endParaRPr>
                    </a:p>
                  </a:txBody>
                  <a:tcPr/>
                </a:tc>
                <a:tc>
                  <a:txBody>
                    <a:bodyPr/>
                    <a:lstStyle/>
                    <a:p>
                      <a:pPr algn="ctr"/>
                      <a:r>
                        <a:rPr lang="ru-RU" sz="1000" kern="1200" smtClean="0">
                          <a:solidFill>
                            <a:schemeClr val="dk1"/>
                          </a:solidFill>
                          <a:effectLst/>
                          <a:latin typeface="Times New Roman" pitchFamily="18" charset="0"/>
                          <a:ea typeface="+mn-ea"/>
                          <a:cs typeface="Times New Roman" pitchFamily="18" charset="0"/>
                        </a:rPr>
                        <a:t>542 967,7</a:t>
                      </a:r>
                      <a:endParaRPr lang="ru-RU" sz="1000" dirty="0">
                        <a:latin typeface="Times New Roman" pitchFamily="18" charset="0"/>
                        <a:cs typeface="Times New Roman" pitchFamily="18" charset="0"/>
                      </a:endParaRPr>
                    </a:p>
                  </a:txBody>
                  <a:tcPr/>
                </a:tc>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863174818"/>
              </p:ext>
            </p:extLst>
          </p:nvPr>
        </p:nvGraphicFramePr>
        <p:xfrm>
          <a:off x="-8495" y="1772816"/>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Скругленный прямоугольник 7"/>
          <p:cNvSpPr/>
          <p:nvPr/>
        </p:nvSpPr>
        <p:spPr>
          <a:xfrm>
            <a:off x="4067944" y="2492896"/>
            <a:ext cx="1584176"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34 054,6</a:t>
            </a:r>
            <a:endParaRPr lang="ru-RU" sz="1000" dirty="0">
              <a:latin typeface="Times New Roman" pitchFamily="18" charset="0"/>
              <a:cs typeface="Times New Roman" pitchFamily="18" charset="0"/>
            </a:endParaRPr>
          </a:p>
        </p:txBody>
      </p:sp>
      <p:sp>
        <p:nvSpPr>
          <p:cNvPr id="9" name="Скругленный прямоугольник 8"/>
          <p:cNvSpPr/>
          <p:nvPr/>
        </p:nvSpPr>
        <p:spPr>
          <a:xfrm>
            <a:off x="4057019" y="3717032"/>
            <a:ext cx="1584176"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525 359,6</a:t>
            </a:r>
            <a:endParaRPr lang="ru-RU" sz="1000" dirty="0">
              <a:latin typeface="Times New Roman" pitchFamily="18" charset="0"/>
              <a:cs typeface="Times New Roman" pitchFamily="18" charset="0"/>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4161486436"/>
              </p:ext>
            </p:extLst>
          </p:nvPr>
        </p:nvGraphicFramePr>
        <p:xfrm>
          <a:off x="683569" y="4724400"/>
          <a:ext cx="8460431" cy="2164080"/>
        </p:xfrm>
        <a:graphic>
          <a:graphicData uri="http://schemas.openxmlformats.org/drawingml/2006/table">
            <a:tbl>
              <a:tblPr firstRow="1" bandRow="1">
                <a:tableStyleId>{5C22544A-7EE6-4342-B048-85BDC9FD1C3A}</a:tableStyleId>
              </a:tblPr>
              <a:tblGrid>
                <a:gridCol w="5184575"/>
                <a:gridCol w="504056"/>
                <a:gridCol w="648072"/>
                <a:gridCol w="720080"/>
                <a:gridCol w="720080"/>
                <a:gridCol w="683568"/>
              </a:tblGrid>
              <a:tr h="230426">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4442">
                <a:tc>
                  <a:txBody>
                    <a:bodyPr/>
                    <a:lstStyle/>
                    <a:p>
                      <a:r>
                        <a:rPr lang="ru-RU" sz="1000" kern="1200" dirty="0" smtClean="0">
                          <a:solidFill>
                            <a:schemeClr val="dk1"/>
                          </a:solidFill>
                          <a:effectLst/>
                          <a:latin typeface="Times New Roman" pitchFamily="18" charset="0"/>
                          <a:ea typeface="+mn-ea"/>
                          <a:cs typeface="Times New Roman" pitchFamily="18" charset="0"/>
                        </a:rPr>
                        <a:t>Отношение муниципального долга Северо-Енисейского района к доходам бюджета района за исключением безвозмездных поступлений, %</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15</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50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50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50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50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4442">
                <a:tc>
                  <a:txBody>
                    <a:bodyPr/>
                    <a:lstStyle/>
                    <a:p>
                      <a:r>
                        <a:rPr lang="ru-RU" sz="1000" kern="1200" dirty="0" smtClean="0">
                          <a:solidFill>
                            <a:schemeClr val="dk1"/>
                          </a:solidFill>
                          <a:effectLst/>
                          <a:latin typeface="Times New Roman" pitchFamily="18" charset="0"/>
                          <a:ea typeface="+mn-ea"/>
                          <a:cs typeface="Times New Roman" pitchFamily="18" charset="0"/>
                        </a:rPr>
                        <a:t>Доля краткосрочных долговых обязательств в общем объеме муниципального долга района, %</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15</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15</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15</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более 15</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4442">
                <a:tc>
                  <a:txBody>
                    <a:bodyPr/>
                    <a:lstStyle/>
                    <a:p>
                      <a:r>
                        <a:rPr lang="ru-RU" sz="1000" kern="1200" dirty="0" smtClean="0">
                          <a:solidFill>
                            <a:schemeClr val="dk1"/>
                          </a:solidFill>
                          <a:effectLst/>
                          <a:latin typeface="Times New Roman" pitchFamily="18" charset="0"/>
                          <a:ea typeface="+mn-ea"/>
                          <a:cs typeface="Times New Roman" pitchFamily="18" charset="0"/>
                        </a:rPr>
                        <a:t>Доля исполнения собственных доходов к плановым назначениям бюджета Северо-Енисейского района, %</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100,8</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менее 90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менее 90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менее 90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pitchFamily="18" charset="0"/>
                          <a:ea typeface="Times New Roman"/>
                          <a:cs typeface="Times New Roman" pitchFamily="18" charset="0"/>
                        </a:rPr>
                        <a:t>не менее 90</a:t>
                      </a:r>
                      <a:endParaRPr lang="ru-RU" sz="1000" dirty="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032">
                <a:tc>
                  <a:txBody>
                    <a:bodyPr/>
                    <a:lstStyle/>
                    <a:p>
                      <a:pPr>
                        <a:spcAft>
                          <a:spcPts val="0"/>
                        </a:spcAft>
                      </a:pPr>
                      <a:r>
                        <a:rPr lang="ru-RU" sz="1000" dirty="0">
                          <a:solidFill>
                            <a:srgbClr val="000000"/>
                          </a:solidFill>
                          <a:effectLst/>
                          <a:latin typeface="Times New Roman"/>
                          <a:ea typeface="Times New Roman"/>
                        </a:rPr>
                        <a:t>Обеспечение исполнения расходных обязательств района (за исключением безвозмездных поступлений</a:t>
                      </a:r>
                      <a:r>
                        <a:rPr lang="ru-RU" sz="1000" dirty="0" smtClean="0">
                          <a:solidFill>
                            <a:srgbClr val="000000"/>
                          </a:solidFill>
                          <a:effectLst/>
                          <a:latin typeface="Times New Roman"/>
                          <a:ea typeface="Times New Roman"/>
                        </a:rPr>
                        <a:t>), %</a:t>
                      </a:r>
                      <a:endParaRPr lang="ru-RU" sz="12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a:ea typeface="Times New Roman"/>
                        </a:rPr>
                        <a:t>95,2</a:t>
                      </a:r>
                      <a:endParaRPr lang="ru-RU" sz="12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a:solidFill>
                            <a:srgbClr val="000000"/>
                          </a:solidFill>
                          <a:effectLst/>
                          <a:latin typeface="Times New Roman"/>
                          <a:ea typeface="Times New Roman"/>
                        </a:rPr>
                        <a:t>не менее 95</a:t>
                      </a:r>
                      <a:endParaRPr lang="ru-RU" sz="120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a:solidFill>
                            <a:srgbClr val="000000"/>
                          </a:solidFill>
                          <a:effectLst/>
                          <a:latin typeface="Times New Roman"/>
                          <a:ea typeface="Times New Roman"/>
                        </a:rPr>
                        <a:t>не менее 95</a:t>
                      </a:r>
                      <a:endParaRPr lang="ru-RU" sz="120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a:solidFill>
                            <a:srgbClr val="000000"/>
                          </a:solidFill>
                          <a:effectLst/>
                          <a:latin typeface="Times New Roman"/>
                          <a:ea typeface="Times New Roman"/>
                        </a:rPr>
                        <a:t>не менее 95</a:t>
                      </a:r>
                      <a:endParaRPr lang="ru-RU" sz="120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ru-RU" sz="1000" dirty="0">
                          <a:solidFill>
                            <a:srgbClr val="000000"/>
                          </a:solidFill>
                          <a:effectLst/>
                          <a:latin typeface="Times New Roman"/>
                          <a:ea typeface="Times New Roman"/>
                        </a:rPr>
                        <a:t>не менее 95</a:t>
                      </a:r>
                      <a:endParaRPr lang="ru-RU" sz="12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4442">
                <a:tc>
                  <a:txBody>
                    <a:bodyPr/>
                    <a:lstStyle/>
                    <a:p>
                      <a:r>
                        <a:rPr lang="ru-RU" sz="1000" kern="1200" dirty="0" smtClean="0">
                          <a:solidFill>
                            <a:schemeClr val="dk1"/>
                          </a:solidFill>
                          <a:effectLst/>
                          <a:latin typeface="Times New Roman" pitchFamily="18" charset="0"/>
                          <a:ea typeface="+mn-ea"/>
                          <a:cs typeface="Times New Roman" pitchFamily="18" charset="0"/>
                        </a:rPr>
                        <a:t>Перечисление межбюджетных трансфертов бюджетам Красноярского края в сроки, указанные в соглашениях в полном объеме, %</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3074" name="Picture 2" descr="\\Novoselova\мои документы\бюджет проект 2022-2024\БЮДЖЕТ ДЛЯ ГРАЖДАН\бюджет для граждан варианты\unnamed (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2120" y="2060847"/>
            <a:ext cx="3302496" cy="2448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04216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Autofit/>
          </a:bodyPr>
          <a:lstStyle/>
          <a:p>
            <a:r>
              <a:rPr lang="ru-RU" sz="1600" dirty="0">
                <a:latin typeface="Times New Roman" pitchFamily="18" charset="0"/>
                <a:cs typeface="Times New Roman" pitchFamily="18" charset="0"/>
              </a:rPr>
              <a:t>Муниципальная </a:t>
            </a:r>
            <a:r>
              <a:rPr lang="ru-RU" sz="1600" dirty="0" smtClean="0">
                <a:latin typeface="Times New Roman" pitchFamily="18" charset="0"/>
                <a:cs typeface="Times New Roman" pitchFamily="18" charset="0"/>
              </a:rPr>
              <a:t>программа</a:t>
            </a:r>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«Развитие </a:t>
            </a:r>
            <a:r>
              <a:rPr lang="ru-RU" sz="1600" dirty="0">
                <a:latin typeface="Times New Roman" pitchFamily="18" charset="0"/>
                <a:cs typeface="Times New Roman" pitchFamily="18" charset="0"/>
              </a:rPr>
              <a:t>местного </a:t>
            </a:r>
            <a:r>
              <a:rPr lang="ru-RU" sz="1600" dirty="0" smtClean="0">
                <a:latin typeface="Times New Roman" pitchFamily="18" charset="0"/>
                <a:cs typeface="Times New Roman" pitchFamily="18" charset="0"/>
              </a:rPr>
              <a:t>самоуправления»</a:t>
            </a:r>
            <a:r>
              <a:rPr lang="ru-RU" sz="1600" dirty="0"/>
              <a:t/>
            </a:r>
            <a:br>
              <a:rPr lang="ru-RU" sz="1600" dirty="0"/>
            </a:b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06349045"/>
              </p:ext>
            </p:extLst>
          </p:nvPr>
        </p:nvGraphicFramePr>
        <p:xfrm>
          <a:off x="107504" y="2060849"/>
          <a:ext cx="8640960"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кругленный прямоугольник 4"/>
          <p:cNvSpPr/>
          <p:nvPr/>
        </p:nvSpPr>
        <p:spPr>
          <a:xfrm>
            <a:off x="323528" y="620688"/>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bg1"/>
                </a:solidFill>
                <a:latin typeface="Times New Roman" pitchFamily="18" charset="0"/>
                <a:cs typeface="Times New Roman" pitchFamily="18" charset="0"/>
              </a:rPr>
              <a:t>Цель </a:t>
            </a:r>
            <a:r>
              <a:rPr lang="ru-RU" sz="1200" dirty="0">
                <a:solidFill>
                  <a:schemeClr val="bg1"/>
                </a:solidFill>
                <a:latin typeface="Times New Roman" pitchFamily="18" charset="0"/>
                <a:cs typeface="Times New Roman" pitchFamily="18" charset="0"/>
              </a:rPr>
              <a:t>муниципальной программы - содействие повышению комфортности условий жизнедеятельности населения в Северо-Енисейском районе</a:t>
            </a:r>
          </a:p>
        </p:txBody>
      </p:sp>
      <p:graphicFrame>
        <p:nvGraphicFramePr>
          <p:cNvPr id="6" name="Таблица 5"/>
          <p:cNvGraphicFramePr>
            <a:graphicFrameLocks noGrp="1"/>
          </p:cNvGraphicFramePr>
          <p:nvPr>
            <p:extLst>
              <p:ext uri="{D42A27DB-BD31-4B8C-83A1-F6EECF244321}">
                <p14:modId xmlns:p14="http://schemas.microsoft.com/office/powerpoint/2010/main" val="3751800186"/>
              </p:ext>
            </p:extLst>
          </p:nvPr>
        </p:nvGraphicFramePr>
        <p:xfrm>
          <a:off x="323532" y="1124744"/>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pPr algn="ctr"/>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18 295,7</a:t>
                      </a:r>
                      <a:endParaRPr lang="ru-RU" sz="1000" dirty="0">
                        <a:latin typeface="Times New Roman" pitchFamily="18" charset="0"/>
                        <a:cs typeface="Times New Roman" pitchFamily="18" charset="0"/>
                      </a:endParaRPr>
                    </a:p>
                  </a:txBody>
                  <a:tcPr/>
                </a:tc>
                <a:tc>
                  <a:txBody>
                    <a:bodyPr/>
                    <a:lstStyle/>
                    <a:p>
                      <a:pPr algn="ctr"/>
                      <a:r>
                        <a:rPr lang="ru-RU" sz="1000" smtClean="0">
                          <a:latin typeface="Times New Roman" pitchFamily="18" charset="0"/>
                          <a:cs typeface="Times New Roman" pitchFamily="18" charset="0"/>
                        </a:rPr>
                        <a:t>17 438,0</a:t>
                      </a:r>
                      <a:endParaRPr lang="ru-RU" sz="1000" dirty="0">
                        <a:latin typeface="Times New Roman" pitchFamily="18" charset="0"/>
                        <a:cs typeface="Times New Roman" pitchFamily="18" charset="0"/>
                      </a:endParaRPr>
                    </a:p>
                  </a:txBody>
                  <a:tcPr/>
                </a:tc>
                <a:tc>
                  <a:txBody>
                    <a:bodyPr/>
                    <a:lstStyle/>
                    <a:p>
                      <a:pPr algn="ctr"/>
                      <a:r>
                        <a:rPr lang="ru-RU" sz="1000" b="1" kern="1200" dirty="0" smtClean="0">
                          <a:solidFill>
                            <a:schemeClr val="dk1"/>
                          </a:solidFill>
                          <a:effectLst/>
                          <a:latin typeface="Times New Roman" pitchFamily="18" charset="0"/>
                          <a:ea typeface="+mn-ea"/>
                          <a:cs typeface="Times New Roman" pitchFamily="18" charset="0"/>
                        </a:rPr>
                        <a:t>90 898,6 </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kern="1200" dirty="0" smtClean="0">
                          <a:solidFill>
                            <a:schemeClr val="dk1"/>
                          </a:solidFill>
                          <a:effectLst/>
                          <a:latin typeface="Times New Roman" pitchFamily="18" charset="0"/>
                          <a:ea typeface="+mn-ea"/>
                          <a:cs typeface="Times New Roman" pitchFamily="18" charset="0"/>
                        </a:rPr>
                        <a:t>30 559,9 </a:t>
                      </a:r>
                      <a:endParaRPr lang="ru-RU" sz="1000" dirty="0">
                        <a:latin typeface="Times New Roman" pitchFamily="18" charset="0"/>
                        <a:cs typeface="Times New Roman" pitchFamily="18" charset="0"/>
                      </a:endParaRPr>
                    </a:p>
                  </a:txBody>
                  <a:tcPr/>
                </a:tc>
                <a:tc>
                  <a:txBody>
                    <a:bodyPr/>
                    <a:lstStyle/>
                    <a:p>
                      <a:pPr algn="ctr"/>
                      <a:r>
                        <a:rPr lang="ru-RU" sz="1000" kern="1200" dirty="0" smtClean="0">
                          <a:solidFill>
                            <a:schemeClr val="dk1"/>
                          </a:solidFill>
                          <a:effectLst/>
                          <a:latin typeface="Times New Roman" pitchFamily="18" charset="0"/>
                          <a:ea typeface="+mn-ea"/>
                          <a:cs typeface="Times New Roman" pitchFamily="18" charset="0"/>
                        </a:rPr>
                        <a:t>30 559,9 </a:t>
                      </a:r>
                      <a:endParaRPr lang="ru-RU" sz="1000" dirty="0">
                        <a:latin typeface="Times New Roman" pitchFamily="18" charset="0"/>
                        <a:cs typeface="Times New Roman" pitchFamily="18" charset="0"/>
                      </a:endParaRPr>
                    </a:p>
                  </a:txBody>
                  <a:tcPr/>
                </a:tc>
              </a:tr>
            </a:tbl>
          </a:graphicData>
        </a:graphic>
      </p:graphicFrame>
      <p:sp>
        <p:nvSpPr>
          <p:cNvPr id="7" name="Скругленный прямоугольник 6"/>
          <p:cNvSpPr/>
          <p:nvPr/>
        </p:nvSpPr>
        <p:spPr>
          <a:xfrm>
            <a:off x="5349813" y="2207099"/>
            <a:ext cx="122413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19 649,9</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5350444" y="2672308"/>
            <a:ext cx="1241373" cy="380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10,0</a:t>
            </a:r>
            <a:endParaRPr lang="ru-RU" sz="1000" dirty="0">
              <a:latin typeface="Times New Roman" pitchFamily="18" charset="0"/>
              <a:cs typeface="Times New Roman" pitchFamily="18" charset="0"/>
            </a:endParaRPr>
          </a:p>
        </p:txBody>
      </p:sp>
      <p:sp>
        <p:nvSpPr>
          <p:cNvPr id="9" name="Скругленный прямоугольник 8"/>
          <p:cNvSpPr/>
          <p:nvPr/>
        </p:nvSpPr>
        <p:spPr>
          <a:xfrm>
            <a:off x="5350444" y="3333239"/>
            <a:ext cx="1242636" cy="3689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900,0</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5368944" y="4569523"/>
            <a:ext cx="122413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70 338,7</a:t>
            </a:r>
            <a:endParaRPr lang="ru-RU" sz="1000" dirty="0">
              <a:latin typeface="Times New Roman" pitchFamily="18" charset="0"/>
              <a:cs typeface="Times New Roman"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635127087"/>
              </p:ext>
            </p:extLst>
          </p:nvPr>
        </p:nvGraphicFramePr>
        <p:xfrm>
          <a:off x="322316" y="1839104"/>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13" name="Таблица 12"/>
          <p:cNvGraphicFramePr>
            <a:graphicFrameLocks noGrp="1"/>
          </p:cNvGraphicFramePr>
          <p:nvPr>
            <p:extLst>
              <p:ext uri="{D42A27DB-BD31-4B8C-83A1-F6EECF244321}">
                <p14:modId xmlns:p14="http://schemas.microsoft.com/office/powerpoint/2010/main" val="2097957686"/>
              </p:ext>
            </p:extLst>
          </p:nvPr>
        </p:nvGraphicFramePr>
        <p:xfrm>
          <a:off x="107504" y="5085183"/>
          <a:ext cx="8928993" cy="1534056"/>
        </p:xfrm>
        <a:graphic>
          <a:graphicData uri="http://schemas.openxmlformats.org/drawingml/2006/table">
            <a:tbl>
              <a:tblPr firstRow="1" bandRow="1">
                <a:tableStyleId>{5C22544A-7EE6-4342-B048-85BDC9FD1C3A}</a:tableStyleId>
              </a:tblPr>
              <a:tblGrid>
                <a:gridCol w="6120680"/>
                <a:gridCol w="576064"/>
                <a:gridCol w="576064"/>
                <a:gridCol w="576064"/>
                <a:gridCol w="576064"/>
                <a:gridCol w="504057"/>
              </a:tblGrid>
              <a:tr h="289456">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2021</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900" kern="1200" dirty="0" smtClean="0">
                          <a:solidFill>
                            <a:schemeClr val="dk1"/>
                          </a:solidFill>
                          <a:effectLst/>
                          <a:latin typeface="Times New Roman" pitchFamily="18" charset="0"/>
                          <a:ea typeface="+mn-ea"/>
                          <a:cs typeface="Times New Roman" pitchFamily="18" charset="0"/>
                        </a:rPr>
                        <a:t>Завоз пищевых продуктов, включенных в расчет субсидии на возмещение фактически понесенных затрат, связанных с созданием условий для обеспечения жителей услугами торговли (реализации населению района продуктов питания) в части затрат по доставке в район указанных продуктов (включая транспортно-заготовительные расходы),</a:t>
                      </a:r>
                      <a:r>
                        <a:rPr lang="ru-RU" sz="900" kern="1200" baseline="0" dirty="0" smtClean="0">
                          <a:solidFill>
                            <a:schemeClr val="dk1"/>
                          </a:solidFill>
                          <a:effectLst/>
                          <a:latin typeface="Times New Roman" pitchFamily="18" charset="0"/>
                          <a:ea typeface="+mn-ea"/>
                          <a:cs typeface="Times New Roman" pitchFamily="18" charset="0"/>
                        </a:rPr>
                        <a:t> </a:t>
                      </a:r>
                      <a:r>
                        <a:rPr lang="ru-RU" sz="900" kern="1200" baseline="0" dirty="0" err="1" smtClean="0">
                          <a:solidFill>
                            <a:schemeClr val="dk1"/>
                          </a:solidFill>
                          <a:effectLst/>
                          <a:latin typeface="Times New Roman" pitchFamily="18" charset="0"/>
                          <a:ea typeface="+mn-ea"/>
                          <a:cs typeface="Times New Roman" pitchFamily="18" charset="0"/>
                        </a:rPr>
                        <a:t>тн</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947,1</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914,4</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970,0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970,0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970,0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900" kern="1200" dirty="0" smtClean="0">
                          <a:solidFill>
                            <a:schemeClr val="dk1"/>
                          </a:solidFill>
                          <a:effectLst/>
                          <a:latin typeface="Times New Roman" pitchFamily="18" charset="0"/>
                          <a:ea typeface="+mn-ea"/>
                          <a:cs typeface="Times New Roman" pitchFamily="18" charset="0"/>
                        </a:rPr>
                        <a:t>Количество субъектов малого и среднего предпринимательства, получивших государственную (муниципальную) поддержку, </a:t>
                      </a:r>
                      <a:r>
                        <a:rPr lang="ru-RU" sz="900" kern="1200" dirty="0" err="1" smtClean="0">
                          <a:solidFill>
                            <a:schemeClr val="dk1"/>
                          </a:solidFill>
                          <a:effectLst/>
                          <a:latin typeface="Times New Roman" pitchFamily="18" charset="0"/>
                          <a:ea typeface="+mn-ea"/>
                          <a:cs typeface="Times New Roman" pitchFamily="18" charset="0"/>
                        </a:rPr>
                        <a:t>ед</a:t>
                      </a:r>
                      <a:r>
                        <a:rPr lang="ru-RU" sz="900" kern="1200" dirty="0" smtClean="0">
                          <a:solidFill>
                            <a:schemeClr val="dk1"/>
                          </a:solidFill>
                          <a:effectLst/>
                          <a:latin typeface="Times New Roman" pitchFamily="18" charset="0"/>
                          <a:ea typeface="+mn-ea"/>
                          <a:cs typeface="Times New Roman" pitchFamily="18" charset="0"/>
                        </a:rPr>
                        <a:t> </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900" dirty="0" smtClean="0">
                          <a:solidFill>
                            <a:schemeClr val="tx1"/>
                          </a:solidFill>
                          <a:latin typeface="Times New Roman" pitchFamily="18" charset="0"/>
                          <a:cs typeface="Times New Roman" pitchFamily="18" charset="0"/>
                        </a:rPr>
                        <a:t>Количество участников, принявших участие в мероприятиях,</a:t>
                      </a:r>
                      <a:r>
                        <a:rPr lang="ru-RU" sz="900" baseline="0" dirty="0" smtClean="0">
                          <a:solidFill>
                            <a:schemeClr val="tx1"/>
                          </a:solidFill>
                          <a:latin typeface="Times New Roman" pitchFamily="18" charset="0"/>
                          <a:cs typeface="Times New Roman" pitchFamily="18" charset="0"/>
                        </a:rPr>
                        <a:t> направленных на развитие гражданских инициатив и поддержку СО НКО, чел.</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150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160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180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180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190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026" name="Picture 2" descr="\\Novoselova\мои документы\бюджет проект 2022-2024\БЮДЖЕТ ДЛЯ ГРАЖДАН\бюджет для граждан варианты\unnamed (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3080" y="2188260"/>
            <a:ext cx="2550920" cy="274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054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0" y="206634"/>
            <a:ext cx="9144000"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Ведомственная структура расходов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распределение бюджетных ассигнований, предусмотренных законом (решением) о бюджете, по главным распорядителям бюджетных средств, разделам, подразделам, целевым статьям, группам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группам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подгруппам) видов расходов бюджетов либо по главным распорядителям бюджетных средств, разделам, подразделам и (или) целевым статьям (государственным (муниципальным) программам и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непрограммным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направлениям деятельности), группам (</a:t>
            </a:r>
            <a:r>
              <a:rPr kumimoji="0" lang="ru-RU"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группам</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подгруппам) видов расходов классификации расходов бюджетов.</a:t>
            </a:r>
          </a:p>
          <a:p>
            <a:pPr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Администратор источников финансирования дефицита бюджета (администратор источников финансирования дефицита соответствующего бюджета) </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ru-RU" sz="1200" dirty="0" smtClean="0">
                <a:latin typeface="Times New Roman" pitchFamily="18" charset="0"/>
                <a:cs typeface="Times New Roman" pitchFamily="18" charset="0"/>
              </a:rPr>
              <a:t>администратор источников финансирования дефицита бюджета (администратор источников финансирования дефицита соответствующего бюджета) - орган государственной власти (государственный орган), </a:t>
            </a:r>
            <a:r>
              <a:rPr lang="ru-RU" sz="1200" dirty="0" err="1" smtClean="0">
                <a:latin typeface="Times New Roman" pitchFamily="18" charset="0"/>
                <a:cs typeface="Times New Roman" pitchFamily="18" charset="0"/>
              </a:rPr>
              <a:t>орган</a:t>
            </a:r>
            <a:r>
              <a:rPr lang="ru-RU" sz="1200" dirty="0" smtClean="0">
                <a:latin typeface="Times New Roman" pitchFamily="18" charset="0"/>
                <a:cs typeface="Times New Roman" pitchFamily="18" charset="0"/>
              </a:rPr>
              <a:t> местного самоуправления, орган местной администрации, орган управления государственным внебюджетным фондом, иная организация, имеющие право в соответствии с настоящим Кодексом осуществлять операции с источниками финансирования дефицита бюджета.</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algn="just" eaLnBrk="0" hangingPunct="0"/>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Главные администраторы доходов бюджета</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lang="ru-RU" sz="1200" dirty="0"/>
              <a:t> </a:t>
            </a:r>
            <a:r>
              <a:rPr lang="ru-RU" sz="1200" dirty="0">
                <a:latin typeface="Times New Roman" pitchFamily="18" charset="0"/>
                <a:cs typeface="Times New Roman" pitchFamily="18" charset="0"/>
              </a:rPr>
              <a:t>определенный в соответствии с настоящим Кодексом орган государственной власти (государственный орган), орган местного самоуправления, орган местной администрации, орган управления государственным внебюджетным фондом, Центральный банк Российской Федерации, иная организация, имеющие в своем ведении администраторов доходов бюджета и (или) являющиеся администраторами доходов </a:t>
            </a:r>
            <a:r>
              <a:rPr lang="ru-RU" sz="1200" dirty="0" smtClean="0">
                <a:latin typeface="Times New Roman" pitchFamily="18" charset="0"/>
                <a:cs typeface="Times New Roman" pitchFamily="18" charset="0"/>
              </a:rPr>
              <a:t>бюджета.</a:t>
            </a:r>
          </a:p>
          <a:p>
            <a:pPr algn="just" eaLnBrk="0" hangingPunct="0"/>
            <a:r>
              <a:rPr lang="ru-RU" sz="1200" b="1" dirty="0" smtClean="0">
                <a:latin typeface="Times New Roman" pitchFamily="18" charset="0"/>
                <a:cs typeface="Times New Roman" pitchFamily="18" charset="0"/>
              </a:rPr>
              <a:t>Главные распорядители бюджетных средств - </a:t>
            </a:r>
            <a:r>
              <a:rPr lang="ru-RU" sz="1200" dirty="0" smtClean="0">
                <a:latin typeface="Times New Roman" pitchFamily="18" charset="0"/>
                <a:cs typeface="Times New Roman" pitchFamily="18" charset="0"/>
              </a:rPr>
              <a:t>главный распорядитель бюджетных средств (главный распорядитель средств соответствующего бюджета) - орган государственной власти (государственный орган), </a:t>
            </a:r>
            <a:r>
              <a:rPr lang="ru-RU" sz="1200" dirty="0" err="1" smtClean="0">
                <a:latin typeface="Times New Roman" pitchFamily="18" charset="0"/>
                <a:cs typeface="Times New Roman" pitchFamily="18" charset="0"/>
              </a:rPr>
              <a:t>орган</a:t>
            </a:r>
            <a:r>
              <a:rPr lang="ru-RU" sz="1200" dirty="0" smtClean="0">
                <a:latin typeface="Times New Roman" pitchFamily="18" charset="0"/>
                <a:cs typeface="Times New Roman" pitchFamily="18" charset="0"/>
              </a:rPr>
              <a:t> управления государственным внебюджетным фондом, орган местного самоуправления, орган местной администрации, а также наиболее значимое учреждение науки, образования, культуры и здравоохранения, указанное в ведомственной структуре расходов бюджета, имеющие право распределять бюджетные ассигнования и лимиты бюджетных обязательств между подведомственными распорядителями и (или) получателями бюджетных средств.</a:t>
            </a:r>
          </a:p>
          <a:p>
            <a:pPr algn="just" eaLnBrk="0" fontAlgn="base" hangingPunct="0">
              <a:spcBef>
                <a:spcPct val="0"/>
              </a:spcBef>
              <a:spcAft>
                <a:spcPct val="0"/>
              </a:spcAf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Главный администратор источников финансирования дефицита бюджета (главный администратор источников финансирования дефицита соответствующего бюджета) - </a:t>
            </a:r>
            <a:r>
              <a:rPr lang="ru-RU" sz="1200" dirty="0">
                <a:latin typeface="Times New Roman" pitchFamily="18" charset="0"/>
                <a:cs typeface="Times New Roman" pitchFamily="18" charset="0"/>
              </a:rPr>
              <a:t>определенный в соответствии с настоящим Кодексом орган государственной власти (государственный орган), орган местного самоуправления, орган местной администрации, орган управления государственным внебюджетным фондом, иная организация, имеющие в своем ведении администраторов источников финансирования дефицита бюджета и (или) являющиеся администраторами источников финансирования </a:t>
            </a:r>
            <a:r>
              <a:rPr lang="ru-RU" sz="1200">
                <a:latin typeface="Times New Roman" pitchFamily="18" charset="0"/>
                <a:cs typeface="Times New Roman" pitchFamily="18" charset="0"/>
              </a:rPr>
              <a:t>дефицита </a:t>
            </a:r>
            <a:r>
              <a:rPr lang="ru-RU" sz="1200" smtClean="0">
                <a:latin typeface="Times New Roman" pitchFamily="18" charset="0"/>
                <a:cs typeface="Times New Roman" pitchFamily="18" charset="0"/>
              </a:rPr>
              <a:t>бюджета</a:t>
            </a:r>
            <a:r>
              <a:rPr kumimoji="0" lang="ru-RU" sz="1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lvl="0" algn="just"/>
            <a:r>
              <a:rPr lang="ru-RU" sz="1200" b="1" dirty="0" smtClean="0">
                <a:latin typeface="Times New Roman" pitchFamily="18" charset="0"/>
                <a:ea typeface="Times New Roman" pitchFamily="18" charset="0"/>
                <a:cs typeface="Times New Roman" pitchFamily="18" charset="0"/>
              </a:rPr>
              <a:t>Государственные (муниципальные) услуги  (работы) </a:t>
            </a:r>
            <a:r>
              <a:rPr lang="ru-RU" sz="1200" dirty="0" smtClean="0">
                <a:latin typeface="Times New Roman" pitchFamily="18" charset="0"/>
                <a:ea typeface="Times New Roman" pitchFamily="18" charset="0"/>
                <a:cs typeface="Times New Roman" pitchFamily="18" charset="0"/>
              </a:rPr>
              <a:t>- услуги (работы), оказываемые (выполняемые) органами государственной власти (органами местного самоуправления), государственными (муниципальными) учреждениями и в случаях, установленных законодательством Российской Федерации, иными юридическими лицами.</a:t>
            </a:r>
          </a:p>
          <a:p>
            <a:pPr algn="just"/>
            <a:r>
              <a:rPr lang="ru-RU" sz="1200" b="1" dirty="0">
                <a:latin typeface="Times New Roman" pitchFamily="18" charset="0"/>
                <a:ea typeface="Times New Roman" pitchFamily="18" charset="0"/>
                <a:cs typeface="Times New Roman" pitchFamily="18" charset="0"/>
              </a:rPr>
              <a:t>Дотации - </a:t>
            </a:r>
            <a:r>
              <a:rPr lang="ru-RU" sz="1200" dirty="0"/>
              <a:t> </a:t>
            </a:r>
            <a:r>
              <a:rPr lang="ru-RU" sz="1200" dirty="0">
                <a:latin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a:t>
            </a:r>
            <a:r>
              <a:rPr lang="ru-RU" sz="1200" dirty="0" smtClean="0">
                <a:latin typeface="Times New Roman" pitchFamily="18" charset="0"/>
                <a:cs typeface="Times New Roman" pitchFamily="18" charset="0"/>
              </a:rPr>
              <a:t>использования</a:t>
            </a:r>
            <a:r>
              <a:rPr lang="ru-RU" sz="1200" dirty="0" smtClean="0">
                <a:latin typeface="Times New Roman" pitchFamily="18" charset="0"/>
                <a:ea typeface="Times New Roman" pitchFamily="18" charset="0"/>
                <a:cs typeface="Times New Roman" pitchFamily="18" charset="0"/>
              </a:rPr>
              <a:t>;</a:t>
            </a:r>
            <a:endParaRPr lang="ru-RU" sz="1200" dirty="0">
              <a:latin typeface="Times New Roman" pitchFamily="18" charset="0"/>
              <a:ea typeface="Times New Roman" pitchFamily="18" charset="0"/>
              <a:cs typeface="Times New Roman" pitchFamily="18" charset="0"/>
            </a:endParaRPr>
          </a:p>
          <a:p>
            <a:pPr algn="just"/>
            <a:r>
              <a:rPr lang="ru-RU" sz="1200" b="1" dirty="0" smtClean="0">
                <a:latin typeface="Times New Roman" pitchFamily="18" charset="0"/>
                <a:ea typeface="Calibri" pitchFamily="34" charset="0"/>
                <a:cs typeface="Times New Roman" pitchFamily="18" charset="0"/>
              </a:rPr>
              <a:t>Дорожный фонд</a:t>
            </a:r>
            <a:r>
              <a:rPr lang="ru-RU" sz="1200" dirty="0" smtClean="0">
                <a:latin typeface="Times New Roman" pitchFamily="18" charset="0"/>
                <a:ea typeface="Calibri" pitchFamily="34" charset="0"/>
                <a:cs typeface="Times New Roman" pitchFamily="18" charset="0"/>
              </a:rPr>
              <a:t> - </a:t>
            </a:r>
            <a:r>
              <a:rPr lang="ru-RU" sz="1200" dirty="0" smtClean="0">
                <a:latin typeface="Times New Roman" pitchFamily="18" charset="0"/>
                <a:cs typeface="Times New Roman" pitchFamily="18" charset="0"/>
              </a:rPr>
              <a:t>часть средств бюджета, подлежащая использованию в целях финансового обеспечения дорожной деятельности в отношении автомобильных дорог общего пользования, а также капитального ремонта и ремонта дворовых территорий многоквартирных домов, проездов к дворовым территориям многоквартирных домов населенных пунктов.</a:t>
            </a:r>
          </a:p>
          <a:p>
            <a:pPr algn="just"/>
            <a:r>
              <a:rPr lang="ru-RU" sz="1200" b="1" dirty="0" smtClean="0">
                <a:latin typeface="Times New Roman" pitchFamily="18" charset="0"/>
                <a:ea typeface="Calibri" pitchFamily="34" charset="0"/>
                <a:cs typeface="Times New Roman" pitchFamily="18" charset="0"/>
              </a:rPr>
              <a:t>Государственное (муниципальное) задание</a:t>
            </a:r>
            <a:r>
              <a:rPr lang="ru-RU" sz="1200" dirty="0" smtClean="0">
                <a:latin typeface="Times New Roman" pitchFamily="18" charset="0"/>
                <a:ea typeface="Calibri" pitchFamily="34" charset="0"/>
                <a:cs typeface="Times New Roman" pitchFamily="18" charset="0"/>
              </a:rPr>
              <a:t> – документ, устанавливающий требования к составу, качеству и (или) объему (содержанию), условиям, порядку и результатам оказания государственных (муниципальных) услуг (выполнения работ).</a:t>
            </a:r>
          </a:p>
          <a:p>
            <a:pPr lvl="0"/>
            <a:endParaRPr lang="ru-RU" sz="1200" dirty="0" smtClean="0">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ru-RU" sz="1200" dirty="0" smtClean="0">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1111224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 y="29912"/>
            <a:ext cx="8229600" cy="576064"/>
          </a:xfrm>
        </p:spPr>
        <p:txBody>
          <a:bodyPr>
            <a:noAutofit/>
          </a:bodyPr>
          <a:lstStyle/>
          <a:p>
            <a:r>
              <a:rPr lang="ru-RU" sz="1600" dirty="0" smtClean="0">
                <a:latin typeface="Times New Roman" pitchFamily="18" charset="0"/>
                <a:cs typeface="Times New Roman" pitchFamily="18" charset="0"/>
              </a:rPr>
              <a:t>Муниципальная </a:t>
            </a:r>
            <a:r>
              <a:rPr lang="ru-RU" sz="1600" dirty="0">
                <a:latin typeface="Times New Roman" pitchFamily="18" charset="0"/>
                <a:cs typeface="Times New Roman" pitchFamily="18" charset="0"/>
              </a:rPr>
              <a:t>программа «Создание условий для обеспечения доступным и комфортным жильем граждан Северо-Енисейского района»</a:t>
            </a:r>
          </a:p>
        </p:txBody>
      </p:sp>
      <p:graphicFrame>
        <p:nvGraphicFramePr>
          <p:cNvPr id="5" name="Таблица 4"/>
          <p:cNvGraphicFramePr>
            <a:graphicFrameLocks noGrp="1"/>
          </p:cNvGraphicFramePr>
          <p:nvPr>
            <p:extLst>
              <p:ext uri="{D42A27DB-BD31-4B8C-83A1-F6EECF244321}">
                <p14:modId xmlns:p14="http://schemas.microsoft.com/office/powerpoint/2010/main" val="3536753421"/>
              </p:ext>
            </p:extLst>
          </p:nvPr>
        </p:nvGraphicFramePr>
        <p:xfrm>
          <a:off x="252420" y="2166545"/>
          <a:ext cx="8856985" cy="370840"/>
        </p:xfrm>
        <a:graphic>
          <a:graphicData uri="http://schemas.openxmlformats.org/drawingml/2006/table">
            <a:tbl>
              <a:tblPr firstRow="1" bandRow="1">
                <a:tableStyleId>{5C22544A-7EE6-4342-B048-85BDC9FD1C3A}</a:tableStyleId>
              </a:tblPr>
              <a:tblGrid>
                <a:gridCol w="1476166"/>
                <a:gridCol w="3852427"/>
                <a:gridCol w="3528392"/>
              </a:tblGrid>
              <a:tr h="3708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r>
                        <a:rPr lang="ru-RU" dirty="0" smtClean="0">
                          <a:solidFill>
                            <a:schemeClr val="tx1"/>
                          </a:solidFill>
                          <a:latin typeface="Times New Roman" pitchFamily="18" charset="0"/>
                          <a:cs typeface="Times New Roman" pitchFamily="18" charset="0"/>
                        </a:rPr>
                        <a:t>Источники финансирования</a:t>
                      </a:r>
                      <a:endParaRPr lang="ru-RU" dirty="0">
                        <a:solidFill>
                          <a:schemeClr val="tx1"/>
                        </a:solidFill>
                        <a:latin typeface="Times New Roman" pitchFamily="18" charset="0"/>
                        <a:cs typeface="Times New Roman" pitchFamily="18" charset="0"/>
                      </a:endParaRPr>
                    </a:p>
                  </a:txBody>
                  <a:tcPr>
                    <a:solidFill>
                      <a:schemeClr val="bg1"/>
                    </a:solidFill>
                  </a:tcPr>
                </a:tc>
              </a:tr>
            </a:tbl>
          </a:graphicData>
        </a:graphic>
      </p:graphicFrame>
      <p:sp>
        <p:nvSpPr>
          <p:cNvPr id="15" name="Скругленный прямоугольник 14"/>
          <p:cNvSpPr/>
          <p:nvPr/>
        </p:nvSpPr>
        <p:spPr>
          <a:xfrm>
            <a:off x="334503" y="548680"/>
            <a:ext cx="8568952"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800" dirty="0" smtClean="0">
                <a:solidFill>
                  <a:schemeClr val="bg1"/>
                </a:solidFill>
                <a:latin typeface="Times New Roman" pitchFamily="18" charset="0"/>
                <a:ea typeface="Times New Roman" pitchFamily="18" charset="0"/>
                <a:cs typeface="Times New Roman" pitchFamily="18" charset="0"/>
              </a:rPr>
              <a:t>Цели </a:t>
            </a:r>
            <a:r>
              <a:rPr lang="ru-RU" sz="800" dirty="0">
                <a:solidFill>
                  <a:schemeClr val="bg1"/>
                </a:solidFill>
                <a:latin typeface="Times New Roman" pitchFamily="18" charset="0"/>
                <a:ea typeface="Times New Roman" pitchFamily="18" charset="0"/>
                <a:cs typeface="Times New Roman" pitchFamily="18" charset="0"/>
              </a:rPr>
              <a:t>муниципальной программы –  </a:t>
            </a:r>
            <a:r>
              <a:rPr lang="ru-RU" sz="800" dirty="0">
                <a:latin typeface="Times New Roman" pitchFamily="18" charset="0"/>
                <a:cs typeface="Times New Roman" pitchFamily="18" charset="0"/>
              </a:rPr>
              <a:t>1.Создание благоприятного инвестиционного климата для реализации инвестиционных проектов и строительства </a:t>
            </a:r>
            <a:r>
              <a:rPr lang="ru-RU" sz="800" dirty="0"/>
              <a:t>объектов, имеющих особо важное значение для социально – экономического развития Северо-Енисейского района</a:t>
            </a:r>
            <a:r>
              <a:rPr lang="ru-RU" sz="800" dirty="0" smtClean="0"/>
              <a:t>;  </a:t>
            </a:r>
            <a:r>
              <a:rPr lang="ru-RU" sz="800" dirty="0" smtClean="0">
                <a:latin typeface="Times New Roman" pitchFamily="18" charset="0"/>
                <a:cs typeface="Times New Roman" pitchFamily="18" charset="0"/>
              </a:rPr>
              <a:t>2.Повышение </a:t>
            </a:r>
            <a:r>
              <a:rPr lang="ru-RU" sz="800" dirty="0">
                <a:latin typeface="Times New Roman" pitchFamily="18" charset="0"/>
                <a:cs typeface="Times New Roman" pitchFamily="18" charset="0"/>
              </a:rPr>
              <a:t>качества жизни граждан проживающих в жилищном фонде Северо-Енисейского района</a:t>
            </a:r>
            <a:r>
              <a:rPr lang="ru-RU" sz="800" dirty="0" smtClean="0">
                <a:latin typeface="Times New Roman" pitchFamily="18" charset="0"/>
                <a:cs typeface="Times New Roman" pitchFamily="18" charset="0"/>
              </a:rPr>
              <a:t>; 3.Улучшение </a:t>
            </a:r>
            <a:r>
              <a:rPr lang="ru-RU" sz="800" dirty="0">
                <a:latin typeface="Times New Roman" pitchFamily="18" charset="0"/>
                <a:cs typeface="Times New Roman" pitchFamily="18" charset="0"/>
              </a:rPr>
              <a:t>динамики развития отраслей бюджетной сферы Северо-Енисейского района и улучшение жилищных условий молодых семей</a:t>
            </a:r>
            <a:r>
              <a:rPr lang="ru-RU" sz="800" dirty="0" smtClean="0">
                <a:latin typeface="Times New Roman" pitchFamily="18" charset="0"/>
                <a:cs typeface="Times New Roman" pitchFamily="18" charset="0"/>
              </a:rPr>
              <a:t>; 4.Повышение </a:t>
            </a:r>
            <a:r>
              <a:rPr lang="ru-RU" sz="800" dirty="0">
                <a:latin typeface="Times New Roman" pitchFamily="18" charset="0"/>
                <a:cs typeface="Times New Roman" pitchFamily="18" charset="0"/>
              </a:rPr>
              <a:t>доступности жилья и улучшение жилищных условий граждан, проживающих на территории Северо-Енисейского </a:t>
            </a:r>
            <a:r>
              <a:rPr lang="ru-RU" sz="800" dirty="0" smtClean="0">
                <a:latin typeface="Times New Roman" pitchFamily="18" charset="0"/>
                <a:cs typeface="Times New Roman" pitchFamily="18" charset="0"/>
              </a:rPr>
              <a:t>района; 5.Повышение </a:t>
            </a:r>
            <a:r>
              <a:rPr lang="ru-RU" sz="800" dirty="0">
                <a:latin typeface="Times New Roman" pitchFamily="18" charset="0"/>
                <a:cs typeface="Times New Roman" pitchFamily="18" charset="0"/>
              </a:rPr>
              <a:t>качества жилищного фонда Северо-Енисейского района</a:t>
            </a:r>
            <a:r>
              <a:rPr lang="ru-RU" sz="800" dirty="0" smtClean="0">
                <a:latin typeface="Times New Roman" pitchFamily="18" charset="0"/>
                <a:cs typeface="Times New Roman" pitchFamily="18" charset="0"/>
              </a:rPr>
              <a:t>; 6.Повышение </a:t>
            </a:r>
            <a:r>
              <a:rPr lang="ru-RU" sz="800" dirty="0">
                <a:latin typeface="Times New Roman" pitchFamily="18" charset="0"/>
                <a:cs typeface="Times New Roman" pitchFamily="18" charset="0"/>
              </a:rPr>
              <a:t>рационального и эффективного использования территории Северо-Енисейского района, создание условий для застройки, рационального природопользования и охраны окружающей природной </a:t>
            </a:r>
            <a:r>
              <a:rPr lang="ru-RU" sz="800" dirty="0" smtClean="0">
                <a:latin typeface="Times New Roman" pitchFamily="18" charset="0"/>
                <a:cs typeface="Times New Roman" pitchFamily="18" charset="0"/>
              </a:rPr>
              <a:t>среды. 7.Создание </a:t>
            </a:r>
            <a:r>
              <a:rPr lang="ru-RU" sz="800" dirty="0">
                <a:latin typeface="Times New Roman" pitchFamily="18" charset="0"/>
                <a:cs typeface="Times New Roman" pitchFamily="18" charset="0"/>
              </a:rPr>
              <a:t>условий для устойчивого развития отрасли строительства и капитального ремонта на территории Северо-Енисейского района.</a:t>
            </a:r>
            <a:endParaRPr lang="ru-RU" sz="800" dirty="0">
              <a:solidFill>
                <a:schemeClr val="bg1"/>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214860238"/>
              </p:ext>
            </p:extLst>
          </p:nvPr>
        </p:nvGraphicFramePr>
        <p:xfrm>
          <a:off x="334503" y="1556792"/>
          <a:ext cx="8568948" cy="648072"/>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88032">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2022</a:t>
                      </a:r>
                      <a:endParaRPr lang="ru-RU" sz="1000"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360040">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120 439,6</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500 558,8</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388 482,5</a:t>
                      </a:r>
                      <a:endParaRPr lang="ru-RU" sz="1000"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31 100,2</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27 600,2</a:t>
                      </a:r>
                      <a:endParaRPr lang="ru-RU" sz="1000" dirty="0">
                        <a:latin typeface="Times New Roman" pitchFamily="18" charset="0"/>
                        <a:cs typeface="Times New Roman" pitchFamily="18" charset="0"/>
                      </a:endParaRPr>
                    </a:p>
                  </a:txBody>
                  <a:tcPr/>
                </a:tc>
              </a:tr>
            </a:tbl>
          </a:graphicData>
        </a:graphic>
      </p:graphicFrame>
      <p:graphicFrame>
        <p:nvGraphicFramePr>
          <p:cNvPr id="14" name="Объект 3"/>
          <p:cNvGraphicFramePr>
            <a:graphicFrameLocks noGrp="1"/>
          </p:cNvGraphicFramePr>
          <p:nvPr>
            <p:ph idx="1"/>
            <p:extLst>
              <p:ext uri="{D42A27DB-BD31-4B8C-83A1-F6EECF244321}">
                <p14:modId xmlns:p14="http://schemas.microsoft.com/office/powerpoint/2010/main" val="2522876192"/>
              </p:ext>
            </p:extLst>
          </p:nvPr>
        </p:nvGraphicFramePr>
        <p:xfrm>
          <a:off x="179512" y="2420888"/>
          <a:ext cx="8928992"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Скругленный прямоугольник 16"/>
          <p:cNvSpPr/>
          <p:nvPr/>
        </p:nvSpPr>
        <p:spPr>
          <a:xfrm>
            <a:off x="5436096" y="3053634"/>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1 955,1</a:t>
            </a:r>
            <a:endParaRPr lang="ru-RU" sz="1000" dirty="0">
              <a:latin typeface="Times New Roman" pitchFamily="18" charset="0"/>
              <a:cs typeface="Times New Roman" pitchFamily="18" charset="0"/>
            </a:endParaRPr>
          </a:p>
        </p:txBody>
      </p:sp>
      <p:sp>
        <p:nvSpPr>
          <p:cNvPr id="21" name="Скругленный прямоугольник 20"/>
          <p:cNvSpPr/>
          <p:nvPr/>
        </p:nvSpPr>
        <p:spPr>
          <a:xfrm>
            <a:off x="5429335" y="3789040"/>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98 779,9</a:t>
            </a:r>
            <a:endParaRPr lang="ru-RU" sz="1000" dirty="0">
              <a:latin typeface="Times New Roman" pitchFamily="18" charset="0"/>
              <a:cs typeface="Times New Roman" pitchFamily="18" charset="0"/>
            </a:endParaRPr>
          </a:p>
        </p:txBody>
      </p:sp>
      <p:sp>
        <p:nvSpPr>
          <p:cNvPr id="22" name="Скругленный прямоугольник 21"/>
          <p:cNvSpPr/>
          <p:nvPr/>
        </p:nvSpPr>
        <p:spPr>
          <a:xfrm>
            <a:off x="5458792" y="4633255"/>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98 779,9</a:t>
            </a:r>
            <a:endParaRPr lang="ru-RU" sz="1000" dirty="0">
              <a:latin typeface="Times New Roman" pitchFamily="18" charset="0"/>
              <a:cs typeface="Times New Roman" pitchFamily="18" charset="0"/>
            </a:endParaRPr>
          </a:p>
        </p:txBody>
      </p:sp>
      <p:sp>
        <p:nvSpPr>
          <p:cNvPr id="23" name="Скругленный прямоугольник 22"/>
          <p:cNvSpPr/>
          <p:nvPr/>
        </p:nvSpPr>
        <p:spPr>
          <a:xfrm>
            <a:off x="5458792" y="5339466"/>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3 500,0</a:t>
            </a:r>
            <a:endParaRPr lang="ru-RU" sz="1000" dirty="0">
              <a:latin typeface="Times New Roman" pitchFamily="18" charset="0"/>
              <a:cs typeface="Times New Roman" pitchFamily="18" charset="0"/>
            </a:endParaRPr>
          </a:p>
        </p:txBody>
      </p:sp>
      <p:sp>
        <p:nvSpPr>
          <p:cNvPr id="24" name="Скругленный прямоугольник 23"/>
          <p:cNvSpPr/>
          <p:nvPr/>
        </p:nvSpPr>
        <p:spPr>
          <a:xfrm>
            <a:off x="5458792" y="6165304"/>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25 683,6</a:t>
            </a:r>
            <a:endParaRPr lang="ru-RU" sz="1000" dirty="0">
              <a:latin typeface="Times New Roman" pitchFamily="18" charset="0"/>
              <a:cs typeface="Times New Roman" pitchFamily="18" charset="0"/>
            </a:endParaRPr>
          </a:p>
        </p:txBody>
      </p:sp>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4248" y="4954197"/>
            <a:ext cx="2339752" cy="1888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64272" y="2564904"/>
            <a:ext cx="1425526" cy="2181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70154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1500174"/>
            <a:ext cx="9144000" cy="5205426"/>
          </a:xfrm>
        </p:spPr>
        <p:txBody>
          <a:bodyPr>
            <a:normAutofit/>
          </a:bodyPr>
          <a:lstStyle/>
          <a:p>
            <a:pPr algn="l"/>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2848823169"/>
              </p:ext>
            </p:extLst>
          </p:nvPr>
        </p:nvGraphicFramePr>
        <p:xfrm>
          <a:off x="0" y="836711"/>
          <a:ext cx="9144000" cy="4613840"/>
        </p:xfrm>
        <a:graphic>
          <a:graphicData uri="http://schemas.openxmlformats.org/drawingml/2006/table">
            <a:tbl>
              <a:tblPr firstRow="1" bandRow="1">
                <a:tableStyleId>{5C22544A-7EE6-4342-B048-85BDC9FD1C3A}</a:tableStyleId>
              </a:tblPr>
              <a:tblGrid>
                <a:gridCol w="5436096"/>
                <a:gridCol w="720080"/>
                <a:gridCol w="720080"/>
                <a:gridCol w="720080"/>
                <a:gridCol w="792088"/>
                <a:gridCol w="755576"/>
              </a:tblGrid>
              <a:tr h="364667">
                <a:tc>
                  <a:txBody>
                    <a:bodyPr/>
                    <a:lstStyle/>
                    <a:p>
                      <a:pPr algn="ctr"/>
                      <a:r>
                        <a:rPr lang="ru-RU" sz="1400" dirty="0" smtClean="0">
                          <a:solidFill>
                            <a:schemeClr val="tx1"/>
                          </a:solidFill>
                          <a:latin typeface="Times New Roman" pitchFamily="18" charset="0"/>
                          <a:cs typeface="Times New Roman" pitchFamily="18" charset="0"/>
                        </a:rPr>
                        <a:t>Основные</a:t>
                      </a:r>
                      <a:r>
                        <a:rPr lang="ru-RU" sz="1400" baseline="0" dirty="0" smtClean="0">
                          <a:solidFill>
                            <a:schemeClr val="tx1"/>
                          </a:solidFill>
                          <a:latin typeface="Times New Roman" pitchFamily="18" charset="0"/>
                          <a:cs typeface="Times New Roman" pitchFamily="18" charset="0"/>
                        </a:rPr>
                        <a:t> показатели</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2020</a:t>
                      </a:r>
                    </a:p>
                  </a:txBody>
                  <a:tcPr/>
                </a:tc>
                <a:tc>
                  <a:txBody>
                    <a:bodyPr/>
                    <a:lstStyle/>
                    <a:p>
                      <a:pPr algn="ctr"/>
                      <a:r>
                        <a:rPr lang="ru-RU" sz="1200" dirty="0" smtClean="0">
                          <a:latin typeface="Times New Roman" pitchFamily="18" charset="0"/>
                          <a:cs typeface="Times New Roman" pitchFamily="18" charset="0"/>
                        </a:rPr>
                        <a:t>2021</a:t>
                      </a:r>
                      <a:endParaRPr lang="ru-RU" sz="1200" b="0" dirty="0">
                        <a:latin typeface="Times New Roman" pitchFamily="18" charset="0"/>
                        <a:cs typeface="Times New Roman" pitchFamily="18" charset="0"/>
                      </a:endParaRPr>
                    </a:p>
                  </a:txBody>
                  <a:tcPr/>
                </a:tc>
                <a:tc>
                  <a:txBody>
                    <a:bodyPr/>
                    <a:lstStyle/>
                    <a:p>
                      <a:pPr algn="ctr"/>
                      <a:r>
                        <a:rPr lang="ru-RU" sz="1200" dirty="0" smtClean="0">
                          <a:solidFill>
                            <a:schemeClr val="bg1"/>
                          </a:solidFill>
                          <a:latin typeface="Times New Roman" pitchFamily="18" charset="0"/>
                          <a:cs typeface="Times New Roman" pitchFamily="18" charset="0"/>
                        </a:rPr>
                        <a:t>2022</a:t>
                      </a:r>
                      <a:endParaRPr lang="ru-RU" sz="1200" b="0" dirty="0">
                        <a:solidFill>
                          <a:schemeClr val="bg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2023</a:t>
                      </a:r>
                    </a:p>
                  </a:txBody>
                  <a:tcPr/>
                </a:tc>
                <a:tc>
                  <a:txBody>
                    <a:bodyPr/>
                    <a:lstStyle/>
                    <a:p>
                      <a:pPr algn="ctr"/>
                      <a:r>
                        <a:rPr lang="ru-RU" sz="1200" dirty="0" smtClean="0">
                          <a:latin typeface="Times New Roman" pitchFamily="18" charset="0"/>
                          <a:cs typeface="Times New Roman" pitchFamily="18" charset="0"/>
                        </a:rPr>
                        <a:t>2024</a:t>
                      </a:r>
                      <a:endParaRPr lang="ru-RU" sz="1200" b="0" dirty="0">
                        <a:latin typeface="Times New Roman" pitchFamily="18" charset="0"/>
                        <a:cs typeface="Times New Roman" pitchFamily="18" charset="0"/>
                      </a:endParaRPr>
                    </a:p>
                  </a:txBody>
                  <a:tcPr/>
                </a:tc>
              </a:tr>
              <a:tr h="643446">
                <a:tc>
                  <a:txBody>
                    <a:bodyPr/>
                    <a:lstStyle/>
                    <a:p>
                      <a:r>
                        <a:rPr lang="ru-RU" sz="1100" kern="1200" dirty="0" smtClean="0">
                          <a:solidFill>
                            <a:schemeClr val="dk1"/>
                          </a:solidFill>
                          <a:effectLst/>
                          <a:latin typeface="Times New Roman" pitchFamily="18" charset="0"/>
                          <a:ea typeface="+mn-ea"/>
                          <a:cs typeface="Times New Roman" pitchFamily="18" charset="0"/>
                        </a:rPr>
                        <a:t>Доля молодых семей, улучшивших жилищные условия за счет полученной социальной выплаты, к общему количеству молодых семей, состоящих на учете нуждающихся в улучшении жилищных условий за весь период действия подпрограммы</a:t>
                      </a:r>
                      <a:r>
                        <a:rPr lang="ru-RU" sz="1100" kern="1200" dirty="0" smtClean="0">
                          <a:solidFill>
                            <a:schemeClr val="dk1"/>
                          </a:solidFill>
                          <a:latin typeface="Times New Roman" pitchFamily="18" charset="0"/>
                          <a:ea typeface="+mn-ea"/>
                          <a:cs typeface="Times New Roman" pitchFamily="18" charset="0"/>
                        </a:rPr>
                        <a:t>, %</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59,82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65,18</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70,54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75,90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81,26</a:t>
                      </a:r>
                      <a:endParaRPr lang="ru-RU" sz="1100" dirty="0">
                        <a:latin typeface="Times New Roman" pitchFamily="18" charset="0"/>
                        <a:cs typeface="Times New Roman" pitchFamily="18" charset="0"/>
                      </a:endParaRPr>
                    </a:p>
                  </a:txBody>
                  <a:tcPr/>
                </a:tc>
              </a:tr>
              <a:tr h="288032">
                <a:tc>
                  <a:txBody>
                    <a:bodyPr/>
                    <a:lstStyle/>
                    <a:p>
                      <a:r>
                        <a:rPr lang="ru-RU" sz="1100" kern="1200" dirty="0" smtClean="0">
                          <a:solidFill>
                            <a:schemeClr val="dk1"/>
                          </a:solidFill>
                          <a:effectLst/>
                          <a:latin typeface="Times New Roman" pitchFamily="18" charset="0"/>
                          <a:ea typeface="+mn-ea"/>
                          <a:cs typeface="Times New Roman" pitchFamily="18" charset="0"/>
                        </a:rPr>
                        <a:t>Количество молодых семей, получивших социальную выплату</a:t>
                      </a:r>
                      <a:r>
                        <a:rPr lang="ru-RU" sz="1100" kern="1200" dirty="0" smtClean="0">
                          <a:solidFill>
                            <a:schemeClr val="dk1"/>
                          </a:solidFill>
                          <a:latin typeface="Times New Roman" pitchFamily="18" charset="0"/>
                          <a:ea typeface="+mn-ea"/>
                          <a:cs typeface="Times New Roman" pitchFamily="18" charset="0"/>
                        </a:rPr>
                        <a:t>, ед.</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6</a:t>
                      </a:r>
                      <a:endParaRPr lang="ru-RU" sz="1100" dirty="0">
                        <a:latin typeface="Times New Roman" pitchFamily="18" charset="0"/>
                        <a:cs typeface="Times New Roman" pitchFamily="18" charset="0"/>
                      </a:endParaRPr>
                    </a:p>
                  </a:txBody>
                  <a:tcPr/>
                </a:tc>
              </a:tr>
              <a:tr h="412613">
                <a:tc>
                  <a:txBody>
                    <a:bodyPr/>
                    <a:lstStyle/>
                    <a:p>
                      <a:r>
                        <a:rPr lang="ru-RU" sz="1100" kern="1200" dirty="0" smtClean="0">
                          <a:solidFill>
                            <a:schemeClr val="dk1"/>
                          </a:solidFill>
                          <a:effectLst/>
                          <a:latin typeface="Times New Roman" pitchFamily="18" charset="0"/>
                          <a:ea typeface="+mn-ea"/>
                          <a:cs typeface="Times New Roman" pitchFamily="18" charset="0"/>
                        </a:rPr>
                        <a:t>Доля ветхого и аварийного жилья в районе по количеству домов к общему количеству домов, %</a:t>
                      </a:r>
                      <a:endParaRPr lang="ru-RU" sz="1100" dirty="0">
                        <a:latin typeface="Times New Roman" pitchFamily="18" charset="0"/>
                        <a:cs typeface="Times New Roman" pitchFamily="18" charset="0"/>
                      </a:endParaRPr>
                    </a:p>
                  </a:txBody>
                  <a:tcPr/>
                </a:tc>
                <a:tc>
                  <a:txBody>
                    <a:bodyPr/>
                    <a:lstStyle/>
                    <a:p>
                      <a:pPr algn="ctr">
                        <a:spcAft>
                          <a:spcPts val="0"/>
                        </a:spcAft>
                      </a:pPr>
                      <a:r>
                        <a:rPr lang="ru-RU" sz="1100" dirty="0" smtClean="0">
                          <a:effectLst/>
                          <a:latin typeface="Times New Roman" pitchFamily="18" charset="0"/>
                          <a:ea typeface="Times New Roman"/>
                          <a:cs typeface="Times New Roman" pitchFamily="18" charset="0"/>
                        </a:rPr>
                        <a:t>41,1</a:t>
                      </a:r>
                      <a:endParaRPr lang="ru-RU" sz="11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100" dirty="0" smtClean="0">
                          <a:effectLst/>
                          <a:latin typeface="Times New Roman" pitchFamily="18" charset="0"/>
                          <a:ea typeface="Times New Roman"/>
                          <a:cs typeface="Times New Roman" pitchFamily="18" charset="0"/>
                        </a:rPr>
                        <a:t>40,2</a:t>
                      </a:r>
                      <a:endParaRPr lang="ru-RU" sz="11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100" dirty="0" smtClean="0">
                          <a:effectLst/>
                          <a:latin typeface="Times New Roman" pitchFamily="18" charset="0"/>
                          <a:ea typeface="Times New Roman"/>
                          <a:cs typeface="Times New Roman" pitchFamily="18" charset="0"/>
                        </a:rPr>
                        <a:t>37,2</a:t>
                      </a:r>
                      <a:endParaRPr lang="ru-RU" sz="11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100" dirty="0" smtClean="0">
                          <a:effectLst/>
                          <a:latin typeface="Times New Roman" pitchFamily="18" charset="0"/>
                          <a:ea typeface="Times New Roman"/>
                          <a:cs typeface="Times New Roman" pitchFamily="18" charset="0"/>
                        </a:rPr>
                        <a:t>37,2</a:t>
                      </a:r>
                      <a:endParaRPr lang="ru-RU" sz="11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100" dirty="0" smtClean="0">
                          <a:effectLst/>
                          <a:latin typeface="Times New Roman" pitchFamily="18" charset="0"/>
                          <a:ea typeface="Times New Roman"/>
                          <a:cs typeface="Times New Roman" pitchFamily="18" charset="0"/>
                        </a:rPr>
                        <a:t>37,2</a:t>
                      </a:r>
                      <a:endParaRPr lang="ru-RU" sz="1100" dirty="0">
                        <a:effectLst/>
                        <a:latin typeface="Times New Roman" pitchFamily="18" charset="0"/>
                        <a:ea typeface="Times New Roman"/>
                        <a:cs typeface="Times New Roman" pitchFamily="18" charset="0"/>
                      </a:endParaRPr>
                    </a:p>
                  </a:txBody>
                  <a:tcPr marL="44450" marR="44450" marT="0" marB="0" anchor="ctr"/>
                </a:tc>
              </a:tr>
              <a:tr h="463076">
                <a:tc>
                  <a:txBody>
                    <a:bodyPr/>
                    <a:lstStyle/>
                    <a:p>
                      <a:r>
                        <a:rPr lang="ru-RU" sz="1100" kern="1200" dirty="0" smtClean="0">
                          <a:solidFill>
                            <a:schemeClr val="dk1"/>
                          </a:solidFill>
                          <a:effectLst/>
                          <a:latin typeface="Times New Roman" pitchFamily="18" charset="0"/>
                          <a:ea typeface="+mn-ea"/>
                          <a:cs typeface="Times New Roman" pitchFamily="18" charset="0"/>
                        </a:rPr>
                        <a:t>Доля ветхого и аварийного жилья в районе по общей площади жилья к общей площади жилья, %</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12,2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11,5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9,1</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9,1</a:t>
                      </a:r>
                      <a:endParaRPr lang="ru-RU" sz="1100" dirty="0">
                        <a:latin typeface="Times New Roman" pitchFamily="18" charset="0"/>
                        <a:cs typeface="Times New Roman" pitchFamily="18" charset="0"/>
                      </a:endParaRPr>
                    </a:p>
                  </a:txBody>
                  <a:tcPr/>
                </a:tc>
              </a:tr>
              <a:tr h="463076">
                <a:tc>
                  <a:txBody>
                    <a:bodyPr/>
                    <a:lstStyle/>
                    <a:p>
                      <a:r>
                        <a:rPr lang="ru-RU" sz="1100" kern="1200" dirty="0" smtClean="0">
                          <a:solidFill>
                            <a:schemeClr val="dk1"/>
                          </a:solidFill>
                          <a:effectLst/>
                          <a:latin typeface="Times New Roman" pitchFamily="18" charset="0"/>
                          <a:ea typeface="+mn-ea"/>
                          <a:cs typeface="Times New Roman" pitchFamily="18" charset="0"/>
                        </a:rPr>
                        <a:t>Количество построенных среднеэтажных и малоэтажных жилых домов в населенных пунктах района</a:t>
                      </a:r>
                      <a:r>
                        <a:rPr lang="ru-RU" sz="1100" kern="1200" dirty="0" smtClean="0">
                          <a:solidFill>
                            <a:schemeClr val="dk1"/>
                          </a:solidFill>
                          <a:latin typeface="Times New Roman" pitchFamily="18" charset="0"/>
                          <a:ea typeface="+mn-ea"/>
                          <a:cs typeface="Times New Roman" pitchFamily="18" charset="0"/>
                        </a:rPr>
                        <a:t>, объект</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a:tc>
              </a:tr>
              <a:tr h="463076">
                <a:tc>
                  <a:txBody>
                    <a:bodyPr/>
                    <a:lstStyle/>
                    <a:p>
                      <a:r>
                        <a:rPr lang="ru-RU" sz="1100" kern="1200" dirty="0" smtClean="0">
                          <a:solidFill>
                            <a:schemeClr val="dk1"/>
                          </a:solidFill>
                          <a:effectLst/>
                          <a:latin typeface="Times New Roman" pitchFamily="18" charset="0"/>
                          <a:ea typeface="+mn-ea"/>
                          <a:cs typeface="Times New Roman" pitchFamily="18" charset="0"/>
                        </a:rPr>
                        <a:t>Площадь построенных среднеэтажных и малоэтажных жилых домов в населенных пунктах района, кв. м</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1537,2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12 154,9</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tc>
              </a:tr>
              <a:tr h="648307">
                <a:tc>
                  <a:txBody>
                    <a:bodyPr/>
                    <a:lstStyle/>
                    <a:p>
                      <a:r>
                        <a:rPr lang="ru-RU" sz="1100" kern="1200" dirty="0" smtClean="0">
                          <a:solidFill>
                            <a:schemeClr val="dk1"/>
                          </a:solidFill>
                          <a:effectLst/>
                          <a:latin typeface="Times New Roman" pitchFamily="18" charset="0"/>
                          <a:ea typeface="+mn-ea"/>
                          <a:cs typeface="Times New Roman" pitchFamily="18" charset="0"/>
                        </a:rPr>
                        <a:t>Количество многоквартирных жилых домов, расположенных на территории Северо-Енисейского района, в которых выполнен капитальный ремонт общего имущества, объект</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2</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8</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a:tc>
              </a:tr>
              <a:tr h="416065">
                <a:tc>
                  <a:txBody>
                    <a:bodyPr/>
                    <a:lstStyle/>
                    <a:p>
                      <a:r>
                        <a:rPr lang="ru-RU" sz="1100" kern="1200" dirty="0" smtClean="0">
                          <a:solidFill>
                            <a:schemeClr val="dk1"/>
                          </a:solidFill>
                          <a:effectLst/>
                          <a:latin typeface="Times New Roman" pitchFamily="18" charset="0"/>
                          <a:ea typeface="+mn-ea"/>
                          <a:cs typeface="Times New Roman" pitchFamily="18" charset="0"/>
                        </a:rPr>
                        <a:t>Площадь многоквартирных жилых домов, расположенных на территории Северо-Енисейского района, в которых выполнен капитальный ремонт общего имущества</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a:t>
                      </a:r>
                      <a:r>
                        <a:rPr lang="ru-RU" sz="1100" baseline="0" dirty="0" smtClean="0">
                          <a:latin typeface="Times New Roman" pitchFamily="18" charset="0"/>
                          <a:cs typeface="Times New Roman" pitchFamily="18" charset="0"/>
                        </a:rPr>
                        <a:t> 599,4</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10 406,5</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7 496,6</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0,0</a:t>
                      </a:r>
                      <a:endParaRPr lang="ru-RU" sz="1100" dirty="0">
                        <a:latin typeface="Times New Roman" pitchFamily="18" charset="0"/>
                        <a:cs typeface="Times New Roman" pitchFamily="18" charset="0"/>
                      </a:endParaRPr>
                    </a:p>
                  </a:txBody>
                  <a:tcPr/>
                </a:tc>
              </a:tr>
              <a:tr h="4160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dk1"/>
                          </a:solidFill>
                          <a:effectLst/>
                          <a:latin typeface="Times New Roman" pitchFamily="18" charset="0"/>
                          <a:ea typeface="+mn-ea"/>
                          <a:cs typeface="Times New Roman" pitchFamily="18" charset="0"/>
                        </a:rPr>
                        <a:t>Обеспечение территорий района актуализированными документами градостроительного зонирования, %</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100,0</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100,0</a:t>
                      </a:r>
                      <a:endParaRPr lang="ru-RU" sz="1100" dirty="0">
                        <a:latin typeface="Times New Roman" pitchFamily="18" charset="0"/>
                        <a:cs typeface="Times New Roman" pitchFamily="18" charset="0"/>
                      </a:endParaRPr>
                    </a:p>
                  </a:txBody>
                  <a:tcPr/>
                </a:tc>
              </a:tr>
            </a:tbl>
          </a:graphicData>
        </a:graphic>
      </p:graphicFrame>
      <p:sp>
        <p:nvSpPr>
          <p:cNvPr id="10" name="Заголовок 1"/>
          <p:cNvSpPr txBox="1">
            <a:spLocks/>
          </p:cNvSpPr>
          <p:nvPr/>
        </p:nvSpPr>
        <p:spPr>
          <a:xfrm>
            <a:off x="460375" y="160338"/>
            <a:ext cx="8144073" cy="60436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dirty="0" smtClean="0">
                <a:solidFill>
                  <a:prstClr val="black"/>
                </a:solidFill>
                <a:latin typeface="Times New Roman" pitchFamily="18" charset="0"/>
                <a:cs typeface="Times New Roman" pitchFamily="18" charset="0"/>
              </a:rPr>
              <a:t>Основные результаты при реализации муниципальной программы </a:t>
            </a:r>
            <a:r>
              <a:rPr lang="ru-RU" sz="1600" dirty="0">
                <a:latin typeface="Times New Roman" pitchFamily="18" charset="0"/>
                <a:cs typeface="Times New Roman" pitchFamily="18" charset="0"/>
              </a:rPr>
              <a:t>«Создание условий для обеспечения доступным и комфортным жильем граждан Северо-Енисейского района»</a:t>
            </a:r>
            <a:endParaRPr lang="ru-RU" sz="1600" dirty="0">
              <a:solidFill>
                <a:prstClr val="black"/>
              </a:solidFill>
              <a:latin typeface="Times New Roman" pitchFamily="18" charset="0"/>
              <a:cs typeface="Times New Roman" pitchFamily="18" charset="0"/>
            </a:endParaRPr>
          </a:p>
        </p:txBody>
      </p:sp>
      <p:sp>
        <p:nvSpPr>
          <p:cNvPr id="2" name="AutoShape 2" descr="C:\Users\User3\Documents\i.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solidFill>
                <a:prstClr val="black"/>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5450686"/>
            <a:ext cx="2123664"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2942" y="5467904"/>
            <a:ext cx="3848100" cy="139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 y="5467904"/>
            <a:ext cx="2466975" cy="139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97315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9992"/>
            <a:ext cx="8229600" cy="490066"/>
          </a:xfrm>
        </p:spPr>
        <p:txBody>
          <a:bodyPr>
            <a:normAutofit/>
          </a:bodyPr>
          <a:lstStyle/>
          <a:p>
            <a:r>
              <a:rPr lang="ru-RU" sz="1600" dirty="0">
                <a:latin typeface="Times New Roman" pitchFamily="18" charset="0"/>
                <a:cs typeface="Times New Roman" pitchFamily="18" charset="0"/>
              </a:rPr>
              <a:t>Муниципальная программа «Содействие развитию гражданского общества»</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008560590"/>
              </p:ext>
            </p:extLst>
          </p:nvPr>
        </p:nvGraphicFramePr>
        <p:xfrm>
          <a:off x="179512" y="2204865"/>
          <a:ext cx="8229600" cy="2952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кругленный прямоугольник 4"/>
          <p:cNvSpPr/>
          <p:nvPr/>
        </p:nvSpPr>
        <p:spPr>
          <a:xfrm>
            <a:off x="323528" y="620688"/>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bg1"/>
                </a:solidFill>
                <a:latin typeface="Times New Roman" pitchFamily="18" charset="0"/>
                <a:cs typeface="Times New Roman" pitchFamily="18" charset="0"/>
              </a:rPr>
              <a:t>Цель </a:t>
            </a:r>
            <a:r>
              <a:rPr lang="ru-RU" sz="1200" dirty="0">
                <a:solidFill>
                  <a:schemeClr val="bg1"/>
                </a:solidFill>
                <a:latin typeface="Times New Roman" pitchFamily="18" charset="0"/>
                <a:cs typeface="Times New Roman" pitchFamily="18" charset="0"/>
              </a:rPr>
              <a:t>муниципальной программы - содействие повышению комфортности условий жизнедеятельности населения в Северо-Енисейском районе</a:t>
            </a:r>
          </a:p>
        </p:txBody>
      </p:sp>
      <p:graphicFrame>
        <p:nvGraphicFramePr>
          <p:cNvPr id="6" name="Таблица 5"/>
          <p:cNvGraphicFramePr>
            <a:graphicFrameLocks noGrp="1"/>
          </p:cNvGraphicFramePr>
          <p:nvPr>
            <p:extLst>
              <p:ext uri="{D42A27DB-BD31-4B8C-83A1-F6EECF244321}">
                <p14:modId xmlns:p14="http://schemas.microsoft.com/office/powerpoint/2010/main" val="1192852087"/>
              </p:ext>
            </p:extLst>
          </p:nvPr>
        </p:nvGraphicFramePr>
        <p:xfrm>
          <a:off x="323532" y="1124744"/>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pPr algn="ctr"/>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25 761,0</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24 129,9</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29 431,4</a:t>
                      </a:r>
                      <a:endParaRPr lang="ru-RU" sz="1000" dirty="0">
                        <a:latin typeface="Times New Roman" pitchFamily="18" charset="0"/>
                        <a:cs typeface="Times New Roman" pitchFamily="18" charset="0"/>
                      </a:endParaRPr>
                    </a:p>
                  </a:txBody>
                  <a:tcPr/>
                </a:tc>
                <a:tc>
                  <a:txBody>
                    <a:bodyPr/>
                    <a:lstStyle/>
                    <a:p>
                      <a:pPr algn="ctr"/>
                      <a:r>
                        <a:rPr lang="ru-RU" sz="1000" b="1" kern="1200" dirty="0" smtClean="0">
                          <a:solidFill>
                            <a:schemeClr val="dk1"/>
                          </a:solidFill>
                          <a:effectLst/>
                          <a:latin typeface="Times New Roman" pitchFamily="18" charset="0"/>
                          <a:ea typeface="+mn-ea"/>
                          <a:cs typeface="Times New Roman" pitchFamily="18" charset="0"/>
                        </a:rPr>
                        <a:t>26 947,8</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kern="1200" dirty="0" smtClean="0">
                          <a:solidFill>
                            <a:schemeClr val="dk1"/>
                          </a:solidFill>
                          <a:effectLst/>
                          <a:latin typeface="Times New Roman" pitchFamily="18" charset="0"/>
                          <a:ea typeface="+mn-ea"/>
                          <a:cs typeface="Times New Roman" pitchFamily="18" charset="0"/>
                        </a:rPr>
                        <a:t>25 761,0</a:t>
                      </a:r>
                      <a:endParaRPr lang="ru-RU" sz="1000" dirty="0">
                        <a:latin typeface="Times New Roman" pitchFamily="18" charset="0"/>
                        <a:cs typeface="Times New Roman" pitchFamily="18" charset="0"/>
                      </a:endParaRPr>
                    </a:p>
                  </a:txBody>
                  <a:tcPr/>
                </a:tc>
                <a:tc>
                  <a:txBody>
                    <a:bodyPr/>
                    <a:lstStyle/>
                    <a:p>
                      <a:pPr algn="ctr"/>
                      <a:r>
                        <a:rPr lang="ru-RU" sz="1000" kern="1200" dirty="0" smtClean="0">
                          <a:solidFill>
                            <a:schemeClr val="dk1"/>
                          </a:solidFill>
                          <a:effectLst/>
                          <a:latin typeface="Times New Roman" pitchFamily="18" charset="0"/>
                          <a:ea typeface="+mn-ea"/>
                          <a:cs typeface="Times New Roman" pitchFamily="18" charset="0"/>
                        </a:rPr>
                        <a:t>30 559,9 </a:t>
                      </a:r>
                      <a:endParaRPr lang="ru-RU" sz="1000" dirty="0">
                        <a:latin typeface="Times New Roman" pitchFamily="18" charset="0"/>
                        <a:cs typeface="Times New Roman" pitchFamily="18" charset="0"/>
                      </a:endParaRPr>
                    </a:p>
                  </a:txBody>
                  <a:tcPr/>
                </a:tc>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2184664593"/>
              </p:ext>
            </p:extLst>
          </p:nvPr>
        </p:nvGraphicFramePr>
        <p:xfrm>
          <a:off x="322316" y="1839104"/>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Скругленный прямоугольник 7"/>
          <p:cNvSpPr/>
          <p:nvPr/>
        </p:nvSpPr>
        <p:spPr>
          <a:xfrm>
            <a:off x="5292080" y="3442134"/>
            <a:ext cx="1368152"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29 947,8</a:t>
            </a:r>
            <a:endParaRPr lang="ru-RU" sz="1000" dirty="0">
              <a:latin typeface="Times New Roman" pitchFamily="18" charset="0"/>
              <a:cs typeface="Times New Roman"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2120902963"/>
              </p:ext>
            </p:extLst>
          </p:nvPr>
        </p:nvGraphicFramePr>
        <p:xfrm>
          <a:off x="35497" y="5085183"/>
          <a:ext cx="9108505" cy="1742336"/>
        </p:xfrm>
        <a:graphic>
          <a:graphicData uri="http://schemas.openxmlformats.org/drawingml/2006/table">
            <a:tbl>
              <a:tblPr firstRow="1" bandRow="1">
                <a:tableStyleId>{5C22544A-7EE6-4342-B048-85BDC9FD1C3A}</a:tableStyleId>
              </a:tblPr>
              <a:tblGrid>
                <a:gridCol w="5806544"/>
                <a:gridCol w="653236"/>
                <a:gridCol w="653236"/>
                <a:gridCol w="653236"/>
                <a:gridCol w="653236"/>
                <a:gridCol w="689017"/>
              </a:tblGrid>
              <a:tr h="289456">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2021</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2023</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2024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r>
                        <a:rPr lang="ru-RU" sz="1000" dirty="0" smtClean="0">
                          <a:solidFill>
                            <a:schemeClr val="tx1"/>
                          </a:solidFill>
                          <a:latin typeface="Times New Roman" pitchFamily="18" charset="0"/>
                          <a:cs typeface="Times New Roman" pitchFamily="18" charset="0"/>
                        </a:rPr>
                        <a:t>Количество выходов газеты «Северо-Енисейский ВЕСТНИК» с социально-значимыми материалами, экз.</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115 025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115</a:t>
                      </a:r>
                      <a:r>
                        <a:rPr lang="ru-RU" sz="900" baseline="0" dirty="0" smtClean="0">
                          <a:solidFill>
                            <a:schemeClr val="tx1"/>
                          </a:solidFill>
                          <a:latin typeface="Times New Roman" pitchFamily="18" charset="0"/>
                          <a:cs typeface="Times New Roman" pitchFamily="18" charset="0"/>
                        </a:rPr>
                        <a:t> 075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115 075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115</a:t>
                      </a:r>
                      <a:r>
                        <a:rPr lang="ru-RU" sz="900" baseline="0" dirty="0" smtClean="0">
                          <a:solidFill>
                            <a:schemeClr val="tx1"/>
                          </a:solidFill>
                          <a:latin typeface="Times New Roman" pitchFamily="18" charset="0"/>
                          <a:cs typeface="Times New Roman" pitchFamily="18" charset="0"/>
                        </a:rPr>
                        <a:t> 075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115</a:t>
                      </a:r>
                      <a:r>
                        <a:rPr lang="ru-RU" sz="900" baseline="0" dirty="0" smtClean="0">
                          <a:solidFill>
                            <a:schemeClr val="tx1"/>
                          </a:solidFill>
                          <a:latin typeface="Times New Roman" pitchFamily="18" charset="0"/>
                          <a:cs typeface="Times New Roman" pitchFamily="18" charset="0"/>
                        </a:rPr>
                        <a:t> </a:t>
                      </a:r>
                      <a:r>
                        <a:rPr lang="ru-RU" sz="900" dirty="0" smtClean="0">
                          <a:solidFill>
                            <a:schemeClr val="tx1"/>
                          </a:solidFill>
                          <a:latin typeface="Times New Roman" pitchFamily="18" charset="0"/>
                          <a:cs typeface="Times New Roman" pitchFamily="18" charset="0"/>
                        </a:rPr>
                        <a:t>125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8401">
                <a:tc>
                  <a:txBody>
                    <a:bodyPr/>
                    <a:lstStyle/>
                    <a:p>
                      <a:pPr>
                        <a:spcAft>
                          <a:spcPts val="0"/>
                        </a:spcAft>
                      </a:pPr>
                      <a:r>
                        <a:rPr lang="ru-RU" sz="1000" dirty="0" smtClean="0">
                          <a:effectLst/>
                          <a:latin typeface="Times New Roman"/>
                          <a:ea typeface="Times New Roman"/>
                        </a:rPr>
                        <a:t>Количество выходов социально-значимых</a:t>
                      </a:r>
                      <a:r>
                        <a:rPr lang="ru-RU" sz="1000" baseline="0" dirty="0" smtClean="0">
                          <a:effectLst/>
                          <a:latin typeface="Times New Roman"/>
                          <a:ea typeface="Times New Roman"/>
                        </a:rPr>
                        <a:t> материалов в программах «СЕМИС-ТВ», шт.</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1 375</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1 450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1 450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1 450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1 450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spcAft>
                          <a:spcPts val="0"/>
                        </a:spcAft>
                      </a:pPr>
                      <a:r>
                        <a:rPr lang="ru-RU" sz="1000" dirty="0" smtClean="0">
                          <a:effectLst/>
                          <a:latin typeface="Times New Roman"/>
                          <a:ea typeface="Times New Roman"/>
                        </a:rPr>
                        <a:t>Количество социально-значимых материалов, размещенных на сайте газеты «Северо-Енисейский Вестник», просмотр</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28 000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28 000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28 000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28 000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28 000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spcAft>
                          <a:spcPts val="0"/>
                        </a:spcAft>
                      </a:pPr>
                      <a:r>
                        <a:rPr lang="ru-RU" sz="1000" dirty="0" smtClean="0">
                          <a:effectLst/>
                          <a:latin typeface="Times New Roman"/>
                          <a:ea typeface="Times New Roman"/>
                        </a:rPr>
                        <a:t>Количество размещения материалов о деятельности и решениях органов местного самоуправления, иной официальной и социально-значимой</a:t>
                      </a:r>
                      <a:r>
                        <a:rPr lang="ru-RU" sz="1000" baseline="0" dirty="0" smtClean="0">
                          <a:effectLst/>
                          <a:latin typeface="Times New Roman"/>
                          <a:ea typeface="Times New Roman"/>
                        </a:rPr>
                        <a:t> информации в газете и ее приложениях, страница (формат А4)</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1 734 754</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5</a:t>
                      </a:r>
                      <a:r>
                        <a:rPr lang="ru-RU" sz="900" baseline="0" dirty="0" smtClean="0">
                          <a:solidFill>
                            <a:schemeClr val="tx1"/>
                          </a:solidFill>
                          <a:latin typeface="Times New Roman" pitchFamily="18" charset="0"/>
                          <a:cs typeface="Times New Roman" pitchFamily="18" charset="0"/>
                        </a:rPr>
                        <a:t> 885 628</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5</a:t>
                      </a:r>
                      <a:r>
                        <a:rPr lang="ru-RU" sz="900" baseline="0" dirty="0" smtClean="0">
                          <a:solidFill>
                            <a:schemeClr val="tx1"/>
                          </a:solidFill>
                          <a:latin typeface="Times New Roman" pitchFamily="18" charset="0"/>
                          <a:cs typeface="Times New Roman" pitchFamily="18" charset="0"/>
                        </a:rPr>
                        <a:t> 885 628</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5</a:t>
                      </a:r>
                      <a:r>
                        <a:rPr lang="ru-RU" sz="900" baseline="0" dirty="0" smtClean="0">
                          <a:solidFill>
                            <a:schemeClr val="tx1"/>
                          </a:solidFill>
                          <a:latin typeface="Times New Roman" pitchFamily="18" charset="0"/>
                          <a:cs typeface="Times New Roman" pitchFamily="18" charset="0"/>
                        </a:rPr>
                        <a:t> 885 628</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900" dirty="0" smtClean="0">
                          <a:solidFill>
                            <a:schemeClr val="tx1"/>
                          </a:solidFill>
                          <a:latin typeface="Times New Roman" pitchFamily="18" charset="0"/>
                          <a:cs typeface="Times New Roman" pitchFamily="18" charset="0"/>
                        </a:rPr>
                        <a:t>5</a:t>
                      </a:r>
                      <a:r>
                        <a:rPr lang="ru-RU" sz="900" baseline="0" dirty="0" smtClean="0">
                          <a:solidFill>
                            <a:schemeClr val="tx1"/>
                          </a:solidFill>
                          <a:latin typeface="Times New Roman" pitchFamily="18" charset="0"/>
                          <a:cs typeface="Times New Roman" pitchFamily="18" charset="0"/>
                        </a:rPr>
                        <a:t> 885 628</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026" name="Picture 2" descr="\\Novoselova\мои документы\бюджет проект 2022-2024\БЮДЖЕТ ДЛЯ ГРАЖДАН\бюджет для граждан варианты\unnamed (1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2492896"/>
            <a:ext cx="2433648" cy="2425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4880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68952" cy="576064"/>
          </a:xfrm>
        </p:spPr>
        <p:txBody>
          <a:bodyPr>
            <a:noAutofit/>
          </a:bodyPr>
          <a:lstStyle/>
          <a:p>
            <a:r>
              <a:rPr lang="ru-RU" sz="1600" dirty="0">
                <a:latin typeface="Times New Roman" pitchFamily="18" charset="0"/>
                <a:cs typeface="Times New Roman" pitchFamily="18" charset="0"/>
              </a:rPr>
              <a:t>Муниципальная программа </a:t>
            </a:r>
            <a:r>
              <a:rPr lang="ru-RU" sz="1600" dirty="0" smtClean="0">
                <a:latin typeface="Times New Roman" pitchFamily="18" charset="0"/>
                <a:cs typeface="Times New Roman" pitchFamily="18" charset="0"/>
              </a:rPr>
              <a:t>«</a:t>
            </a:r>
            <a:r>
              <a:rPr lang="ru-RU" sz="1600" dirty="0">
                <a:latin typeface="Times New Roman" pitchFamily="18" charset="0"/>
                <a:cs typeface="Times New Roman" pitchFamily="18" charset="0"/>
              </a:rPr>
              <a:t>Управление муниципальным имуществом</a:t>
            </a:r>
            <a:r>
              <a:rPr lang="ru-RU" sz="1600" dirty="0" smtClean="0">
                <a:latin typeface="Times New Roman" pitchFamily="18" charset="0"/>
                <a:cs typeface="Times New Roman" pitchFamily="18" charset="0"/>
              </a:rPr>
              <a:t>» </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173977380"/>
              </p:ext>
            </p:extLst>
          </p:nvPr>
        </p:nvGraphicFramePr>
        <p:xfrm>
          <a:off x="297304" y="2204864"/>
          <a:ext cx="8595175"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324610794"/>
              </p:ext>
            </p:extLst>
          </p:nvPr>
        </p:nvGraphicFramePr>
        <p:xfrm>
          <a:off x="323528" y="2231151"/>
          <a:ext cx="8424936" cy="365760"/>
        </p:xfrm>
        <a:graphic>
          <a:graphicData uri="http://schemas.openxmlformats.org/drawingml/2006/table">
            <a:tbl>
              <a:tblPr firstRow="1" bandRow="1">
                <a:tableStyleId>{5C22544A-7EE6-4342-B048-85BDC9FD1C3A}</a:tableStyleId>
              </a:tblPr>
              <a:tblGrid>
                <a:gridCol w="1773671"/>
                <a:gridCol w="2330785"/>
                <a:gridCol w="4320480"/>
              </a:tblGrid>
              <a:tr h="3600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Скругленный прямоугольник 7"/>
          <p:cNvSpPr/>
          <p:nvPr/>
        </p:nvSpPr>
        <p:spPr>
          <a:xfrm>
            <a:off x="4543051" y="5611116"/>
            <a:ext cx="1296144" cy="532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20 076,3</a:t>
            </a:r>
            <a:endParaRPr lang="ru-RU" sz="1000" dirty="0">
              <a:solidFill>
                <a:prstClr val="white"/>
              </a:solidFill>
              <a:latin typeface="Times New Roman" pitchFamily="18" charset="0"/>
              <a:cs typeface="Times New Roman" pitchFamily="18" charset="0"/>
            </a:endParaRPr>
          </a:p>
        </p:txBody>
      </p:sp>
      <p:sp>
        <p:nvSpPr>
          <p:cNvPr id="10" name="Скругленный прямоугольник 9"/>
          <p:cNvSpPr/>
          <p:nvPr/>
        </p:nvSpPr>
        <p:spPr>
          <a:xfrm>
            <a:off x="4543051" y="4509120"/>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550,0</a:t>
            </a:r>
            <a:endParaRPr lang="ru-RU" sz="1000" dirty="0">
              <a:solidFill>
                <a:prstClr val="white"/>
              </a:solidFill>
              <a:latin typeface="Times New Roman" pitchFamily="18" charset="0"/>
              <a:cs typeface="Times New Roman" pitchFamily="18" charset="0"/>
            </a:endParaRPr>
          </a:p>
        </p:txBody>
      </p:sp>
      <p:sp>
        <p:nvSpPr>
          <p:cNvPr id="11" name="Скругленный прямоугольник 10"/>
          <p:cNvSpPr/>
          <p:nvPr/>
        </p:nvSpPr>
        <p:spPr>
          <a:xfrm>
            <a:off x="4543051" y="3501008"/>
            <a:ext cx="1296144"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24 205,8</a:t>
            </a:r>
            <a:endParaRPr lang="ru-RU" sz="1000" dirty="0">
              <a:solidFill>
                <a:prstClr val="white"/>
              </a:solidFill>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ru-RU" sz="1000" dirty="0" smtClean="0">
              <a:solidFill>
                <a:schemeClr val="bg1"/>
              </a:solidFill>
              <a:latin typeface="Times New Roman" pitchFamily="18" charset="0"/>
              <a:cs typeface="Times New Roman" pitchFamily="18" charset="0"/>
            </a:endParaRPr>
          </a:p>
          <a:p>
            <a:pPr algn="just"/>
            <a:r>
              <a:rPr lang="ru-RU" sz="1000" dirty="0" smtClean="0">
                <a:solidFill>
                  <a:schemeClr val="bg1"/>
                </a:solidFill>
                <a:latin typeface="Times New Roman" pitchFamily="18" charset="0"/>
                <a:cs typeface="Times New Roman" pitchFamily="18" charset="0"/>
              </a:rPr>
              <a:t>Цель </a:t>
            </a:r>
            <a:r>
              <a:rPr lang="ru-RU" sz="1000" dirty="0">
                <a:solidFill>
                  <a:schemeClr val="bg1"/>
                </a:solidFill>
                <a:latin typeface="Times New Roman" pitchFamily="18" charset="0"/>
                <a:cs typeface="Times New Roman" pitchFamily="18" charset="0"/>
              </a:rPr>
              <a:t>муниципальной программы – эффективное управление и использование муниципального имущества, повышение уровня материально-технической базы административно-социальной сферы Северо-Енисейского района.</a:t>
            </a:r>
          </a:p>
          <a:p>
            <a:pPr algn="just"/>
            <a:r>
              <a:rPr lang="ru-RU" sz="1000" dirty="0" smtClean="0">
                <a:solidFill>
                  <a:prstClr val="black"/>
                </a:solidFill>
                <a:latin typeface="Times New Roman" pitchFamily="18" charset="0"/>
                <a:cs typeface="Times New Roman" pitchFamily="18" charset="0"/>
              </a:rPr>
              <a:t>. </a:t>
            </a:r>
            <a:endParaRPr lang="ru-RU" sz="1000" dirty="0">
              <a:solidFill>
                <a:prstClr val="black"/>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456930847"/>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solidFill>
                            <a:schemeClr val="tx1"/>
                          </a:solidFill>
                          <a:latin typeface="Times New Roman" pitchFamily="18" charset="0"/>
                          <a:cs typeface="Times New Roman" pitchFamily="18" charset="0"/>
                        </a:rPr>
                        <a:t>119 140,5</a:t>
                      </a:r>
                      <a:endParaRPr lang="ru-RU" sz="1000" dirty="0">
                        <a:solidFill>
                          <a:schemeClr val="tx1"/>
                        </a:solidFill>
                        <a:latin typeface="Times New Roman" pitchFamily="18" charset="0"/>
                        <a:cs typeface="Times New Roman" pitchFamily="18" charset="0"/>
                      </a:endParaRPr>
                    </a:p>
                  </a:txBody>
                  <a:tcPr/>
                </a:tc>
                <a:tc>
                  <a:txBody>
                    <a:bodyPr/>
                    <a:lstStyle/>
                    <a:p>
                      <a:pPr algn="ctr"/>
                      <a:r>
                        <a:rPr lang="ru-RU" sz="1000" b="0" dirty="0" smtClean="0">
                          <a:solidFill>
                            <a:schemeClr val="tx1"/>
                          </a:solidFill>
                          <a:latin typeface="Times New Roman" pitchFamily="18" charset="0"/>
                          <a:cs typeface="Times New Roman" pitchFamily="18" charset="0"/>
                        </a:rPr>
                        <a:t>141 574,4</a:t>
                      </a:r>
                      <a:endParaRPr lang="ru-RU" sz="1000" b="0" dirty="0">
                        <a:solidFill>
                          <a:schemeClr val="tx1"/>
                        </a:solidFill>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44 832,0</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28 084,2</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24 755,8</a:t>
                      </a:r>
                      <a:endParaRPr lang="ru-RU" sz="1000" dirty="0">
                        <a:latin typeface="Times New Roman" pitchFamily="18" charset="0"/>
                        <a:cs typeface="Times New Roman" pitchFamily="18" charset="0"/>
                      </a:endParaRPr>
                    </a:p>
                  </a:txBody>
                  <a:tcPr/>
                </a:tc>
              </a:tr>
            </a:tbl>
          </a:graphicData>
        </a:graphic>
      </p:graphicFrame>
      <p:pic>
        <p:nvPicPr>
          <p:cNvPr id="2050" name="Picture 2" descr="C:\Users\user\Pictures\depositphotos_273620504-stock-photo-imaginary-cadastral-map-of-territory.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9195" y="2564904"/>
            <a:ext cx="3112023" cy="1292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user\Pictures\images (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7410" y="4505300"/>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1702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1500174"/>
            <a:ext cx="9144000" cy="5205426"/>
          </a:xfrm>
        </p:spPr>
        <p:txBody>
          <a:bodyPr>
            <a:normAutofit/>
          </a:bodyPr>
          <a:lstStyle/>
          <a:p>
            <a:pPr algn="l"/>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4195259009"/>
              </p:ext>
            </p:extLst>
          </p:nvPr>
        </p:nvGraphicFramePr>
        <p:xfrm>
          <a:off x="0" y="1268761"/>
          <a:ext cx="9144000" cy="3431970"/>
        </p:xfrm>
        <a:graphic>
          <a:graphicData uri="http://schemas.openxmlformats.org/drawingml/2006/table">
            <a:tbl>
              <a:tblPr firstRow="1" bandRow="1">
                <a:tableStyleId>{5C22544A-7EE6-4342-B048-85BDC9FD1C3A}</a:tableStyleId>
              </a:tblPr>
              <a:tblGrid>
                <a:gridCol w="5436096"/>
                <a:gridCol w="720080"/>
                <a:gridCol w="648072"/>
                <a:gridCol w="792088"/>
                <a:gridCol w="792088"/>
                <a:gridCol w="755576"/>
              </a:tblGrid>
              <a:tr h="519092">
                <a:tc>
                  <a:txBody>
                    <a:bodyPr/>
                    <a:lstStyle/>
                    <a:p>
                      <a:pPr algn="ctr"/>
                      <a:r>
                        <a:rPr lang="ru-RU" sz="1400" dirty="0" smtClean="0">
                          <a:solidFill>
                            <a:schemeClr val="tx1"/>
                          </a:solidFill>
                          <a:latin typeface="Times New Roman" pitchFamily="18" charset="0"/>
                          <a:cs typeface="Times New Roman" pitchFamily="18" charset="0"/>
                        </a:rPr>
                        <a:t>Основные</a:t>
                      </a:r>
                      <a:r>
                        <a:rPr lang="ru-RU" sz="1400" baseline="0" dirty="0" smtClean="0">
                          <a:solidFill>
                            <a:schemeClr val="tx1"/>
                          </a:solidFill>
                          <a:latin typeface="Times New Roman" pitchFamily="18" charset="0"/>
                          <a:cs typeface="Times New Roman" pitchFamily="18" charset="0"/>
                        </a:rPr>
                        <a:t> показатели</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2020</a:t>
                      </a:r>
                    </a:p>
                  </a:txBody>
                  <a:tcPr/>
                </a:tc>
                <a:tc>
                  <a:txBody>
                    <a:bodyPr/>
                    <a:lstStyle/>
                    <a:p>
                      <a:pPr algn="ctr"/>
                      <a:r>
                        <a:rPr lang="ru-RU" sz="1200" dirty="0" smtClean="0">
                          <a:latin typeface="Times New Roman" pitchFamily="18" charset="0"/>
                          <a:cs typeface="Times New Roman" pitchFamily="18" charset="0"/>
                        </a:rPr>
                        <a:t>2021</a:t>
                      </a:r>
                      <a:endParaRPr lang="ru-RU" sz="1200" b="0" dirty="0">
                        <a:latin typeface="Times New Roman" pitchFamily="18" charset="0"/>
                        <a:cs typeface="Times New Roman" pitchFamily="18" charset="0"/>
                      </a:endParaRPr>
                    </a:p>
                  </a:txBody>
                  <a:tcPr/>
                </a:tc>
                <a:tc>
                  <a:txBody>
                    <a:bodyPr/>
                    <a:lstStyle/>
                    <a:p>
                      <a:pPr algn="ctr"/>
                      <a:r>
                        <a:rPr lang="ru-RU" sz="1200" dirty="0" smtClean="0">
                          <a:solidFill>
                            <a:schemeClr val="bg1"/>
                          </a:solidFill>
                          <a:latin typeface="Times New Roman" pitchFamily="18" charset="0"/>
                          <a:cs typeface="Times New Roman" pitchFamily="18" charset="0"/>
                        </a:rPr>
                        <a:t>2022</a:t>
                      </a:r>
                      <a:endParaRPr lang="ru-RU" sz="1200" b="0" dirty="0">
                        <a:solidFill>
                          <a:schemeClr val="bg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2023</a:t>
                      </a:r>
                    </a:p>
                  </a:txBody>
                  <a:tcPr/>
                </a:tc>
                <a:tc>
                  <a:txBody>
                    <a:bodyPr/>
                    <a:lstStyle/>
                    <a:p>
                      <a:pPr algn="ctr"/>
                      <a:r>
                        <a:rPr lang="ru-RU" sz="1200" dirty="0" smtClean="0">
                          <a:latin typeface="Times New Roman" pitchFamily="18" charset="0"/>
                          <a:cs typeface="Times New Roman" pitchFamily="18" charset="0"/>
                        </a:rPr>
                        <a:t>2024</a:t>
                      </a:r>
                      <a:endParaRPr lang="ru-RU" sz="1200" b="0" dirty="0">
                        <a:latin typeface="Times New Roman" pitchFamily="18" charset="0"/>
                        <a:cs typeface="Times New Roman" pitchFamily="18" charset="0"/>
                      </a:endParaRPr>
                    </a:p>
                  </a:txBody>
                  <a:tcPr/>
                </a:tc>
              </a:tr>
              <a:tr h="450599">
                <a:tc>
                  <a:txBody>
                    <a:bodyPr/>
                    <a:lstStyle/>
                    <a:p>
                      <a:pPr algn="l"/>
                      <a:r>
                        <a:rPr lang="ru-RU" sz="1200" dirty="0" smtClean="0">
                          <a:solidFill>
                            <a:schemeClr val="tx1"/>
                          </a:solidFill>
                          <a:latin typeface="Times New Roman" pitchFamily="18" charset="0"/>
                          <a:cs typeface="Times New Roman" pitchFamily="18" charset="0"/>
                        </a:rPr>
                        <a:t>Количество полученных технических</a:t>
                      </a:r>
                      <a:r>
                        <a:rPr lang="ru-RU" sz="1200" baseline="0" dirty="0" smtClean="0">
                          <a:solidFill>
                            <a:schemeClr val="tx1"/>
                          </a:solidFill>
                          <a:latin typeface="Times New Roman" pitchFamily="18" charset="0"/>
                          <a:cs typeface="Times New Roman" pitchFamily="18" charset="0"/>
                        </a:rPr>
                        <a:t> и кадастровых паспортов на объекты недвижимого имущества, ед.</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30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40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30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30</a:t>
                      </a:r>
                      <a:endParaRPr lang="ru-RU" sz="1200" dirty="0">
                        <a:solidFill>
                          <a:schemeClr val="tx1"/>
                        </a:solidFill>
                        <a:latin typeface="Times New Roman" pitchFamily="18" charset="0"/>
                        <a:cs typeface="Times New Roman" pitchFamily="18" charset="0"/>
                      </a:endParaRPr>
                    </a:p>
                  </a:txBody>
                  <a:tcPr anchor="ctr"/>
                </a:tc>
              </a:tr>
              <a:tr h="450599">
                <a:tc>
                  <a:txBody>
                    <a:bodyPr/>
                    <a:lstStyle/>
                    <a:p>
                      <a:pPr>
                        <a:spcAft>
                          <a:spcPts val="0"/>
                        </a:spcAft>
                      </a:pPr>
                      <a:r>
                        <a:rPr lang="ru-RU" sz="1200" dirty="0" smtClean="0">
                          <a:effectLst/>
                          <a:latin typeface="Times New Roman"/>
                          <a:ea typeface="Times New Roman"/>
                        </a:rPr>
                        <a:t>Количество полученных результатов оценки объектов муниципальной собственности, ед.</a:t>
                      </a:r>
                      <a:endParaRPr lang="ru-RU" sz="1200" dirty="0">
                        <a:effectLst/>
                        <a:latin typeface="Times New Roman"/>
                        <a:ea typeface="Times New Roman"/>
                      </a:endParaRPr>
                    </a:p>
                  </a:txBody>
                  <a:tcPr marL="68580" marR="68580" marT="0" marB="0"/>
                </a:tc>
                <a:tc>
                  <a:txBody>
                    <a:bodyPr/>
                    <a:lstStyle/>
                    <a:p>
                      <a:pPr algn="ctr"/>
                      <a:r>
                        <a:rPr lang="ru-RU" sz="1200" dirty="0" smtClean="0">
                          <a:solidFill>
                            <a:schemeClr val="tx1"/>
                          </a:solidFill>
                          <a:latin typeface="Times New Roman" pitchFamily="18" charset="0"/>
                          <a:cs typeface="Times New Roman" pitchFamily="18" charset="0"/>
                        </a:rPr>
                        <a:t>50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70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70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70</a:t>
                      </a:r>
                      <a:endParaRPr lang="ru-RU" sz="1200" dirty="0">
                        <a:solidFill>
                          <a:schemeClr val="tx1"/>
                        </a:solidFill>
                        <a:latin typeface="Times New Roman" pitchFamily="18" charset="0"/>
                        <a:cs typeface="Times New Roman" pitchFamily="18" charset="0"/>
                      </a:endParaRPr>
                    </a:p>
                  </a:txBody>
                  <a:tcPr anchor="ctr"/>
                </a:tc>
                <a:tc>
                  <a:txBody>
                    <a:bodyPr/>
                    <a:lstStyle/>
                    <a:p>
                      <a:pPr algn="ctr"/>
                      <a:endParaRPr lang="ru-RU" sz="1200" dirty="0" smtClean="0">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70</a:t>
                      </a:r>
                    </a:p>
                  </a:txBody>
                  <a:tcPr/>
                </a:tc>
              </a:tr>
              <a:tr h="450599">
                <a:tc>
                  <a:txBody>
                    <a:bodyPr/>
                    <a:lstStyle/>
                    <a:p>
                      <a:pPr>
                        <a:spcAft>
                          <a:spcPts val="0"/>
                        </a:spcAft>
                      </a:pPr>
                      <a:r>
                        <a:rPr lang="ru-RU" sz="1200" dirty="0" smtClean="0">
                          <a:effectLst/>
                          <a:latin typeface="Times New Roman"/>
                          <a:ea typeface="Times New Roman"/>
                        </a:rPr>
                        <a:t>Количество документов, подтверждающих прекращение существования объекта недвижимости, ед.</a:t>
                      </a:r>
                      <a:endParaRPr lang="ru-RU" sz="1200" dirty="0">
                        <a:effectLst/>
                        <a:latin typeface="Times New Roman"/>
                        <a:ea typeface="Times New Roman"/>
                      </a:endParaRPr>
                    </a:p>
                  </a:txBody>
                  <a:tcPr marL="68580" marR="68580" marT="0" marB="0"/>
                </a:tc>
                <a:tc>
                  <a:txBody>
                    <a:bodyPr/>
                    <a:lstStyle/>
                    <a:p>
                      <a:pPr algn="ctr"/>
                      <a:r>
                        <a:rPr lang="ru-RU" sz="1200" dirty="0" smtClean="0">
                          <a:solidFill>
                            <a:schemeClr val="tx1"/>
                          </a:solidFill>
                          <a:latin typeface="Times New Roman" pitchFamily="18" charset="0"/>
                          <a:cs typeface="Times New Roman" pitchFamily="18" charset="0"/>
                        </a:rPr>
                        <a:t>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20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40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40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20</a:t>
                      </a:r>
                      <a:endParaRPr lang="ru-RU" sz="1200" dirty="0">
                        <a:solidFill>
                          <a:schemeClr val="tx1"/>
                        </a:solidFill>
                        <a:latin typeface="Times New Roman" pitchFamily="18" charset="0"/>
                        <a:cs typeface="Times New Roman" pitchFamily="18" charset="0"/>
                      </a:endParaRPr>
                    </a:p>
                  </a:txBody>
                  <a:tcPr anchor="ctr"/>
                </a:tc>
              </a:tr>
              <a:tr h="450599">
                <a:tc>
                  <a:txBody>
                    <a:bodyPr/>
                    <a:lstStyle/>
                    <a:p>
                      <a:pPr>
                        <a:spcAft>
                          <a:spcPts val="0"/>
                        </a:spcAft>
                      </a:pPr>
                      <a:r>
                        <a:rPr lang="ru-RU" sz="1200" dirty="0" smtClean="0">
                          <a:effectLst/>
                          <a:latin typeface="Times New Roman"/>
                          <a:ea typeface="Times New Roman"/>
                        </a:rPr>
                        <a:t>Количество сформированных и поставленных на государственный кадастровый учет земельных участков, ед.</a:t>
                      </a:r>
                      <a:endParaRPr lang="ru-RU" sz="1200" dirty="0">
                        <a:effectLst/>
                        <a:latin typeface="Times New Roman"/>
                        <a:ea typeface="Times New Roman"/>
                      </a:endParaRPr>
                    </a:p>
                  </a:txBody>
                  <a:tcPr marL="68580" marR="68580" marT="0" marB="0"/>
                </a:tc>
                <a:tc>
                  <a:txBody>
                    <a:bodyPr/>
                    <a:lstStyle/>
                    <a:p>
                      <a:pPr algn="ctr"/>
                      <a:r>
                        <a:rPr lang="ru-RU" sz="1200" dirty="0" smtClean="0">
                          <a:solidFill>
                            <a:schemeClr val="tx1"/>
                          </a:solidFill>
                          <a:latin typeface="Times New Roman" pitchFamily="18" charset="0"/>
                          <a:cs typeface="Times New Roman" pitchFamily="18" charset="0"/>
                        </a:rPr>
                        <a:t>60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50</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55</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55</a:t>
                      </a:r>
                      <a:endParaRPr lang="ru-RU" sz="1200" dirty="0">
                        <a:solidFill>
                          <a:schemeClr val="tx1"/>
                        </a:solidFill>
                        <a:latin typeface="Times New Roman" pitchFamily="18" charset="0"/>
                        <a:cs typeface="Times New Roman" pitchFamily="18" charset="0"/>
                      </a:endParaRPr>
                    </a:p>
                  </a:txBody>
                  <a:tcPr anchor="ctr"/>
                </a:tc>
                <a:tc>
                  <a:txBody>
                    <a:bodyPr/>
                    <a:lstStyle/>
                    <a:p>
                      <a:pPr algn="ctr"/>
                      <a:r>
                        <a:rPr lang="ru-RU" sz="1200" dirty="0" smtClean="0">
                          <a:solidFill>
                            <a:schemeClr val="tx1"/>
                          </a:solidFill>
                          <a:latin typeface="Times New Roman" pitchFamily="18" charset="0"/>
                          <a:cs typeface="Times New Roman" pitchFamily="18" charset="0"/>
                        </a:rPr>
                        <a:t>55</a:t>
                      </a:r>
                      <a:endParaRPr lang="ru-RU" sz="1200" dirty="0">
                        <a:solidFill>
                          <a:schemeClr val="tx1"/>
                        </a:solidFill>
                        <a:latin typeface="Times New Roman" pitchFamily="18" charset="0"/>
                        <a:cs typeface="Times New Roman" pitchFamily="18" charset="0"/>
                      </a:endParaRPr>
                    </a:p>
                  </a:txBody>
                  <a:tcPr anchor="ctr"/>
                </a:tc>
              </a:tr>
              <a:tr h="270359">
                <a:tc>
                  <a:txBody>
                    <a:bodyPr/>
                    <a:lstStyle/>
                    <a:p>
                      <a:r>
                        <a:rPr lang="ru-RU" sz="1200" dirty="0" smtClean="0">
                          <a:latin typeface="Times New Roman" pitchFamily="18" charset="0"/>
                          <a:cs typeface="Times New Roman" pitchFamily="18" charset="0"/>
                        </a:rPr>
                        <a:t>Количество капитально</a:t>
                      </a:r>
                      <a:r>
                        <a:rPr lang="ru-RU" sz="1200" baseline="0" dirty="0" smtClean="0">
                          <a:latin typeface="Times New Roman" pitchFamily="18" charset="0"/>
                          <a:cs typeface="Times New Roman" pitchFamily="18" charset="0"/>
                        </a:rPr>
                        <a:t> отремонтированных объектов административно-социальной сферы Северо-Енисейского района, ед.</a:t>
                      </a:r>
                      <a:endParaRPr lang="ru-RU" sz="1200" dirty="0">
                        <a:latin typeface="Times New Roman" pitchFamily="18" charset="0"/>
                        <a:cs typeface="Times New Roman" pitchFamily="18" charset="0"/>
                      </a:endParaRPr>
                    </a:p>
                  </a:txBody>
                  <a:tcPr/>
                </a:tc>
                <a:tc>
                  <a:txBody>
                    <a:bodyPr/>
                    <a:lstStyle/>
                    <a:p>
                      <a:pPr algn="ctr">
                        <a:spcAft>
                          <a:spcPts val="0"/>
                        </a:spcAft>
                      </a:pPr>
                      <a:r>
                        <a:rPr lang="ru-RU" sz="1200" dirty="0" smtClean="0">
                          <a:effectLst/>
                          <a:latin typeface="Times New Roman" pitchFamily="18" charset="0"/>
                          <a:ea typeface="Times New Roman"/>
                          <a:cs typeface="Times New Roman" pitchFamily="18" charset="0"/>
                        </a:rPr>
                        <a:t>3</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3</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1</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0</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0</a:t>
                      </a:r>
                      <a:endParaRPr lang="ru-RU" sz="1200" dirty="0">
                        <a:effectLst/>
                        <a:latin typeface="Times New Roman" pitchFamily="18" charset="0"/>
                        <a:ea typeface="Times New Roman"/>
                        <a:cs typeface="Times New Roman" pitchFamily="18" charset="0"/>
                      </a:endParaRPr>
                    </a:p>
                  </a:txBody>
                  <a:tcPr marL="44450" marR="44450" marT="0" marB="0" anchor="ctr"/>
                </a:tc>
              </a:tr>
              <a:tr h="270359">
                <a:tc>
                  <a:txBody>
                    <a:bodyPr/>
                    <a:lstStyle/>
                    <a:p>
                      <a:r>
                        <a:rPr lang="ru-RU" sz="1200" kern="1200" dirty="0" smtClean="0">
                          <a:solidFill>
                            <a:schemeClr val="dk1"/>
                          </a:solidFill>
                          <a:latin typeface="Times New Roman" pitchFamily="18" charset="0"/>
                          <a:ea typeface="+mn-ea"/>
                          <a:cs typeface="Times New Roman" pitchFamily="18" charset="0"/>
                        </a:rPr>
                        <a:t>Количество приобретенного оборудования для технического оснащения муниципальных объектов</a:t>
                      </a:r>
                      <a:r>
                        <a:rPr lang="ru-RU" sz="1200" kern="1200" baseline="0" dirty="0" smtClean="0">
                          <a:solidFill>
                            <a:schemeClr val="dk1"/>
                          </a:solidFill>
                          <a:latin typeface="Times New Roman" pitchFamily="18" charset="0"/>
                          <a:ea typeface="+mn-ea"/>
                          <a:cs typeface="Times New Roman" pitchFamily="18" charset="0"/>
                        </a:rPr>
                        <a:t> административно-социальной сферы Северо-Енисейского района</a:t>
                      </a:r>
                      <a:r>
                        <a:rPr lang="ru-RU" sz="1200" kern="1200" dirty="0" smtClean="0">
                          <a:solidFill>
                            <a:schemeClr val="dk1"/>
                          </a:solidFill>
                          <a:latin typeface="Times New Roman" pitchFamily="18" charset="0"/>
                          <a:ea typeface="+mn-ea"/>
                          <a:cs typeface="Times New Roman" pitchFamily="18" charset="0"/>
                        </a:rPr>
                        <a:t>, шт.</a:t>
                      </a:r>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95</a:t>
                      </a:r>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110</a:t>
                      </a:r>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bl>
          </a:graphicData>
        </a:graphic>
      </p:graphicFrame>
      <p:sp>
        <p:nvSpPr>
          <p:cNvPr id="10" name="Заголовок 1"/>
          <p:cNvSpPr txBox="1">
            <a:spLocks/>
          </p:cNvSpPr>
          <p:nvPr/>
        </p:nvSpPr>
        <p:spPr>
          <a:xfrm>
            <a:off x="155575" y="274638"/>
            <a:ext cx="7152729" cy="9445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dirty="0" smtClean="0">
                <a:solidFill>
                  <a:prstClr val="black"/>
                </a:solidFill>
                <a:latin typeface="Times New Roman" pitchFamily="18" charset="0"/>
                <a:cs typeface="Times New Roman" pitchFamily="18" charset="0"/>
              </a:rPr>
              <a:t>Основные результаты при реализации муниципальной программы </a:t>
            </a:r>
          </a:p>
          <a:p>
            <a:r>
              <a:rPr lang="ru-RU" sz="1600" dirty="0" smtClean="0">
                <a:solidFill>
                  <a:prstClr val="black"/>
                </a:solidFill>
                <a:latin typeface="Times New Roman" pitchFamily="18" charset="0"/>
                <a:cs typeface="Times New Roman" pitchFamily="18" charset="0"/>
              </a:rPr>
              <a:t>«</a:t>
            </a:r>
            <a:r>
              <a:rPr lang="ru-RU" sz="1600" dirty="0">
                <a:solidFill>
                  <a:prstClr val="black"/>
                </a:solidFill>
                <a:latin typeface="Times New Roman" pitchFamily="18" charset="0"/>
                <a:cs typeface="Times New Roman" pitchFamily="18" charset="0"/>
              </a:rPr>
              <a:t>Управление муниципальным имуществом</a:t>
            </a:r>
            <a:r>
              <a:rPr lang="ru-RU" sz="1600" dirty="0" smtClean="0">
                <a:solidFill>
                  <a:prstClr val="black"/>
                </a:solidFill>
                <a:latin typeface="Times New Roman" pitchFamily="18" charset="0"/>
                <a:cs typeface="Times New Roman" pitchFamily="18" charset="0"/>
              </a:rPr>
              <a:t>»</a:t>
            </a:r>
            <a:endParaRPr lang="ru-RU" sz="1600" dirty="0">
              <a:solidFill>
                <a:prstClr val="black"/>
              </a:solidFill>
              <a:latin typeface="Times New Roman" pitchFamily="18" charset="0"/>
              <a:cs typeface="Times New Roman" pitchFamily="18" charset="0"/>
            </a:endParaRPr>
          </a:p>
        </p:txBody>
      </p:sp>
      <p:sp>
        <p:nvSpPr>
          <p:cNvPr id="2" name="AutoShape 2" descr="C:\Users\User3\Documents\i.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1026" name="Picture 2" descr="C:\Users\user\Pictures\image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7937"/>
            <a:ext cx="1729780" cy="133283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Pictures\Без названия (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5040386"/>
            <a:ext cx="4251548" cy="15811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user\Pictures\images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865" y="4870597"/>
            <a:ext cx="3331071"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3863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 y="29912"/>
            <a:ext cx="8229600" cy="576064"/>
          </a:xfrm>
        </p:spPr>
        <p:txBody>
          <a:bodyPr>
            <a:normAutofit/>
          </a:bodyPr>
          <a:lstStyle/>
          <a:p>
            <a:r>
              <a:rPr lang="ru-RU" sz="1600" dirty="0">
                <a:latin typeface="Times New Roman" pitchFamily="18" charset="0"/>
                <a:cs typeface="Times New Roman" pitchFamily="18" charset="0"/>
              </a:rPr>
              <a:t>Муниципальная программа </a:t>
            </a:r>
            <a:r>
              <a:rPr lang="ru-RU" sz="1600" dirty="0" smtClean="0">
                <a:latin typeface="Times New Roman" pitchFamily="18" charset="0"/>
                <a:cs typeface="Times New Roman" pitchFamily="18" charset="0"/>
              </a:rPr>
              <a:t>«Благоустройство территории»</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323552846"/>
              </p:ext>
            </p:extLst>
          </p:nvPr>
        </p:nvGraphicFramePr>
        <p:xfrm>
          <a:off x="251520" y="1772816"/>
          <a:ext cx="843528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695203407"/>
              </p:ext>
            </p:extLst>
          </p:nvPr>
        </p:nvGraphicFramePr>
        <p:xfrm>
          <a:off x="251519" y="1916832"/>
          <a:ext cx="8856985" cy="370840"/>
        </p:xfrm>
        <a:graphic>
          <a:graphicData uri="http://schemas.openxmlformats.org/drawingml/2006/table">
            <a:tbl>
              <a:tblPr firstRow="1" bandRow="1">
                <a:tableStyleId>{5C22544A-7EE6-4342-B048-85BDC9FD1C3A}</a:tableStyleId>
              </a:tblPr>
              <a:tblGrid>
                <a:gridCol w="1476166"/>
                <a:gridCol w="3852427"/>
                <a:gridCol w="3528392"/>
              </a:tblGrid>
              <a:tr h="3708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r>
                        <a:rPr lang="ru-RU" dirty="0" smtClean="0">
                          <a:solidFill>
                            <a:schemeClr val="tx1"/>
                          </a:solidFill>
                          <a:latin typeface="Times New Roman" pitchFamily="18" charset="0"/>
                          <a:cs typeface="Times New Roman" pitchFamily="18" charset="0"/>
                        </a:rPr>
                        <a:t>Источники финансирования</a:t>
                      </a:r>
                      <a:endParaRPr lang="ru-RU" dirty="0">
                        <a:solidFill>
                          <a:schemeClr val="tx1"/>
                        </a:solidFill>
                        <a:latin typeface="Times New Roman" pitchFamily="18" charset="0"/>
                        <a:cs typeface="Times New Roman" pitchFamily="18" charset="0"/>
                      </a:endParaRPr>
                    </a:p>
                  </a:txBody>
                  <a:tcPr>
                    <a:solidFill>
                      <a:schemeClr val="bg1"/>
                    </a:solidFill>
                  </a:tcPr>
                </a:tc>
              </a:tr>
            </a:tbl>
          </a:graphicData>
        </a:graphic>
      </p:graphicFrame>
      <p:sp>
        <p:nvSpPr>
          <p:cNvPr id="6" name="Скругленный прямоугольник 5"/>
          <p:cNvSpPr/>
          <p:nvPr/>
        </p:nvSpPr>
        <p:spPr>
          <a:xfrm>
            <a:off x="5779332" y="2564904"/>
            <a:ext cx="1284152" cy="349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31 976,6</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7236296" y="5868744"/>
            <a:ext cx="1296144" cy="3380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1 191,3</a:t>
            </a:r>
            <a:endParaRPr lang="ru-RU" sz="1000" dirty="0">
              <a:latin typeface="Times New Roman" pitchFamily="18" charset="0"/>
              <a:cs typeface="Times New Roman" pitchFamily="18" charset="0"/>
            </a:endParaRPr>
          </a:p>
        </p:txBody>
      </p:sp>
      <p:sp>
        <p:nvSpPr>
          <p:cNvPr id="12" name="Скругленный прямоугольник 11"/>
          <p:cNvSpPr/>
          <p:nvPr/>
        </p:nvSpPr>
        <p:spPr>
          <a:xfrm>
            <a:off x="5758553" y="3454870"/>
            <a:ext cx="1294348" cy="326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12 756,0</a:t>
            </a:r>
            <a:endParaRPr lang="ru-RU" sz="1000" dirty="0">
              <a:latin typeface="Times New Roman" pitchFamily="18" charset="0"/>
              <a:cs typeface="Times New Roman" pitchFamily="18" charset="0"/>
            </a:endParaRPr>
          </a:p>
        </p:txBody>
      </p:sp>
      <p:sp>
        <p:nvSpPr>
          <p:cNvPr id="13" name="Скругленный прямоугольник 12"/>
          <p:cNvSpPr/>
          <p:nvPr/>
        </p:nvSpPr>
        <p:spPr>
          <a:xfrm>
            <a:off x="5785620" y="4629534"/>
            <a:ext cx="127157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271,3</a:t>
            </a:r>
            <a:endParaRPr lang="ru-RU" sz="1000" dirty="0">
              <a:latin typeface="Times New Roman" pitchFamily="18" charset="0"/>
              <a:cs typeface="Times New Roman" pitchFamily="18" charset="0"/>
            </a:endParaRPr>
          </a:p>
        </p:txBody>
      </p:sp>
      <p:sp>
        <p:nvSpPr>
          <p:cNvPr id="15" name="Скругленный прямоугольник 14"/>
          <p:cNvSpPr/>
          <p:nvPr/>
        </p:nvSpPr>
        <p:spPr>
          <a:xfrm>
            <a:off x="334503" y="620688"/>
            <a:ext cx="85689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720000"/>
            <a:r>
              <a:rPr lang="ru-RU" sz="1200" dirty="0" smtClean="0">
                <a:solidFill>
                  <a:schemeClr val="bg1"/>
                </a:solidFill>
                <a:latin typeface="Times New Roman" pitchFamily="18" charset="0"/>
                <a:ea typeface="Times New Roman" pitchFamily="18" charset="0"/>
                <a:cs typeface="Times New Roman" pitchFamily="18" charset="0"/>
              </a:rPr>
              <a:t>Цели </a:t>
            </a:r>
            <a:r>
              <a:rPr lang="ru-RU" sz="1200" dirty="0">
                <a:solidFill>
                  <a:schemeClr val="bg1"/>
                </a:solidFill>
                <a:latin typeface="Times New Roman" pitchFamily="18" charset="0"/>
                <a:ea typeface="Times New Roman" pitchFamily="18" charset="0"/>
                <a:cs typeface="Times New Roman" pitchFamily="18" charset="0"/>
              </a:rPr>
              <a:t>муниципальной программы –  </a:t>
            </a:r>
            <a:r>
              <a:rPr lang="ru-RU" sz="1200" dirty="0">
                <a:latin typeface="Times New Roman" pitchFamily="18" charset="0"/>
                <a:cs typeface="Times New Roman" pitchFamily="18" charset="0"/>
              </a:rPr>
              <a:t>Создание максимально благоприятных, комфортных и безопасных условий для проживания и отдыха жителей Северо-Енисейского </a:t>
            </a:r>
            <a:r>
              <a:rPr lang="ru-RU" sz="1200" dirty="0" smtClean="0">
                <a:latin typeface="Times New Roman" pitchFamily="18" charset="0"/>
                <a:cs typeface="Times New Roman" pitchFamily="18" charset="0"/>
              </a:rPr>
              <a:t>района</a:t>
            </a:r>
            <a:endParaRPr lang="ru-RU" sz="1200" dirty="0">
              <a:solidFill>
                <a:schemeClr val="bg1"/>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2145760023"/>
              </p:ext>
            </p:extLst>
          </p:nvPr>
        </p:nvGraphicFramePr>
        <p:xfrm>
          <a:off x="278378" y="1340768"/>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57 281,6</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174 496,9</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46 365,3</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29 725,9</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29 805,9</a:t>
                      </a:r>
                      <a:endParaRPr lang="ru-RU" sz="1000" dirty="0">
                        <a:latin typeface="Times New Roman" pitchFamily="18" charset="0"/>
                        <a:cs typeface="Times New Roman" pitchFamily="18" charset="0"/>
                      </a:endParaRPr>
                    </a:p>
                  </a:txBody>
                  <a:tcPr/>
                </a:tc>
              </a:tr>
            </a:tbl>
          </a:graphicData>
        </a:graphic>
      </p:graphicFrame>
      <p:sp>
        <p:nvSpPr>
          <p:cNvPr id="14" name="Скругленный прямоугольник 13"/>
          <p:cNvSpPr/>
          <p:nvPr/>
        </p:nvSpPr>
        <p:spPr>
          <a:xfrm>
            <a:off x="5814108" y="5868744"/>
            <a:ext cx="127157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0,0</a:t>
            </a:r>
            <a:endParaRPr lang="ru-RU" sz="10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4441" y="3909454"/>
            <a:ext cx="1953567"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21572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1500174"/>
            <a:ext cx="9144000" cy="5205426"/>
          </a:xfrm>
        </p:spPr>
        <p:txBody>
          <a:bodyPr>
            <a:normAutofit/>
          </a:bodyPr>
          <a:lstStyle/>
          <a:p>
            <a:pPr algn="l"/>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2504666493"/>
              </p:ext>
            </p:extLst>
          </p:nvPr>
        </p:nvGraphicFramePr>
        <p:xfrm>
          <a:off x="0" y="1268761"/>
          <a:ext cx="9144000" cy="3170852"/>
        </p:xfrm>
        <a:graphic>
          <a:graphicData uri="http://schemas.openxmlformats.org/drawingml/2006/table">
            <a:tbl>
              <a:tblPr firstRow="1" bandRow="1">
                <a:tableStyleId>{5C22544A-7EE6-4342-B048-85BDC9FD1C3A}</a:tableStyleId>
              </a:tblPr>
              <a:tblGrid>
                <a:gridCol w="5436096"/>
                <a:gridCol w="720080"/>
                <a:gridCol w="648072"/>
                <a:gridCol w="792088"/>
                <a:gridCol w="792088"/>
                <a:gridCol w="755576"/>
              </a:tblGrid>
              <a:tr h="519092">
                <a:tc>
                  <a:txBody>
                    <a:bodyPr/>
                    <a:lstStyle/>
                    <a:p>
                      <a:pPr algn="ctr"/>
                      <a:r>
                        <a:rPr lang="ru-RU" sz="1400" dirty="0" smtClean="0">
                          <a:solidFill>
                            <a:schemeClr val="tx1"/>
                          </a:solidFill>
                          <a:latin typeface="Times New Roman" pitchFamily="18" charset="0"/>
                          <a:cs typeface="Times New Roman" pitchFamily="18" charset="0"/>
                        </a:rPr>
                        <a:t>Основные</a:t>
                      </a:r>
                      <a:r>
                        <a:rPr lang="ru-RU" sz="1400" baseline="0" dirty="0" smtClean="0">
                          <a:solidFill>
                            <a:schemeClr val="tx1"/>
                          </a:solidFill>
                          <a:latin typeface="Times New Roman" pitchFamily="18" charset="0"/>
                          <a:cs typeface="Times New Roman" pitchFamily="18" charset="0"/>
                        </a:rPr>
                        <a:t> показатели</a:t>
                      </a:r>
                      <a:endParaRPr lang="ru-RU" sz="1400" dirty="0">
                        <a:solidFill>
                          <a:schemeClr val="tx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2020</a:t>
                      </a:r>
                    </a:p>
                  </a:txBody>
                  <a:tcPr/>
                </a:tc>
                <a:tc>
                  <a:txBody>
                    <a:bodyPr/>
                    <a:lstStyle/>
                    <a:p>
                      <a:pPr algn="ctr"/>
                      <a:r>
                        <a:rPr lang="ru-RU" sz="1200" dirty="0" smtClean="0">
                          <a:latin typeface="Times New Roman" pitchFamily="18" charset="0"/>
                          <a:cs typeface="Times New Roman" pitchFamily="18" charset="0"/>
                        </a:rPr>
                        <a:t>2021</a:t>
                      </a:r>
                      <a:endParaRPr lang="ru-RU" sz="1200" b="0" dirty="0">
                        <a:latin typeface="Times New Roman" pitchFamily="18" charset="0"/>
                        <a:cs typeface="Times New Roman" pitchFamily="18" charset="0"/>
                      </a:endParaRPr>
                    </a:p>
                  </a:txBody>
                  <a:tcPr/>
                </a:tc>
                <a:tc>
                  <a:txBody>
                    <a:bodyPr/>
                    <a:lstStyle/>
                    <a:p>
                      <a:pPr algn="ctr"/>
                      <a:r>
                        <a:rPr lang="ru-RU" sz="1200" dirty="0" smtClean="0">
                          <a:solidFill>
                            <a:schemeClr val="bg1"/>
                          </a:solidFill>
                          <a:latin typeface="Times New Roman" pitchFamily="18" charset="0"/>
                          <a:cs typeface="Times New Roman" pitchFamily="18" charset="0"/>
                        </a:rPr>
                        <a:t>2022</a:t>
                      </a:r>
                      <a:endParaRPr lang="ru-RU" sz="1200" b="0" dirty="0">
                        <a:solidFill>
                          <a:schemeClr val="bg1"/>
                        </a:solidFill>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2023</a:t>
                      </a:r>
                    </a:p>
                  </a:txBody>
                  <a:tcPr/>
                </a:tc>
                <a:tc>
                  <a:txBody>
                    <a:bodyPr/>
                    <a:lstStyle/>
                    <a:p>
                      <a:pPr algn="ctr"/>
                      <a:r>
                        <a:rPr lang="ru-RU" sz="1200" dirty="0" smtClean="0">
                          <a:latin typeface="Times New Roman" pitchFamily="18" charset="0"/>
                          <a:cs typeface="Times New Roman" pitchFamily="18" charset="0"/>
                        </a:rPr>
                        <a:t>2024</a:t>
                      </a:r>
                      <a:endParaRPr lang="ru-RU" sz="1200" b="0" dirty="0">
                        <a:latin typeface="Times New Roman" pitchFamily="18" charset="0"/>
                        <a:cs typeface="Times New Roman" pitchFamily="18" charset="0"/>
                      </a:endParaRPr>
                    </a:p>
                  </a:txBody>
                  <a:tcPr/>
                </a:tc>
              </a:tr>
              <a:tr h="450599">
                <a:tc>
                  <a:txBody>
                    <a:bodyPr/>
                    <a:lstStyle/>
                    <a:p>
                      <a:r>
                        <a:rPr lang="ru-RU" sz="1200" dirty="0" smtClean="0">
                          <a:latin typeface="Times New Roman" pitchFamily="18" charset="0"/>
                          <a:cs typeface="Times New Roman" pitchFamily="18" charset="0"/>
                        </a:rPr>
                        <a:t>Количество снесенных</a:t>
                      </a:r>
                      <a:r>
                        <a:rPr lang="ru-RU" sz="1200" baseline="0" dirty="0" smtClean="0">
                          <a:latin typeface="Times New Roman" pitchFamily="18" charset="0"/>
                          <a:cs typeface="Times New Roman" pitchFamily="18" charset="0"/>
                        </a:rPr>
                        <a:t> аварийных домов и нежилых зданий в населенных пунктах района, шт.</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21</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450599">
                <a:tc>
                  <a:txBody>
                    <a:bodyPr/>
                    <a:lstStyle/>
                    <a:p>
                      <a:r>
                        <a:rPr lang="ru-RU" sz="1200" kern="1200" dirty="0" smtClean="0">
                          <a:solidFill>
                            <a:schemeClr val="dk1"/>
                          </a:solidFill>
                          <a:latin typeface="Times New Roman" pitchFamily="18" charset="0"/>
                          <a:ea typeface="+mn-ea"/>
                          <a:cs typeface="Times New Roman" pitchFamily="18" charset="0"/>
                        </a:rPr>
                        <a:t>Площадь снесенного аварийного жилья и нежилых зданий в населенных пунктах района, кв. м</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2 268,3</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2 644,5</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450,0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450599">
                <a:tc>
                  <a:txBody>
                    <a:bodyPr/>
                    <a:lstStyle/>
                    <a:p>
                      <a:r>
                        <a:rPr lang="ru-RU" sz="1200" kern="1200" dirty="0" smtClean="0">
                          <a:solidFill>
                            <a:schemeClr val="dk1"/>
                          </a:solidFill>
                          <a:latin typeface="Times New Roman" pitchFamily="18" charset="0"/>
                          <a:ea typeface="+mn-ea"/>
                          <a:cs typeface="Times New Roman" pitchFamily="18" charset="0"/>
                        </a:rPr>
                        <a:t>Количество приобретенных и установленных МАФ и детских игровых комплексов в населенных пунктах района, ед.</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30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effectLst/>
                          <a:latin typeface="Times New Roman" pitchFamily="18" charset="0"/>
                          <a:ea typeface="+mn-ea"/>
                          <a:cs typeface="Times New Roman" pitchFamily="18" charset="0"/>
                        </a:rPr>
                        <a:t>Площадь покоса травы в местах общего пользования в населенных пунктах района</a:t>
                      </a:r>
                      <a:endParaRPr lang="ru-RU" sz="1200" dirty="0">
                        <a:latin typeface="Times New Roman" pitchFamily="18" charset="0"/>
                        <a:cs typeface="Times New Roman" pitchFamily="18" charset="0"/>
                      </a:endParaRPr>
                    </a:p>
                  </a:txBody>
                  <a:tcPr/>
                </a:tc>
                <a:tc>
                  <a:txBody>
                    <a:bodyPr/>
                    <a:lstStyle/>
                    <a:p>
                      <a:pPr algn="ctr">
                        <a:spcAft>
                          <a:spcPts val="0"/>
                        </a:spcAft>
                      </a:pPr>
                      <a:r>
                        <a:rPr lang="ru-RU" sz="1200" dirty="0" smtClean="0">
                          <a:effectLst/>
                          <a:latin typeface="Times New Roman" pitchFamily="18" charset="0"/>
                          <a:ea typeface="Times New Roman"/>
                          <a:cs typeface="Times New Roman" pitchFamily="18" charset="0"/>
                        </a:rPr>
                        <a:t>58 878</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78 408</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c>
                  <a:txBody>
                    <a:bodyPr/>
                    <a:lstStyle/>
                    <a:p>
                      <a:pPr indent="-44450" algn="ctr">
                        <a:spcAft>
                          <a:spcPts val="0"/>
                        </a:spcAft>
                      </a:pPr>
                      <a:r>
                        <a:rPr lang="ru-RU" sz="1200" dirty="0" smtClean="0">
                          <a:effectLst/>
                          <a:latin typeface="Times New Roman" pitchFamily="18" charset="0"/>
                          <a:ea typeface="Times New Roman"/>
                          <a:cs typeface="Times New Roman" pitchFamily="18" charset="0"/>
                        </a:rPr>
                        <a:t>61 654</a:t>
                      </a:r>
                      <a:endParaRPr lang="ru-RU" sz="1200" dirty="0">
                        <a:effectLst/>
                        <a:latin typeface="Times New Roman" pitchFamily="18" charset="0"/>
                        <a:ea typeface="Times New Roman"/>
                        <a:cs typeface="Times New Roman" pitchFamily="18" charset="0"/>
                      </a:endParaRPr>
                    </a:p>
                  </a:txBody>
                  <a:tcPr marL="44450" marR="44450" marT="0" marB="0" anchor="ctr"/>
                </a:tc>
              </a:tr>
              <a:tr h="270359">
                <a:tc>
                  <a:txBody>
                    <a:bodyPr/>
                    <a:lstStyle/>
                    <a:p>
                      <a:r>
                        <a:rPr lang="ru-RU" sz="1200" kern="1200" dirty="0" smtClean="0">
                          <a:solidFill>
                            <a:schemeClr val="dk1"/>
                          </a:solidFill>
                          <a:latin typeface="Times New Roman" pitchFamily="18" charset="0"/>
                          <a:ea typeface="+mn-ea"/>
                          <a:cs typeface="Times New Roman" pitchFamily="18" charset="0"/>
                        </a:rPr>
                        <a:t>Длина уложенной брусчатки в </a:t>
                      </a:r>
                      <a:r>
                        <a:rPr lang="ru-RU" sz="1200" kern="1200" dirty="0" err="1" smtClean="0">
                          <a:solidFill>
                            <a:schemeClr val="dk1"/>
                          </a:solidFill>
                          <a:latin typeface="Times New Roman" pitchFamily="18" charset="0"/>
                          <a:ea typeface="+mn-ea"/>
                          <a:cs typeface="Times New Roman" pitchFamily="18" charset="0"/>
                        </a:rPr>
                        <a:t>гп</a:t>
                      </a:r>
                      <a:r>
                        <a:rPr lang="ru-RU" sz="1200" kern="1200" dirty="0" smtClean="0">
                          <a:solidFill>
                            <a:schemeClr val="dk1"/>
                          </a:solidFill>
                          <a:latin typeface="Times New Roman" pitchFamily="18" charset="0"/>
                          <a:ea typeface="+mn-ea"/>
                          <a:cs typeface="Times New Roman" pitchFamily="18" charset="0"/>
                        </a:rPr>
                        <a:t> Северо-Енисейский, </a:t>
                      </a:r>
                      <a:r>
                        <a:rPr lang="ru-RU" sz="1200" kern="1200" dirty="0" err="1" smtClean="0">
                          <a:solidFill>
                            <a:schemeClr val="dk1"/>
                          </a:solidFill>
                          <a:latin typeface="Times New Roman" pitchFamily="18" charset="0"/>
                          <a:ea typeface="+mn-ea"/>
                          <a:cs typeface="Times New Roman" pitchFamily="18" charset="0"/>
                        </a:rPr>
                        <a:t>м.п</a:t>
                      </a:r>
                      <a:r>
                        <a:rPr lang="ru-RU" sz="1200" kern="1200" dirty="0" smtClean="0">
                          <a:solidFill>
                            <a:schemeClr val="dk1"/>
                          </a:solidFill>
                          <a:latin typeface="Times New Roman" pitchFamily="18" charset="0"/>
                          <a:ea typeface="+mn-ea"/>
                          <a:cs typeface="Times New Roman" pitchFamily="18" charset="0"/>
                        </a:rPr>
                        <a:t>.</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230</a:t>
                      </a:r>
                      <a:endParaRPr lang="ru-RU" sz="1200" dirty="0">
                        <a:latin typeface="Times New Roman" pitchFamily="18" charset="0"/>
                        <a:cs typeface="Times New Roman" pitchFamily="18" charset="0"/>
                      </a:endParaRPr>
                    </a:p>
                  </a:txBody>
                  <a:tcPr/>
                </a:tc>
                <a:tc>
                  <a:txBody>
                    <a:bodyPr/>
                    <a:lstStyle/>
                    <a:p>
                      <a:pPr algn="ctr"/>
                      <a:r>
                        <a:rPr lang="ru-RU" sz="120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50</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latin typeface="Times New Roman" pitchFamily="18" charset="0"/>
                          <a:ea typeface="+mn-ea"/>
                          <a:cs typeface="Times New Roman" pitchFamily="18" charset="0"/>
                        </a:rPr>
                        <a:t>Количество светильников уличного освещения, шт.</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1277</a:t>
                      </a:r>
                      <a:endParaRPr lang="ru-RU" sz="1200" dirty="0">
                        <a:latin typeface="Times New Roman" pitchFamily="18" charset="0"/>
                        <a:cs typeface="Times New Roman" pitchFamily="18" charset="0"/>
                      </a:endParaRPr>
                    </a:p>
                  </a:txBody>
                  <a:tcPr/>
                </a:tc>
              </a:tr>
              <a:tr h="270359">
                <a:tc>
                  <a:txBody>
                    <a:bodyPr/>
                    <a:lstStyle/>
                    <a:p>
                      <a:r>
                        <a:rPr lang="ru-RU" sz="1200" kern="1200" dirty="0" smtClean="0">
                          <a:solidFill>
                            <a:schemeClr val="dk1"/>
                          </a:solidFill>
                          <a:latin typeface="Times New Roman" pitchFamily="18" charset="0"/>
                          <a:ea typeface="+mn-ea"/>
                          <a:cs typeface="Times New Roman" pitchFamily="18" charset="0"/>
                        </a:rPr>
                        <a:t>Количество отловленных безнадзорных животных, ед.</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159</a:t>
                      </a:r>
                      <a:endParaRPr lang="ru-RU" sz="1200" dirty="0">
                        <a:latin typeface="Times New Roman" pitchFamily="18" charset="0"/>
                        <a:cs typeface="Times New Roman" pitchFamily="18" charset="0"/>
                      </a:endParaRPr>
                    </a:p>
                  </a:txBody>
                  <a:tcPr/>
                </a:tc>
                <a:tc>
                  <a:txBody>
                    <a:bodyPr/>
                    <a:lstStyle/>
                    <a:p>
                      <a:pPr algn="ctr"/>
                      <a:r>
                        <a:rPr lang="ru-RU" sz="1200" smtClean="0">
                          <a:latin typeface="Times New Roman" pitchFamily="18" charset="0"/>
                          <a:cs typeface="Times New Roman" pitchFamily="18" charset="0"/>
                        </a:rPr>
                        <a:t>124</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124</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124</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124</a:t>
                      </a:r>
                      <a:endParaRPr lang="ru-RU" sz="1200" dirty="0">
                        <a:latin typeface="Times New Roman" pitchFamily="18" charset="0"/>
                        <a:cs typeface="Times New Roman" pitchFamily="18" charset="0"/>
                      </a:endParaRPr>
                    </a:p>
                  </a:txBody>
                  <a:tcPr/>
                </a:tc>
              </a:tr>
            </a:tbl>
          </a:graphicData>
        </a:graphic>
      </p:graphicFrame>
      <p:sp>
        <p:nvSpPr>
          <p:cNvPr id="10" name="Заголовок 1"/>
          <p:cNvSpPr txBox="1">
            <a:spLocks/>
          </p:cNvSpPr>
          <p:nvPr/>
        </p:nvSpPr>
        <p:spPr>
          <a:xfrm>
            <a:off x="1259632" y="274638"/>
            <a:ext cx="5568280" cy="9445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dirty="0" smtClean="0">
                <a:solidFill>
                  <a:prstClr val="black"/>
                </a:solidFill>
                <a:latin typeface="Times New Roman" pitchFamily="18" charset="0"/>
                <a:cs typeface="Times New Roman" pitchFamily="18" charset="0"/>
              </a:rPr>
              <a:t>Основные результаты при реализации муниципальной программы «</a:t>
            </a:r>
            <a:r>
              <a:rPr lang="ru-RU" sz="1600" dirty="0">
                <a:solidFill>
                  <a:prstClr val="black"/>
                </a:solidFill>
                <a:latin typeface="Times New Roman" pitchFamily="18" charset="0"/>
                <a:cs typeface="Times New Roman" pitchFamily="18" charset="0"/>
              </a:rPr>
              <a:t>Благоустройство</a:t>
            </a:r>
            <a:r>
              <a:rPr lang="ru-RU" sz="1600" dirty="0" smtClean="0">
                <a:solidFill>
                  <a:prstClr val="black"/>
                </a:solidFill>
                <a:latin typeface="Times New Roman" pitchFamily="18" charset="0"/>
                <a:cs typeface="Times New Roman" pitchFamily="18" charset="0"/>
              </a:rPr>
              <a:t>»</a:t>
            </a:r>
            <a:endParaRPr lang="ru-RU" sz="1600" dirty="0">
              <a:solidFill>
                <a:prstClr val="black"/>
              </a:solidFill>
              <a:latin typeface="Times New Roman" pitchFamily="18" charset="0"/>
              <a:cs typeface="Times New Roman" pitchFamily="18" charset="0"/>
            </a:endParaRPr>
          </a:p>
        </p:txBody>
      </p:sp>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4581128"/>
            <a:ext cx="2664296" cy="1875138"/>
          </a:xfrm>
          <a:prstGeom prst="rect">
            <a:avLst/>
          </a:prstGeom>
        </p:spPr>
      </p:pic>
      <p:sp>
        <p:nvSpPr>
          <p:cNvPr id="2" name="AutoShape 2" descr="C:\Users\User3\Documents\i.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4581128"/>
            <a:ext cx="2304256" cy="187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375" y="4584058"/>
            <a:ext cx="224780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2" y="8253"/>
            <a:ext cx="2483768" cy="1210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6863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8153400" cy="360039"/>
          </a:xfrm>
        </p:spPr>
        <p:txBody>
          <a:bodyPr>
            <a:noAutofit/>
          </a:bodyPr>
          <a:lstStyle/>
          <a:p>
            <a:r>
              <a:rPr lang="ru-RU" sz="1400" dirty="0" smtClean="0">
                <a:solidFill>
                  <a:schemeClr val="tx1"/>
                </a:solidFill>
                <a:latin typeface="Times New Roman" pitchFamily="18" charset="0"/>
                <a:cs typeface="Times New Roman" pitchFamily="18" charset="0"/>
              </a:rPr>
              <a:t>Благоустройство территории населенных пунктов Северо-Енисейского района на 2022 год, (тыс. рублей)</a:t>
            </a:r>
            <a:endParaRPr lang="ru-RU" sz="1400" dirty="0">
              <a:solidFill>
                <a:schemeClr val="tx1"/>
              </a:solidFill>
            </a:endParaRPr>
          </a:p>
        </p:txBody>
      </p:sp>
      <p:sp>
        <p:nvSpPr>
          <p:cNvPr id="3" name="Подзаголовок 2"/>
          <p:cNvSpPr>
            <a:spLocks noGrp="1"/>
          </p:cNvSpPr>
          <p:nvPr>
            <p:ph type="subTitle" idx="1"/>
          </p:nvPr>
        </p:nvSpPr>
        <p:spPr>
          <a:xfrm>
            <a:off x="0" y="404664"/>
            <a:ext cx="8964488" cy="6453336"/>
          </a:xfrm>
        </p:spPr>
        <p:txBody>
          <a:bodyPr>
            <a:noAutofit/>
          </a:bodyPr>
          <a:lstStyle/>
          <a:p>
            <a:pPr algn="l"/>
            <a:r>
              <a:rPr lang="ru-RU" sz="1100" b="1" dirty="0" smtClean="0">
                <a:solidFill>
                  <a:schemeClr val="tx1"/>
                </a:solidFill>
                <a:latin typeface="Times New Roman" pitchFamily="18" charset="0"/>
                <a:cs typeface="Times New Roman" pitchFamily="18" charset="0"/>
              </a:rPr>
              <a:t>			</a:t>
            </a:r>
            <a:r>
              <a:rPr lang="ru-RU" sz="1100" b="1" dirty="0" err="1" smtClean="0">
                <a:solidFill>
                  <a:schemeClr val="tx1"/>
                </a:solidFill>
                <a:latin typeface="Times New Roman" pitchFamily="18" charset="0"/>
                <a:cs typeface="Times New Roman" pitchFamily="18" charset="0"/>
              </a:rPr>
              <a:t>гп</a:t>
            </a:r>
            <a:r>
              <a:rPr lang="ru-RU" sz="1100" b="1" dirty="0" smtClean="0">
                <a:solidFill>
                  <a:schemeClr val="tx1"/>
                </a:solidFill>
                <a:latin typeface="Times New Roman" pitchFamily="18" charset="0"/>
                <a:cs typeface="Times New Roman" pitchFamily="18" charset="0"/>
              </a:rPr>
              <a:t> Северо-Енисейский на сумму  20 629,3</a:t>
            </a:r>
          </a:p>
          <a:p>
            <a:pPr algn="l"/>
            <a:r>
              <a:rPr lang="ru-RU"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благоустройство </a:t>
            </a:r>
            <a:r>
              <a:rPr lang="ru-RU" sz="1200" dirty="0">
                <a:solidFill>
                  <a:schemeClr val="tx1"/>
                </a:solidFill>
                <a:latin typeface="Times New Roman" pitchFamily="18" charset="0"/>
                <a:cs typeface="Times New Roman" pitchFamily="18" charset="0"/>
              </a:rPr>
              <a:t>и </a:t>
            </a:r>
            <a:r>
              <a:rPr lang="ru-RU" sz="1200" dirty="0" smtClean="0">
                <a:solidFill>
                  <a:schemeClr val="tx1"/>
                </a:solidFill>
                <a:latin typeface="Times New Roman" pitchFamily="18" charset="0"/>
                <a:cs typeface="Times New Roman" pitchFamily="18" charset="0"/>
              </a:rPr>
              <a:t>озеленение – 3 224,7</a:t>
            </a:r>
          </a:p>
          <a:p>
            <a:pPr algn="l"/>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		с</a:t>
            </a:r>
            <a:r>
              <a:rPr lang="ru-RU" sz="1200" dirty="0" smtClean="0">
                <a:solidFill>
                  <a:schemeClr val="tx1"/>
                </a:solidFill>
                <a:latin typeface="Times New Roman"/>
                <a:ea typeface="Times New Roman"/>
              </a:rPr>
              <a:t>одержание территорий скверов</a:t>
            </a:r>
            <a:r>
              <a:rPr lang="ru-RU" sz="1200" dirty="0">
                <a:solidFill>
                  <a:schemeClr val="tx1"/>
                </a:solidFill>
                <a:latin typeface="Times New Roman"/>
                <a:ea typeface="Times New Roman"/>
              </a:rPr>
              <a:t>, парков, зеленых зон, </a:t>
            </a:r>
            <a:endParaRPr lang="ru-RU" sz="1200" dirty="0" smtClean="0">
              <a:solidFill>
                <a:schemeClr val="tx1"/>
              </a:solidFill>
              <a:latin typeface="Times New Roman"/>
              <a:ea typeface="Times New Roman"/>
            </a:endParaRP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иных </a:t>
            </a:r>
            <a:r>
              <a:rPr lang="ru-RU" sz="1200" dirty="0">
                <a:solidFill>
                  <a:schemeClr val="tx1"/>
                </a:solidFill>
                <a:latin typeface="Times New Roman"/>
                <a:ea typeface="Times New Roman"/>
              </a:rPr>
              <a:t>мест общего </a:t>
            </a:r>
            <a:r>
              <a:rPr lang="ru-RU" sz="1200" dirty="0" smtClean="0">
                <a:solidFill>
                  <a:schemeClr val="tx1"/>
                </a:solidFill>
                <a:latin typeface="Times New Roman"/>
                <a:ea typeface="Times New Roman"/>
              </a:rPr>
              <a:t>пользования – 4 729,8</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a:t>
            </a:r>
            <a:r>
              <a:rPr lang="ru-RU" sz="1200" dirty="0" smtClean="0">
                <a:solidFill>
                  <a:schemeClr val="tx1"/>
                </a:solidFill>
                <a:latin typeface="Times New Roman"/>
                <a:cs typeface="Times New Roman" pitchFamily="18" charset="0"/>
              </a:rPr>
              <a:t>п</a:t>
            </a:r>
            <a:r>
              <a:rPr lang="ru-RU" sz="1200" dirty="0" smtClean="0">
                <a:solidFill>
                  <a:schemeClr val="tx1"/>
                </a:solidFill>
                <a:latin typeface="Times New Roman"/>
                <a:ea typeface="Times New Roman"/>
              </a:rPr>
              <a:t>риобретение</a:t>
            </a:r>
            <a:r>
              <a:rPr lang="ru-RU" sz="1200" dirty="0">
                <a:solidFill>
                  <a:schemeClr val="tx1"/>
                </a:solidFill>
                <a:latin typeface="Times New Roman"/>
                <a:ea typeface="Times New Roman"/>
              </a:rPr>
              <a:t>, доставка, хранение, установка и демонтаж баннеров, </a:t>
            </a:r>
            <a:endParaRPr lang="ru-RU" sz="1200" dirty="0" smtClean="0">
              <a:solidFill>
                <a:schemeClr val="tx1"/>
              </a:solidFill>
              <a:latin typeface="Times New Roman"/>
              <a:ea typeface="Times New Roman"/>
            </a:endParaRP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аншлагов</a:t>
            </a:r>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флагов, гирлянд</a:t>
            </a:r>
            <a:r>
              <a:rPr lang="ru-RU" sz="1200" dirty="0">
                <a:solidFill>
                  <a:schemeClr val="tx1"/>
                </a:solidFill>
                <a:latin typeface="Times New Roman"/>
                <a:ea typeface="Times New Roman"/>
              </a:rPr>
              <a:t>, прочей баннерной </a:t>
            </a:r>
            <a:r>
              <a:rPr lang="ru-RU" sz="1200" dirty="0" smtClean="0">
                <a:solidFill>
                  <a:schemeClr val="tx1"/>
                </a:solidFill>
                <a:latin typeface="Times New Roman"/>
                <a:ea typeface="Times New Roman"/>
              </a:rPr>
              <a:t>продукции – 1 067,0</a:t>
            </a:r>
          </a:p>
          <a:p>
            <a:pPr algn="l"/>
            <a:r>
              <a:rPr lang="ru-RU" sz="1200" dirty="0">
                <a:solidFill>
                  <a:schemeClr val="tx1"/>
                </a:solidFill>
                <a:latin typeface="Times New Roman"/>
                <a:cs typeface="Times New Roman" pitchFamily="18" charset="0"/>
              </a:rPr>
              <a:t>	</a:t>
            </a:r>
            <a:r>
              <a:rPr lang="ru-RU" sz="1200" dirty="0" smtClean="0">
                <a:solidFill>
                  <a:schemeClr val="tx1"/>
                </a:solidFill>
                <a:latin typeface="Times New Roman"/>
                <a:cs typeface="Times New Roman" pitchFamily="18" charset="0"/>
              </a:rPr>
              <a:t>		т</a:t>
            </a:r>
            <a:r>
              <a:rPr lang="ru-RU" sz="1200" dirty="0" smtClean="0">
                <a:solidFill>
                  <a:schemeClr val="tx1"/>
                </a:solidFill>
                <a:latin typeface="Times New Roman"/>
                <a:ea typeface="Times New Roman"/>
              </a:rPr>
              <a:t>екущий </a:t>
            </a:r>
            <a:r>
              <a:rPr lang="ru-RU" sz="1200" dirty="0">
                <a:solidFill>
                  <a:schemeClr val="tx1"/>
                </a:solidFill>
                <a:latin typeface="Times New Roman"/>
                <a:ea typeface="Times New Roman"/>
              </a:rPr>
              <a:t>ремонт бетонных </a:t>
            </a:r>
            <a:r>
              <a:rPr lang="ru-RU" sz="1200" dirty="0" smtClean="0">
                <a:solidFill>
                  <a:schemeClr val="tx1"/>
                </a:solidFill>
                <a:latin typeface="Times New Roman"/>
                <a:ea typeface="Times New Roman"/>
              </a:rPr>
              <a:t>лестниц – 1 570,1			</a:t>
            </a:r>
          </a:p>
          <a:p>
            <a:pPr algn="l"/>
            <a:r>
              <a:rPr lang="ru-RU" sz="1200" dirty="0">
                <a:solidFill>
                  <a:schemeClr val="tx1"/>
                </a:solidFill>
                <a:latin typeface="Times New Roman"/>
                <a:cs typeface="Times New Roman" pitchFamily="18" charset="0"/>
              </a:rPr>
              <a:t>	</a:t>
            </a:r>
            <a:r>
              <a:rPr lang="ru-RU" sz="1200" dirty="0" smtClean="0">
                <a:solidFill>
                  <a:schemeClr val="tx1"/>
                </a:solidFill>
                <a:latin typeface="Times New Roman"/>
                <a:cs typeface="Times New Roman" pitchFamily="18" charset="0"/>
              </a:rPr>
              <a:t>		т</a:t>
            </a:r>
            <a:r>
              <a:rPr lang="ru-RU" sz="1200" dirty="0" smtClean="0">
                <a:solidFill>
                  <a:schemeClr val="tx1"/>
                </a:solidFill>
                <a:latin typeface="Times New Roman"/>
                <a:ea typeface="Times New Roman"/>
              </a:rPr>
              <a:t>екущий </a:t>
            </a:r>
            <a:r>
              <a:rPr lang="ru-RU" sz="1200" dirty="0">
                <a:solidFill>
                  <a:schemeClr val="tx1"/>
                </a:solidFill>
                <a:latin typeface="Times New Roman"/>
                <a:ea typeface="Times New Roman"/>
              </a:rPr>
              <a:t>ремонт деревянных лестниц </a:t>
            </a:r>
            <a:r>
              <a:rPr lang="ru-RU" sz="1200" dirty="0" smtClean="0">
                <a:solidFill>
                  <a:schemeClr val="tx1"/>
                </a:solidFill>
                <a:latin typeface="Times New Roman"/>
                <a:ea typeface="Times New Roman"/>
              </a:rPr>
              <a:t>– 390,1</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текущий ремонт детских игровых площадок – 4 766,0			</a:t>
            </a:r>
          </a:p>
          <a:p>
            <a:pPr algn="l"/>
            <a:r>
              <a:rPr lang="ru-RU" sz="1200" dirty="0">
                <a:solidFill>
                  <a:schemeClr val="tx1"/>
                </a:solidFill>
                <a:latin typeface="Times New Roman"/>
                <a:cs typeface="Times New Roman" pitchFamily="18" charset="0"/>
              </a:rPr>
              <a:t>	</a:t>
            </a:r>
            <a:r>
              <a:rPr lang="ru-RU" sz="1200" dirty="0" smtClean="0">
                <a:solidFill>
                  <a:schemeClr val="tx1"/>
                </a:solidFill>
                <a:latin typeface="Times New Roman"/>
                <a:cs typeface="Times New Roman" pitchFamily="18" charset="0"/>
              </a:rPr>
              <a:t>		</a:t>
            </a:r>
            <a:r>
              <a:rPr lang="ru-RU" sz="1200" dirty="0" smtClean="0">
                <a:solidFill>
                  <a:schemeClr val="tx1"/>
                </a:solidFill>
                <a:latin typeface="Times New Roman"/>
                <a:ea typeface="Times New Roman"/>
              </a:rPr>
              <a:t>содержание кладбища – 1 818,5				</a:t>
            </a:r>
            <a:endParaRPr lang="ru-RU" sz="1200" dirty="0">
              <a:solidFill>
                <a:prstClr val="black"/>
              </a:solidFill>
              <a:latin typeface="Times New Roman"/>
              <a:ea typeface="Times New Roman"/>
            </a:endParaRPr>
          </a:p>
          <a:p>
            <a:pPr algn="l"/>
            <a:r>
              <a:rPr lang="ru-RU" sz="1200" dirty="0" smtClean="0">
                <a:solidFill>
                  <a:schemeClr val="tx1"/>
                </a:solidFill>
                <a:latin typeface="Times New Roman"/>
                <a:ea typeface="Times New Roman"/>
              </a:rPr>
              <a:t>                           		устройство асфальтобетонного покрытия тротуаров – 2 286,4</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установка опор уличного освещения, монтаж светильников на опорах, ул. Грибная, </a:t>
            </a:r>
          </a:p>
          <a:p>
            <a:pPr algn="l"/>
            <a:r>
              <a:rPr lang="ru-RU" sz="1200" dirty="0" smtClean="0">
                <a:solidFill>
                  <a:schemeClr val="tx1"/>
                </a:solidFill>
                <a:latin typeface="Times New Roman"/>
                <a:ea typeface="Times New Roman"/>
              </a:rPr>
              <a:t>	</a:t>
            </a:r>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ул. Автомобильная -246,7</a:t>
            </a:r>
          </a:p>
          <a:p>
            <a:pPr algn="l"/>
            <a:r>
              <a:rPr lang="ru-RU" sz="1100" b="1" dirty="0" smtClean="0">
                <a:solidFill>
                  <a:schemeClr val="tx1"/>
                </a:solidFill>
                <a:latin typeface="Times New Roman"/>
                <a:cs typeface="Times New Roman" pitchFamily="18" charset="0"/>
              </a:rPr>
              <a:t>			</a:t>
            </a:r>
            <a:r>
              <a:rPr lang="ru-RU" sz="1200" dirty="0" smtClean="0">
                <a:solidFill>
                  <a:prstClr val="black"/>
                </a:solidFill>
                <a:latin typeface="Times New Roman"/>
                <a:ea typeface="Times New Roman"/>
              </a:rPr>
              <a:t>устройство </a:t>
            </a:r>
            <a:r>
              <a:rPr lang="ru-RU" sz="1200" dirty="0">
                <a:solidFill>
                  <a:prstClr val="black"/>
                </a:solidFill>
                <a:latin typeface="Times New Roman"/>
                <a:ea typeface="Times New Roman"/>
              </a:rPr>
              <a:t>и демонтаж зимнего городка – </a:t>
            </a:r>
            <a:r>
              <a:rPr lang="ru-RU" sz="1200" dirty="0" smtClean="0">
                <a:solidFill>
                  <a:prstClr val="black"/>
                </a:solidFill>
                <a:latin typeface="Times New Roman"/>
                <a:ea typeface="Times New Roman"/>
              </a:rPr>
              <a:t>530,0 </a:t>
            </a:r>
            <a:endParaRPr lang="ru-RU" sz="1100" b="1" dirty="0" smtClean="0">
              <a:solidFill>
                <a:schemeClr val="tx1"/>
              </a:solidFill>
              <a:latin typeface="Times New Roman"/>
              <a:cs typeface="Times New Roman" pitchFamily="18" charset="0"/>
            </a:endParaRPr>
          </a:p>
          <a:p>
            <a:pPr algn="l"/>
            <a:endParaRPr lang="ru-RU" sz="800" b="1" dirty="0">
              <a:solidFill>
                <a:schemeClr val="tx1"/>
              </a:solidFill>
              <a:latin typeface="Times New Roman"/>
              <a:cs typeface="Times New Roman" pitchFamily="18" charset="0"/>
            </a:endParaRPr>
          </a:p>
          <a:p>
            <a:pPr algn="l"/>
            <a:endParaRPr lang="ru-RU" sz="1100" b="1" dirty="0" smtClean="0">
              <a:solidFill>
                <a:schemeClr val="tx1"/>
              </a:solidFill>
              <a:latin typeface="Times New Roman"/>
              <a:cs typeface="Times New Roman" pitchFamily="18" charset="0"/>
            </a:endParaRPr>
          </a:p>
          <a:p>
            <a:pPr algn="l"/>
            <a:endParaRPr lang="ru-RU" sz="1100" b="1" dirty="0">
              <a:solidFill>
                <a:schemeClr val="tx1"/>
              </a:solidFill>
              <a:latin typeface="Times New Roman"/>
              <a:cs typeface="Times New Roman" pitchFamily="18" charset="0"/>
            </a:endParaRPr>
          </a:p>
          <a:p>
            <a:pPr algn="l"/>
            <a:endParaRPr lang="ru-RU" sz="1100" b="1" dirty="0" smtClean="0">
              <a:solidFill>
                <a:schemeClr val="tx1"/>
              </a:solidFill>
              <a:latin typeface="Times New Roman"/>
              <a:cs typeface="Times New Roman" pitchFamily="18" charset="0"/>
            </a:endParaRPr>
          </a:p>
          <a:p>
            <a:pPr algn="l"/>
            <a:endParaRPr lang="ru-RU" sz="1100" b="1" dirty="0" smtClean="0">
              <a:solidFill>
                <a:schemeClr val="tx1"/>
              </a:solidFill>
              <a:latin typeface="Times New Roman"/>
              <a:cs typeface="Times New Roman" pitchFamily="18" charset="0"/>
            </a:endParaRPr>
          </a:p>
          <a:p>
            <a:pPr algn="l"/>
            <a:endParaRPr lang="ru-RU" sz="1100" b="1" dirty="0">
              <a:solidFill>
                <a:schemeClr val="tx1"/>
              </a:solidFill>
              <a:latin typeface="Times New Roman"/>
              <a:cs typeface="Times New Roman" pitchFamily="18" charset="0"/>
            </a:endParaRPr>
          </a:p>
          <a:p>
            <a:pPr algn="l"/>
            <a:endParaRPr lang="ru-RU" sz="1100" b="1" dirty="0" smtClean="0">
              <a:solidFill>
                <a:schemeClr val="tx1"/>
              </a:solidFill>
              <a:latin typeface="Times New Roman"/>
              <a:cs typeface="Times New Roman" pitchFamily="18" charset="0"/>
            </a:endParaRPr>
          </a:p>
          <a:p>
            <a:pPr algn="l"/>
            <a:r>
              <a:rPr lang="ru-RU" sz="1100" b="1" dirty="0">
                <a:solidFill>
                  <a:schemeClr val="tx1"/>
                </a:solidFill>
                <a:latin typeface="Times New Roman"/>
                <a:cs typeface="Times New Roman" pitchFamily="18" charset="0"/>
              </a:rPr>
              <a:t>	</a:t>
            </a:r>
            <a:r>
              <a:rPr lang="ru-RU" sz="1100" b="1" dirty="0" smtClean="0">
                <a:solidFill>
                  <a:schemeClr val="tx1"/>
                </a:solidFill>
                <a:latin typeface="Times New Roman"/>
                <a:cs typeface="Times New Roman" pitchFamily="18" charset="0"/>
              </a:rPr>
              <a:t>		п. Тея </a:t>
            </a:r>
            <a:r>
              <a:rPr lang="ru-RU" sz="1100" b="1" dirty="0">
                <a:solidFill>
                  <a:schemeClr val="tx1"/>
                </a:solidFill>
                <a:latin typeface="Times New Roman" pitchFamily="18" charset="0"/>
                <a:cs typeface="Times New Roman" pitchFamily="18" charset="0"/>
              </a:rPr>
              <a:t>на </a:t>
            </a:r>
            <a:r>
              <a:rPr lang="ru-RU" sz="1100" b="1" dirty="0" smtClean="0">
                <a:solidFill>
                  <a:schemeClr val="tx1"/>
                </a:solidFill>
                <a:latin typeface="Times New Roman" pitchFamily="18" charset="0"/>
                <a:cs typeface="Times New Roman" pitchFamily="18" charset="0"/>
              </a:rPr>
              <a:t>сумму 3 778,8</a:t>
            </a:r>
            <a:endParaRPr lang="ru-RU" sz="1100" b="1" dirty="0" smtClean="0">
              <a:solidFill>
                <a:schemeClr val="tx1"/>
              </a:solidFill>
              <a:latin typeface="Times New Roman"/>
              <a:cs typeface="Times New Roman" pitchFamily="18" charset="0"/>
            </a:endParaRPr>
          </a:p>
          <a:p>
            <a:pPr lvl="0" algn="l"/>
            <a:r>
              <a:rPr lang="ru-RU" sz="1200" dirty="0" smtClean="0">
                <a:solidFill>
                  <a:prstClr val="black"/>
                </a:solidFill>
                <a:latin typeface="Times New Roman" pitchFamily="18" charset="0"/>
                <a:cs typeface="Times New Roman" pitchFamily="18" charset="0"/>
              </a:rPr>
              <a:t>			благоустройство и озеленение – 693,0</a:t>
            </a:r>
          </a:p>
          <a:p>
            <a:pPr algn="l"/>
            <a:r>
              <a:rPr lang="ru-RU" sz="1100" b="1" dirty="0" smtClean="0">
                <a:solidFill>
                  <a:schemeClr val="tx1"/>
                </a:solidFill>
                <a:latin typeface="Times New Roman"/>
                <a:cs typeface="Times New Roman" pitchFamily="18" charset="0"/>
              </a:rPr>
              <a:t>			</a:t>
            </a:r>
            <a:r>
              <a:rPr lang="ru-RU" sz="1200" dirty="0" smtClean="0">
                <a:solidFill>
                  <a:schemeClr val="tx1"/>
                </a:solidFill>
                <a:latin typeface="Times New Roman"/>
                <a:ea typeface="Times New Roman"/>
              </a:rPr>
              <a:t>содержание </a:t>
            </a:r>
            <a:r>
              <a:rPr lang="ru-RU" sz="1200" dirty="0">
                <a:solidFill>
                  <a:schemeClr val="tx1"/>
                </a:solidFill>
                <a:latin typeface="Times New Roman"/>
                <a:ea typeface="Times New Roman"/>
              </a:rPr>
              <a:t>территорий скверов, парков, зеленых зон, </a:t>
            </a:r>
            <a:endParaRPr lang="ru-RU" sz="1200" dirty="0" smtClean="0">
              <a:solidFill>
                <a:schemeClr val="tx1"/>
              </a:solidFill>
              <a:latin typeface="Times New Roman"/>
              <a:ea typeface="Times New Roman"/>
            </a:endParaRP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иных </a:t>
            </a:r>
            <a:r>
              <a:rPr lang="ru-RU" sz="1200" dirty="0">
                <a:solidFill>
                  <a:schemeClr val="tx1"/>
                </a:solidFill>
                <a:latin typeface="Times New Roman"/>
                <a:ea typeface="Times New Roman"/>
              </a:rPr>
              <a:t>мест общего пользования </a:t>
            </a:r>
            <a:r>
              <a:rPr lang="ru-RU" sz="1200" dirty="0" smtClean="0">
                <a:solidFill>
                  <a:schemeClr val="tx1"/>
                </a:solidFill>
                <a:latin typeface="Times New Roman"/>
                <a:ea typeface="Times New Roman"/>
              </a:rPr>
              <a:t>– 410,1</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текущий ремонт деревянных тротуаров – 308,9</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приобретение, доставка, установка новогодней ели в комплекте с украшениями – 1 139,6</a:t>
            </a:r>
          </a:p>
          <a:p>
            <a:pPr algn="l"/>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		устройство </a:t>
            </a:r>
            <a:r>
              <a:rPr lang="ru-RU" sz="1200" dirty="0">
                <a:solidFill>
                  <a:schemeClr val="tx1"/>
                </a:solidFill>
                <a:latin typeface="Times New Roman"/>
                <a:ea typeface="Times New Roman"/>
              </a:rPr>
              <a:t>и демонтаж зимнего </a:t>
            </a:r>
            <a:r>
              <a:rPr lang="ru-RU" sz="1200" dirty="0" smtClean="0">
                <a:solidFill>
                  <a:schemeClr val="tx1"/>
                </a:solidFill>
                <a:latin typeface="Times New Roman"/>
                <a:ea typeface="Times New Roman"/>
              </a:rPr>
              <a:t>городка – 230,0 </a:t>
            </a:r>
          </a:p>
          <a:p>
            <a:pPr algn="l"/>
            <a:r>
              <a:rPr lang="ru-RU" sz="1200" dirty="0">
                <a:solidFill>
                  <a:schemeClr val="tx1"/>
                </a:solidFill>
                <a:latin typeface="Times New Roman"/>
                <a:cs typeface="Times New Roman" pitchFamily="18" charset="0"/>
              </a:rPr>
              <a:t>	</a:t>
            </a:r>
            <a:r>
              <a:rPr lang="ru-RU" sz="1200" dirty="0" smtClean="0">
                <a:solidFill>
                  <a:schemeClr val="tx1"/>
                </a:solidFill>
                <a:latin typeface="Times New Roman"/>
                <a:cs typeface="Times New Roman" pitchFamily="18" charset="0"/>
              </a:rPr>
              <a:t>		</a:t>
            </a:r>
            <a:r>
              <a:rPr lang="ru-RU" sz="1200" dirty="0" smtClean="0">
                <a:solidFill>
                  <a:schemeClr val="tx1"/>
                </a:solidFill>
                <a:latin typeface="Times New Roman"/>
                <a:ea typeface="Times New Roman"/>
              </a:rPr>
              <a:t>содержание </a:t>
            </a:r>
            <a:r>
              <a:rPr lang="ru-RU" sz="1200" dirty="0">
                <a:solidFill>
                  <a:schemeClr val="tx1"/>
                </a:solidFill>
                <a:latin typeface="Times New Roman"/>
                <a:ea typeface="Times New Roman"/>
              </a:rPr>
              <a:t>кладбища – </a:t>
            </a:r>
            <a:r>
              <a:rPr lang="ru-RU" sz="1200" dirty="0" smtClean="0">
                <a:solidFill>
                  <a:schemeClr val="tx1"/>
                </a:solidFill>
                <a:latin typeface="Times New Roman"/>
                <a:ea typeface="Times New Roman"/>
              </a:rPr>
              <a:t>515,4</a:t>
            </a:r>
            <a:endParaRPr lang="ru-RU" sz="1200" dirty="0">
              <a:solidFill>
                <a:schemeClr val="tx1"/>
              </a:solidFill>
              <a:latin typeface="Times New Roman"/>
              <a:ea typeface="Times New Roman"/>
            </a:endParaRPr>
          </a:p>
          <a:p>
            <a:pPr algn="l"/>
            <a:r>
              <a:rPr lang="ru-RU" sz="1200" dirty="0">
                <a:solidFill>
                  <a:schemeClr val="tx1"/>
                </a:solidFill>
                <a:latin typeface="Times New Roman"/>
                <a:cs typeface="Times New Roman" pitchFamily="18" charset="0"/>
              </a:rPr>
              <a:t>	</a:t>
            </a:r>
            <a:r>
              <a:rPr lang="ru-RU" sz="1200" dirty="0" smtClean="0">
                <a:solidFill>
                  <a:schemeClr val="tx1"/>
                </a:solidFill>
                <a:latin typeface="Times New Roman"/>
                <a:cs typeface="Times New Roman" pitchFamily="18" charset="0"/>
              </a:rPr>
              <a:t>	</a:t>
            </a:r>
            <a:r>
              <a:rPr lang="ru-RU" sz="1200" dirty="0" smtClean="0">
                <a:solidFill>
                  <a:prstClr val="black"/>
                </a:solidFill>
                <a:latin typeface="Times New Roman"/>
                <a:ea typeface="Times New Roman"/>
              </a:rPr>
              <a:t> 	установка </a:t>
            </a:r>
            <a:r>
              <a:rPr lang="ru-RU" sz="1200" dirty="0">
                <a:solidFill>
                  <a:prstClr val="black"/>
                </a:solidFill>
                <a:latin typeface="Times New Roman"/>
                <a:ea typeface="Times New Roman"/>
              </a:rPr>
              <a:t>опор уличного освещения, монтаж светильников на опорах </a:t>
            </a:r>
            <a:r>
              <a:rPr lang="ru-RU" sz="1200" dirty="0" smtClean="0">
                <a:solidFill>
                  <a:prstClr val="black"/>
                </a:solidFill>
                <a:latin typeface="Times New Roman"/>
                <a:ea typeface="Times New Roman"/>
              </a:rPr>
              <a:t>– 481,8</a:t>
            </a:r>
            <a:r>
              <a:rPr lang="ru-RU" sz="1200" dirty="0">
                <a:solidFill>
                  <a:schemeClr val="tx1"/>
                </a:solidFill>
                <a:latin typeface="Times New Roman"/>
                <a:cs typeface="Times New Roman" pitchFamily="18" charset="0"/>
              </a:rPr>
              <a:t>	</a:t>
            </a:r>
            <a:endParaRPr lang="ru-RU" sz="1200" dirty="0">
              <a:solidFill>
                <a:schemeClr val="tx1"/>
              </a:solidFill>
              <a:latin typeface="Times New Roman" pitchFamily="18" charset="0"/>
              <a:cs typeface="Times New Roman" pitchFamily="18" charset="0"/>
            </a:endParaRPr>
          </a:p>
        </p:txBody>
      </p:sp>
      <p:pic>
        <p:nvPicPr>
          <p:cNvPr id="5122" name="Picture 2" descr="C:\Users\user\Pictures\unnam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24" y="3212977"/>
            <a:ext cx="2376264" cy="18002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user\Pictures\images (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26" y="5040958"/>
            <a:ext cx="2592288" cy="1772816"/>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user\Pictures\unnamed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87" y="764704"/>
            <a:ext cx="2627784" cy="2448272"/>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Дела партийные-2012: Северо-Енисейский райо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0" y="3227885"/>
            <a:ext cx="2466975" cy="184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1746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8153400" cy="704831"/>
          </a:xfrm>
        </p:spPr>
        <p:txBody>
          <a:bodyPr>
            <a:noAutofit/>
          </a:bodyPr>
          <a:lstStyle/>
          <a:p>
            <a:r>
              <a:rPr lang="ru-RU" sz="1400" dirty="0" smtClean="0">
                <a:solidFill>
                  <a:schemeClr val="tx1"/>
                </a:solidFill>
                <a:latin typeface="Times New Roman" pitchFamily="18" charset="0"/>
                <a:cs typeface="Times New Roman" pitchFamily="18" charset="0"/>
              </a:rPr>
              <a:t>Благоустройство территории населенных пунктов Северо-Енисейского района на 2022 год, (тыс. рублей)</a:t>
            </a:r>
            <a:endParaRPr lang="ru-RU" sz="1400" dirty="0">
              <a:solidFill>
                <a:schemeClr val="tx1"/>
              </a:solidFill>
            </a:endParaRPr>
          </a:p>
        </p:txBody>
      </p:sp>
      <p:sp>
        <p:nvSpPr>
          <p:cNvPr id="3" name="Подзаголовок 2"/>
          <p:cNvSpPr>
            <a:spLocks noGrp="1"/>
          </p:cNvSpPr>
          <p:nvPr>
            <p:ph type="subTitle" idx="1"/>
          </p:nvPr>
        </p:nvSpPr>
        <p:spPr>
          <a:xfrm>
            <a:off x="0" y="980728"/>
            <a:ext cx="4355976" cy="5724872"/>
          </a:xfrm>
        </p:spPr>
        <p:txBody>
          <a:bodyPr>
            <a:normAutofit fontScale="92500" lnSpcReduction="10000"/>
          </a:bodyPr>
          <a:lstStyle/>
          <a:p>
            <a:pPr algn="l"/>
            <a:r>
              <a:rPr lang="ru-RU" sz="1200" b="1" dirty="0">
                <a:solidFill>
                  <a:schemeClr val="tx1"/>
                </a:solidFill>
                <a:latin typeface="Times New Roman" pitchFamily="18" charset="0"/>
                <a:cs typeface="Times New Roman" pitchFamily="18" charset="0"/>
              </a:rPr>
              <a:t>п</a:t>
            </a:r>
            <a:r>
              <a:rPr lang="ru-RU" sz="1200" b="1" dirty="0" smtClean="0">
                <a:solidFill>
                  <a:schemeClr val="tx1"/>
                </a:solidFill>
                <a:latin typeface="Times New Roman" pitchFamily="18" charset="0"/>
                <a:cs typeface="Times New Roman" pitchFamily="18" charset="0"/>
              </a:rPr>
              <a:t>. Новая Калами на сумму 3 203,0</a:t>
            </a:r>
          </a:p>
          <a:p>
            <a:pPr algn="l"/>
            <a:r>
              <a:rPr lang="ru-RU" sz="1200" dirty="0" smtClean="0">
                <a:solidFill>
                  <a:schemeClr val="tx1"/>
                </a:solidFill>
                <a:latin typeface="Times New Roman" pitchFamily="18" charset="0"/>
                <a:cs typeface="Times New Roman" pitchFamily="18" charset="0"/>
              </a:rPr>
              <a:t>благоустройство </a:t>
            </a:r>
            <a:r>
              <a:rPr lang="ru-RU" sz="1200" dirty="0">
                <a:solidFill>
                  <a:schemeClr val="tx1"/>
                </a:solidFill>
                <a:latin typeface="Times New Roman" pitchFamily="18" charset="0"/>
                <a:cs typeface="Times New Roman" pitchFamily="18" charset="0"/>
              </a:rPr>
              <a:t>и </a:t>
            </a:r>
            <a:r>
              <a:rPr lang="ru-RU" sz="1200" dirty="0" smtClean="0">
                <a:solidFill>
                  <a:schemeClr val="tx1"/>
                </a:solidFill>
                <a:latin typeface="Times New Roman" pitchFamily="18" charset="0"/>
                <a:cs typeface="Times New Roman" pitchFamily="18" charset="0"/>
              </a:rPr>
              <a:t>озеленение – 776,9</a:t>
            </a:r>
          </a:p>
          <a:p>
            <a:pPr algn="l"/>
            <a:r>
              <a:rPr lang="ru-RU" sz="1200" dirty="0" smtClean="0">
                <a:solidFill>
                  <a:schemeClr val="tx1"/>
                </a:solidFill>
                <a:latin typeface="Times New Roman" pitchFamily="18" charset="0"/>
                <a:cs typeface="Times New Roman" pitchFamily="18" charset="0"/>
              </a:rPr>
              <a:t>с</a:t>
            </a:r>
            <a:r>
              <a:rPr lang="ru-RU" sz="1200" dirty="0" smtClean="0">
                <a:solidFill>
                  <a:schemeClr val="tx1"/>
                </a:solidFill>
                <a:latin typeface="Times New Roman"/>
                <a:ea typeface="Times New Roman"/>
              </a:rPr>
              <a:t>одержание территорий скверов</a:t>
            </a:r>
            <a:r>
              <a:rPr lang="ru-RU" sz="1200" dirty="0">
                <a:solidFill>
                  <a:schemeClr val="tx1"/>
                </a:solidFill>
                <a:latin typeface="Times New Roman"/>
                <a:ea typeface="Times New Roman"/>
              </a:rPr>
              <a:t>, парков, зеленых зон, иных мест общего </a:t>
            </a:r>
            <a:r>
              <a:rPr lang="ru-RU" sz="1200" dirty="0" smtClean="0">
                <a:solidFill>
                  <a:schemeClr val="tx1"/>
                </a:solidFill>
                <a:latin typeface="Times New Roman"/>
                <a:ea typeface="Times New Roman"/>
              </a:rPr>
              <a:t>пользования – 520,2</a:t>
            </a:r>
          </a:p>
          <a:p>
            <a:pPr algn="l"/>
            <a:r>
              <a:rPr lang="ru-RU" sz="1200" dirty="0" smtClean="0">
                <a:solidFill>
                  <a:schemeClr val="tx1"/>
                </a:solidFill>
                <a:latin typeface="Times New Roman"/>
                <a:ea typeface="Times New Roman"/>
              </a:rPr>
              <a:t>Текущий ремонт подпорной стены, ул. Юбилейная, 45 – 333,7</a:t>
            </a:r>
          </a:p>
          <a:p>
            <a:pPr algn="l"/>
            <a:r>
              <a:rPr lang="ru-RU" sz="1200" dirty="0" smtClean="0">
                <a:solidFill>
                  <a:schemeClr val="tx1"/>
                </a:solidFill>
                <a:latin typeface="Times New Roman"/>
                <a:ea typeface="Times New Roman"/>
              </a:rPr>
              <a:t>текущий </a:t>
            </a:r>
            <a:r>
              <a:rPr lang="ru-RU" sz="1200" dirty="0">
                <a:solidFill>
                  <a:schemeClr val="tx1"/>
                </a:solidFill>
                <a:latin typeface="Times New Roman"/>
                <a:ea typeface="Times New Roman"/>
              </a:rPr>
              <a:t>ремонт бетонных </a:t>
            </a:r>
            <a:r>
              <a:rPr lang="ru-RU" sz="1200" dirty="0" smtClean="0">
                <a:solidFill>
                  <a:schemeClr val="tx1"/>
                </a:solidFill>
                <a:latin typeface="Times New Roman"/>
                <a:ea typeface="Times New Roman"/>
              </a:rPr>
              <a:t>тротуаров, </a:t>
            </a:r>
            <a:r>
              <a:rPr lang="ru-RU" sz="1200" dirty="0">
                <a:solidFill>
                  <a:schemeClr val="tx1"/>
                </a:solidFill>
                <a:latin typeface="Times New Roman"/>
                <a:ea typeface="Times New Roman"/>
              </a:rPr>
              <a:t>ул. </a:t>
            </a:r>
            <a:r>
              <a:rPr lang="ru-RU" sz="1200" dirty="0" smtClean="0">
                <a:solidFill>
                  <a:schemeClr val="tx1"/>
                </a:solidFill>
                <a:latin typeface="Times New Roman"/>
                <a:ea typeface="Times New Roman"/>
              </a:rPr>
              <a:t>Юбилейная – 179,3</a:t>
            </a:r>
          </a:p>
          <a:p>
            <a:pPr algn="l"/>
            <a:r>
              <a:rPr lang="ru-RU" sz="1200" dirty="0" smtClean="0">
                <a:solidFill>
                  <a:schemeClr val="tx1"/>
                </a:solidFill>
                <a:latin typeface="Times New Roman"/>
                <a:ea typeface="Times New Roman"/>
              </a:rPr>
              <a:t>текущий </a:t>
            </a:r>
            <a:r>
              <a:rPr lang="ru-RU" sz="1200" dirty="0">
                <a:solidFill>
                  <a:schemeClr val="tx1"/>
                </a:solidFill>
                <a:latin typeface="Times New Roman"/>
                <a:ea typeface="Times New Roman"/>
              </a:rPr>
              <a:t>ремонт деревянной лестницы, ул. </a:t>
            </a:r>
            <a:r>
              <a:rPr lang="ru-RU" sz="1200" dirty="0" smtClean="0">
                <a:solidFill>
                  <a:schemeClr val="tx1"/>
                </a:solidFill>
                <a:latin typeface="Times New Roman"/>
                <a:ea typeface="Times New Roman"/>
              </a:rPr>
              <a:t>Юбилейная, 20 – 294,2</a:t>
            </a:r>
          </a:p>
          <a:p>
            <a:pPr algn="l"/>
            <a:r>
              <a:rPr lang="ru-RU" sz="1200" dirty="0" smtClean="0">
                <a:solidFill>
                  <a:schemeClr val="tx1"/>
                </a:solidFill>
                <a:latin typeface="Times New Roman"/>
                <a:ea typeface="Times New Roman"/>
              </a:rPr>
              <a:t>Текущий ремонт деревянного мостика через водоотводную канаву, ул. Дражников, 3 – 83,0</a:t>
            </a:r>
          </a:p>
          <a:p>
            <a:pPr algn="l"/>
            <a:r>
              <a:rPr lang="ru-RU" sz="1200" dirty="0" smtClean="0">
                <a:solidFill>
                  <a:schemeClr val="tx1"/>
                </a:solidFill>
                <a:latin typeface="Times New Roman"/>
                <a:cs typeface="Times New Roman" pitchFamily="18" charset="0"/>
              </a:rPr>
              <a:t>п</a:t>
            </a:r>
            <a:r>
              <a:rPr lang="ru-RU" sz="1200" dirty="0" smtClean="0">
                <a:solidFill>
                  <a:schemeClr val="tx1"/>
                </a:solidFill>
                <a:latin typeface="Times New Roman"/>
                <a:ea typeface="Times New Roman"/>
              </a:rPr>
              <a:t>риобретение</a:t>
            </a:r>
            <a:r>
              <a:rPr lang="ru-RU" sz="1200" dirty="0">
                <a:solidFill>
                  <a:schemeClr val="tx1"/>
                </a:solidFill>
                <a:latin typeface="Times New Roman"/>
                <a:ea typeface="Times New Roman"/>
              </a:rPr>
              <a:t>, доставка, хранение, установка и демонтаж баннеров, </a:t>
            </a:r>
            <a:endParaRPr lang="ru-RU" sz="1200" dirty="0" smtClean="0">
              <a:solidFill>
                <a:schemeClr val="tx1"/>
              </a:solidFill>
              <a:latin typeface="Times New Roman"/>
              <a:ea typeface="Times New Roman"/>
            </a:endParaRPr>
          </a:p>
          <a:p>
            <a:pPr algn="l"/>
            <a:r>
              <a:rPr lang="ru-RU" sz="1200" dirty="0" smtClean="0">
                <a:solidFill>
                  <a:schemeClr val="tx1"/>
                </a:solidFill>
                <a:latin typeface="Times New Roman"/>
                <a:ea typeface="Times New Roman"/>
              </a:rPr>
              <a:t>аншлагов</a:t>
            </a:r>
            <a:r>
              <a:rPr lang="ru-RU" sz="1200" dirty="0">
                <a:solidFill>
                  <a:schemeClr val="tx1"/>
                </a:solidFill>
                <a:latin typeface="Times New Roman"/>
                <a:ea typeface="Times New Roman"/>
              </a:rPr>
              <a:t>, </a:t>
            </a:r>
            <a:r>
              <a:rPr lang="ru-RU" sz="1200" dirty="0" smtClean="0">
                <a:solidFill>
                  <a:schemeClr val="tx1"/>
                </a:solidFill>
                <a:latin typeface="Times New Roman"/>
                <a:ea typeface="Times New Roman"/>
              </a:rPr>
              <a:t>флагов, гирлянд</a:t>
            </a:r>
            <a:r>
              <a:rPr lang="ru-RU" sz="1200" dirty="0">
                <a:solidFill>
                  <a:schemeClr val="tx1"/>
                </a:solidFill>
                <a:latin typeface="Times New Roman"/>
                <a:ea typeface="Times New Roman"/>
              </a:rPr>
              <a:t>, прочей </a:t>
            </a:r>
            <a:r>
              <a:rPr lang="ru-RU" sz="1200" dirty="0" smtClean="0">
                <a:solidFill>
                  <a:schemeClr val="tx1"/>
                </a:solidFill>
                <a:latin typeface="Times New Roman"/>
                <a:ea typeface="Times New Roman"/>
              </a:rPr>
              <a:t>баннерной продукции – 320,1</a:t>
            </a:r>
          </a:p>
          <a:p>
            <a:pPr algn="l"/>
            <a:r>
              <a:rPr lang="ru-RU" sz="1200" dirty="0" smtClean="0">
                <a:solidFill>
                  <a:schemeClr val="tx1"/>
                </a:solidFill>
                <a:latin typeface="Times New Roman"/>
                <a:cs typeface="Times New Roman" pitchFamily="18" charset="0"/>
              </a:rPr>
              <a:t>у</a:t>
            </a:r>
            <a:r>
              <a:rPr lang="ru-RU" sz="1200" dirty="0" smtClean="0">
                <a:solidFill>
                  <a:schemeClr val="tx1"/>
                </a:solidFill>
                <a:latin typeface="Times New Roman"/>
                <a:ea typeface="Times New Roman"/>
              </a:rPr>
              <a:t>стройство </a:t>
            </a:r>
            <a:r>
              <a:rPr lang="ru-RU" sz="1200" dirty="0">
                <a:solidFill>
                  <a:schemeClr val="tx1"/>
                </a:solidFill>
                <a:latin typeface="Times New Roman"/>
                <a:ea typeface="Times New Roman"/>
              </a:rPr>
              <a:t>и демонтаж зимнего </a:t>
            </a:r>
            <a:r>
              <a:rPr lang="ru-RU" sz="1200" dirty="0" smtClean="0">
                <a:solidFill>
                  <a:schemeClr val="tx1"/>
                </a:solidFill>
                <a:latin typeface="Times New Roman"/>
                <a:ea typeface="Times New Roman"/>
              </a:rPr>
              <a:t>городка – 73,0</a:t>
            </a:r>
          </a:p>
          <a:p>
            <a:pPr algn="l"/>
            <a:r>
              <a:rPr lang="ru-RU" sz="1200" dirty="0" smtClean="0">
                <a:solidFill>
                  <a:schemeClr val="tx1"/>
                </a:solidFill>
                <a:latin typeface="Times New Roman"/>
                <a:ea typeface="Times New Roman"/>
              </a:rPr>
              <a:t>покос травы – 98,8</a:t>
            </a:r>
          </a:p>
          <a:p>
            <a:pPr lvl="0" algn="l"/>
            <a:r>
              <a:rPr lang="ru-RU" sz="1200" dirty="0">
                <a:solidFill>
                  <a:prstClr val="black"/>
                </a:solidFill>
                <a:latin typeface="Times New Roman"/>
                <a:ea typeface="Times New Roman"/>
              </a:rPr>
              <a:t>содержание кладбища – </a:t>
            </a:r>
            <a:r>
              <a:rPr lang="ru-RU" sz="1200" dirty="0" smtClean="0">
                <a:solidFill>
                  <a:prstClr val="black"/>
                </a:solidFill>
                <a:latin typeface="Times New Roman"/>
                <a:ea typeface="Times New Roman"/>
              </a:rPr>
              <a:t>260,0</a:t>
            </a:r>
            <a:endParaRPr lang="ru-RU" sz="1200" b="1" dirty="0" smtClean="0">
              <a:solidFill>
                <a:schemeClr val="tx1"/>
              </a:solidFill>
              <a:latin typeface="Times New Roman"/>
              <a:cs typeface="Times New Roman" pitchFamily="18" charset="0"/>
            </a:endParaRPr>
          </a:p>
          <a:p>
            <a:pPr algn="l"/>
            <a:r>
              <a:rPr lang="ru-RU" sz="1200" dirty="0">
                <a:solidFill>
                  <a:prstClr val="black"/>
                </a:solidFill>
                <a:latin typeface="Times New Roman"/>
                <a:ea typeface="Times New Roman"/>
              </a:rPr>
              <a:t>установка опор уличного освещения, монтаж светильников на </a:t>
            </a:r>
            <a:r>
              <a:rPr lang="ru-RU" sz="1200" dirty="0" smtClean="0">
                <a:solidFill>
                  <a:prstClr val="black"/>
                </a:solidFill>
                <a:latin typeface="Times New Roman"/>
                <a:ea typeface="Times New Roman"/>
              </a:rPr>
              <a:t>опорах – 263,8</a:t>
            </a:r>
            <a:endParaRPr lang="ru-RU" sz="1200" b="1" dirty="0">
              <a:solidFill>
                <a:schemeClr val="tx1"/>
              </a:solidFill>
              <a:latin typeface="Times New Roman"/>
              <a:cs typeface="Times New Roman" pitchFamily="18" charset="0"/>
            </a:endParaRPr>
          </a:p>
          <a:p>
            <a:pPr algn="l"/>
            <a:r>
              <a:rPr lang="ru-RU" sz="1200" b="1" dirty="0" smtClean="0">
                <a:solidFill>
                  <a:schemeClr val="tx1"/>
                </a:solidFill>
                <a:latin typeface="Times New Roman"/>
                <a:cs typeface="Times New Roman" pitchFamily="18" charset="0"/>
              </a:rPr>
              <a:t>п. Брянка </a:t>
            </a:r>
            <a:r>
              <a:rPr lang="ru-RU" sz="1200" b="1" dirty="0">
                <a:solidFill>
                  <a:schemeClr val="tx1"/>
                </a:solidFill>
                <a:latin typeface="Times New Roman" pitchFamily="18" charset="0"/>
                <a:cs typeface="Times New Roman" pitchFamily="18" charset="0"/>
              </a:rPr>
              <a:t>на </a:t>
            </a:r>
            <a:r>
              <a:rPr lang="ru-RU" sz="1200" b="1" dirty="0" smtClean="0">
                <a:solidFill>
                  <a:schemeClr val="tx1"/>
                </a:solidFill>
                <a:latin typeface="Times New Roman" pitchFamily="18" charset="0"/>
                <a:cs typeface="Times New Roman" pitchFamily="18" charset="0"/>
              </a:rPr>
              <a:t>сумму 2 843,7</a:t>
            </a:r>
          </a:p>
          <a:p>
            <a:pPr algn="l"/>
            <a:r>
              <a:rPr lang="ru-RU" sz="1200" dirty="0" smtClean="0">
                <a:solidFill>
                  <a:schemeClr val="tx1"/>
                </a:solidFill>
                <a:latin typeface="Times New Roman"/>
                <a:cs typeface="Times New Roman" pitchFamily="18" charset="0"/>
              </a:rPr>
              <a:t>монтаж освещения территории поселковой детской игровой площадки, ул. Набережная, 22А </a:t>
            </a:r>
            <a:r>
              <a:rPr lang="ru-RU" sz="1200" dirty="0" smtClean="0">
                <a:solidFill>
                  <a:schemeClr val="tx1"/>
                </a:solidFill>
                <a:latin typeface="Times New Roman"/>
                <a:ea typeface="Times New Roman"/>
              </a:rPr>
              <a:t>– 240,9</a:t>
            </a:r>
            <a:endParaRPr lang="ru-RU" sz="1200" dirty="0" smtClean="0">
              <a:solidFill>
                <a:schemeClr val="tx1"/>
              </a:solidFill>
              <a:latin typeface="Times New Roman"/>
              <a:cs typeface="Times New Roman" pitchFamily="18" charset="0"/>
            </a:endParaRPr>
          </a:p>
          <a:p>
            <a:pPr lvl="0" algn="l"/>
            <a:r>
              <a:rPr lang="ru-RU" sz="1200" dirty="0" smtClean="0">
                <a:solidFill>
                  <a:schemeClr val="tx1"/>
                </a:solidFill>
                <a:latin typeface="Times New Roman" pitchFamily="18" charset="0"/>
                <a:cs typeface="Times New Roman" pitchFamily="18" charset="0"/>
              </a:rPr>
              <a:t>благоустройство </a:t>
            </a:r>
            <a:r>
              <a:rPr lang="ru-RU" sz="1200" dirty="0">
                <a:solidFill>
                  <a:schemeClr val="tx1"/>
                </a:solidFill>
                <a:latin typeface="Times New Roman" pitchFamily="18" charset="0"/>
                <a:cs typeface="Times New Roman" pitchFamily="18" charset="0"/>
              </a:rPr>
              <a:t>и озеленение – </a:t>
            </a:r>
            <a:r>
              <a:rPr lang="ru-RU" sz="1200" dirty="0" smtClean="0">
                <a:solidFill>
                  <a:schemeClr val="tx1"/>
                </a:solidFill>
                <a:latin typeface="Times New Roman" pitchFamily="18" charset="0"/>
                <a:cs typeface="Times New Roman" pitchFamily="18" charset="0"/>
              </a:rPr>
              <a:t>568,9</a:t>
            </a:r>
          </a:p>
          <a:p>
            <a:pPr lvl="0" algn="l"/>
            <a:r>
              <a:rPr lang="ru-RU" sz="1200" dirty="0" smtClean="0">
                <a:solidFill>
                  <a:schemeClr val="tx1"/>
                </a:solidFill>
                <a:latin typeface="Times New Roman"/>
                <a:ea typeface="Times New Roman"/>
              </a:rPr>
              <a:t>содержание </a:t>
            </a:r>
            <a:r>
              <a:rPr lang="ru-RU" sz="1200" dirty="0">
                <a:solidFill>
                  <a:schemeClr val="tx1"/>
                </a:solidFill>
                <a:latin typeface="Times New Roman"/>
                <a:ea typeface="Times New Roman"/>
              </a:rPr>
              <a:t>территории общего пользования </a:t>
            </a:r>
            <a:r>
              <a:rPr lang="ru-RU" sz="1200" dirty="0" smtClean="0">
                <a:solidFill>
                  <a:schemeClr val="tx1"/>
                </a:solidFill>
                <a:latin typeface="Times New Roman"/>
                <a:ea typeface="Times New Roman"/>
              </a:rPr>
              <a:t>– 228,6</a:t>
            </a:r>
          </a:p>
          <a:p>
            <a:pPr lvl="0" algn="l"/>
            <a:r>
              <a:rPr lang="ru-RU" sz="1200" dirty="0">
                <a:solidFill>
                  <a:prstClr val="black"/>
                </a:solidFill>
                <a:latin typeface="Times New Roman"/>
                <a:cs typeface="Times New Roman" pitchFamily="18" charset="0"/>
              </a:rPr>
              <a:t>п</a:t>
            </a:r>
            <a:r>
              <a:rPr lang="ru-RU" sz="1200" dirty="0">
                <a:solidFill>
                  <a:prstClr val="black"/>
                </a:solidFill>
                <a:latin typeface="Times New Roman"/>
                <a:ea typeface="Times New Roman"/>
              </a:rPr>
              <a:t>риобретение, доставка, хранение, установка и демонтаж баннеров, </a:t>
            </a:r>
          </a:p>
          <a:p>
            <a:pPr lvl="0" algn="l"/>
            <a:r>
              <a:rPr lang="ru-RU" sz="1200" dirty="0" smtClean="0">
                <a:solidFill>
                  <a:prstClr val="black"/>
                </a:solidFill>
                <a:latin typeface="Times New Roman"/>
                <a:ea typeface="Times New Roman"/>
              </a:rPr>
              <a:t>аншлагов – 43,7</a:t>
            </a:r>
            <a:endParaRPr lang="ru-RU" sz="1200" dirty="0">
              <a:solidFill>
                <a:prstClr val="black"/>
              </a:solidFill>
              <a:latin typeface="Times New Roman"/>
              <a:ea typeface="Times New Roman"/>
            </a:endParaRPr>
          </a:p>
          <a:p>
            <a:pPr lvl="0" algn="l"/>
            <a:r>
              <a:rPr lang="ru-RU" sz="1200" dirty="0" smtClean="0">
                <a:solidFill>
                  <a:schemeClr val="tx1"/>
                </a:solidFill>
                <a:latin typeface="Times New Roman"/>
                <a:ea typeface="Times New Roman"/>
              </a:rPr>
              <a:t>санитарная </a:t>
            </a:r>
            <a:r>
              <a:rPr lang="ru-RU" sz="1200" dirty="0">
                <a:solidFill>
                  <a:schemeClr val="tx1"/>
                </a:solidFill>
                <a:latin typeface="Times New Roman"/>
                <a:ea typeface="Times New Roman"/>
              </a:rPr>
              <a:t>рубка сухостойных насаждений – </a:t>
            </a:r>
            <a:r>
              <a:rPr lang="ru-RU" sz="1200" dirty="0" smtClean="0">
                <a:solidFill>
                  <a:schemeClr val="tx1"/>
                </a:solidFill>
                <a:latin typeface="Times New Roman"/>
                <a:ea typeface="Times New Roman"/>
              </a:rPr>
              <a:t>130,3</a:t>
            </a:r>
            <a:endParaRPr lang="ru-RU" sz="1200" dirty="0">
              <a:solidFill>
                <a:schemeClr val="tx1"/>
              </a:solidFill>
              <a:latin typeface="Times New Roman"/>
              <a:ea typeface="Times New Roman"/>
            </a:endParaRPr>
          </a:p>
          <a:p>
            <a:pPr lvl="0" algn="l"/>
            <a:r>
              <a:rPr lang="ru-RU" sz="1200" dirty="0" smtClean="0">
                <a:solidFill>
                  <a:schemeClr val="tx1"/>
                </a:solidFill>
                <a:latin typeface="Times New Roman"/>
                <a:ea typeface="Times New Roman"/>
              </a:rPr>
              <a:t>снос нежилого здания, ул. Лесная, 16 –  868,7 </a:t>
            </a:r>
          </a:p>
          <a:p>
            <a:pPr lvl="0" algn="l"/>
            <a:r>
              <a:rPr lang="ru-RU" sz="1200" dirty="0" smtClean="0">
                <a:solidFill>
                  <a:prstClr val="black"/>
                </a:solidFill>
                <a:latin typeface="Times New Roman"/>
                <a:ea typeface="Times New Roman"/>
              </a:rPr>
              <a:t>текущий </a:t>
            </a:r>
            <a:r>
              <a:rPr lang="ru-RU" sz="1200" dirty="0">
                <a:solidFill>
                  <a:prstClr val="black"/>
                </a:solidFill>
                <a:latin typeface="Times New Roman"/>
                <a:ea typeface="Times New Roman"/>
              </a:rPr>
              <a:t>ремонт пешеходного мостика через р. Брянка</a:t>
            </a:r>
            <a:r>
              <a:rPr lang="ru-RU" sz="1200" dirty="0" smtClean="0">
                <a:solidFill>
                  <a:schemeClr val="tx1"/>
                </a:solidFill>
                <a:latin typeface="Times New Roman"/>
                <a:ea typeface="Times New Roman"/>
              </a:rPr>
              <a:t>– 107,4</a:t>
            </a:r>
          </a:p>
          <a:p>
            <a:pPr lvl="0" algn="l"/>
            <a:r>
              <a:rPr lang="ru-RU" sz="1200" dirty="0" smtClean="0">
                <a:solidFill>
                  <a:schemeClr val="tx1"/>
                </a:solidFill>
                <a:latin typeface="Times New Roman"/>
                <a:ea typeface="Times New Roman"/>
              </a:rPr>
              <a:t>устройство </a:t>
            </a:r>
            <a:r>
              <a:rPr lang="ru-RU" sz="1200" dirty="0">
                <a:solidFill>
                  <a:schemeClr val="tx1"/>
                </a:solidFill>
                <a:latin typeface="Times New Roman"/>
                <a:ea typeface="Times New Roman"/>
              </a:rPr>
              <a:t>и демонтаж зимнего </a:t>
            </a:r>
            <a:r>
              <a:rPr lang="ru-RU" sz="1200" dirty="0" smtClean="0">
                <a:solidFill>
                  <a:schemeClr val="tx1"/>
                </a:solidFill>
                <a:latin typeface="Times New Roman"/>
                <a:ea typeface="Times New Roman"/>
              </a:rPr>
              <a:t>городка – 250,0 </a:t>
            </a:r>
          </a:p>
          <a:p>
            <a:pPr algn="l"/>
            <a:r>
              <a:rPr lang="ru-RU" sz="1200" dirty="0" smtClean="0">
                <a:solidFill>
                  <a:schemeClr val="tx1"/>
                </a:solidFill>
                <a:latin typeface="Times New Roman"/>
                <a:ea typeface="Times New Roman"/>
              </a:rPr>
              <a:t>покос </a:t>
            </a:r>
            <a:r>
              <a:rPr lang="ru-RU" sz="1200" dirty="0">
                <a:solidFill>
                  <a:schemeClr val="tx1"/>
                </a:solidFill>
                <a:latin typeface="Times New Roman"/>
                <a:ea typeface="Times New Roman"/>
              </a:rPr>
              <a:t>травы – </a:t>
            </a:r>
            <a:r>
              <a:rPr lang="ru-RU" sz="1200" dirty="0" smtClean="0">
                <a:solidFill>
                  <a:schemeClr val="tx1"/>
                </a:solidFill>
                <a:latin typeface="Times New Roman"/>
                <a:ea typeface="Times New Roman"/>
              </a:rPr>
              <a:t>153,6</a:t>
            </a:r>
          </a:p>
          <a:p>
            <a:pPr algn="l"/>
            <a:r>
              <a:rPr lang="ru-RU" sz="1200" dirty="0" smtClean="0">
                <a:solidFill>
                  <a:prstClr val="black"/>
                </a:solidFill>
                <a:latin typeface="Times New Roman"/>
                <a:ea typeface="Times New Roman"/>
              </a:rPr>
              <a:t>содержание </a:t>
            </a:r>
            <a:r>
              <a:rPr lang="ru-RU" sz="1200" dirty="0">
                <a:solidFill>
                  <a:prstClr val="black"/>
                </a:solidFill>
                <a:latin typeface="Times New Roman"/>
                <a:ea typeface="Times New Roman"/>
              </a:rPr>
              <a:t>кладбища – </a:t>
            </a:r>
            <a:r>
              <a:rPr lang="ru-RU" sz="1200" dirty="0" smtClean="0">
                <a:solidFill>
                  <a:prstClr val="black"/>
                </a:solidFill>
                <a:latin typeface="Times New Roman"/>
                <a:ea typeface="Times New Roman"/>
              </a:rPr>
              <a:t>251,6</a:t>
            </a:r>
            <a:endParaRPr lang="ru-RU" sz="1200" dirty="0">
              <a:solidFill>
                <a:prstClr val="black"/>
              </a:solidFill>
              <a:latin typeface="Times New Roman"/>
              <a:ea typeface="Times New Roman"/>
            </a:endParaRPr>
          </a:p>
          <a:p>
            <a:pPr algn="l"/>
            <a:r>
              <a:rPr lang="ru-RU" sz="1100" dirty="0">
                <a:solidFill>
                  <a:schemeClr val="tx1"/>
                </a:solidFill>
                <a:latin typeface="Times New Roman"/>
                <a:cs typeface="Times New Roman" pitchFamily="18" charset="0"/>
              </a:rPr>
              <a:t>		</a:t>
            </a:r>
            <a:endParaRPr lang="ru-RU" sz="1100" dirty="0">
              <a:solidFill>
                <a:schemeClr val="tx1"/>
              </a:solidFill>
              <a:latin typeface="Times New Roman" pitchFamily="18" charset="0"/>
              <a:cs typeface="Times New Roman" pitchFamily="18" charset="0"/>
            </a:endParaRPr>
          </a:p>
        </p:txBody>
      </p:sp>
      <p:sp>
        <p:nvSpPr>
          <p:cNvPr id="5" name="Подзаголовок 2"/>
          <p:cNvSpPr txBox="1">
            <a:spLocks/>
          </p:cNvSpPr>
          <p:nvPr/>
        </p:nvSpPr>
        <p:spPr>
          <a:xfrm>
            <a:off x="4788024" y="1844824"/>
            <a:ext cx="4211960" cy="486077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ru-RU" sz="1100" b="1" dirty="0" smtClean="0">
                <a:solidFill>
                  <a:prstClr val="black"/>
                </a:solidFill>
                <a:latin typeface="Times New Roman" pitchFamily="18" charset="0"/>
                <a:cs typeface="Times New Roman" pitchFamily="18" charset="0"/>
              </a:rPr>
              <a:t>п. Вангаш на сумму 1 165,1</a:t>
            </a:r>
          </a:p>
          <a:p>
            <a:pPr algn="l"/>
            <a:r>
              <a:rPr lang="ru-RU" sz="1100" dirty="0" smtClean="0">
                <a:solidFill>
                  <a:prstClr val="black"/>
                </a:solidFill>
                <a:latin typeface="Times New Roman" pitchFamily="18" charset="0"/>
                <a:cs typeface="Times New Roman" pitchFamily="18" charset="0"/>
              </a:rPr>
              <a:t>благоустройство и озеленение – 301,1</a:t>
            </a:r>
          </a:p>
          <a:p>
            <a:pPr algn="l"/>
            <a:r>
              <a:rPr lang="ru-RU" sz="1100" dirty="0" smtClean="0">
                <a:solidFill>
                  <a:prstClr val="black"/>
                </a:solidFill>
                <a:latin typeface="Times New Roman" pitchFamily="18" charset="0"/>
                <a:cs typeface="Times New Roman" pitchFamily="18" charset="0"/>
              </a:rPr>
              <a:t>с</a:t>
            </a:r>
            <a:r>
              <a:rPr lang="ru-RU" sz="1100" dirty="0" smtClean="0">
                <a:solidFill>
                  <a:prstClr val="black"/>
                </a:solidFill>
                <a:latin typeface="Times New Roman"/>
                <a:ea typeface="Times New Roman"/>
              </a:rPr>
              <a:t>одержание территорий общего пользования – 460,6</a:t>
            </a:r>
          </a:p>
          <a:p>
            <a:pPr algn="l"/>
            <a:r>
              <a:rPr lang="ru-RU" sz="1100" dirty="0" smtClean="0">
                <a:solidFill>
                  <a:prstClr val="black"/>
                </a:solidFill>
                <a:latin typeface="Times New Roman"/>
                <a:cs typeface="Times New Roman" pitchFamily="18" charset="0"/>
              </a:rPr>
              <a:t>п</a:t>
            </a:r>
            <a:r>
              <a:rPr lang="ru-RU" sz="1100" dirty="0" smtClean="0">
                <a:solidFill>
                  <a:prstClr val="black"/>
                </a:solidFill>
                <a:latin typeface="Times New Roman"/>
                <a:ea typeface="Times New Roman"/>
              </a:rPr>
              <a:t>риобретение, доставка, хранение, установка и </a:t>
            </a:r>
          </a:p>
          <a:p>
            <a:pPr algn="l"/>
            <a:r>
              <a:rPr lang="ru-RU" sz="1100" dirty="0" smtClean="0">
                <a:solidFill>
                  <a:prstClr val="black"/>
                </a:solidFill>
                <a:latin typeface="Times New Roman"/>
                <a:ea typeface="Times New Roman"/>
              </a:rPr>
              <a:t>демонтаж баннеров, аншлагов, флагов, гирлянд, прочей баннерной продукции –104,3</a:t>
            </a:r>
          </a:p>
          <a:p>
            <a:pPr algn="l"/>
            <a:r>
              <a:rPr lang="ru-RU" sz="1100" dirty="0" smtClean="0">
                <a:solidFill>
                  <a:prstClr val="black"/>
                </a:solidFill>
                <a:latin typeface="Times New Roman"/>
                <a:ea typeface="Times New Roman"/>
              </a:rPr>
              <a:t>устройство </a:t>
            </a:r>
            <a:r>
              <a:rPr lang="ru-RU" sz="1100" dirty="0" err="1" smtClean="0">
                <a:solidFill>
                  <a:prstClr val="black"/>
                </a:solidFill>
                <a:latin typeface="Times New Roman"/>
                <a:ea typeface="Times New Roman"/>
              </a:rPr>
              <a:t>штакетного</a:t>
            </a:r>
            <a:r>
              <a:rPr lang="ru-RU" sz="1100" dirty="0" smtClean="0">
                <a:solidFill>
                  <a:prstClr val="black"/>
                </a:solidFill>
                <a:latin typeface="Times New Roman"/>
                <a:ea typeface="Times New Roman"/>
              </a:rPr>
              <a:t> ограждения, ул. Студенческая, 4 – 82,6</a:t>
            </a:r>
          </a:p>
          <a:p>
            <a:pPr algn="l"/>
            <a:r>
              <a:rPr lang="ru-RU" sz="1100" dirty="0" smtClean="0">
                <a:solidFill>
                  <a:prstClr val="black"/>
                </a:solidFill>
                <a:latin typeface="Times New Roman"/>
                <a:cs typeface="Times New Roman" pitchFamily="18" charset="0"/>
              </a:rPr>
              <a:t>у</a:t>
            </a:r>
            <a:r>
              <a:rPr lang="ru-RU" sz="1100" dirty="0" smtClean="0">
                <a:solidFill>
                  <a:prstClr val="black"/>
                </a:solidFill>
                <a:latin typeface="Times New Roman"/>
                <a:ea typeface="Times New Roman"/>
              </a:rPr>
              <a:t>стройство и демонтаж зимнего городка – 55,4</a:t>
            </a:r>
          </a:p>
          <a:p>
            <a:pPr algn="l"/>
            <a:r>
              <a:rPr lang="ru-RU" sz="1100" dirty="0">
                <a:solidFill>
                  <a:prstClr val="black"/>
                </a:solidFill>
                <a:latin typeface="Times New Roman"/>
                <a:ea typeface="Times New Roman"/>
              </a:rPr>
              <a:t>содержание кладбища – </a:t>
            </a:r>
            <a:r>
              <a:rPr lang="ru-RU" sz="1100" dirty="0" smtClean="0">
                <a:solidFill>
                  <a:prstClr val="black"/>
                </a:solidFill>
                <a:latin typeface="Times New Roman"/>
                <a:ea typeface="Times New Roman"/>
              </a:rPr>
              <a:t>161,1</a:t>
            </a:r>
            <a:endParaRPr lang="ru-RU" sz="1100" dirty="0">
              <a:solidFill>
                <a:prstClr val="black"/>
              </a:solidFill>
              <a:latin typeface="Times New Roman"/>
              <a:ea typeface="Times New Roman"/>
            </a:endParaRPr>
          </a:p>
          <a:p>
            <a:pPr algn="l"/>
            <a:r>
              <a:rPr lang="ru-RU" sz="1100" b="1" dirty="0" smtClean="0">
                <a:solidFill>
                  <a:prstClr val="black"/>
                </a:solidFill>
                <a:latin typeface="Times New Roman"/>
                <a:cs typeface="Times New Roman" pitchFamily="18" charset="0"/>
              </a:rPr>
              <a:t>п. Вельмо </a:t>
            </a:r>
            <a:r>
              <a:rPr lang="ru-RU" sz="1100" b="1" dirty="0" smtClean="0">
                <a:solidFill>
                  <a:prstClr val="black"/>
                </a:solidFill>
                <a:latin typeface="Times New Roman" pitchFamily="18" charset="0"/>
                <a:cs typeface="Times New Roman" pitchFamily="18" charset="0"/>
              </a:rPr>
              <a:t>на сумму 356,7</a:t>
            </a:r>
          </a:p>
          <a:p>
            <a:pPr algn="l"/>
            <a:r>
              <a:rPr lang="ru-RU" sz="1100" dirty="0" smtClean="0">
                <a:solidFill>
                  <a:prstClr val="black"/>
                </a:solidFill>
                <a:latin typeface="Times New Roman"/>
                <a:cs typeface="Times New Roman" pitchFamily="18" charset="0"/>
              </a:rPr>
              <a:t>о</a:t>
            </a:r>
            <a:r>
              <a:rPr lang="ru-RU" sz="1100" dirty="0" smtClean="0">
                <a:solidFill>
                  <a:prstClr val="black"/>
                </a:solidFill>
                <a:latin typeface="Times New Roman"/>
                <a:ea typeface="Times New Roman"/>
              </a:rPr>
              <a:t>бустройство безопасного пешеходного перехода </a:t>
            </a:r>
          </a:p>
          <a:p>
            <a:pPr algn="l"/>
            <a:r>
              <a:rPr lang="ru-RU" sz="1100" dirty="0" smtClean="0">
                <a:solidFill>
                  <a:prstClr val="black"/>
                </a:solidFill>
                <a:latin typeface="Times New Roman"/>
                <a:ea typeface="Times New Roman"/>
              </a:rPr>
              <a:t>по льду через р. </a:t>
            </a:r>
            <a:r>
              <a:rPr lang="ru-RU" sz="1100" dirty="0" err="1" smtClean="0">
                <a:solidFill>
                  <a:prstClr val="black"/>
                </a:solidFill>
                <a:latin typeface="Times New Roman"/>
                <a:ea typeface="Times New Roman"/>
              </a:rPr>
              <a:t>Вельмо</a:t>
            </a:r>
            <a:r>
              <a:rPr lang="ru-RU" sz="1100" dirty="0" smtClean="0">
                <a:solidFill>
                  <a:prstClr val="black"/>
                </a:solidFill>
                <a:latin typeface="Times New Roman"/>
                <a:ea typeface="Times New Roman"/>
              </a:rPr>
              <a:t> – 116,1</a:t>
            </a:r>
            <a:r>
              <a:rPr lang="ru-RU" sz="1100" dirty="0" smtClean="0">
                <a:solidFill>
                  <a:prstClr val="black"/>
                </a:solidFill>
                <a:latin typeface="Times New Roman"/>
                <a:cs typeface="Times New Roman" pitchFamily="18" charset="0"/>
              </a:rPr>
              <a:t>	</a:t>
            </a:r>
          </a:p>
          <a:p>
            <a:pPr algn="l"/>
            <a:r>
              <a:rPr lang="ru-RU" sz="1100" dirty="0" smtClean="0">
                <a:solidFill>
                  <a:prstClr val="black"/>
                </a:solidFill>
                <a:latin typeface="Times New Roman"/>
                <a:ea typeface="Times New Roman"/>
              </a:rPr>
              <a:t>устройство и демонтаж зимнего городка – 82,9</a:t>
            </a:r>
          </a:p>
          <a:p>
            <a:pPr algn="l"/>
            <a:r>
              <a:rPr lang="ru-RU" sz="1100" dirty="0" smtClean="0">
                <a:solidFill>
                  <a:prstClr val="black"/>
                </a:solidFill>
                <a:latin typeface="Times New Roman"/>
                <a:ea typeface="Times New Roman"/>
              </a:rPr>
              <a:t>покос травы – 129,4</a:t>
            </a:r>
          </a:p>
          <a:p>
            <a:pPr algn="l"/>
            <a:r>
              <a:rPr lang="ru-RU" sz="1100" dirty="0">
                <a:solidFill>
                  <a:prstClr val="black"/>
                </a:solidFill>
                <a:latin typeface="Times New Roman"/>
                <a:ea typeface="Times New Roman"/>
              </a:rPr>
              <a:t>содержание кладбища – </a:t>
            </a:r>
            <a:r>
              <a:rPr lang="ru-RU" sz="1100" dirty="0" smtClean="0">
                <a:solidFill>
                  <a:prstClr val="black"/>
                </a:solidFill>
                <a:latin typeface="Times New Roman"/>
                <a:ea typeface="Times New Roman"/>
              </a:rPr>
              <a:t>28,3</a:t>
            </a:r>
          </a:p>
          <a:p>
            <a:pPr algn="l"/>
            <a:endParaRPr lang="ru-RU" sz="1100" dirty="0" smtClean="0">
              <a:solidFill>
                <a:prstClr val="black"/>
              </a:solidFill>
              <a:latin typeface="Times New Roman"/>
              <a:ea typeface="Times New Roman"/>
            </a:endParaRPr>
          </a:p>
          <a:p>
            <a:pPr algn="l"/>
            <a:r>
              <a:rPr lang="ru-RU" sz="1100" dirty="0" smtClean="0">
                <a:solidFill>
                  <a:prstClr val="black"/>
                </a:solidFill>
                <a:latin typeface="Times New Roman"/>
                <a:cs typeface="Times New Roman" pitchFamily="18" charset="0"/>
              </a:rPr>
              <a:t>		</a:t>
            </a:r>
            <a:endParaRPr lang="ru-RU" sz="1100" dirty="0">
              <a:solidFill>
                <a:prstClr val="black"/>
              </a:solidFill>
              <a:latin typeface="Times New Roman" pitchFamily="18" charset="0"/>
              <a:cs typeface="Times New Roman" pitchFamily="18" charset="0"/>
            </a:endParaRPr>
          </a:p>
        </p:txBody>
      </p:sp>
      <p:pic>
        <p:nvPicPr>
          <p:cNvPr id="6146" name="Picture 2" descr="C:\Users\user\Pictures\images (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5541" y="789459"/>
            <a:ext cx="42672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user\Pictures\images (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2509" y="4941168"/>
            <a:ext cx="2657475"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3247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 y="29912"/>
            <a:ext cx="8229600" cy="576064"/>
          </a:xfrm>
        </p:spPr>
        <p:txBody>
          <a:bodyPr>
            <a:normAutofit fontScale="90000"/>
          </a:bodyPr>
          <a:lstStyle/>
          <a:p>
            <a:r>
              <a:rPr lang="ru-RU" sz="1600" dirty="0">
                <a:latin typeface="Times New Roman" pitchFamily="18" charset="0"/>
                <a:cs typeface="Times New Roman" pitchFamily="18" charset="0"/>
              </a:rPr>
              <a:t>Муниципальная программа «Развитие социальных отношений, рост благополучия и защищенности граждан в Северо-Енисейском районе»</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732870227"/>
              </p:ext>
            </p:extLst>
          </p:nvPr>
        </p:nvGraphicFramePr>
        <p:xfrm>
          <a:off x="251520" y="1772816"/>
          <a:ext cx="843528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623955234"/>
              </p:ext>
            </p:extLst>
          </p:nvPr>
        </p:nvGraphicFramePr>
        <p:xfrm>
          <a:off x="251519" y="1916832"/>
          <a:ext cx="8856985" cy="370840"/>
        </p:xfrm>
        <a:graphic>
          <a:graphicData uri="http://schemas.openxmlformats.org/drawingml/2006/table">
            <a:tbl>
              <a:tblPr firstRow="1" bandRow="1">
                <a:tableStyleId>{5C22544A-7EE6-4342-B048-85BDC9FD1C3A}</a:tableStyleId>
              </a:tblPr>
              <a:tblGrid>
                <a:gridCol w="1476166"/>
                <a:gridCol w="3852427"/>
                <a:gridCol w="3528392"/>
              </a:tblGrid>
              <a:tr h="370840">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solidFill>
                      <a:schemeClr val="bg1"/>
                    </a:solidFill>
                  </a:tcPr>
                </a:tc>
                <a:tc>
                  <a:txBody>
                    <a:bodyPr/>
                    <a:lstStyle/>
                    <a:p>
                      <a:r>
                        <a:rPr lang="ru-RU" dirty="0" smtClean="0">
                          <a:solidFill>
                            <a:schemeClr val="tx1"/>
                          </a:solidFill>
                          <a:latin typeface="Times New Roman" pitchFamily="18" charset="0"/>
                          <a:cs typeface="Times New Roman" pitchFamily="18" charset="0"/>
                        </a:rPr>
                        <a:t>Источники финансирования</a:t>
                      </a:r>
                      <a:endParaRPr lang="ru-RU" dirty="0">
                        <a:solidFill>
                          <a:schemeClr val="tx1"/>
                        </a:solidFill>
                        <a:latin typeface="Times New Roman" pitchFamily="18" charset="0"/>
                        <a:cs typeface="Times New Roman" pitchFamily="18" charset="0"/>
                      </a:endParaRPr>
                    </a:p>
                  </a:txBody>
                  <a:tcPr>
                    <a:solidFill>
                      <a:schemeClr val="bg1"/>
                    </a:solidFill>
                  </a:tcPr>
                </a:tc>
              </a:tr>
            </a:tbl>
          </a:graphicData>
        </a:graphic>
      </p:graphicFrame>
      <p:sp>
        <p:nvSpPr>
          <p:cNvPr id="6" name="Скругленный прямоугольник 5"/>
          <p:cNvSpPr/>
          <p:nvPr/>
        </p:nvSpPr>
        <p:spPr>
          <a:xfrm>
            <a:off x="5779332" y="2564904"/>
            <a:ext cx="1284152" cy="349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2 296,9</a:t>
            </a:r>
            <a:endParaRPr lang="ru-RU" sz="1000" dirty="0">
              <a:latin typeface="Times New Roman" pitchFamily="18" charset="0"/>
              <a:cs typeface="Times New Roman" pitchFamily="18" charset="0"/>
            </a:endParaRPr>
          </a:p>
        </p:txBody>
      </p:sp>
      <p:sp>
        <p:nvSpPr>
          <p:cNvPr id="8" name="Скругленный прямоугольник 7"/>
          <p:cNvSpPr/>
          <p:nvPr/>
        </p:nvSpPr>
        <p:spPr>
          <a:xfrm>
            <a:off x="7236296" y="3137579"/>
            <a:ext cx="129614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1 191,3</a:t>
            </a:r>
            <a:endParaRPr lang="ru-RU" sz="1000" dirty="0">
              <a:latin typeface="Times New Roman" pitchFamily="18" charset="0"/>
              <a:cs typeface="Times New Roman" pitchFamily="18" charset="0"/>
            </a:endParaRPr>
          </a:p>
        </p:txBody>
      </p:sp>
      <p:sp>
        <p:nvSpPr>
          <p:cNvPr id="9" name="Скругленный прямоугольник 8"/>
          <p:cNvSpPr/>
          <p:nvPr/>
        </p:nvSpPr>
        <p:spPr>
          <a:xfrm>
            <a:off x="5783217" y="4221088"/>
            <a:ext cx="1284152"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3 405,7</a:t>
            </a:r>
            <a:endParaRPr lang="ru-RU" sz="1000" dirty="0">
              <a:latin typeface="Times New Roman" pitchFamily="18" charset="0"/>
              <a:cs typeface="Times New Roman" pitchFamily="18" charset="0"/>
            </a:endParaRPr>
          </a:p>
        </p:txBody>
      </p:sp>
      <p:sp>
        <p:nvSpPr>
          <p:cNvPr id="10" name="Скругленный прямоугольник 9"/>
          <p:cNvSpPr/>
          <p:nvPr/>
        </p:nvSpPr>
        <p:spPr>
          <a:xfrm>
            <a:off x="7236296" y="2564904"/>
            <a:ext cx="1296144" cy="3186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Краевой бюджет</a:t>
            </a:r>
          </a:p>
          <a:p>
            <a:pPr algn="ctr"/>
            <a:r>
              <a:rPr lang="ru-RU" sz="1000" dirty="0" smtClean="0">
                <a:latin typeface="Times New Roman" pitchFamily="18" charset="0"/>
                <a:cs typeface="Times New Roman" pitchFamily="18" charset="0"/>
              </a:rPr>
              <a:t>1 045,5</a:t>
            </a:r>
          </a:p>
        </p:txBody>
      </p:sp>
      <p:sp>
        <p:nvSpPr>
          <p:cNvPr id="11" name="Скругленный прямоугольник 10"/>
          <p:cNvSpPr/>
          <p:nvPr/>
        </p:nvSpPr>
        <p:spPr>
          <a:xfrm>
            <a:off x="5778868" y="3137579"/>
            <a:ext cx="1271234" cy="3159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233,2</a:t>
            </a:r>
            <a:endParaRPr lang="ru-RU" sz="1000" dirty="0">
              <a:latin typeface="Times New Roman" pitchFamily="18" charset="0"/>
              <a:cs typeface="Times New Roman" pitchFamily="18" charset="0"/>
            </a:endParaRPr>
          </a:p>
        </p:txBody>
      </p:sp>
      <p:sp>
        <p:nvSpPr>
          <p:cNvPr id="12" name="Скругленный прямоугольник 11"/>
          <p:cNvSpPr/>
          <p:nvPr/>
        </p:nvSpPr>
        <p:spPr>
          <a:xfrm>
            <a:off x="5767311" y="3564566"/>
            <a:ext cx="1294348" cy="326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14 541,4</a:t>
            </a:r>
            <a:endParaRPr lang="ru-RU" sz="1000" dirty="0">
              <a:latin typeface="Times New Roman" pitchFamily="18" charset="0"/>
              <a:cs typeface="Times New Roman" pitchFamily="18" charset="0"/>
            </a:endParaRPr>
          </a:p>
        </p:txBody>
      </p:sp>
      <p:sp>
        <p:nvSpPr>
          <p:cNvPr id="13" name="Скругленный прямоугольник 12"/>
          <p:cNvSpPr/>
          <p:nvPr/>
        </p:nvSpPr>
        <p:spPr>
          <a:xfrm>
            <a:off x="5785620" y="5186203"/>
            <a:ext cx="127157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1 903,5</a:t>
            </a:r>
            <a:endParaRPr lang="ru-RU" sz="1000" dirty="0">
              <a:latin typeface="Times New Roman" pitchFamily="18" charset="0"/>
              <a:cs typeface="Times New Roman" pitchFamily="18" charset="0"/>
            </a:endParaRPr>
          </a:p>
        </p:txBody>
      </p:sp>
      <p:sp>
        <p:nvSpPr>
          <p:cNvPr id="14" name="Скругленный прямоугольник 13"/>
          <p:cNvSpPr/>
          <p:nvPr/>
        </p:nvSpPr>
        <p:spPr>
          <a:xfrm>
            <a:off x="5785620" y="6165304"/>
            <a:ext cx="1264482"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latin typeface="Times New Roman" pitchFamily="18" charset="0"/>
                <a:cs typeface="Times New Roman" pitchFamily="18" charset="0"/>
              </a:rPr>
              <a:t>Местный бюджет</a:t>
            </a:r>
          </a:p>
          <a:p>
            <a:pPr algn="ctr"/>
            <a:r>
              <a:rPr lang="ru-RU" sz="1000" dirty="0" smtClean="0">
                <a:latin typeface="Times New Roman" pitchFamily="18" charset="0"/>
                <a:cs typeface="Times New Roman" pitchFamily="18" charset="0"/>
              </a:rPr>
              <a:t>141,0</a:t>
            </a:r>
            <a:endParaRPr lang="ru-RU" sz="1000" dirty="0">
              <a:latin typeface="Times New Roman" pitchFamily="18" charset="0"/>
              <a:cs typeface="Times New Roman" pitchFamily="18" charset="0"/>
            </a:endParaRPr>
          </a:p>
        </p:txBody>
      </p:sp>
      <p:sp>
        <p:nvSpPr>
          <p:cNvPr id="15" name="Скругленный прямоугольник 14"/>
          <p:cNvSpPr/>
          <p:nvPr/>
        </p:nvSpPr>
        <p:spPr>
          <a:xfrm>
            <a:off x="334503" y="620688"/>
            <a:ext cx="85689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720000"/>
            <a:r>
              <a:rPr lang="ru-RU" sz="1000" dirty="0" smtClean="0">
                <a:solidFill>
                  <a:schemeClr val="bg1"/>
                </a:solidFill>
                <a:latin typeface="Times New Roman" pitchFamily="18" charset="0"/>
                <a:ea typeface="Times New Roman" pitchFamily="18" charset="0"/>
                <a:cs typeface="Times New Roman" pitchFamily="18" charset="0"/>
              </a:rPr>
              <a:t>Цели </a:t>
            </a:r>
            <a:r>
              <a:rPr lang="ru-RU" sz="1000" dirty="0">
                <a:solidFill>
                  <a:schemeClr val="bg1"/>
                </a:solidFill>
                <a:latin typeface="Times New Roman" pitchFamily="18" charset="0"/>
                <a:ea typeface="Times New Roman" pitchFamily="18" charset="0"/>
                <a:cs typeface="Times New Roman" pitchFamily="18" charset="0"/>
              </a:rPr>
              <a:t>муниципальной программы –  эффективное и</a:t>
            </a:r>
            <a:r>
              <a:rPr lang="ru-RU" sz="1000" dirty="0">
                <a:solidFill>
                  <a:schemeClr val="bg1"/>
                </a:solidFill>
                <a:latin typeface="Times New Roman" pitchFamily="18" charset="0"/>
                <a:cs typeface="Times New Roman" pitchFamily="18" charset="0"/>
              </a:rPr>
              <a:t>сполнение переданных государственных полномочий по созданию и обеспечению деятельности комиссии по делам несовершеннолетних, по опеке и попечительству в отношении совершеннолетних граждан, а также в сфере патронажа, </a:t>
            </a:r>
            <a:r>
              <a:rPr lang="ru-RU" sz="1000" dirty="0">
                <a:solidFill>
                  <a:schemeClr val="bg1"/>
                </a:solidFill>
                <a:latin typeface="Times New Roman" pitchFamily="18" charset="0"/>
                <a:ea typeface="Times New Roman" pitchFamily="18" charset="0"/>
                <a:cs typeface="Times New Roman" pitchFamily="18" charset="0"/>
              </a:rPr>
              <a:t>повышение качества и степени социальной защищенности отдельных категорий граждан путем предоставления дополнительных мер социальной поддержки для отдельных категорий граждан, реализация прав муниципальных служащих на пенсионное обеспечение за выслугу </a:t>
            </a:r>
            <a:r>
              <a:rPr lang="ru-RU" sz="1000" dirty="0" smtClean="0">
                <a:solidFill>
                  <a:schemeClr val="bg1"/>
                </a:solidFill>
                <a:latin typeface="Times New Roman" pitchFamily="18" charset="0"/>
                <a:ea typeface="Times New Roman" pitchFamily="18" charset="0"/>
                <a:cs typeface="Times New Roman" pitchFamily="18" charset="0"/>
              </a:rPr>
              <a:t>лет</a:t>
            </a:r>
            <a:endParaRPr lang="ru-RU" sz="1000" dirty="0">
              <a:solidFill>
                <a:schemeClr val="bg1"/>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2893040556"/>
              </p:ext>
            </p:extLst>
          </p:nvPr>
        </p:nvGraphicFramePr>
        <p:xfrm>
          <a:off x="278378" y="1340768"/>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2022</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117 683,0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25 267,8</a:t>
                      </a:r>
                      <a:endParaRPr lang="ru-RU" sz="1000" dirty="0">
                        <a:latin typeface="Times New Roman" pitchFamily="18" charset="0"/>
                        <a:cs typeface="Times New Roman" pitchFamily="18" charset="0"/>
                      </a:endParaRPr>
                    </a:p>
                  </a:txBody>
                  <a:tcPr/>
                </a:tc>
                <a:tc>
                  <a:txBody>
                    <a:bodyPr/>
                    <a:lstStyle/>
                    <a:p>
                      <a:pPr algn="ctr"/>
                      <a:r>
                        <a:rPr lang="ru-RU" sz="1000" b="1" dirty="0" smtClean="0">
                          <a:latin typeface="Times New Roman" pitchFamily="18" charset="0"/>
                          <a:cs typeface="Times New Roman" pitchFamily="18" charset="0"/>
                        </a:rPr>
                        <a:t>24 758,5</a:t>
                      </a:r>
                      <a:endParaRPr lang="ru-RU" sz="1000" b="1" dirty="0">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21 523,8</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51 513,3</a:t>
                      </a:r>
                      <a:endParaRPr lang="ru-RU" sz="1000" dirty="0">
                        <a:latin typeface="Times New Roman" pitchFamily="18" charset="0"/>
                        <a:cs typeface="Times New Roman" pitchFamily="18" charset="0"/>
                      </a:endParaRPr>
                    </a:p>
                  </a:txBody>
                  <a:tcPr/>
                </a:tc>
              </a:tr>
            </a:tbl>
          </a:graphicData>
        </a:graphic>
      </p:graphicFrame>
      <p:pic>
        <p:nvPicPr>
          <p:cNvPr id="1027" name="Picture 3" descr="C:\Users\User3\Desktop\бюджет для граждан варианты\221a3a92409d597ddbb27c4a95861e3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50103" y="4989574"/>
            <a:ext cx="2093898" cy="1850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645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0" y="-290218"/>
            <a:ext cx="9144000" cy="92025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endParaRPr lang="ru-RU" sz="1200" b="1" dirty="0" smtClean="0">
              <a:latin typeface="Times New Roman" pitchFamily="18" charset="0"/>
              <a:ea typeface="Calibri" pitchFamily="34" charset="0"/>
              <a:cs typeface="Times New Roman" pitchFamily="18" charset="0"/>
            </a:endParaRPr>
          </a:p>
          <a:p>
            <a:pPr algn="just"/>
            <a:r>
              <a:rPr lang="ru-RU" sz="1200" b="1" dirty="0">
                <a:latin typeface="Times New Roman" pitchFamily="18" charset="0"/>
                <a:ea typeface="Calibri" pitchFamily="34" charset="0"/>
                <a:cs typeface="Times New Roman" pitchFamily="18" charset="0"/>
              </a:rPr>
              <a:t>Источники финансирования дефицита бюджета </a:t>
            </a:r>
            <a:r>
              <a:rPr lang="ru-RU" sz="1200" dirty="0">
                <a:latin typeface="Times New Roman" pitchFamily="18" charset="0"/>
                <a:ea typeface="Calibri" pitchFamily="34" charset="0"/>
                <a:cs typeface="Times New Roman" pitchFamily="18" charset="0"/>
              </a:rPr>
              <a:t>- средства, привлекаемые в бюджет для покрытия дефицита бюджета кредиты банков, кредиты от других уровней бюджетов, кредиты финансовых международных организаций, ценные бумаги, иные источники.</a:t>
            </a:r>
          </a:p>
          <a:p>
            <a:pPr algn="just"/>
            <a:r>
              <a:rPr lang="ru-RU" sz="1200" b="1" dirty="0" smtClean="0">
                <a:latin typeface="Times New Roman" pitchFamily="18" charset="0"/>
                <a:ea typeface="Calibri" pitchFamily="34" charset="0"/>
                <a:cs typeface="Times New Roman" pitchFamily="18" charset="0"/>
              </a:rPr>
              <a:t>Иные </a:t>
            </a:r>
            <a:r>
              <a:rPr lang="ru-RU" sz="1200" b="1" dirty="0">
                <a:latin typeface="Times New Roman" pitchFamily="18" charset="0"/>
                <a:ea typeface="Calibri" pitchFamily="34" charset="0"/>
                <a:cs typeface="Times New Roman" pitchFamily="18" charset="0"/>
              </a:rPr>
              <a:t>межбюджетные трансферты</a:t>
            </a:r>
            <a:r>
              <a:rPr lang="ru-RU" sz="1200" dirty="0">
                <a:latin typeface="Times New Roman" pitchFamily="18" charset="0"/>
                <a:ea typeface="Calibri" pitchFamily="34" charset="0"/>
                <a:cs typeface="Times New Roman" pitchFamily="18" charset="0"/>
              </a:rPr>
              <a:t> – это прочие безвозмездные поступления из бюджетов другого уровня бюджетной системы Российской Федерации. </a:t>
            </a:r>
          </a:p>
          <a:p>
            <a:pPr lvl="0" algn="just" eaLnBrk="0" hangingPunct="0"/>
            <a:r>
              <a:rPr lang="ru-RU" sz="1200" b="1" dirty="0" smtClean="0">
                <a:latin typeface="Times New Roman" pitchFamily="18" charset="0"/>
                <a:ea typeface="Calibri" pitchFamily="34" charset="0"/>
                <a:cs typeface="Times New Roman" pitchFamily="18" charset="0"/>
              </a:rPr>
              <a:t>Кассовое обслуживание исполнения бюджета</a:t>
            </a:r>
            <a:r>
              <a:rPr lang="ru-RU" sz="1200" dirty="0" smtClean="0">
                <a:latin typeface="Times New Roman" pitchFamily="18" charset="0"/>
                <a:ea typeface="Calibri" pitchFamily="34" charset="0"/>
                <a:cs typeface="Times New Roman" pitchFamily="18" charset="0"/>
              </a:rPr>
              <a:t> - проведение и учет операций по кассовым поступлениям в бюджет и кассовым выплатам из бюджета.</a:t>
            </a:r>
            <a:endParaRPr lang="ru-RU" sz="1200" dirty="0" smtClean="0">
              <a:latin typeface="Times New Roman" pitchFamily="18" charset="0"/>
              <a:ea typeface="Times New Roman" pitchFamily="18" charset="0"/>
              <a:cs typeface="Times New Roman" pitchFamily="18" charset="0"/>
            </a:endParaRPr>
          </a:p>
          <a:p>
            <a:pPr lvl="0" algn="just" eaLnBrk="0" hangingPunct="0"/>
            <a:r>
              <a:rPr lang="ru-RU" sz="1200" b="1" dirty="0" smtClean="0">
                <a:latin typeface="Times New Roman" pitchFamily="18" charset="0"/>
                <a:ea typeface="Calibri" pitchFamily="34" charset="0"/>
                <a:cs typeface="Times New Roman" pitchFamily="18" charset="0"/>
              </a:rPr>
              <a:t>Казенное учреждение</a:t>
            </a:r>
            <a:r>
              <a:rPr lang="ru-RU" sz="1200" dirty="0" smtClean="0">
                <a:latin typeface="Times New Roman" pitchFamily="18" charset="0"/>
                <a:ea typeface="Calibri" pitchFamily="34" charset="0"/>
                <a:cs typeface="Times New Roman" pitchFamily="18" charset="0"/>
              </a:rPr>
              <a:t> - государственное (муниципальное) учреждение, осуществляющее оказание государственных (муниципальных) услуг, выполнение работ и (или) исполнение государственных (муниципальных) функций в целях обеспечения реализации предусмотренных законодательством Российской Федерации полномочий органов государственной власти (государственных органов) или органов местного самоуправления, финансовое обеспечение деятельности которого осуществляется за счет средств соответствующего бюджета на основании бюджетной сметы.</a:t>
            </a:r>
            <a:endPar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Межбюджетные трансферты</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средства, предоставляемые одним бюджетом бюджетной системы Российской Федерации другому бюджету бюджетной системы Российской Федерации. </a:t>
            </a:r>
          </a:p>
          <a:p>
            <a:pPr algn="just" eaLnBrk="0" hangingPunct="0"/>
            <a:r>
              <a:rPr lang="ru-RU" sz="1200" b="1" dirty="0" smtClean="0">
                <a:latin typeface="Times New Roman" pitchFamily="18" charset="0"/>
                <a:ea typeface="Times New Roman" pitchFamily="18" charset="0"/>
                <a:cs typeface="Times New Roman" pitchFamily="18" charset="0"/>
              </a:rPr>
              <a:t>Муниципальная программа</a:t>
            </a:r>
            <a:r>
              <a:rPr lang="ru-RU" sz="1200" dirty="0" smtClean="0">
                <a:latin typeface="Times New Roman" pitchFamily="18" charset="0"/>
                <a:ea typeface="Times New Roman" pitchFamily="18" charset="0"/>
                <a:cs typeface="Times New Roman" pitchFamily="18" charset="0"/>
              </a:rPr>
              <a:t> – </a:t>
            </a:r>
            <a:r>
              <a:rPr lang="ru-RU" sz="1200" dirty="0" smtClean="0">
                <a:latin typeface="Times New Roman" pitchFamily="18" charset="0"/>
                <a:cs typeface="Times New Roman" pitchFamily="18" charset="0"/>
              </a:rPr>
              <a:t>документ стратегического планирования, содержащий комплекс планируемых мероприятий, взаимоувязанных по задачам, срокам осуществления, исполнителям и ресурсам и обеспечивающих наиболее эффективное достижение целей и решение задач социально-экономического развития муниципального образования.</a:t>
            </a:r>
            <a:r>
              <a:rPr lang="ru-RU" sz="1200" dirty="0" smtClean="0">
                <a:latin typeface="Times New Roman" pitchFamily="18" charset="0"/>
                <a:ea typeface="Times New Roman" pitchFamily="18" charset="0"/>
                <a:cs typeface="Times New Roman" pitchFamily="18" charset="0"/>
              </a:rPr>
              <a:t> </a:t>
            </a:r>
          </a:p>
          <a:p>
            <a:pPr lvl="0" algn="just"/>
            <a:r>
              <a:rPr lang="ru-RU" sz="1200" b="1" dirty="0" smtClean="0">
                <a:latin typeface="Times New Roman" pitchFamily="18" charset="0"/>
                <a:ea typeface="Times New Roman" pitchFamily="18" charset="0"/>
                <a:cs typeface="Times New Roman" pitchFamily="18" charset="0"/>
              </a:rPr>
              <a:t>Налогоплательщики</a:t>
            </a:r>
            <a:r>
              <a:rPr lang="ru-RU" sz="1200" dirty="0" smtClean="0">
                <a:latin typeface="Times New Roman" pitchFamily="18" charset="0"/>
                <a:ea typeface="Times New Roman" pitchFamily="18" charset="0"/>
                <a:cs typeface="Times New Roman" pitchFamily="18" charset="0"/>
              </a:rPr>
              <a:t> - это организации и физические лица, на которых в соответствии с Налоговым кодексом Российской Федерации возложена обязанность уплачивать налоги и сборы. </a:t>
            </a:r>
          </a:p>
          <a:p>
            <a:pPr algn="just" eaLnBrk="0" hangingPunct="0"/>
            <a:r>
              <a:rPr lang="ru-RU" sz="1200" b="1" dirty="0" smtClean="0">
                <a:latin typeface="Times New Roman" pitchFamily="18" charset="0"/>
                <a:ea typeface="Times New Roman" pitchFamily="18" charset="0"/>
                <a:cs typeface="Times New Roman" pitchFamily="18" charset="0"/>
              </a:rPr>
              <a:t>Расходные обязательства</a:t>
            </a:r>
            <a:r>
              <a:rPr lang="ru-RU" sz="1200" dirty="0" smtClean="0">
                <a:latin typeface="Times New Roman" pitchFamily="18" charset="0"/>
                <a:ea typeface="Times New Roman" pitchFamily="18" charset="0"/>
                <a:cs typeface="Times New Roman" pitchFamily="18" charset="0"/>
              </a:rPr>
              <a:t> - </a:t>
            </a:r>
            <a:r>
              <a:rPr lang="ru-RU" sz="1200" dirty="0">
                <a:latin typeface="Times New Roman" pitchFamily="18" charset="0"/>
                <a:cs typeface="Times New Roman" pitchFamily="18" charset="0"/>
              </a:rPr>
              <a:t>обусловленные законом, иным нормативным правовым актом, договором или соглашением обязанности публично-правового образования (Российской Федерации, субъекта Российской Федерации, муниципального образования) или действующего от его имени казенного учреждения предоставить физическому или юридическому лицу, иному публично-правовому образованию, субъекту международного права средства из соответствующего бюджета;</a:t>
            </a:r>
          </a:p>
          <a:p>
            <a:pPr lvl="0" algn="just" eaLnBrk="0" hangingPunct="0"/>
            <a:r>
              <a:rPr lang="ru-RU" sz="1200" b="1" dirty="0" smtClean="0">
                <a:latin typeface="Times New Roman" pitchFamily="18" charset="0"/>
                <a:ea typeface="Times New Roman" pitchFamily="18" charset="0"/>
                <a:cs typeface="Times New Roman" pitchFamily="18" charset="0"/>
              </a:rPr>
              <a:t>Основные характеристики бюджета</a:t>
            </a:r>
            <a:r>
              <a:rPr lang="ru-RU" sz="1200" dirty="0" smtClean="0">
                <a:latin typeface="Times New Roman" pitchFamily="18" charset="0"/>
                <a:ea typeface="Times New Roman" pitchFamily="18" charset="0"/>
                <a:cs typeface="Times New Roman" pitchFamily="18" charset="0"/>
              </a:rPr>
              <a:t> - общий объем доходов бюджета, общий объем расходов, дефицит (профицит) бюджета.</a:t>
            </a:r>
          </a:p>
          <a:p>
            <a:pPr lvl="0" algn="just" eaLnBrk="0" hangingPunct="0"/>
            <a:r>
              <a:rPr lang="ru-RU" sz="1200" b="1" dirty="0" smtClean="0">
                <a:latin typeface="Times New Roman" pitchFamily="18" charset="0"/>
                <a:ea typeface="Times New Roman" pitchFamily="18" charset="0"/>
                <a:cs typeface="Times New Roman" pitchFamily="18" charset="0"/>
              </a:rPr>
              <a:t>Отчетный финансовый год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предшествующий текущему финансовому году. </a:t>
            </a:r>
          </a:p>
          <a:p>
            <a:pPr lvl="0" algn="just" eaLnBrk="0" hangingPunct="0"/>
            <a:r>
              <a:rPr lang="ru-RU" sz="1200" b="1" dirty="0" smtClean="0">
                <a:latin typeface="Times New Roman" pitchFamily="18" charset="0"/>
                <a:ea typeface="Times New Roman" pitchFamily="18" charset="0"/>
                <a:cs typeface="Times New Roman" pitchFamily="18" charset="0"/>
              </a:rPr>
              <a:t>Очередной финансовый год</a:t>
            </a:r>
            <a:r>
              <a:rPr lang="ru-RU" sz="1200" dirty="0" smtClean="0">
                <a:latin typeface="Times New Roman" pitchFamily="18" charset="0"/>
                <a:ea typeface="Times New Roman" pitchFamily="18" charset="0"/>
                <a:cs typeface="Times New Roman" pitchFamily="18" charset="0"/>
              </a:rPr>
              <a:t>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следующий за текущим финансовым годом.</a:t>
            </a:r>
          </a:p>
          <a:p>
            <a:pPr lvl="0" algn="just" eaLnBrk="0" hangingPunct="0"/>
            <a:r>
              <a:rPr lang="ru-RU" sz="1200" b="1" dirty="0" smtClean="0">
                <a:latin typeface="Times New Roman" pitchFamily="18" charset="0"/>
                <a:ea typeface="Times New Roman" pitchFamily="18" charset="0"/>
                <a:cs typeface="Times New Roman" pitchFamily="18" charset="0"/>
              </a:rPr>
              <a:t>Плановый период </a:t>
            </a:r>
            <a:r>
              <a:rPr lang="ru-RU" sz="1200" dirty="0" smtClean="0">
                <a:latin typeface="Times New Roman" pitchFamily="18" charset="0"/>
                <a:ea typeface="Times New Roman" pitchFamily="18" charset="0"/>
                <a:cs typeface="Times New Roman" pitchFamily="18" charset="0"/>
              </a:rPr>
              <a:t>- два финансовых года, следующие за очередным финансовым годом.</a:t>
            </a:r>
          </a:p>
          <a:p>
            <a:pPr algn="just" eaLnBrk="0" hangingPunct="0"/>
            <a:r>
              <a:rPr lang="ru-RU" sz="1200" b="1" dirty="0" smtClean="0">
                <a:latin typeface="Times New Roman" pitchFamily="18" charset="0"/>
                <a:ea typeface="Times New Roman" pitchFamily="18" charset="0"/>
                <a:cs typeface="Times New Roman" pitchFamily="18" charset="0"/>
              </a:rPr>
              <a:t>Публичные обязательства</a:t>
            </a:r>
            <a:r>
              <a:rPr lang="ru-RU" sz="1200" dirty="0" smtClean="0">
                <a:latin typeface="Times New Roman" pitchFamily="18" charset="0"/>
                <a:ea typeface="Times New Roman" pitchFamily="18" charset="0"/>
                <a:cs typeface="Times New Roman" pitchFamily="18" charset="0"/>
              </a:rPr>
              <a:t> - обусловленные законом, иным нормативным правовым актом расходные обязательства публично-правового образования перед физическим или юридическим лицом, иным публично-правовым образованием, подлежащие исполнению в установленном соответствующим законом, иным нормативным правовым актом размере или имеющие установленный указанным законом, актом порядок его определения (расчета индексации).</a:t>
            </a:r>
          </a:p>
          <a:p>
            <a:pPr algn="just" eaLnBrk="0" hangingPunct="0"/>
            <a:r>
              <a:rPr lang="ru-RU" sz="1200" b="1" dirty="0" smtClean="0">
                <a:latin typeface="Times New Roman" pitchFamily="18" charset="0"/>
                <a:ea typeface="Times New Roman" pitchFamily="18" charset="0"/>
                <a:cs typeface="Times New Roman" pitchFamily="18" charset="0"/>
              </a:rPr>
              <a:t>Сеть муниципальных учреждений</a:t>
            </a:r>
            <a:r>
              <a:rPr lang="ru-RU" sz="1200" dirty="0" smtClean="0">
                <a:latin typeface="Times New Roman" pitchFamily="18" charset="0"/>
                <a:ea typeface="Times New Roman" pitchFamily="18" charset="0"/>
                <a:cs typeface="Times New Roman" pitchFamily="18" charset="0"/>
              </a:rPr>
              <a:t> – это совокупность учреждений, находящихся в собственности муниципального района, по всем отраслям бюджетной сферы.</a:t>
            </a:r>
          </a:p>
          <a:p>
            <a:pPr algn="just" eaLnBrk="0" hangingPunct="0"/>
            <a:r>
              <a:rPr lang="ru-RU" sz="1200" b="1" dirty="0" smtClean="0">
                <a:latin typeface="Times New Roman" pitchFamily="18" charset="0"/>
                <a:ea typeface="Times New Roman" pitchFamily="18" charset="0"/>
                <a:cs typeface="Times New Roman" pitchFamily="18" charset="0"/>
              </a:rPr>
              <a:t>Текущий финансовый год</a:t>
            </a:r>
            <a:r>
              <a:rPr lang="ru-RU" sz="1200" dirty="0" smtClean="0">
                <a:latin typeface="Times New Roman" pitchFamily="18" charset="0"/>
                <a:ea typeface="Times New Roman" pitchFamily="18" charset="0"/>
                <a:cs typeface="Times New Roman" pitchFamily="18" charset="0"/>
              </a:rPr>
              <a:t> - </a:t>
            </a:r>
            <a:r>
              <a:rPr lang="ru-RU" sz="1200" dirty="0" err="1" smtClean="0">
                <a:latin typeface="Times New Roman" pitchFamily="18" charset="0"/>
                <a:ea typeface="Times New Roman" pitchFamily="18" charset="0"/>
                <a:cs typeface="Times New Roman" pitchFamily="18" charset="0"/>
              </a:rPr>
              <a:t>год</a:t>
            </a:r>
            <a:r>
              <a:rPr lang="ru-RU" sz="1200" dirty="0" smtClean="0">
                <a:latin typeface="Times New Roman" pitchFamily="18" charset="0"/>
                <a:ea typeface="Times New Roman" pitchFamily="18" charset="0"/>
                <a:cs typeface="Times New Roman" pitchFamily="18" charset="0"/>
              </a:rPr>
              <a:t>, в котором осуществляется исполнение бюджета, составление и рассмотрение проекта бюджета на очередной финансовый год (очередной финансовый год и плановый период). </a:t>
            </a:r>
          </a:p>
          <a:p>
            <a:pPr algn="just" eaLnBrk="0" hangingPunct="0"/>
            <a:r>
              <a:rPr lang="ru-RU" sz="1200" b="1" dirty="0" smtClean="0">
                <a:latin typeface="Times New Roman" pitchFamily="18" charset="0"/>
                <a:ea typeface="Times New Roman" pitchFamily="18" charset="0"/>
                <a:cs typeface="Times New Roman" pitchFamily="18" charset="0"/>
              </a:rPr>
              <a:t>Участники бюджетного процесса</a:t>
            </a:r>
            <a:r>
              <a:rPr lang="ru-RU" sz="1200" dirty="0" smtClean="0">
                <a:latin typeface="Times New Roman" pitchFamily="18" charset="0"/>
                <a:ea typeface="Times New Roman" pitchFamily="18" charset="0"/>
                <a:cs typeface="Times New Roman" pitchFamily="18" charset="0"/>
              </a:rPr>
              <a:t> - субъекты, осуществляющие деятельность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 </a:t>
            </a:r>
            <a:endParaRPr lang="ru-RU" sz="1200" dirty="0" smtClean="0">
              <a:latin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b="1" dirty="0" smtClean="0">
              <a:latin typeface="Times New Roman" pitchFamily="18" charset="0"/>
              <a:ea typeface="Calibri" pitchFamily="34"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endParaRPr lang="ru-RU" sz="1200" dirty="0" smtClean="0">
              <a:latin typeface="Times New Roman" pitchFamily="18" charset="0"/>
              <a:ea typeface="Times New Roman" pitchFamily="18" charset="0"/>
              <a:cs typeface="Times New Roman" pitchFamily="18" charset="0"/>
            </a:endParaRPr>
          </a:p>
          <a:p>
            <a:pPr lvl="0" algn="just" eaLnBrk="0" hangingPunct="0"/>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r>
            <a:b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b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r>
            <a:b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220303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3" y="188640"/>
            <a:ext cx="7056784" cy="720080"/>
          </a:xfrm>
        </p:spPr>
        <p:txBody>
          <a:bodyPr>
            <a:normAutofit/>
          </a:bodyPr>
          <a:lstStyle/>
          <a:p>
            <a:r>
              <a:rPr lang="ru-RU" sz="1800" dirty="0">
                <a:latin typeface="Times New Roman" pitchFamily="18" charset="0"/>
                <a:cs typeface="Times New Roman" pitchFamily="18" charset="0"/>
              </a:rPr>
              <a:t>Дополнительные меры социальной поддержки для отдельных категорий граждан </a:t>
            </a:r>
          </a:p>
        </p:txBody>
      </p:sp>
      <p:sp>
        <p:nvSpPr>
          <p:cNvPr id="4" name="Скругленный прямоугольник 3"/>
          <p:cNvSpPr/>
          <p:nvPr/>
        </p:nvSpPr>
        <p:spPr>
          <a:xfrm>
            <a:off x="927041" y="980728"/>
            <a:ext cx="5453543"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удостоенным </a:t>
            </a:r>
            <a:r>
              <a:rPr lang="ru-RU" sz="1000" dirty="0">
                <a:solidFill>
                  <a:schemeClr val="tx1"/>
                </a:solidFill>
                <a:latin typeface="Times New Roman" pitchFamily="18" charset="0"/>
                <a:cs typeface="Times New Roman" pitchFamily="18" charset="0"/>
              </a:rPr>
              <a:t>звания «Почетный гражданин Северо-Енисейского района» в виде компенсации расходов по оплате жилья и коммунальных услуг</a:t>
            </a:r>
          </a:p>
        </p:txBody>
      </p:sp>
      <p:sp>
        <p:nvSpPr>
          <p:cNvPr id="5" name="Скругленный прямоугольник 4"/>
          <p:cNvSpPr/>
          <p:nvPr/>
        </p:nvSpPr>
        <p:spPr>
          <a:xfrm>
            <a:off x="910437" y="1385513"/>
            <a:ext cx="5453543" cy="5040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удостоенным </a:t>
            </a:r>
            <a:r>
              <a:rPr lang="ru-RU" sz="1000" dirty="0">
                <a:solidFill>
                  <a:schemeClr val="tx1"/>
                </a:solidFill>
                <a:latin typeface="Times New Roman" pitchFamily="18" charset="0"/>
                <a:cs typeface="Times New Roman" pitchFamily="18" charset="0"/>
              </a:rPr>
              <a:t>звания «Почетный гражданин Северо-Енисейского района» в виде компенсации стоимости приобретенной путевки на санаторно-курортное лечение в санаториях, расположенных на территории Российской Федерации </a:t>
            </a:r>
          </a:p>
        </p:txBody>
      </p:sp>
      <p:sp>
        <p:nvSpPr>
          <p:cNvPr id="6" name="Скругленный прямоугольник 5"/>
          <p:cNvSpPr/>
          <p:nvPr/>
        </p:nvSpPr>
        <p:spPr>
          <a:xfrm>
            <a:off x="910437" y="1932347"/>
            <a:ext cx="5453542"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удостоенным </a:t>
            </a:r>
            <a:r>
              <a:rPr lang="ru-RU" sz="1000" dirty="0">
                <a:solidFill>
                  <a:schemeClr val="tx1"/>
                </a:solidFill>
                <a:latin typeface="Times New Roman" pitchFamily="18" charset="0"/>
                <a:cs typeface="Times New Roman" pitchFamily="18" charset="0"/>
              </a:rPr>
              <a:t>звания «Почетный гражданин Северо-Енисейского района» в виде компенсации стоимости  проезда к месту санаторно-курортного лечения и обратно в пределах Российской Федерации </a:t>
            </a:r>
          </a:p>
        </p:txBody>
      </p:sp>
      <p:sp>
        <p:nvSpPr>
          <p:cNvPr id="7" name="Скругленный прямоугольник 6"/>
          <p:cNvSpPr/>
          <p:nvPr/>
        </p:nvSpPr>
        <p:spPr>
          <a:xfrm>
            <a:off x="895709" y="2406079"/>
            <a:ext cx="5485456"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вдовам </a:t>
            </a:r>
            <a:r>
              <a:rPr lang="ru-RU" sz="1000" dirty="0">
                <a:solidFill>
                  <a:schemeClr val="tx1"/>
                </a:solidFill>
                <a:latin typeface="Times New Roman" pitchFamily="18" charset="0"/>
                <a:cs typeface="Times New Roman" pitchFamily="18" charset="0"/>
              </a:rPr>
              <a:t>(вдовцам) лиц, удостоенных звания «Почетный гражданин Северо-Енисейского района» в виде компенсации расходов по оплате жилья и коммунальных услуг</a:t>
            </a:r>
          </a:p>
        </p:txBody>
      </p:sp>
      <p:sp>
        <p:nvSpPr>
          <p:cNvPr id="8" name="Скругленный прямоугольник 7"/>
          <p:cNvSpPr/>
          <p:nvPr/>
        </p:nvSpPr>
        <p:spPr>
          <a:xfrm>
            <a:off x="935320" y="2893917"/>
            <a:ext cx="5436984"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награжденным </a:t>
            </a:r>
            <a:r>
              <a:rPr lang="ru-RU" sz="1000" dirty="0">
                <a:solidFill>
                  <a:schemeClr val="tx1"/>
                </a:solidFill>
                <a:latin typeface="Times New Roman" pitchFamily="18" charset="0"/>
                <a:cs typeface="Times New Roman" pitchFamily="18" charset="0"/>
              </a:rPr>
              <a:t>знаком отличия Северо-Енисейского района «Ветераны золотодобычи 25 лет» в виде ежемесячной денежной выплаты</a:t>
            </a:r>
          </a:p>
        </p:txBody>
      </p:sp>
      <p:sp>
        <p:nvSpPr>
          <p:cNvPr id="9" name="Скругленный прямоугольник 8"/>
          <p:cNvSpPr/>
          <p:nvPr/>
        </p:nvSpPr>
        <p:spPr>
          <a:xfrm>
            <a:off x="928816" y="3437509"/>
            <a:ext cx="5435164" cy="450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награжденным </a:t>
            </a:r>
            <a:r>
              <a:rPr lang="ru-RU" sz="1000" dirty="0">
                <a:solidFill>
                  <a:schemeClr val="tx1"/>
                </a:solidFill>
                <a:latin typeface="Times New Roman" pitchFamily="18" charset="0"/>
                <a:cs typeface="Times New Roman" pitchFamily="18" charset="0"/>
              </a:rPr>
              <a:t>знаком отличия Северо-Енисейского района «Ветераны золотодобычи 20лет» в виде ежемесячной денежной выплаты</a:t>
            </a:r>
          </a:p>
        </p:txBody>
      </p:sp>
      <p:sp>
        <p:nvSpPr>
          <p:cNvPr id="10" name="Скругленный прямоугольник 9"/>
          <p:cNvSpPr/>
          <p:nvPr/>
        </p:nvSpPr>
        <p:spPr>
          <a:xfrm>
            <a:off x="931704" y="3963372"/>
            <a:ext cx="5441000" cy="227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неработающим пенсионерам в </a:t>
            </a:r>
            <a:r>
              <a:rPr lang="ru-RU" sz="1000" dirty="0">
                <a:solidFill>
                  <a:schemeClr val="tx1"/>
                </a:solidFill>
                <a:latin typeface="Times New Roman" pitchFamily="18" charset="0"/>
                <a:cs typeface="Times New Roman" pitchFamily="18" charset="0"/>
              </a:rPr>
              <a:t>в виде ежемесячных денежных выплат</a:t>
            </a:r>
          </a:p>
        </p:txBody>
      </p:sp>
      <p:sp>
        <p:nvSpPr>
          <p:cNvPr id="11" name="Скругленный прямоугольник 10"/>
          <p:cNvSpPr/>
          <p:nvPr/>
        </p:nvSpPr>
        <p:spPr>
          <a:xfrm>
            <a:off x="963593" y="4617132"/>
            <a:ext cx="5400386"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беременным </a:t>
            </a:r>
            <a:r>
              <a:rPr lang="ru-RU" sz="1000" dirty="0">
                <a:solidFill>
                  <a:schemeClr val="tx1"/>
                </a:solidFill>
                <a:latin typeface="Times New Roman" pitchFamily="18" charset="0"/>
                <a:cs typeface="Times New Roman" pitchFamily="18" charset="0"/>
              </a:rPr>
              <a:t>женщинам в виде ежемесячной денежной выплаты</a:t>
            </a:r>
          </a:p>
        </p:txBody>
      </p:sp>
      <p:sp>
        <p:nvSpPr>
          <p:cNvPr id="12" name="Скругленный прямоугольник 11"/>
          <p:cNvSpPr/>
          <p:nvPr/>
        </p:nvSpPr>
        <p:spPr>
          <a:xfrm>
            <a:off x="963593" y="4885701"/>
            <a:ext cx="5400386" cy="3642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обучающимся </a:t>
            </a:r>
            <a:r>
              <a:rPr lang="ru-RU" sz="1000" dirty="0">
                <a:solidFill>
                  <a:schemeClr val="tx1"/>
                </a:solidFill>
                <a:latin typeface="Times New Roman" pitchFamily="18" charset="0"/>
                <a:cs typeface="Times New Roman" pitchFamily="18" charset="0"/>
              </a:rPr>
              <a:t>в высших и средних специальных образовательных организациях Красноярского края в виде ежемесячной денежной выплаты</a:t>
            </a:r>
          </a:p>
        </p:txBody>
      </p:sp>
      <p:sp>
        <p:nvSpPr>
          <p:cNvPr id="13" name="Скругленный прямоугольник 12"/>
          <p:cNvSpPr/>
          <p:nvPr/>
        </p:nvSpPr>
        <p:spPr>
          <a:xfrm>
            <a:off x="956299" y="4244868"/>
            <a:ext cx="5389301" cy="2642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семьям </a:t>
            </a:r>
            <a:r>
              <a:rPr lang="ru-RU" sz="1000" dirty="0">
                <a:solidFill>
                  <a:schemeClr val="tx1"/>
                </a:solidFill>
                <a:latin typeface="Times New Roman" pitchFamily="18" charset="0"/>
                <a:cs typeface="Times New Roman" pitchFamily="18" charset="0"/>
              </a:rPr>
              <a:t>с новорожденными детьми в виде единовременной денежной выплаты </a:t>
            </a:r>
          </a:p>
        </p:txBody>
      </p:sp>
      <p:sp>
        <p:nvSpPr>
          <p:cNvPr id="14" name="Скругленный прямоугольник 13"/>
          <p:cNvSpPr/>
          <p:nvPr/>
        </p:nvSpPr>
        <p:spPr>
          <a:xfrm>
            <a:off x="968731" y="5301208"/>
            <a:ext cx="5403973" cy="288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находящимся </a:t>
            </a:r>
            <a:r>
              <a:rPr lang="ru-RU" sz="1000" dirty="0">
                <a:solidFill>
                  <a:schemeClr val="tx1"/>
                </a:solidFill>
                <a:latin typeface="Times New Roman" pitchFamily="18" charset="0"/>
                <a:cs typeface="Times New Roman" pitchFamily="18" charset="0"/>
              </a:rPr>
              <a:t>в трудной жизненной ситуации в виде единовременной денежной выплаты</a:t>
            </a:r>
          </a:p>
        </p:txBody>
      </p:sp>
      <p:sp>
        <p:nvSpPr>
          <p:cNvPr id="17" name="Выноска со стрелкой вправо 16"/>
          <p:cNvSpPr/>
          <p:nvPr/>
        </p:nvSpPr>
        <p:spPr>
          <a:xfrm>
            <a:off x="107504" y="980727"/>
            <a:ext cx="792088" cy="5734425"/>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1600" dirty="0" smtClean="0">
                <a:solidFill>
                  <a:schemeClr val="tx1"/>
                </a:solidFill>
                <a:latin typeface="Times New Roman" pitchFamily="18" charset="0"/>
                <a:cs typeface="Times New Roman" pitchFamily="18" charset="0"/>
              </a:rPr>
              <a:t>Дополнительные меры социальной поддержки</a:t>
            </a:r>
            <a:r>
              <a:rPr lang="ru-RU" sz="1600" dirty="0">
                <a:solidFill>
                  <a:schemeClr val="tx1"/>
                </a:solidFill>
                <a:latin typeface="Times New Roman" pitchFamily="18" charset="0"/>
                <a:cs typeface="Times New Roman" pitchFamily="18" charset="0"/>
              </a:rPr>
              <a:t> для отдельных категорий граждан</a:t>
            </a:r>
            <a:r>
              <a:rPr lang="ru-RU" sz="1600" dirty="0" smtClean="0">
                <a:solidFill>
                  <a:schemeClr val="tx1"/>
                </a:solidFill>
                <a:latin typeface="Times New Roman" pitchFamily="18" charset="0"/>
                <a:cs typeface="Times New Roman" pitchFamily="18" charset="0"/>
              </a:rPr>
              <a:t> </a:t>
            </a:r>
            <a:endParaRPr lang="ru-RU" sz="1600" dirty="0">
              <a:solidFill>
                <a:schemeClr val="tx1"/>
              </a:solidFill>
              <a:latin typeface="Times New Roman" pitchFamily="18" charset="0"/>
              <a:cs typeface="Times New Roman" pitchFamily="18" charset="0"/>
            </a:endParaRPr>
          </a:p>
        </p:txBody>
      </p:sp>
      <p:sp>
        <p:nvSpPr>
          <p:cNvPr id="18" name="Скругленный прямоугольник 17"/>
          <p:cNvSpPr/>
          <p:nvPr/>
        </p:nvSpPr>
        <p:spPr>
          <a:xfrm>
            <a:off x="984343" y="5661248"/>
            <a:ext cx="5388361" cy="288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Times New Roman" pitchFamily="18" charset="0"/>
                <a:cs typeface="Times New Roman" pitchFamily="18" charset="0"/>
              </a:rPr>
              <a:t>для отдельных категорий граждан в виде ежемесячной денежной выплаты </a:t>
            </a:r>
          </a:p>
        </p:txBody>
      </p:sp>
      <p:sp>
        <p:nvSpPr>
          <p:cNvPr id="19" name="Скругленный прямоугольник 18"/>
          <p:cNvSpPr/>
          <p:nvPr/>
        </p:nvSpPr>
        <p:spPr>
          <a:xfrm>
            <a:off x="964383" y="6067245"/>
            <a:ext cx="5416782" cy="288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неработающим пенсионерам </a:t>
            </a:r>
            <a:r>
              <a:rPr lang="ru-RU" sz="1000" dirty="0">
                <a:solidFill>
                  <a:schemeClr val="tx1"/>
                </a:solidFill>
                <a:latin typeface="Times New Roman" pitchFamily="18" charset="0"/>
                <a:cs typeface="Times New Roman" pitchFamily="18" charset="0"/>
              </a:rPr>
              <a:t>в виде единовременной денежной выплаты на приобретение овощей</a:t>
            </a:r>
          </a:p>
        </p:txBody>
      </p:sp>
      <p:sp>
        <p:nvSpPr>
          <p:cNvPr id="20" name="Скругленный прямоугольник 19"/>
          <p:cNvSpPr/>
          <p:nvPr/>
        </p:nvSpPr>
        <p:spPr>
          <a:xfrm>
            <a:off x="955922" y="6453336"/>
            <a:ext cx="5416782" cy="288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Times New Roman" pitchFamily="18" charset="0"/>
                <a:cs typeface="Times New Roman" pitchFamily="18" charset="0"/>
              </a:rPr>
              <a:t>к праздничным дням и памятным датам в виде единовременной денежной </a:t>
            </a:r>
            <a:r>
              <a:rPr lang="ru-RU" sz="1000" dirty="0" smtClean="0">
                <a:solidFill>
                  <a:schemeClr val="tx1"/>
                </a:solidFill>
                <a:latin typeface="Times New Roman" pitchFamily="18" charset="0"/>
                <a:cs typeface="Times New Roman" pitchFamily="18" charset="0"/>
              </a:rPr>
              <a:t>выплаты</a:t>
            </a:r>
            <a:endParaRPr lang="ru-RU" sz="1000" dirty="0">
              <a:solidFill>
                <a:schemeClr val="tx1"/>
              </a:solidFill>
              <a:latin typeface="Times New Roman" pitchFamily="18" charset="0"/>
              <a:cs typeface="Times New Roman" pitchFamily="18" charset="0"/>
            </a:endParaRPr>
          </a:p>
        </p:txBody>
      </p:sp>
      <p:sp>
        <p:nvSpPr>
          <p:cNvPr id="21" name="Скругленный прямоугольник 20"/>
          <p:cNvSpPr/>
          <p:nvPr/>
        </p:nvSpPr>
        <p:spPr>
          <a:xfrm>
            <a:off x="6548804" y="4902301"/>
            <a:ext cx="1211046"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1 450,0 </a:t>
            </a:r>
            <a:r>
              <a:rPr lang="ru-RU" sz="800" dirty="0" smtClean="0">
                <a:solidFill>
                  <a:schemeClr val="tx1"/>
                </a:solidFill>
              </a:rPr>
              <a:t>тыс</a:t>
            </a:r>
            <a:r>
              <a:rPr lang="ru-RU" sz="800" dirty="0">
                <a:solidFill>
                  <a:schemeClr val="tx1"/>
                </a:solidFill>
              </a:rPr>
              <a:t>. руб</a:t>
            </a:r>
            <a:r>
              <a:rPr lang="ru-RU" sz="800" dirty="0" smtClean="0">
                <a:solidFill>
                  <a:schemeClr val="tx1"/>
                </a:solidFill>
              </a:rPr>
              <a:t>.</a:t>
            </a:r>
            <a:endParaRPr lang="ru-RU" sz="800" dirty="0">
              <a:solidFill>
                <a:schemeClr val="tx1"/>
              </a:solidFill>
            </a:endParaRPr>
          </a:p>
        </p:txBody>
      </p:sp>
      <p:sp>
        <p:nvSpPr>
          <p:cNvPr id="22" name="Скругленный прямоугольник 21"/>
          <p:cNvSpPr/>
          <p:nvPr/>
        </p:nvSpPr>
        <p:spPr>
          <a:xfrm>
            <a:off x="6532804" y="5301208"/>
            <a:ext cx="1227046" cy="2727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436,0 </a:t>
            </a:r>
            <a:r>
              <a:rPr lang="ru-RU" sz="1000" dirty="0" smtClean="0">
                <a:solidFill>
                  <a:schemeClr val="tx1"/>
                </a:solidFill>
              </a:rPr>
              <a:t>тыс</a:t>
            </a:r>
            <a:r>
              <a:rPr lang="ru-RU" sz="1000" dirty="0">
                <a:solidFill>
                  <a:schemeClr val="tx1"/>
                </a:solidFill>
              </a:rPr>
              <a:t>. руб</a:t>
            </a:r>
            <a:r>
              <a:rPr lang="ru-RU" sz="1200" dirty="0" smtClean="0">
                <a:solidFill>
                  <a:schemeClr val="tx1"/>
                </a:solidFill>
              </a:rPr>
              <a:t>.</a:t>
            </a:r>
            <a:endParaRPr lang="ru-RU" sz="1200" dirty="0">
              <a:solidFill>
                <a:schemeClr val="tx1"/>
              </a:solidFill>
            </a:endParaRPr>
          </a:p>
        </p:txBody>
      </p:sp>
      <p:sp>
        <p:nvSpPr>
          <p:cNvPr id="23" name="Скругленный прямоугольник 22"/>
          <p:cNvSpPr/>
          <p:nvPr/>
        </p:nvSpPr>
        <p:spPr>
          <a:xfrm>
            <a:off x="6523852" y="5643246"/>
            <a:ext cx="1235998"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158,4</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24" name="Скругленный прямоугольник 23"/>
          <p:cNvSpPr/>
          <p:nvPr/>
        </p:nvSpPr>
        <p:spPr>
          <a:xfrm>
            <a:off x="6548804" y="6067245"/>
            <a:ext cx="1211046" cy="3060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1 4396,8 </a:t>
            </a:r>
            <a:r>
              <a:rPr lang="ru-RU" sz="800" dirty="0" smtClean="0">
                <a:solidFill>
                  <a:schemeClr val="tx1"/>
                </a:solidFill>
              </a:rPr>
              <a:t>тыс</a:t>
            </a:r>
            <a:r>
              <a:rPr lang="ru-RU" sz="800" dirty="0">
                <a:solidFill>
                  <a:schemeClr val="tx1"/>
                </a:solidFill>
              </a:rPr>
              <a:t>. руб</a:t>
            </a:r>
            <a:r>
              <a:rPr lang="ru-RU" sz="800" dirty="0" smtClean="0">
                <a:solidFill>
                  <a:schemeClr val="tx1"/>
                </a:solidFill>
              </a:rPr>
              <a:t>.</a:t>
            </a:r>
            <a:endParaRPr lang="ru-RU" sz="800" dirty="0">
              <a:solidFill>
                <a:schemeClr val="tx1"/>
              </a:solidFill>
            </a:endParaRPr>
          </a:p>
        </p:txBody>
      </p:sp>
      <p:sp>
        <p:nvSpPr>
          <p:cNvPr id="25" name="Скругленный прямоугольник 24"/>
          <p:cNvSpPr/>
          <p:nvPr/>
        </p:nvSpPr>
        <p:spPr>
          <a:xfrm>
            <a:off x="6532804" y="6435334"/>
            <a:ext cx="1227046"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320,0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26" name="Скругленный прямоугольник 25"/>
          <p:cNvSpPr/>
          <p:nvPr/>
        </p:nvSpPr>
        <p:spPr>
          <a:xfrm>
            <a:off x="6502386" y="2920920"/>
            <a:ext cx="1257463" cy="3780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279,0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27" name="Скругленный прямоугольник 26"/>
          <p:cNvSpPr/>
          <p:nvPr/>
        </p:nvSpPr>
        <p:spPr>
          <a:xfrm>
            <a:off x="6503936" y="3437509"/>
            <a:ext cx="1255913" cy="450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96,0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28" name="Скругленный прямоугольник 27"/>
          <p:cNvSpPr/>
          <p:nvPr/>
        </p:nvSpPr>
        <p:spPr>
          <a:xfrm>
            <a:off x="6503937" y="3963371"/>
            <a:ext cx="1255912" cy="2289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1 612 </a:t>
            </a:r>
            <a:r>
              <a:rPr lang="ru-RU" sz="800" dirty="0" smtClean="0">
                <a:solidFill>
                  <a:schemeClr val="tx1"/>
                </a:solidFill>
              </a:rPr>
              <a:t>тыс</a:t>
            </a:r>
            <a:r>
              <a:rPr lang="ru-RU" sz="800" dirty="0">
                <a:solidFill>
                  <a:schemeClr val="tx1"/>
                </a:solidFill>
              </a:rPr>
              <a:t>. руб</a:t>
            </a:r>
            <a:r>
              <a:rPr lang="ru-RU" sz="800" dirty="0" smtClean="0">
                <a:solidFill>
                  <a:schemeClr val="tx1"/>
                </a:solidFill>
              </a:rPr>
              <a:t>.</a:t>
            </a:r>
            <a:endParaRPr lang="ru-RU" sz="800" dirty="0">
              <a:solidFill>
                <a:schemeClr val="tx1"/>
              </a:solidFill>
            </a:endParaRPr>
          </a:p>
        </p:txBody>
      </p:sp>
      <p:sp>
        <p:nvSpPr>
          <p:cNvPr id="29" name="Скругленный прямоугольник 28"/>
          <p:cNvSpPr/>
          <p:nvPr/>
        </p:nvSpPr>
        <p:spPr>
          <a:xfrm>
            <a:off x="6506994" y="4244868"/>
            <a:ext cx="1252855" cy="294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450,0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30" name="Скругленный прямоугольник 29"/>
          <p:cNvSpPr/>
          <p:nvPr/>
        </p:nvSpPr>
        <p:spPr>
          <a:xfrm>
            <a:off x="6530748" y="4617132"/>
            <a:ext cx="1229102" cy="2160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150,0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31" name="Скругленный прямоугольник 30"/>
          <p:cNvSpPr/>
          <p:nvPr/>
        </p:nvSpPr>
        <p:spPr>
          <a:xfrm>
            <a:off x="6523851" y="980728"/>
            <a:ext cx="1235997"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794,4 </a:t>
            </a:r>
            <a:r>
              <a:rPr lang="ru-RU" sz="1000" dirty="0" smtClean="0">
                <a:solidFill>
                  <a:schemeClr val="tx1"/>
                </a:solidFill>
              </a:rPr>
              <a:t>тыс. руб.</a:t>
            </a:r>
            <a:endParaRPr lang="ru-RU" sz="1000" dirty="0">
              <a:solidFill>
                <a:schemeClr val="tx1"/>
              </a:solidFill>
            </a:endParaRPr>
          </a:p>
        </p:txBody>
      </p:sp>
      <p:sp>
        <p:nvSpPr>
          <p:cNvPr id="32" name="Скругленный прямоугольник 31"/>
          <p:cNvSpPr/>
          <p:nvPr/>
        </p:nvSpPr>
        <p:spPr>
          <a:xfrm>
            <a:off x="6502387" y="1492441"/>
            <a:ext cx="1257462"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350,0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a:t>
            </a:r>
            <a:endParaRPr lang="ru-RU" sz="1000" dirty="0">
              <a:solidFill>
                <a:schemeClr val="tx1"/>
              </a:solidFill>
            </a:endParaRPr>
          </a:p>
        </p:txBody>
      </p:sp>
      <p:sp>
        <p:nvSpPr>
          <p:cNvPr id="33" name="Скругленный прямоугольник 32"/>
          <p:cNvSpPr/>
          <p:nvPr/>
        </p:nvSpPr>
        <p:spPr>
          <a:xfrm>
            <a:off x="6503937" y="1986353"/>
            <a:ext cx="1255912"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89,3 </a:t>
            </a:r>
            <a:r>
              <a:rPr lang="ru-RU" sz="1000" dirty="0" smtClean="0">
                <a:solidFill>
                  <a:schemeClr val="tx1"/>
                </a:solidFill>
              </a:rPr>
              <a:t>тыс</a:t>
            </a:r>
            <a:r>
              <a:rPr lang="ru-RU" sz="1000" dirty="0">
                <a:solidFill>
                  <a:schemeClr val="tx1"/>
                </a:solidFill>
              </a:rPr>
              <a:t>. руб</a:t>
            </a:r>
            <a:r>
              <a:rPr lang="ru-RU" sz="1000" dirty="0" smtClean="0">
                <a:solidFill>
                  <a:schemeClr val="tx1"/>
                </a:solidFill>
              </a:rPr>
              <a:t>. </a:t>
            </a:r>
            <a:endParaRPr lang="ru-RU" sz="1000" dirty="0">
              <a:solidFill>
                <a:schemeClr val="tx1"/>
              </a:solidFill>
            </a:endParaRPr>
          </a:p>
        </p:txBody>
      </p:sp>
      <p:sp>
        <p:nvSpPr>
          <p:cNvPr id="34" name="Скругленный прямоугольник 33"/>
          <p:cNvSpPr/>
          <p:nvPr/>
        </p:nvSpPr>
        <p:spPr>
          <a:xfrm>
            <a:off x="6536823" y="2425053"/>
            <a:ext cx="1223026"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24,5 </a:t>
            </a:r>
            <a:r>
              <a:rPr lang="ru-RU" sz="1000" dirty="0" smtClean="0">
                <a:solidFill>
                  <a:schemeClr val="tx1"/>
                </a:solidFill>
              </a:rPr>
              <a:t>тыс</a:t>
            </a:r>
            <a:r>
              <a:rPr lang="ru-RU" sz="1000" dirty="0">
                <a:solidFill>
                  <a:schemeClr val="tx1"/>
                </a:solidFill>
              </a:rPr>
              <a:t>. руб</a:t>
            </a:r>
            <a:r>
              <a:rPr lang="ru-RU" sz="1200" dirty="0" smtClean="0">
                <a:solidFill>
                  <a:schemeClr val="tx1"/>
                </a:solidFill>
              </a:rPr>
              <a:t>.</a:t>
            </a:r>
            <a:endParaRPr lang="ru-RU" sz="1200" dirty="0">
              <a:solidFill>
                <a:schemeClr val="tx1"/>
              </a:solidFill>
            </a:endParaRPr>
          </a:p>
        </p:txBody>
      </p:sp>
      <p:sp>
        <p:nvSpPr>
          <p:cNvPr id="35" name="Выноска со стрелкой вправо 34"/>
          <p:cNvSpPr/>
          <p:nvPr/>
        </p:nvSpPr>
        <p:spPr>
          <a:xfrm>
            <a:off x="7884368" y="1142746"/>
            <a:ext cx="504056" cy="5454606"/>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1600" dirty="0" smtClean="0">
                <a:solidFill>
                  <a:schemeClr val="tx1"/>
                </a:solidFill>
                <a:latin typeface="Times New Roman" pitchFamily="18" charset="0"/>
                <a:cs typeface="Times New Roman" pitchFamily="18" charset="0"/>
              </a:rPr>
              <a:t>Количество получателей, человек</a:t>
            </a:r>
            <a:endParaRPr lang="ru-RU" sz="1600" dirty="0">
              <a:solidFill>
                <a:schemeClr val="tx1"/>
              </a:solidFill>
              <a:latin typeface="Times New Roman" pitchFamily="18" charset="0"/>
              <a:cs typeface="Times New Roman" pitchFamily="18" charset="0"/>
            </a:endParaRPr>
          </a:p>
        </p:txBody>
      </p:sp>
      <p:sp>
        <p:nvSpPr>
          <p:cNvPr id="36" name="Скругленный прямоугольник 35"/>
          <p:cNvSpPr/>
          <p:nvPr/>
        </p:nvSpPr>
        <p:spPr>
          <a:xfrm>
            <a:off x="8437439" y="4610989"/>
            <a:ext cx="602076" cy="2427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50</a:t>
            </a:r>
            <a:endParaRPr lang="ru-RU" sz="1200" dirty="0">
              <a:solidFill>
                <a:schemeClr val="tx1"/>
              </a:solidFill>
            </a:endParaRPr>
          </a:p>
        </p:txBody>
      </p:sp>
      <p:sp>
        <p:nvSpPr>
          <p:cNvPr id="37" name="Скругленный прямоугольник 36"/>
          <p:cNvSpPr/>
          <p:nvPr/>
        </p:nvSpPr>
        <p:spPr>
          <a:xfrm>
            <a:off x="8422558" y="4977173"/>
            <a:ext cx="616958" cy="3240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30</a:t>
            </a:r>
            <a:endParaRPr lang="ru-RU" sz="1200" dirty="0">
              <a:solidFill>
                <a:schemeClr val="tx1"/>
              </a:solidFill>
            </a:endParaRPr>
          </a:p>
        </p:txBody>
      </p:sp>
      <p:sp>
        <p:nvSpPr>
          <p:cNvPr id="38" name="Скругленный прямоугольник 37"/>
          <p:cNvSpPr/>
          <p:nvPr/>
        </p:nvSpPr>
        <p:spPr>
          <a:xfrm>
            <a:off x="8437439" y="5349288"/>
            <a:ext cx="605803" cy="2427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50</a:t>
            </a:r>
            <a:endParaRPr lang="ru-RU" sz="1200" dirty="0">
              <a:solidFill>
                <a:schemeClr val="tx1"/>
              </a:solidFill>
            </a:endParaRPr>
          </a:p>
        </p:txBody>
      </p:sp>
      <p:sp>
        <p:nvSpPr>
          <p:cNvPr id="39" name="Скругленный прямоугольник 38"/>
          <p:cNvSpPr/>
          <p:nvPr/>
        </p:nvSpPr>
        <p:spPr>
          <a:xfrm>
            <a:off x="8437440" y="5672292"/>
            <a:ext cx="605803" cy="3129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20</a:t>
            </a:r>
            <a:endParaRPr lang="ru-RU" sz="1200" dirty="0">
              <a:solidFill>
                <a:schemeClr val="tx1"/>
              </a:solidFill>
            </a:endParaRPr>
          </a:p>
        </p:txBody>
      </p:sp>
      <p:sp>
        <p:nvSpPr>
          <p:cNvPr id="40" name="Скругленный прямоугольник 39"/>
          <p:cNvSpPr/>
          <p:nvPr/>
        </p:nvSpPr>
        <p:spPr>
          <a:xfrm>
            <a:off x="8437440" y="6130512"/>
            <a:ext cx="605804" cy="2427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1 164</a:t>
            </a:r>
            <a:endParaRPr lang="ru-RU" sz="1200" dirty="0">
              <a:solidFill>
                <a:schemeClr val="tx1"/>
              </a:solidFill>
            </a:endParaRPr>
          </a:p>
        </p:txBody>
      </p:sp>
      <p:sp>
        <p:nvSpPr>
          <p:cNvPr id="41" name="Скругленный прямоугольник 40"/>
          <p:cNvSpPr/>
          <p:nvPr/>
        </p:nvSpPr>
        <p:spPr>
          <a:xfrm>
            <a:off x="8437440" y="6435335"/>
            <a:ext cx="615823" cy="279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280</a:t>
            </a:r>
            <a:endParaRPr lang="ru-RU" sz="1200" dirty="0">
              <a:solidFill>
                <a:schemeClr val="tx1"/>
              </a:solidFill>
            </a:endParaRPr>
          </a:p>
        </p:txBody>
      </p:sp>
      <p:sp>
        <p:nvSpPr>
          <p:cNvPr id="42" name="Скругленный прямоугольник 41"/>
          <p:cNvSpPr/>
          <p:nvPr/>
        </p:nvSpPr>
        <p:spPr>
          <a:xfrm>
            <a:off x="8451107" y="2460085"/>
            <a:ext cx="592135" cy="324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a:t>
            </a:r>
            <a:endParaRPr lang="ru-RU" sz="1200" dirty="0">
              <a:solidFill>
                <a:schemeClr val="tx1"/>
              </a:solidFill>
            </a:endParaRPr>
          </a:p>
        </p:txBody>
      </p:sp>
      <p:sp>
        <p:nvSpPr>
          <p:cNvPr id="43" name="Скругленный прямоугольник 42"/>
          <p:cNvSpPr/>
          <p:nvPr/>
        </p:nvSpPr>
        <p:spPr>
          <a:xfrm>
            <a:off x="8437441" y="2920920"/>
            <a:ext cx="615824" cy="3780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155</a:t>
            </a:r>
            <a:endParaRPr lang="ru-RU" sz="1200" dirty="0">
              <a:solidFill>
                <a:schemeClr val="tx1"/>
              </a:solidFill>
            </a:endParaRPr>
          </a:p>
        </p:txBody>
      </p:sp>
      <p:sp>
        <p:nvSpPr>
          <p:cNvPr id="44" name="Скругленный прямоугольник 43"/>
          <p:cNvSpPr/>
          <p:nvPr/>
        </p:nvSpPr>
        <p:spPr>
          <a:xfrm>
            <a:off x="8437439" y="3437510"/>
            <a:ext cx="605804" cy="4325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80</a:t>
            </a:r>
            <a:endParaRPr lang="ru-RU" sz="1200" dirty="0">
              <a:solidFill>
                <a:schemeClr val="tx1"/>
              </a:solidFill>
            </a:endParaRPr>
          </a:p>
        </p:txBody>
      </p:sp>
      <p:sp>
        <p:nvSpPr>
          <p:cNvPr id="45" name="Скругленный прямоугольник 44"/>
          <p:cNvSpPr/>
          <p:nvPr/>
        </p:nvSpPr>
        <p:spPr>
          <a:xfrm>
            <a:off x="8437440" y="3930391"/>
            <a:ext cx="602075" cy="2427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660</a:t>
            </a:r>
            <a:endParaRPr lang="ru-RU" sz="1200" dirty="0">
              <a:solidFill>
                <a:schemeClr val="tx1"/>
              </a:solidFill>
            </a:endParaRPr>
          </a:p>
        </p:txBody>
      </p:sp>
      <p:sp>
        <p:nvSpPr>
          <p:cNvPr id="46" name="Скругленный прямоугольник 45"/>
          <p:cNvSpPr/>
          <p:nvPr/>
        </p:nvSpPr>
        <p:spPr>
          <a:xfrm>
            <a:off x="8437439" y="4257712"/>
            <a:ext cx="615824" cy="2684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45</a:t>
            </a:r>
            <a:endParaRPr lang="ru-RU" sz="1200" dirty="0">
              <a:solidFill>
                <a:schemeClr val="tx1"/>
              </a:solidFill>
            </a:endParaRPr>
          </a:p>
        </p:txBody>
      </p:sp>
      <p:sp>
        <p:nvSpPr>
          <p:cNvPr id="47" name="Скругленный прямоугольник 46"/>
          <p:cNvSpPr/>
          <p:nvPr/>
        </p:nvSpPr>
        <p:spPr>
          <a:xfrm>
            <a:off x="8451107" y="1060828"/>
            <a:ext cx="527048" cy="324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7</a:t>
            </a:r>
            <a:endParaRPr lang="ru-RU" sz="1200" dirty="0">
              <a:solidFill>
                <a:schemeClr val="tx1"/>
              </a:solidFill>
            </a:endParaRPr>
          </a:p>
        </p:txBody>
      </p:sp>
      <p:sp>
        <p:nvSpPr>
          <p:cNvPr id="49" name="Скругленный прямоугольник 48"/>
          <p:cNvSpPr/>
          <p:nvPr/>
        </p:nvSpPr>
        <p:spPr>
          <a:xfrm>
            <a:off x="8422558" y="1473550"/>
            <a:ext cx="602075" cy="3279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a:t>
            </a:r>
            <a:endParaRPr lang="ru-RU" sz="1200" dirty="0">
              <a:solidFill>
                <a:schemeClr val="tx1"/>
              </a:solidFill>
            </a:endParaRPr>
          </a:p>
        </p:txBody>
      </p:sp>
      <p:sp>
        <p:nvSpPr>
          <p:cNvPr id="50" name="Скругленный прямоугольник 49"/>
          <p:cNvSpPr/>
          <p:nvPr/>
        </p:nvSpPr>
        <p:spPr>
          <a:xfrm>
            <a:off x="8429998" y="1986354"/>
            <a:ext cx="613244" cy="3622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2</a:t>
            </a:r>
            <a:endParaRPr lang="ru-RU" sz="1200" dirty="0">
              <a:solidFill>
                <a:schemeClr val="tx1"/>
              </a:solidFill>
            </a:endParaRPr>
          </a:p>
        </p:txBody>
      </p:sp>
      <p:pic>
        <p:nvPicPr>
          <p:cNvPr id="48" name="Picture 2" descr="C:\Users\User3\Desktop\бюджет для граждан варианты\k_anonsu_sots._obsluz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9850" y="-8059"/>
            <a:ext cx="1340295" cy="1017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2135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363272" cy="562074"/>
          </a:xfrm>
        </p:spPr>
        <p:txBody>
          <a:bodyPr>
            <a:noAutofit/>
          </a:bodyPr>
          <a:lstStyle/>
          <a:p>
            <a:r>
              <a:rPr lang="ru-RU" sz="1600" dirty="0">
                <a:latin typeface="Times New Roman" pitchFamily="18" charset="0"/>
                <a:cs typeface="Times New Roman" pitchFamily="18" charset="0"/>
              </a:rPr>
              <a:t>Основные результаты при реализации муниципальной </a:t>
            </a:r>
            <a:r>
              <a:rPr lang="ru-RU" sz="1600" dirty="0" smtClean="0">
                <a:latin typeface="Times New Roman" pitchFamily="18" charset="0"/>
                <a:cs typeface="Times New Roman" pitchFamily="18" charset="0"/>
              </a:rPr>
              <a:t>программы</a:t>
            </a:r>
            <a:br>
              <a:rPr lang="ru-RU" sz="1600" dirty="0" smtClean="0">
                <a:latin typeface="Times New Roman" pitchFamily="18" charset="0"/>
                <a:cs typeface="Times New Roman" pitchFamily="18" charset="0"/>
              </a:rPr>
            </a:br>
            <a:r>
              <a:rPr lang="ru-RU" sz="1600" dirty="0">
                <a:latin typeface="Times New Roman" pitchFamily="18" charset="0"/>
                <a:cs typeface="Times New Roman" pitchFamily="18" charset="0"/>
              </a:rPr>
              <a:t>«Развитие социальных отношений, рост благополучия и защищенности </a:t>
            </a:r>
            <a:r>
              <a:rPr lang="ru-RU" sz="1600" dirty="0" smtClean="0">
                <a:latin typeface="Times New Roman" pitchFamily="18" charset="0"/>
                <a:cs typeface="Times New Roman" pitchFamily="18" charset="0"/>
              </a:rPr>
              <a:t>граждан</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в Северо-Енисейском районе»</a:t>
            </a: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564214554"/>
              </p:ext>
            </p:extLst>
          </p:nvPr>
        </p:nvGraphicFramePr>
        <p:xfrm>
          <a:off x="179512" y="980728"/>
          <a:ext cx="8856984" cy="4300220"/>
        </p:xfrm>
        <a:graphic>
          <a:graphicData uri="http://schemas.openxmlformats.org/drawingml/2006/table">
            <a:tbl>
              <a:tblPr firstRow="1" bandRow="1">
                <a:tableStyleId>{5C22544A-7EE6-4342-B048-85BDC9FD1C3A}</a:tableStyleId>
              </a:tblPr>
              <a:tblGrid>
                <a:gridCol w="4248472"/>
                <a:gridCol w="864096"/>
                <a:gridCol w="936104"/>
                <a:gridCol w="936104"/>
                <a:gridCol w="936104"/>
                <a:gridCol w="936104"/>
              </a:tblGrid>
              <a:tr h="37084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kern="1200" dirty="0" smtClean="0">
                          <a:solidFill>
                            <a:schemeClr val="dk1"/>
                          </a:solidFill>
                          <a:effectLst/>
                          <a:latin typeface="Times New Roman" pitchFamily="18" charset="0"/>
                          <a:ea typeface="+mn-ea"/>
                          <a:cs typeface="Times New Roman" pitchFamily="18" charset="0"/>
                        </a:rPr>
                        <a:t>Проведение заседаний комиссии по делам несовершеннолетних и защите их прав Северо-Енисейского района,</a:t>
                      </a:r>
                      <a:r>
                        <a:rPr lang="ru-RU" sz="1000" kern="1200" baseline="0" dirty="0" smtClean="0">
                          <a:solidFill>
                            <a:schemeClr val="dk1"/>
                          </a:solidFill>
                          <a:effectLst/>
                          <a:latin typeface="Times New Roman" pitchFamily="18" charset="0"/>
                          <a:ea typeface="+mn-ea"/>
                          <a:cs typeface="Times New Roman" pitchFamily="18" charset="0"/>
                        </a:rPr>
                        <a:t> шт.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24</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kern="1200" dirty="0" smtClean="0">
                          <a:solidFill>
                            <a:schemeClr val="dk1"/>
                          </a:solidFill>
                          <a:effectLst/>
                          <a:latin typeface="Times New Roman" pitchFamily="18" charset="0"/>
                          <a:ea typeface="+mn-ea"/>
                          <a:cs typeface="Times New Roman" pitchFamily="18" charset="0"/>
                        </a:rPr>
                        <a:t>Проведение Дней профилактики в образовательных учреждениях Северо-Енисейского района, шт.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a:t>
                      </a:r>
                    </a:p>
                    <a:p>
                      <a:pPr algn="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2</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kern="1200" dirty="0" smtClean="0">
                          <a:solidFill>
                            <a:schemeClr val="dk1"/>
                          </a:solidFill>
                          <a:effectLst/>
                          <a:latin typeface="Times New Roman" pitchFamily="18" charset="0"/>
                          <a:ea typeface="+mn-ea"/>
                          <a:cs typeface="Times New Roman" pitchFamily="18" charset="0"/>
                        </a:rPr>
                        <a:t>Количество изготовленных информационных раздаточных материалов по профилактике безнадзорности и правонарушений несовершеннолетних, шт.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kern="1200" dirty="0" smtClean="0">
                          <a:solidFill>
                            <a:schemeClr val="dk1"/>
                          </a:solidFill>
                          <a:effectLst/>
                          <a:latin typeface="Times New Roman" pitchFamily="18" charset="0"/>
                          <a:ea typeface="+mn-ea"/>
                          <a:cs typeface="Times New Roman" pitchFamily="18" charset="0"/>
                        </a:rPr>
                        <a:t>Проведение проверок условий жизни совершеннолетних недееспособных граждан от общего количества плановых проверок на текущий год, %</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dirty="0" smtClean="0">
                          <a:solidFill>
                            <a:schemeClr val="tx1"/>
                          </a:solidFill>
                          <a:latin typeface="Times New Roman" pitchFamily="18" charset="0"/>
                          <a:cs typeface="Times New Roman" pitchFamily="18" charset="0"/>
                        </a:rPr>
                        <a:t>Количество изготовленных информационных материалов по вопросам опеки и попечительства в отношении совершеннолетних граждан, а также в сфере патронажа для использования в работе с населением района, шт.</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50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lnSpc>
                          <a:spcPct val="115000"/>
                        </a:lnSpc>
                        <a:spcAft>
                          <a:spcPts val="0"/>
                        </a:spcAft>
                      </a:pPr>
                      <a:r>
                        <a:rPr lang="ru-RU" sz="1000" dirty="0">
                          <a:effectLst/>
                          <a:latin typeface="Times New Roman"/>
                          <a:ea typeface="Times New Roman"/>
                        </a:rPr>
                        <a:t>Доля граждан, получивших дополнительные меры социальной поддержки из общего количества </a:t>
                      </a:r>
                      <a:r>
                        <a:rPr lang="ru-RU" sz="1000" dirty="0" smtClean="0">
                          <a:effectLst/>
                          <a:latin typeface="Times New Roman"/>
                          <a:ea typeface="Times New Roman"/>
                        </a:rPr>
                        <a:t>заявителей,</a:t>
                      </a:r>
                      <a:r>
                        <a:rPr lang="ru-RU" sz="1000" baseline="0" dirty="0" smtClean="0">
                          <a:effectLst/>
                          <a:latin typeface="Times New Roman"/>
                          <a:ea typeface="Times New Roman"/>
                        </a:rPr>
                        <a:t> %</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96</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не менее 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не менее 96</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не менее 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itchFamily="18" charset="0"/>
                          <a:cs typeface="Times New Roman" pitchFamily="18" charset="0"/>
                        </a:rPr>
                        <a:t>не менее 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just">
                        <a:lnSpc>
                          <a:spcPct val="115000"/>
                        </a:lnSpc>
                        <a:spcAft>
                          <a:spcPts val="0"/>
                        </a:spcAft>
                      </a:pPr>
                      <a:r>
                        <a:rPr lang="ru-RU" sz="1000" dirty="0">
                          <a:effectLst/>
                          <a:latin typeface="Times New Roman" pitchFamily="18" charset="0"/>
                          <a:ea typeface="Times New Roman"/>
                          <a:cs typeface="Times New Roman" pitchFamily="18" charset="0"/>
                        </a:rPr>
                        <a:t>Доля граждан из числа ветеранов Вов, ветеранов БД, детей-инвалидов, граждан, достигших возраста 80 лет и старше, получивших ЕАМП ко Дню Защитника Отечества, ко Дню Победы, ко Дню защиты детей, ко Дню пожилого человека от общего количества лиц данной категории, проживающих в </a:t>
                      </a:r>
                      <a:r>
                        <a:rPr lang="ru-RU" sz="1000" dirty="0" smtClean="0">
                          <a:effectLst/>
                          <a:latin typeface="Times New Roman" pitchFamily="18" charset="0"/>
                          <a:ea typeface="Times New Roman"/>
                          <a:cs typeface="Times New Roman" pitchFamily="18" charset="0"/>
                        </a:rPr>
                        <a:t>районе, %</a:t>
                      </a:r>
                      <a:endParaRPr lang="ru-RU" sz="1000" dirty="0">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ru-RU" sz="1000" kern="1200" dirty="0" smtClean="0">
                          <a:solidFill>
                            <a:schemeClr val="dk1"/>
                          </a:solidFill>
                          <a:effectLst/>
                          <a:latin typeface="Times New Roman" pitchFamily="18" charset="0"/>
                          <a:ea typeface="+mn-ea"/>
                          <a:cs typeface="Times New Roman" pitchFamily="18" charset="0"/>
                        </a:rPr>
                        <a:t>Доля граждан, получающих пенсию за выслугу лет от общего количества заявителей</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1000" dirty="0" smtClean="0">
                          <a:solidFill>
                            <a:schemeClr val="tx1"/>
                          </a:solidFill>
                          <a:latin typeface="Times New Roman" pitchFamily="18" charset="0"/>
                          <a:cs typeface="Times New Roman" pitchFamily="18" charset="0"/>
                        </a:rPr>
                        <a:t>100</a:t>
                      </a:r>
                      <a:endParaRPr lang="ru-RU" sz="10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2050" name="Picture 2" descr="C:\Users\User3\Desktop\бюджет для граждан варианты\soc_1-300x1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600" y="5222595"/>
            <a:ext cx="3600400" cy="1633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2020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7776864" cy="576064"/>
          </a:xfrm>
        </p:spPr>
        <p:txBody>
          <a:bodyPr>
            <a:noAutofit/>
          </a:bodyPr>
          <a:lstStyle/>
          <a:p>
            <a:r>
              <a:rPr lang="ru-RU" sz="1600" dirty="0" smtClean="0">
                <a:latin typeface="Times New Roman" pitchFamily="18" charset="0"/>
                <a:cs typeface="Times New Roman" pitchFamily="18" charset="0"/>
              </a:rPr>
              <a:t>Муниципальная программа «</a:t>
            </a:r>
            <a:r>
              <a:rPr lang="ru-RU" sz="1600" dirty="0">
                <a:latin typeface="Times New Roman" pitchFamily="18" charset="0"/>
                <a:cs typeface="Times New Roman" pitchFamily="18" charset="0"/>
              </a:rPr>
              <a:t>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a:t>
            </a:r>
            <a:r>
              <a:rPr lang="ru-RU"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739142656"/>
              </p:ext>
            </p:extLst>
          </p:nvPr>
        </p:nvGraphicFramePr>
        <p:xfrm>
          <a:off x="297305" y="2204864"/>
          <a:ext cx="843528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009826033"/>
              </p:ext>
            </p:extLst>
          </p:nvPr>
        </p:nvGraphicFramePr>
        <p:xfrm>
          <a:off x="323528" y="2060848"/>
          <a:ext cx="8424936" cy="365760"/>
        </p:xfrm>
        <a:graphic>
          <a:graphicData uri="http://schemas.openxmlformats.org/drawingml/2006/table">
            <a:tbl>
              <a:tblPr firstRow="1" bandRow="1">
                <a:tableStyleId>{5C22544A-7EE6-4342-B048-85BDC9FD1C3A}</a:tableStyleId>
              </a:tblPr>
              <a:tblGrid>
                <a:gridCol w="1773671"/>
                <a:gridCol w="2330785"/>
                <a:gridCol w="4320480"/>
              </a:tblGrid>
              <a:tr h="320039">
                <a:tc>
                  <a:txBody>
                    <a:bodyPr/>
                    <a:lstStyle/>
                    <a:p>
                      <a:r>
                        <a:rPr lang="ru-RU" dirty="0" smtClean="0">
                          <a:solidFill>
                            <a:schemeClr val="tx1"/>
                          </a:solidFill>
                          <a:latin typeface="Times New Roman" pitchFamily="18" charset="0"/>
                          <a:cs typeface="Times New Roman" pitchFamily="18" charset="0"/>
                        </a:rPr>
                        <a:t>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Подпрограмма</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itchFamily="18" charset="0"/>
                          <a:cs typeface="Times New Roman" pitchFamily="18" charset="0"/>
                        </a:rPr>
                        <a:t>Источник финансирования, тыс. руб.</a:t>
                      </a:r>
                      <a:endParaRPr lang="ru-RU"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1" name="Скругленный прямоугольник 10"/>
          <p:cNvSpPr/>
          <p:nvPr/>
        </p:nvSpPr>
        <p:spPr>
          <a:xfrm>
            <a:off x="4609145" y="4581128"/>
            <a:ext cx="1296144"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prstClr val="white"/>
                </a:solidFill>
                <a:latin typeface="Times New Roman" pitchFamily="18" charset="0"/>
                <a:cs typeface="Times New Roman" pitchFamily="18" charset="0"/>
              </a:rPr>
              <a:t>Местный бюджет</a:t>
            </a:r>
          </a:p>
          <a:p>
            <a:pPr algn="ctr"/>
            <a:r>
              <a:rPr lang="ru-RU" sz="1000" dirty="0" smtClean="0">
                <a:solidFill>
                  <a:prstClr val="white"/>
                </a:solidFill>
                <a:latin typeface="Times New Roman" pitchFamily="18" charset="0"/>
                <a:cs typeface="Times New Roman" pitchFamily="18" charset="0"/>
              </a:rPr>
              <a:t> 10 600,0</a:t>
            </a:r>
            <a:endParaRPr lang="ru-RU" sz="1000" dirty="0">
              <a:solidFill>
                <a:prstClr val="white"/>
              </a:solidFill>
              <a:latin typeface="Times New Roman" pitchFamily="18" charset="0"/>
              <a:cs typeface="Times New Roman" pitchFamily="18" charset="0"/>
            </a:endParaRPr>
          </a:p>
        </p:txBody>
      </p:sp>
      <p:sp>
        <p:nvSpPr>
          <p:cNvPr id="15" name="Скругленный прямоугольник 14"/>
          <p:cNvSpPr/>
          <p:nvPr/>
        </p:nvSpPr>
        <p:spPr>
          <a:xfrm>
            <a:off x="323528" y="764704"/>
            <a:ext cx="85689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20000"/>
            <a:r>
              <a:rPr lang="ru-RU" sz="1200" dirty="0">
                <a:solidFill>
                  <a:prstClr val="white"/>
                </a:solidFill>
                <a:latin typeface="Times New Roman" pitchFamily="18" charset="0"/>
                <a:cs typeface="Times New Roman" pitchFamily="18" charset="0"/>
              </a:rPr>
              <a:t>Цель муниципальной программы </a:t>
            </a:r>
            <a:r>
              <a:rPr lang="ru-RU" sz="1200" dirty="0" smtClean="0">
                <a:solidFill>
                  <a:prstClr val="white"/>
                </a:solidFill>
                <a:latin typeface="Times New Roman" pitchFamily="18" charset="0"/>
                <a:cs typeface="Times New Roman" pitchFamily="18" charset="0"/>
              </a:rPr>
              <a:t>– привлечение и закрепление квалифицированных кадров дефицитных должностей в учреждениях образования, спорта, культуры и здравоохранения для обеспечения доступных качественных услуг в сфере образования, спорта, культуры и здравоохранения на территории Северо-Енисейского района </a:t>
            </a:r>
            <a:r>
              <a:rPr lang="ru-RU" dirty="0" smtClean="0">
                <a:solidFill>
                  <a:prstClr val="white"/>
                </a:solidFill>
                <a:latin typeface="Times New Roman" pitchFamily="18" charset="0"/>
                <a:cs typeface="Times New Roman" pitchFamily="18" charset="0"/>
              </a:rPr>
              <a:t>.</a:t>
            </a:r>
            <a:endParaRPr lang="ru-RU" dirty="0">
              <a:solidFill>
                <a:prstClr val="white"/>
              </a:solidFill>
              <a:latin typeface="Times New Roman" pitchFamily="18" charset="0"/>
              <a:cs typeface="Times New Roman" pitchFamily="18" charset="0"/>
            </a:endParaRPr>
          </a:p>
        </p:txBody>
      </p:sp>
      <p:graphicFrame>
        <p:nvGraphicFramePr>
          <p:cNvPr id="16" name="Таблица 15"/>
          <p:cNvGraphicFramePr>
            <a:graphicFrameLocks noGrp="1"/>
          </p:cNvGraphicFramePr>
          <p:nvPr>
            <p:extLst>
              <p:ext uri="{D42A27DB-BD31-4B8C-83A1-F6EECF244321}">
                <p14:modId xmlns:p14="http://schemas.microsoft.com/office/powerpoint/2010/main" val="1227520747"/>
              </p:ext>
            </p:extLst>
          </p:nvPr>
        </p:nvGraphicFramePr>
        <p:xfrm>
          <a:off x="323528" y="1412776"/>
          <a:ext cx="8568948" cy="548640"/>
        </p:xfrm>
        <a:graphic>
          <a:graphicData uri="http://schemas.openxmlformats.org/drawingml/2006/table">
            <a:tbl>
              <a:tblPr firstRow="1" bandRow="1">
                <a:tableStyleId>{5C22544A-7EE6-4342-B048-85BDC9FD1C3A}</a:tableStyleId>
              </a:tblPr>
              <a:tblGrid>
                <a:gridCol w="1428158"/>
                <a:gridCol w="1428158"/>
                <a:gridCol w="1428158"/>
                <a:gridCol w="1428158"/>
                <a:gridCol w="1428158"/>
                <a:gridCol w="1428158"/>
              </a:tblGrid>
              <a:tr h="259916">
                <a:tc rowSpan="2">
                  <a:txBody>
                    <a:bodyPr/>
                    <a:lstStyle/>
                    <a:p>
                      <a:r>
                        <a:rPr lang="ru-RU" sz="1000" dirty="0" smtClean="0">
                          <a:latin typeface="Times New Roman" pitchFamily="18" charset="0"/>
                          <a:cs typeface="Times New Roman" pitchFamily="18" charset="0"/>
                        </a:rPr>
                        <a:t>Объем финансирования,</a:t>
                      </a:r>
                      <a:r>
                        <a:rPr lang="ru-RU" sz="1000" baseline="0" dirty="0" smtClean="0">
                          <a:latin typeface="Times New Roman" pitchFamily="18" charset="0"/>
                          <a:cs typeface="Times New Roman" pitchFamily="18" charset="0"/>
                        </a:rPr>
                        <a:t> тыс. руб.</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2021</a:t>
                      </a:r>
                      <a:endParaRPr lang="ru-RU" sz="1000" dirty="0">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2022</a:t>
                      </a:r>
                      <a:endParaRPr lang="ru-RU" sz="1000" dirty="0">
                        <a:solidFill>
                          <a:schemeClr val="tx1"/>
                        </a:solidFill>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2023</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2024</a:t>
                      </a:r>
                      <a:endParaRPr lang="ru-RU" sz="1000" dirty="0">
                        <a:latin typeface="Times New Roman" pitchFamily="18" charset="0"/>
                        <a:cs typeface="Times New Roman" pitchFamily="18" charset="0"/>
                      </a:endParaRPr>
                    </a:p>
                  </a:txBody>
                  <a:tcPr/>
                </a:tc>
              </a:tr>
              <a:tr h="259916">
                <a:tc vMerge="1">
                  <a:txBody>
                    <a:bodyPr/>
                    <a:lstStyle/>
                    <a:p>
                      <a:endParaRPr lang="ru-RU" dirty="0"/>
                    </a:p>
                  </a:txBody>
                  <a:tcPr/>
                </a:tc>
                <a:tc>
                  <a:txBody>
                    <a:bodyPr/>
                    <a:lstStyle/>
                    <a:p>
                      <a:pPr algn="ctr"/>
                      <a:r>
                        <a:rPr lang="ru-RU" sz="1000" dirty="0" smtClean="0">
                          <a:latin typeface="Times New Roman" pitchFamily="18" charset="0"/>
                          <a:cs typeface="Times New Roman" pitchFamily="18" charset="0"/>
                        </a:rPr>
                        <a:t>0,0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0,0</a:t>
                      </a:r>
                      <a:endParaRPr lang="ru-RU" sz="1000" dirty="0">
                        <a:latin typeface="Times New Roman" pitchFamily="18" charset="0"/>
                        <a:cs typeface="Times New Roman" pitchFamily="18" charset="0"/>
                      </a:endParaRPr>
                    </a:p>
                  </a:txBody>
                  <a:tcPr/>
                </a:tc>
                <a:tc>
                  <a:txBody>
                    <a:bodyPr/>
                    <a:lstStyle/>
                    <a:p>
                      <a:pPr algn="ctr"/>
                      <a:r>
                        <a:rPr lang="ru-RU" sz="1000" dirty="0" smtClean="0">
                          <a:solidFill>
                            <a:schemeClr val="tx1"/>
                          </a:solidFill>
                          <a:latin typeface="Times New Roman" pitchFamily="18" charset="0"/>
                          <a:cs typeface="Times New Roman" pitchFamily="18" charset="0"/>
                        </a:rPr>
                        <a:t>10 600,0</a:t>
                      </a:r>
                      <a:endParaRPr lang="ru-RU" sz="1000" dirty="0">
                        <a:solidFill>
                          <a:schemeClr val="tx1"/>
                        </a:solidFill>
                        <a:latin typeface="Times New Roman" pitchFamily="18" charset="0"/>
                        <a:cs typeface="Times New Roman" pitchFamily="18" charset="0"/>
                      </a:endParaRPr>
                    </a:p>
                  </a:txBody>
                  <a:tcPr>
                    <a:solidFill>
                      <a:srgbClr val="00B050"/>
                    </a:solidFill>
                  </a:tcPr>
                </a:tc>
                <a:tc>
                  <a:txBody>
                    <a:bodyPr/>
                    <a:lstStyle/>
                    <a:p>
                      <a:pPr algn="ctr"/>
                      <a:r>
                        <a:rPr lang="ru-RU" sz="1000" dirty="0" smtClean="0">
                          <a:latin typeface="Times New Roman" pitchFamily="18" charset="0"/>
                          <a:cs typeface="Times New Roman" pitchFamily="18" charset="0"/>
                        </a:rPr>
                        <a:t>4 700,0</a:t>
                      </a:r>
                      <a:endParaRPr lang="ru-RU" sz="1000" dirty="0">
                        <a:latin typeface="Times New Roman" pitchFamily="18" charset="0"/>
                        <a:cs typeface="Times New Roman" pitchFamily="18" charset="0"/>
                      </a:endParaRPr>
                    </a:p>
                  </a:txBody>
                  <a:tcPr/>
                </a:tc>
                <a:tc>
                  <a:txBody>
                    <a:bodyPr/>
                    <a:lstStyle/>
                    <a:p>
                      <a:pPr algn="ctr"/>
                      <a:r>
                        <a:rPr lang="ru-RU" sz="1000" dirty="0" smtClean="0">
                          <a:latin typeface="Times New Roman" pitchFamily="18" charset="0"/>
                          <a:cs typeface="Times New Roman" pitchFamily="18" charset="0"/>
                        </a:rPr>
                        <a:t>3 800,0</a:t>
                      </a:r>
                      <a:endParaRPr lang="ru-RU" sz="1000" dirty="0">
                        <a:latin typeface="Times New Roman" pitchFamily="18" charset="0"/>
                        <a:cs typeface="Times New Roman" pitchFamily="18" charset="0"/>
                      </a:endParaRPr>
                    </a:p>
                  </a:txBody>
                  <a:tcPr/>
                </a:tc>
              </a:tr>
            </a:tbl>
          </a:graphicData>
        </a:graphic>
      </p:graphicFrame>
      <p:pic>
        <p:nvPicPr>
          <p:cNvPr id="1026" name="Picture 2" descr="C:\Users\User3\Desktop\бюджет для граждан варианты\af_adukacyj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78700" y="5895451"/>
            <a:ext cx="1465300" cy="8997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Pictures\Без названия (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1339" y="2538586"/>
            <a:ext cx="2247900" cy="20288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user\Pictures\images (12).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28385" y="44624"/>
            <a:ext cx="864096" cy="72008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user\Pictures\images (10).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49355" y="272759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user\Pictures\images (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77842" y="5429250"/>
            <a:ext cx="134302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2539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7848873" cy="944562"/>
          </a:xfrm>
        </p:spPr>
        <p:txBody>
          <a:bodyPr>
            <a:noAutofit/>
          </a:bodyPr>
          <a:lstStyle/>
          <a:p>
            <a:r>
              <a:rPr lang="ru-RU" sz="1600" dirty="0" smtClean="0">
                <a:latin typeface="Times New Roman" pitchFamily="18" charset="0"/>
                <a:cs typeface="Times New Roman" pitchFamily="18" charset="0"/>
              </a:rPr>
              <a:t>Основные результаты при реализации муниципальной программы «</a:t>
            </a:r>
            <a:r>
              <a:rPr lang="ru-RU" sz="1600" dirty="0">
                <a:solidFill>
                  <a:prstClr val="black"/>
                </a:solidFill>
                <a:latin typeface="Times New Roman" pitchFamily="18" charset="0"/>
                <a:cs typeface="Times New Roman" pitchFamily="18" charset="0"/>
              </a:rPr>
              <a:t>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extLst>
              <p:ext uri="{D42A27DB-BD31-4B8C-83A1-F6EECF244321}">
                <p14:modId xmlns:p14="http://schemas.microsoft.com/office/powerpoint/2010/main" val="780029825"/>
              </p:ext>
            </p:extLst>
          </p:nvPr>
        </p:nvGraphicFramePr>
        <p:xfrm>
          <a:off x="1" y="1277498"/>
          <a:ext cx="7452320" cy="4593702"/>
        </p:xfrm>
        <a:graphic>
          <a:graphicData uri="http://schemas.openxmlformats.org/drawingml/2006/table">
            <a:tbl>
              <a:tblPr firstRow="1" bandRow="1">
                <a:tableStyleId>{5C22544A-7EE6-4342-B048-85BDC9FD1C3A}</a:tableStyleId>
              </a:tblPr>
              <a:tblGrid>
                <a:gridCol w="3649270"/>
                <a:gridCol w="674735"/>
                <a:gridCol w="674735"/>
                <a:gridCol w="613395"/>
                <a:gridCol w="613395"/>
                <a:gridCol w="674735"/>
                <a:gridCol w="552055"/>
              </a:tblGrid>
              <a:tr h="312240">
                <a:tc>
                  <a:txBody>
                    <a:bodyPr/>
                    <a:lstStyle/>
                    <a:p>
                      <a:pPr algn="ctr"/>
                      <a:r>
                        <a:rPr lang="ru-RU" sz="1200" dirty="0" smtClean="0">
                          <a:solidFill>
                            <a:schemeClr val="tx1"/>
                          </a:solidFill>
                          <a:latin typeface="Times New Roman" pitchFamily="18" charset="0"/>
                          <a:cs typeface="Times New Roman" pitchFamily="18" charset="0"/>
                        </a:rPr>
                        <a:t>Основные результаты</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Единицы измерения</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2020</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2021</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2022</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2023</a:t>
                      </a:r>
                      <a:endParaRPr lang="ru-RU" sz="1200" dirty="0">
                        <a:solidFill>
                          <a:schemeClr val="tx1"/>
                        </a:solidFill>
                        <a:latin typeface="Times New Roman" pitchFamily="18" charset="0"/>
                        <a:cs typeface="Times New Roman" pitchFamily="18" charset="0"/>
                      </a:endParaRPr>
                    </a:p>
                  </a:txBody>
                  <a:tcPr/>
                </a:tc>
                <a:tc>
                  <a:txBody>
                    <a:bodyPr/>
                    <a:lstStyle/>
                    <a:p>
                      <a:pPr algn="ctr"/>
                      <a:r>
                        <a:rPr lang="ru-RU" sz="1200" dirty="0" smtClean="0">
                          <a:solidFill>
                            <a:schemeClr val="tx1"/>
                          </a:solidFill>
                          <a:latin typeface="Times New Roman" pitchFamily="18" charset="0"/>
                          <a:cs typeface="Times New Roman" pitchFamily="18" charset="0"/>
                        </a:rPr>
                        <a:t>2024</a:t>
                      </a:r>
                      <a:endParaRPr lang="ru-RU" sz="1200" dirty="0">
                        <a:solidFill>
                          <a:schemeClr val="tx1"/>
                        </a:solidFill>
                        <a:latin typeface="Times New Roman" pitchFamily="18" charset="0"/>
                        <a:cs typeface="Times New Roman" pitchFamily="18" charset="0"/>
                      </a:endParaRPr>
                    </a:p>
                  </a:txBody>
                  <a:tcPr/>
                </a:tc>
              </a:tr>
              <a:tr h="419656">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Количество ставок, замещенных специалистами</a:t>
                      </a:r>
                      <a:r>
                        <a:rPr lang="ru-RU" sz="1100" kern="1200" baseline="0" dirty="0" smtClean="0">
                          <a:solidFill>
                            <a:schemeClr val="dk1"/>
                          </a:solidFill>
                          <a:effectLst/>
                          <a:latin typeface="Times New Roman" panose="02020603050405020304" pitchFamily="18" charset="0"/>
                          <a:ea typeface="+mn-ea"/>
                          <a:cs typeface="Times New Roman" panose="02020603050405020304" pitchFamily="18" charset="0"/>
                        </a:rPr>
                        <a:t> дефицитных должностей, всего</a:t>
                      </a:r>
                      <a:endParaRPr lang="ru-RU" sz="1100" dirty="0">
                        <a:solidFill>
                          <a:schemeClr val="tx1"/>
                        </a:solidFill>
                        <a:latin typeface="Times New Roman" pitchFamily="18" charset="0"/>
                        <a:cs typeface="Times New Roman" pitchFamily="18" charset="0"/>
                      </a:endParaRPr>
                    </a:p>
                  </a:txBody>
                  <a:tcPr/>
                </a:tc>
                <a:tc rowSpan="7">
                  <a:txBody>
                    <a:bodyPr/>
                    <a:lstStyle/>
                    <a:p>
                      <a:pPr algn="ctr"/>
                      <a:r>
                        <a:rPr lang="ru-RU" sz="1100" dirty="0" smtClean="0">
                          <a:solidFill>
                            <a:schemeClr val="tx1"/>
                          </a:solidFill>
                          <a:latin typeface="Times New Roman" pitchFamily="18" charset="0"/>
                          <a:cs typeface="Times New Roman" pitchFamily="18" charset="0"/>
                        </a:rPr>
                        <a:t>Ставка</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24,5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11</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8</a:t>
                      </a:r>
                      <a:endParaRPr lang="ru-RU" sz="1100" dirty="0">
                        <a:solidFill>
                          <a:schemeClr val="tx1"/>
                        </a:solidFill>
                        <a:latin typeface="Times New Roman" pitchFamily="18" charset="0"/>
                        <a:cs typeface="Times New Roman" pitchFamily="18" charset="0"/>
                      </a:endParaRPr>
                    </a:p>
                  </a:txBody>
                  <a:tcPr anchor="ctr"/>
                </a:tc>
              </a:tr>
              <a:tr h="253750">
                <a:tc>
                  <a:txBody>
                    <a:bodyPr/>
                    <a:lstStyle/>
                    <a:p>
                      <a:pPr>
                        <a:spcAft>
                          <a:spcPts val="0"/>
                        </a:spcAft>
                      </a:pPr>
                      <a:r>
                        <a:rPr lang="ru-RU" sz="1100" dirty="0" smtClean="0">
                          <a:solidFill>
                            <a:srgbClr val="000000"/>
                          </a:solidFill>
                          <a:effectLst/>
                          <a:latin typeface="Times New Roman"/>
                          <a:ea typeface="Calibri"/>
                        </a:rPr>
                        <a:t>в том числе по отраслям:</a:t>
                      </a:r>
                      <a:endParaRPr lang="ru-RU" sz="1100" dirty="0">
                        <a:effectLst/>
                        <a:latin typeface="Times New Roman"/>
                        <a:ea typeface="Times New Roman"/>
                      </a:endParaRPr>
                    </a:p>
                  </a:txBody>
                  <a:tcPr marL="68580" marR="68580" marT="0" marB="0"/>
                </a:tc>
                <a:tc vMerge="1">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endParaRPr lang="ru-RU" sz="1100" dirty="0">
                        <a:solidFill>
                          <a:schemeClr val="tx1"/>
                        </a:solidFill>
                        <a:latin typeface="Times New Roman" pitchFamily="18" charset="0"/>
                        <a:cs typeface="Times New Roman" pitchFamily="18" charset="0"/>
                      </a:endParaRPr>
                    </a:p>
                  </a:txBody>
                  <a:tcPr anchor="ctr"/>
                </a:tc>
              </a:tr>
              <a:tr h="257947">
                <a:tc>
                  <a:txBody>
                    <a:bodyPr/>
                    <a:lstStyle/>
                    <a:p>
                      <a:pPr>
                        <a:spcAft>
                          <a:spcPts val="0"/>
                        </a:spcAft>
                      </a:pPr>
                      <a:r>
                        <a:rPr lang="ru-RU" sz="1100" dirty="0" smtClean="0">
                          <a:effectLst/>
                          <a:latin typeface="Times New Roman" panose="02020603050405020304" pitchFamily="18" charset="0"/>
                          <a:ea typeface="Times New Roman"/>
                          <a:cs typeface="Times New Roman" panose="02020603050405020304" pitchFamily="18" charset="0"/>
                        </a:rPr>
                        <a:t>образование</a:t>
                      </a:r>
                      <a:endParaRPr lang="ru-RU" sz="1100" dirty="0">
                        <a:effectLst/>
                        <a:latin typeface="Times New Roman" panose="02020603050405020304" pitchFamily="18" charset="0"/>
                        <a:ea typeface="Times New Roman"/>
                        <a:cs typeface="Times New Roman" panose="02020603050405020304" pitchFamily="18" charset="0"/>
                      </a:endParaRPr>
                    </a:p>
                  </a:txBody>
                  <a:tcPr marL="68580" marR="68580" marT="0" marB="0"/>
                </a:tc>
                <a:tc vMerge="1">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13,5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5</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4</a:t>
                      </a:r>
                      <a:endParaRPr lang="ru-RU" sz="1100" dirty="0">
                        <a:solidFill>
                          <a:schemeClr val="tx1"/>
                        </a:solidFill>
                        <a:latin typeface="Times New Roman" pitchFamily="18" charset="0"/>
                        <a:cs typeface="Times New Roman" pitchFamily="18" charset="0"/>
                      </a:endParaRPr>
                    </a:p>
                  </a:txBody>
                  <a:tcPr anchor="ctr"/>
                </a:tc>
              </a:tr>
              <a:tr h="239646">
                <a:tc>
                  <a:txBody>
                    <a:bodyPr/>
                    <a:lstStyle/>
                    <a:p>
                      <a:pPr algn="l"/>
                      <a:r>
                        <a:rPr lang="ru-RU" sz="1100" dirty="0" smtClean="0">
                          <a:solidFill>
                            <a:schemeClr val="tx1"/>
                          </a:solidFill>
                          <a:latin typeface="Times New Roman" pitchFamily="18" charset="0"/>
                          <a:cs typeface="Times New Roman" pitchFamily="18" charset="0"/>
                        </a:rPr>
                        <a:t>культура</a:t>
                      </a:r>
                      <a:endParaRPr lang="ru-RU" sz="1100" dirty="0">
                        <a:solidFill>
                          <a:schemeClr val="tx1"/>
                        </a:solidFill>
                        <a:latin typeface="Times New Roman" pitchFamily="18" charset="0"/>
                        <a:cs typeface="Times New Roman" pitchFamily="18" charset="0"/>
                      </a:endParaRPr>
                    </a:p>
                  </a:txBody>
                  <a:tcPr/>
                </a:tc>
                <a:tc vMerge="1">
                  <a:txBody>
                    <a:bodyPr/>
                    <a:lstStyle/>
                    <a:p>
                      <a:endParaRPr lang="ru-RU"/>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r>
              <a:tr h="340606">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здравоохранение</a:t>
                      </a:r>
                    </a:p>
                    <a:p>
                      <a:pPr algn="l"/>
                      <a:endParaRPr lang="ru-RU" sz="1100" dirty="0">
                        <a:solidFill>
                          <a:schemeClr val="tx1"/>
                        </a:solidFill>
                        <a:latin typeface="Times New Roman" pitchFamily="18" charset="0"/>
                        <a:cs typeface="Times New Roman" pitchFamily="18" charset="0"/>
                      </a:endParaRPr>
                    </a:p>
                  </a:txBody>
                  <a:tcPr/>
                </a:tc>
                <a:tc vMerge="1">
                  <a:txBody>
                    <a:bodyPr/>
                    <a:lstStyle/>
                    <a:p>
                      <a:endParaRPr lang="ru-RU"/>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a:t>
                      </a:r>
                      <a:endParaRPr lang="ru-RU" sz="1100" dirty="0">
                        <a:solidFill>
                          <a:schemeClr val="tx1"/>
                        </a:solidFill>
                        <a:latin typeface="Times New Roman" pitchFamily="18" charset="0"/>
                        <a:cs typeface="Times New Roman" pitchFamily="18" charset="0"/>
                      </a:endParaRPr>
                    </a:p>
                  </a:txBody>
                  <a:tcPr anchor="ctr"/>
                </a:tc>
              </a:tr>
              <a:tr h="0">
                <a:tc vMerge="1">
                  <a:txBody>
                    <a:bodyPr/>
                    <a:lstStyle/>
                    <a:p>
                      <a:endParaRPr lang="ru-RU"/>
                    </a:p>
                  </a:txBody>
                  <a:tcPr/>
                </a:tc>
                <a:tc vMerge="1">
                  <a:txBody>
                    <a:bodyPr/>
                    <a:lstStyle/>
                    <a:p>
                      <a:endParaRPr lang="ru-RU"/>
                    </a:p>
                  </a:txBody>
                  <a:tcPr/>
                </a:tc>
                <a:tc rowSpan="2">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rowSpan="2">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rowSpan="2">
                  <a:txBody>
                    <a:bodyPr/>
                    <a:lstStyle/>
                    <a:p>
                      <a:pPr algn="ctr"/>
                      <a:r>
                        <a:rPr lang="ru-RU" sz="1100" dirty="0" smtClean="0">
                          <a:solidFill>
                            <a:schemeClr val="tx1"/>
                          </a:solidFill>
                          <a:latin typeface="Times New Roman" pitchFamily="18" charset="0"/>
                          <a:cs typeface="Times New Roman" pitchFamily="18" charset="0"/>
                        </a:rPr>
                        <a:t>9</a:t>
                      </a:r>
                      <a:endParaRPr lang="ru-RU" sz="1100" dirty="0">
                        <a:solidFill>
                          <a:schemeClr val="tx1"/>
                        </a:solidFill>
                        <a:latin typeface="Times New Roman" pitchFamily="18" charset="0"/>
                        <a:cs typeface="Times New Roman" pitchFamily="18" charset="0"/>
                      </a:endParaRPr>
                    </a:p>
                  </a:txBody>
                  <a:tcPr anchor="ctr"/>
                </a:tc>
                <a:tc rowSpan="2">
                  <a:txBody>
                    <a:bodyPr/>
                    <a:lstStyle/>
                    <a:p>
                      <a:pPr algn="ctr"/>
                      <a:r>
                        <a:rPr lang="ru-RU" sz="1100" dirty="0" smtClean="0">
                          <a:solidFill>
                            <a:schemeClr val="tx1"/>
                          </a:solidFill>
                          <a:latin typeface="Times New Roman" pitchFamily="18" charset="0"/>
                          <a:cs typeface="Times New Roman" pitchFamily="18" charset="0"/>
                        </a:rPr>
                        <a:t>4</a:t>
                      </a:r>
                      <a:endParaRPr lang="ru-RU" sz="1100" dirty="0">
                        <a:solidFill>
                          <a:schemeClr val="tx1"/>
                        </a:solidFill>
                        <a:latin typeface="Times New Roman" pitchFamily="18" charset="0"/>
                        <a:cs typeface="Times New Roman" pitchFamily="18" charset="0"/>
                      </a:endParaRPr>
                    </a:p>
                  </a:txBody>
                  <a:tcPr anchor="ct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3</a:t>
                      </a:r>
                      <a:endParaRPr lang="ru-RU" dirty="0"/>
                    </a:p>
                  </a:txBody>
                  <a:tcPr anchor="ctr"/>
                </a:tc>
              </a:tr>
              <a:tr h="417942">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спорт</a:t>
                      </a:r>
                      <a:endParaRPr lang="ru-RU" sz="1100" dirty="0">
                        <a:solidFill>
                          <a:schemeClr val="tx1"/>
                        </a:solidFill>
                        <a:latin typeface="Times New Roman" pitchFamily="18" charset="0"/>
                        <a:cs typeface="Times New Roman" pitchFamily="18" charset="0"/>
                      </a:endParaRPr>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425006">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Количество ставок, замещенных специалистами</a:t>
                      </a:r>
                      <a:r>
                        <a:rPr lang="ru-RU" sz="1100" kern="1200" baseline="0" dirty="0" smtClean="0">
                          <a:solidFill>
                            <a:schemeClr val="dk1"/>
                          </a:solidFill>
                          <a:effectLst/>
                          <a:latin typeface="Times New Roman" panose="02020603050405020304" pitchFamily="18" charset="0"/>
                          <a:ea typeface="+mn-ea"/>
                          <a:cs typeface="Times New Roman" panose="02020603050405020304" pitchFamily="18" charset="0"/>
                        </a:rPr>
                        <a:t> дефицитных должностей, всего</a:t>
                      </a:r>
                      <a:endParaRPr lang="ru-RU" sz="1100" dirty="0">
                        <a:solidFill>
                          <a:schemeClr val="tx1"/>
                        </a:solidFill>
                        <a:latin typeface="Times New Roman" pitchFamily="18" charset="0"/>
                        <a:cs typeface="Times New Roman" pitchFamily="18" charset="0"/>
                      </a:endParaRPr>
                    </a:p>
                  </a:txBody>
                  <a:tcPr/>
                </a:tc>
                <a:tc rowSpan="6">
                  <a:txBody>
                    <a:bodyPr/>
                    <a:lstStyle/>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endParaRPr lang="ru-RU" sz="1100" dirty="0" smtClean="0">
                        <a:solidFill>
                          <a:schemeClr val="tx1"/>
                        </a:solidFill>
                        <a:latin typeface="Times New Roman" pitchFamily="18" charset="0"/>
                        <a:cs typeface="Times New Roman" pitchFamily="18" charset="0"/>
                      </a:endParaRPr>
                    </a:p>
                    <a:p>
                      <a:pPr algn="ct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r>
              <a:tr h="125535">
                <a:tc>
                  <a:txBody>
                    <a:bodyPr/>
                    <a:lstStyle/>
                    <a:p>
                      <a:pPr>
                        <a:spcAft>
                          <a:spcPts val="0"/>
                        </a:spcAft>
                      </a:pPr>
                      <a:r>
                        <a:rPr lang="ru-RU" sz="1100" dirty="0" smtClean="0">
                          <a:solidFill>
                            <a:srgbClr val="000000"/>
                          </a:solidFill>
                          <a:effectLst/>
                          <a:latin typeface="Times New Roman"/>
                          <a:ea typeface="Calibri"/>
                        </a:rPr>
                        <a:t>в том числе по отраслям:</a:t>
                      </a:r>
                      <a:endParaRPr lang="ru-RU" sz="1100" dirty="0">
                        <a:effectLst/>
                        <a:latin typeface="Times New Roman"/>
                        <a:ea typeface="Times New Roman"/>
                      </a:endParaRPr>
                    </a:p>
                  </a:txBody>
                  <a:tcPr marL="68580" marR="68580" marT="0" marB="0"/>
                </a:tc>
                <a:tc vMerge="1">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endParaRPr lang="ru-RU" sz="1100" dirty="0">
                        <a:solidFill>
                          <a:schemeClr val="tx1"/>
                        </a:solidFill>
                        <a:latin typeface="Times New Roman" pitchFamily="18" charset="0"/>
                        <a:cs typeface="Times New Roman" pitchFamily="18" charset="0"/>
                      </a:endParaRPr>
                    </a:p>
                  </a:txBody>
                  <a:tcPr/>
                </a:tc>
              </a:tr>
              <a:tr h="168237">
                <a:tc>
                  <a:txBody>
                    <a:bodyPr/>
                    <a:lstStyle/>
                    <a:p>
                      <a:pPr>
                        <a:spcAft>
                          <a:spcPts val="0"/>
                        </a:spcAft>
                      </a:pPr>
                      <a:r>
                        <a:rPr lang="ru-RU" sz="1100" dirty="0" smtClean="0">
                          <a:effectLst/>
                          <a:latin typeface="Times New Roman" panose="02020603050405020304" pitchFamily="18" charset="0"/>
                          <a:ea typeface="Times New Roman"/>
                          <a:cs typeface="Times New Roman" panose="02020603050405020304" pitchFamily="18" charset="0"/>
                        </a:rPr>
                        <a:t>образование</a:t>
                      </a:r>
                      <a:endParaRPr lang="ru-RU" sz="1100" dirty="0">
                        <a:effectLst/>
                        <a:latin typeface="Times New Roman" panose="02020603050405020304" pitchFamily="18" charset="0"/>
                        <a:ea typeface="Times New Roman"/>
                        <a:cs typeface="Times New Roman" panose="02020603050405020304" pitchFamily="18" charset="0"/>
                      </a:endParaRPr>
                    </a:p>
                  </a:txBody>
                  <a:tcPr marL="68580" marR="68580" marT="0" marB="0"/>
                </a:tc>
                <a:tc vMerge="1">
                  <a:txBody>
                    <a:bodyPr/>
                    <a:lstStyle/>
                    <a:p>
                      <a:pPr algn="ct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tc>
              </a:tr>
              <a:tr h="241182">
                <a:tc>
                  <a:txBody>
                    <a:bodyPr/>
                    <a:lstStyle/>
                    <a:p>
                      <a:pPr algn="l"/>
                      <a:r>
                        <a:rPr lang="ru-RU" sz="1100" dirty="0" smtClean="0">
                          <a:solidFill>
                            <a:schemeClr val="tx1"/>
                          </a:solidFill>
                          <a:latin typeface="Times New Roman" pitchFamily="18" charset="0"/>
                          <a:cs typeface="Times New Roman" pitchFamily="18" charset="0"/>
                        </a:rPr>
                        <a:t>культура</a:t>
                      </a:r>
                      <a:endParaRPr lang="ru-RU" sz="1100" dirty="0">
                        <a:solidFill>
                          <a:schemeClr val="tx1"/>
                        </a:solidFill>
                        <a:latin typeface="Times New Roman" pitchFamily="18" charset="0"/>
                        <a:cs typeface="Times New Roman" pitchFamily="18" charset="0"/>
                      </a:endParaRPr>
                    </a:p>
                  </a:txBody>
                  <a:tcPr/>
                </a:tc>
                <a:tc vMerge="1">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r>
              <a:tr h="2411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здравоохранение</a:t>
                      </a:r>
                    </a:p>
                  </a:txBody>
                  <a:tcPr/>
                </a:tc>
                <a:tc vMerge="1">
                  <a:txBody>
                    <a:bodyPr/>
                    <a:lstStyle/>
                    <a:p>
                      <a:endParaRPr lang="ru-RU"/>
                    </a:p>
                  </a:txBody>
                  <a:tcP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r>
              <a:tr h="241182">
                <a:tc>
                  <a:txBody>
                    <a:bodyPr/>
                    <a:lstStyle/>
                    <a:p>
                      <a:pPr algn="l"/>
                      <a:r>
                        <a:rPr lang="ru-RU" sz="1100" kern="1200" dirty="0" smtClean="0">
                          <a:solidFill>
                            <a:schemeClr val="dk1"/>
                          </a:solidFill>
                          <a:effectLst/>
                          <a:latin typeface="Times New Roman" panose="02020603050405020304" pitchFamily="18" charset="0"/>
                          <a:ea typeface="+mn-ea"/>
                          <a:cs typeface="Times New Roman" panose="02020603050405020304" pitchFamily="18" charset="0"/>
                        </a:rPr>
                        <a:t>спорт</a:t>
                      </a:r>
                      <a:endParaRPr lang="ru-RU" sz="1100" dirty="0">
                        <a:solidFill>
                          <a:schemeClr val="tx1"/>
                        </a:solidFill>
                        <a:latin typeface="Times New Roman" pitchFamily="18" charset="0"/>
                        <a:cs typeface="Times New Roman" pitchFamily="18" charset="0"/>
                      </a:endParaRPr>
                    </a:p>
                  </a:txBody>
                  <a:tcPr/>
                </a:tc>
                <a:tc vMerge="1">
                  <a:txBody>
                    <a:bodyPr/>
                    <a:lstStyle/>
                    <a:p>
                      <a:pPr algn="ct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c>
                  <a:txBody>
                    <a:bodyPr/>
                    <a:lstStyle/>
                    <a:p>
                      <a:pPr algn="ctr"/>
                      <a:r>
                        <a:rPr lang="ru-RU" sz="1100" dirty="0" smtClean="0">
                          <a:solidFill>
                            <a:schemeClr val="tx1"/>
                          </a:solidFill>
                          <a:latin typeface="Times New Roman" pitchFamily="18" charset="0"/>
                          <a:cs typeface="Times New Roman" pitchFamily="18" charset="0"/>
                        </a:rPr>
                        <a:t>100</a:t>
                      </a:r>
                      <a:endParaRPr lang="ru-RU" sz="1100" dirty="0">
                        <a:solidFill>
                          <a:schemeClr val="tx1"/>
                        </a:solidFill>
                        <a:latin typeface="Times New Roman" pitchFamily="18" charset="0"/>
                        <a:cs typeface="Times New Roman" pitchFamily="18" charset="0"/>
                      </a:endParaRPr>
                    </a:p>
                  </a:txBody>
                  <a:tcPr anchor="ctr"/>
                </a:tc>
              </a:tr>
            </a:tbl>
          </a:graphicData>
        </a:graphic>
      </p:graphicFrame>
      <p:pic>
        <p:nvPicPr>
          <p:cNvPr id="6" name="Picture 2" descr="C:\Users\user\Pictures\images (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8385" y="44624"/>
            <a:ext cx="864096" cy="72008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user\Pictures\images (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5675" y="4406081"/>
            <a:ext cx="1838325" cy="24860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user\Pictures\images (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5675" y="1916832"/>
            <a:ext cx="1730821" cy="1853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0583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
          </a:xfrm>
          <a:noFill/>
        </p:spPr>
        <p:style>
          <a:lnRef idx="0">
            <a:schemeClr val="accent2"/>
          </a:lnRef>
          <a:fillRef idx="3">
            <a:schemeClr val="accent2"/>
          </a:fillRef>
          <a:effectRef idx="3">
            <a:schemeClr val="accent2"/>
          </a:effectRef>
          <a:fontRef idx="minor">
            <a:schemeClr val="lt1"/>
          </a:fontRef>
        </p:style>
        <p:txBody>
          <a:bodyPr>
            <a:noAutofit/>
          </a:bodyPr>
          <a:lstStyle/>
          <a:p>
            <a:r>
              <a:rPr lang="ru-RU" sz="2400" dirty="0" smtClean="0">
                <a:solidFill>
                  <a:schemeClr val="tx1"/>
                </a:solidFill>
                <a:latin typeface="Times New Roman" pitchFamily="18" charset="0"/>
                <a:cs typeface="Times New Roman" pitchFamily="18" charset="0"/>
              </a:rPr>
              <a:t>Динамика муниципального долга Северо-Енисейского района</a:t>
            </a:r>
            <a:endParaRPr lang="ru-RU" sz="2400" dirty="0">
              <a:solidFill>
                <a:schemeClr val="tx1"/>
              </a:solidFill>
              <a:latin typeface="Times New Roman" pitchFamily="18" charset="0"/>
              <a:cs typeface="Times New Roman" pitchFamily="18" charset="0"/>
            </a:endParaRPr>
          </a:p>
        </p:txBody>
      </p:sp>
      <p:graphicFrame>
        <p:nvGraphicFramePr>
          <p:cNvPr id="6" name="Диаграмма 5"/>
          <p:cNvGraphicFramePr/>
          <p:nvPr>
            <p:extLst>
              <p:ext uri="{D42A27DB-BD31-4B8C-83A1-F6EECF244321}">
                <p14:modId xmlns:p14="http://schemas.microsoft.com/office/powerpoint/2010/main" val="4267433481"/>
              </p:ext>
            </p:extLst>
          </p:nvPr>
        </p:nvGraphicFramePr>
        <p:xfrm>
          <a:off x="145504" y="1028700"/>
          <a:ext cx="8915400"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7308304" y="647700"/>
            <a:ext cx="1752600"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prstClr val="black"/>
                </a:solidFill>
              </a:rPr>
              <a:t>млн. рублей</a:t>
            </a:r>
            <a:endParaRPr lang="ru-RU" dirty="0">
              <a:solidFill>
                <a:prstClr val="black"/>
              </a:solidFill>
            </a:endParaRPr>
          </a:p>
        </p:txBody>
      </p:sp>
    </p:spTree>
    <p:extLst>
      <p:ext uri="{BB962C8B-B14F-4D97-AF65-F5344CB8AC3E}">
        <p14:creationId xmlns:p14="http://schemas.microsoft.com/office/powerpoint/2010/main" val="24359185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0" y="0"/>
            <a:ext cx="9144000" cy="1556792"/>
          </a:xfrm>
        </p:spPr>
        <p:txBody>
          <a:bodyPr>
            <a:normAutofit fontScale="90000"/>
          </a:bodyPr>
          <a:lstStyle/>
          <a:p>
            <a:pPr algn="l"/>
            <a:r>
              <a:rPr lang="ru-RU" sz="2200" b="1" i="1" dirty="0" smtClean="0">
                <a:solidFill>
                  <a:srgbClr val="FF0000"/>
                </a:solidFill>
              </a:rPr>
              <a:t>    Показатели долговой устойчивости бюджета Северо-Енисейского района</a:t>
            </a:r>
            <a:br>
              <a:rPr lang="ru-RU" sz="2200" b="1" i="1" dirty="0" smtClean="0">
                <a:solidFill>
                  <a:srgbClr val="FF0000"/>
                </a:solidFill>
              </a:rPr>
            </a:br>
            <a:r>
              <a:rPr lang="ru-RU" sz="2200" b="1" i="1" dirty="0" smtClean="0">
                <a:solidFill>
                  <a:srgbClr val="0070C0"/>
                </a:solidFill>
              </a:rPr>
              <a:t>                                                                      </a:t>
            </a:r>
            <a:r>
              <a:rPr lang="ru-RU" sz="1800" b="1" i="1" dirty="0" smtClean="0">
                <a:solidFill>
                  <a:srgbClr val="FF0000"/>
                </a:solidFill>
              </a:rPr>
              <a:t>в соответствии:</a:t>
            </a:r>
            <a:br>
              <a:rPr lang="ru-RU" sz="1800" b="1" i="1" dirty="0" smtClean="0">
                <a:solidFill>
                  <a:srgbClr val="FF0000"/>
                </a:solidFill>
              </a:rPr>
            </a:br>
            <a:r>
              <a:rPr lang="ru-RU" sz="1800" b="1" i="1" dirty="0" smtClean="0">
                <a:solidFill>
                  <a:srgbClr val="0070C0"/>
                </a:solidFill>
              </a:rPr>
              <a:t>                     со статьей 107.1 Бюджетного кодекса Российской Федерации;</a:t>
            </a:r>
            <a:br>
              <a:rPr lang="ru-RU" sz="1800" b="1" i="1" dirty="0" smtClean="0">
                <a:solidFill>
                  <a:srgbClr val="0070C0"/>
                </a:solidFill>
              </a:rPr>
            </a:br>
            <a:r>
              <a:rPr lang="ru-RU" sz="1800" b="1" i="1" dirty="0" smtClean="0">
                <a:solidFill>
                  <a:srgbClr val="0070C0"/>
                </a:solidFill>
              </a:rPr>
              <a:t>                     с пунктом 8 Порядка оценки долговой устойчивости муниципальных   </a:t>
            </a:r>
            <a:br>
              <a:rPr lang="ru-RU" sz="1800" b="1" i="1" dirty="0" smtClean="0">
                <a:solidFill>
                  <a:srgbClr val="0070C0"/>
                </a:solidFill>
              </a:rPr>
            </a:br>
            <a:r>
              <a:rPr lang="ru-RU" sz="1800" b="1" i="1" dirty="0">
                <a:solidFill>
                  <a:srgbClr val="0070C0"/>
                </a:solidFill>
              </a:rPr>
              <a:t> </a:t>
            </a:r>
            <a:r>
              <a:rPr lang="ru-RU" sz="1800" b="1" i="1" dirty="0" smtClean="0">
                <a:solidFill>
                  <a:srgbClr val="0070C0"/>
                </a:solidFill>
              </a:rPr>
              <a:t>                    образований  Красноярского края , утвержденного постановлением </a:t>
            </a:r>
            <a:br>
              <a:rPr lang="ru-RU" sz="1800" b="1" i="1" dirty="0" smtClean="0">
                <a:solidFill>
                  <a:srgbClr val="0070C0"/>
                </a:solidFill>
              </a:rPr>
            </a:br>
            <a:r>
              <a:rPr lang="ru-RU" sz="1800" b="1" i="1" dirty="0">
                <a:solidFill>
                  <a:srgbClr val="0070C0"/>
                </a:solidFill>
              </a:rPr>
              <a:t> </a:t>
            </a:r>
            <a:r>
              <a:rPr lang="ru-RU" sz="1800" b="1" i="1" dirty="0" smtClean="0">
                <a:solidFill>
                  <a:srgbClr val="0070C0"/>
                </a:solidFill>
              </a:rPr>
              <a:t>                    Правительства Красноярского  края от 03.09.2020 № 605-п.</a:t>
            </a:r>
            <a:endParaRPr lang="ru-RU" sz="1800" b="1" i="1" dirty="0">
              <a:solidFill>
                <a:srgbClr val="0070C0"/>
              </a:solidFill>
            </a:endParaRPr>
          </a:p>
        </p:txBody>
      </p:sp>
      <p:sp>
        <p:nvSpPr>
          <p:cNvPr id="11" name="Текст 10"/>
          <p:cNvSpPr>
            <a:spLocks noGrp="1"/>
          </p:cNvSpPr>
          <p:nvPr>
            <p:ph type="body" idx="1"/>
          </p:nvPr>
        </p:nvSpPr>
        <p:spPr>
          <a:xfrm>
            <a:off x="251520" y="1628801"/>
            <a:ext cx="4104456" cy="720079"/>
          </a:xfrm>
        </p:spPr>
        <p:style>
          <a:lnRef idx="0">
            <a:schemeClr val="accent1"/>
          </a:lnRef>
          <a:fillRef idx="3">
            <a:schemeClr val="accent1"/>
          </a:fillRef>
          <a:effectRef idx="3">
            <a:schemeClr val="accent1"/>
          </a:effectRef>
          <a:fontRef idx="minor">
            <a:schemeClr val="lt1"/>
          </a:fontRef>
        </p:style>
        <p:txBody>
          <a:bodyPr>
            <a:normAutofit fontScale="47500" lnSpcReduction="20000"/>
          </a:bodyPr>
          <a:lstStyle/>
          <a:p>
            <a:pPr algn="ctr"/>
            <a:r>
              <a:rPr lang="ru-RU" i="1" dirty="0" smtClean="0">
                <a:solidFill>
                  <a:schemeClr val="bg1"/>
                </a:solidFill>
              </a:rPr>
              <a:t>Министерством финансов Красноярского края</a:t>
            </a:r>
            <a:r>
              <a:rPr lang="ru-RU" i="1" dirty="0" smtClean="0">
                <a:solidFill>
                  <a:srgbClr val="FF0000"/>
                </a:solidFill>
              </a:rPr>
              <a:t>*</a:t>
            </a:r>
            <a:r>
              <a:rPr lang="ru-RU" i="1" dirty="0" smtClean="0">
                <a:solidFill>
                  <a:schemeClr val="bg1"/>
                </a:solidFill>
              </a:rPr>
              <a:t> проведена оценка долговой устойчивости по муниципальным образованиям Красноярского края по 4 показателям долговой устойчивости К1,К2,К3,К4: </a:t>
            </a:r>
            <a:endParaRPr lang="ru-RU" i="1" dirty="0">
              <a:solidFill>
                <a:schemeClr val="bg1"/>
              </a:solidFill>
            </a:endParaRPr>
          </a:p>
        </p:txBody>
      </p:sp>
      <p:graphicFrame>
        <p:nvGraphicFramePr>
          <p:cNvPr id="17" name="Объект 16"/>
          <p:cNvGraphicFramePr>
            <a:graphicFrameLocks noGrp="1"/>
          </p:cNvGraphicFramePr>
          <p:nvPr>
            <p:ph sz="half" idx="2"/>
            <p:extLst>
              <p:ext uri="{D42A27DB-BD31-4B8C-83A1-F6EECF244321}">
                <p14:modId xmlns:p14="http://schemas.microsoft.com/office/powerpoint/2010/main" val="694791781"/>
              </p:ext>
            </p:extLst>
          </p:nvPr>
        </p:nvGraphicFramePr>
        <p:xfrm>
          <a:off x="251520" y="2420888"/>
          <a:ext cx="4040188"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Текст 12"/>
          <p:cNvSpPr>
            <a:spLocks noGrp="1"/>
          </p:cNvSpPr>
          <p:nvPr>
            <p:ph type="body" sz="quarter" idx="3"/>
          </p:nvPr>
        </p:nvSpPr>
        <p:spPr>
          <a:xfrm>
            <a:off x="4645025" y="1628801"/>
            <a:ext cx="4041775" cy="546074"/>
          </a:xfrm>
        </p:spPr>
        <p:style>
          <a:lnRef idx="0">
            <a:schemeClr val="accent2"/>
          </a:lnRef>
          <a:fillRef idx="3">
            <a:schemeClr val="accent2"/>
          </a:fillRef>
          <a:effectRef idx="3">
            <a:schemeClr val="accent2"/>
          </a:effectRef>
          <a:fontRef idx="minor">
            <a:schemeClr val="lt1"/>
          </a:fontRef>
        </p:style>
        <p:txBody>
          <a:bodyPr>
            <a:normAutofit/>
          </a:bodyPr>
          <a:lstStyle/>
          <a:p>
            <a:pPr algn="ctr"/>
            <a:r>
              <a:rPr lang="ru-RU" sz="1400" dirty="0" smtClean="0"/>
              <a:t>Показатели долговой устойчивости Северо-Енисейского района по годам </a:t>
            </a:r>
            <a:endParaRPr lang="ru-RU" sz="1400" dirty="0"/>
          </a:p>
        </p:txBody>
      </p:sp>
      <p:graphicFrame>
        <p:nvGraphicFramePr>
          <p:cNvPr id="18" name="Объект 17"/>
          <p:cNvGraphicFramePr>
            <a:graphicFrameLocks noGrp="1"/>
          </p:cNvGraphicFramePr>
          <p:nvPr>
            <p:ph sz="quarter" idx="4"/>
            <p:extLst>
              <p:ext uri="{D42A27DB-BD31-4B8C-83A1-F6EECF244321}">
                <p14:modId xmlns:p14="http://schemas.microsoft.com/office/powerpoint/2010/main" val="3949245122"/>
              </p:ext>
            </p:extLst>
          </p:nvPr>
        </p:nvGraphicFramePr>
        <p:xfrm>
          <a:off x="4427985" y="2204864"/>
          <a:ext cx="4536504" cy="3384375"/>
        </p:xfrm>
        <a:graphic>
          <a:graphicData uri="http://schemas.openxmlformats.org/drawingml/2006/chart">
            <c:chart xmlns:c="http://schemas.openxmlformats.org/drawingml/2006/chart" xmlns:r="http://schemas.openxmlformats.org/officeDocument/2006/relationships" r:id="rId7"/>
          </a:graphicData>
        </a:graphic>
      </p:graphicFrame>
      <p:sp>
        <p:nvSpPr>
          <p:cNvPr id="16" name="Стрелка вправо 15"/>
          <p:cNvSpPr/>
          <p:nvPr/>
        </p:nvSpPr>
        <p:spPr>
          <a:xfrm>
            <a:off x="668960" y="649253"/>
            <a:ext cx="345188" cy="1408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9" name="Стрелка вправо 18"/>
          <p:cNvSpPr/>
          <p:nvPr/>
        </p:nvSpPr>
        <p:spPr>
          <a:xfrm>
            <a:off x="671356" y="904563"/>
            <a:ext cx="345188" cy="1408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102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8024" y="5661248"/>
            <a:ext cx="4032448"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48623" y="4515979"/>
            <a:ext cx="1728192"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Прямоугольник 20"/>
          <p:cNvSpPr/>
          <p:nvPr/>
        </p:nvSpPr>
        <p:spPr>
          <a:xfrm>
            <a:off x="251520" y="6381328"/>
            <a:ext cx="4176464" cy="409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charset="0"/>
              <a:buChar char="•"/>
            </a:pPr>
            <a:r>
              <a:rPr lang="ru-RU" sz="800" dirty="0" smtClean="0">
                <a:solidFill>
                  <a:srgbClr val="FF0000"/>
                </a:solidFill>
              </a:rPr>
              <a:t>за </a:t>
            </a:r>
            <a:r>
              <a:rPr lang="ru-RU" sz="800" dirty="0">
                <a:solidFill>
                  <a:srgbClr val="FF0000"/>
                </a:solidFill>
              </a:rPr>
              <a:t>2020 </a:t>
            </a:r>
            <a:r>
              <a:rPr lang="ru-RU" sz="800" dirty="0" smtClean="0">
                <a:solidFill>
                  <a:srgbClr val="FF0000"/>
                </a:solidFill>
              </a:rPr>
              <a:t>год - Приказ </a:t>
            </a:r>
            <a:r>
              <a:rPr lang="ru-RU" sz="800" dirty="0">
                <a:solidFill>
                  <a:srgbClr val="FF0000"/>
                </a:solidFill>
              </a:rPr>
              <a:t>министерства финансов Красноярского края от </a:t>
            </a:r>
            <a:r>
              <a:rPr lang="ru-RU" sz="800" dirty="0" smtClean="0">
                <a:solidFill>
                  <a:srgbClr val="FF0000"/>
                </a:solidFill>
              </a:rPr>
              <a:t> 24.09.2021 № 121</a:t>
            </a:r>
          </a:p>
          <a:p>
            <a:pPr marL="171450" indent="-171450">
              <a:buFont typeface="Arial" charset="0"/>
              <a:buChar char="•"/>
            </a:pPr>
            <a:r>
              <a:rPr lang="ru-RU" sz="800" dirty="0" smtClean="0">
                <a:solidFill>
                  <a:srgbClr val="FF0000"/>
                </a:solidFill>
              </a:rPr>
              <a:t>за 2021 год - Приказ </a:t>
            </a:r>
            <a:r>
              <a:rPr lang="ru-RU" sz="800" dirty="0">
                <a:solidFill>
                  <a:srgbClr val="FF0000"/>
                </a:solidFill>
              </a:rPr>
              <a:t>министерства финансов Красноярского края от 31.05.2021 № 96</a:t>
            </a:r>
          </a:p>
          <a:p>
            <a:endParaRPr lang="ru-RU" sz="800" dirty="0" smtClean="0">
              <a:solidFill>
                <a:prstClr val="black"/>
              </a:solidFill>
            </a:endParaRPr>
          </a:p>
        </p:txBody>
      </p:sp>
      <p:pic>
        <p:nvPicPr>
          <p:cNvPr id="1026" name="Picture 2" descr="C:\Users\User5\Desktop\АУФ КБ.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96336" y="315862"/>
            <a:ext cx="1368152" cy="1240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8176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8200" y="685801"/>
            <a:ext cx="7924800" cy="5724644"/>
          </a:xfrm>
          <a:prstGeom prst="rect">
            <a:avLst/>
          </a:prstGeom>
        </p:spPr>
        <p:txBody>
          <a:bodyPr wrap="square">
            <a:spAutoFit/>
          </a:bodyPr>
          <a:lstStyle/>
          <a:p>
            <a:pPr algn="ctr"/>
            <a:r>
              <a:rPr lang="ru-RU" dirty="0" smtClean="0">
                <a:latin typeface="Times New Roman" pitchFamily="18" charset="0"/>
                <a:cs typeface="Times New Roman" pitchFamily="18" charset="0"/>
              </a:rPr>
              <a:t>             Соблюдение</a:t>
            </a:r>
            <a:r>
              <a:rPr lang="ru-RU" sz="240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требований статьи 184.1 Бюджетного кодекса</a:t>
            </a:r>
          </a:p>
          <a:p>
            <a:pPr algn="ctr"/>
            <a:r>
              <a:rPr lang="ru-RU" dirty="0" smtClean="0">
                <a:latin typeface="Times New Roman" pitchFamily="18" charset="0"/>
                <a:cs typeface="Times New Roman" pitchFamily="18" charset="0"/>
              </a:rPr>
              <a:t> Российской Федерации  </a:t>
            </a:r>
            <a:br>
              <a:rPr lang="ru-RU"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dirty="0" smtClean="0">
                <a:latin typeface="Times New Roman" pitchFamily="18" charset="0"/>
                <a:cs typeface="Times New Roman" pitchFamily="18" charset="0"/>
              </a:rPr>
              <a:t>Общий объем условно утверждаемых (утвержденных) расходов в случае утверждения бюджета на очередной финансовый год и плановый период   </a:t>
            </a:r>
          </a:p>
          <a:p>
            <a:pPr algn="ctr"/>
            <a:r>
              <a:rPr lang="ru-RU" dirty="0" smtClean="0"/>
              <a:t> </a:t>
            </a:r>
            <a:r>
              <a:rPr lang="ru-RU" dirty="0" smtClean="0">
                <a:latin typeface="Times New Roman" pitchFamily="18" charset="0"/>
                <a:cs typeface="Times New Roman" pitchFamily="18" charset="0"/>
              </a:rPr>
              <a:t>(без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на первый год планового периода в объеме не менее 2,5 процента общего объема расходов бюджета, на второй год планового периода в объеме не менее 5 процентов общего объема расходов бюджета</a:t>
            </a:r>
            <a:br>
              <a:rPr lang="ru-RU" dirty="0" smtClean="0">
                <a:latin typeface="Times New Roman" pitchFamily="18" charset="0"/>
                <a:cs typeface="Times New Roman" pitchFamily="18" charset="0"/>
              </a:rPr>
            </a:br>
            <a:r>
              <a:rPr lang="ru-RU" sz="1200" dirty="0" smtClean="0">
                <a:latin typeface="Times New Roman" pitchFamily="18" charset="0"/>
                <a:cs typeface="Times New Roman" pitchFamily="18" charset="0"/>
              </a:rPr>
              <a:t> (абзац 5 пункта 3 статьи 184.1 Бюджетного кодекса Российской Федерации )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бюджете Северо-Енисейского района на плановый период условно утверждаемые (утвержденные) расходы составляют:</a:t>
            </a:r>
          </a:p>
          <a:p>
            <a:pPr algn="ct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2023 году – 732 357,1 тыс. рублей или 24,2 % от общего объема</a:t>
            </a:r>
          </a:p>
          <a:p>
            <a:pPr algn="ctr"/>
            <a:r>
              <a:rPr lang="ru-RU" dirty="0" smtClean="0">
                <a:latin typeface="Times New Roman" pitchFamily="18" charset="0"/>
                <a:cs typeface="Times New Roman" pitchFamily="18" charset="0"/>
              </a:rPr>
              <a:t> расходов бюджета;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2024 году – 743 923,1 тыс. рублей </a:t>
            </a:r>
            <a:r>
              <a:rPr lang="ru-RU" smtClean="0">
                <a:latin typeface="Times New Roman" pitchFamily="18" charset="0"/>
                <a:cs typeface="Times New Roman" pitchFamily="18" charset="0"/>
              </a:rPr>
              <a:t>или 24,2 </a:t>
            </a:r>
            <a:r>
              <a:rPr lang="ru-RU" dirty="0" smtClean="0">
                <a:latin typeface="Times New Roman" pitchFamily="18" charset="0"/>
                <a:cs typeface="Times New Roman" pitchFamily="18" charset="0"/>
              </a:rPr>
              <a:t>% от общего объема </a:t>
            </a:r>
          </a:p>
          <a:p>
            <a:pPr algn="ctr"/>
            <a:r>
              <a:rPr lang="ru-RU" dirty="0" smtClean="0">
                <a:latin typeface="Times New Roman" pitchFamily="18" charset="0"/>
                <a:cs typeface="Times New Roman" pitchFamily="18" charset="0"/>
              </a:rPr>
              <a:t>расходов бюджета.</a:t>
            </a:r>
            <a:br>
              <a:rPr lang="ru-RU" dirty="0" smtClean="0">
                <a:latin typeface="Times New Roman" pitchFamily="18" charset="0"/>
                <a:cs typeface="Times New Roman" pitchFamily="18" charset="0"/>
              </a:rPr>
            </a:br>
            <a:endParaRPr lang="ru-RU" dirty="0"/>
          </a:p>
        </p:txBody>
      </p:sp>
      <p:pic>
        <p:nvPicPr>
          <p:cNvPr id="4" name="Рисунок 3" descr="F:\Презентация1.jpg"/>
          <p:cNvPicPr/>
          <p:nvPr/>
        </p:nvPicPr>
        <p:blipFill>
          <a:blip r:embed="rId2" cstate="print"/>
          <a:srcRect l="43625" r="38425"/>
          <a:stretch>
            <a:fillRect/>
          </a:stretch>
        </p:blipFill>
        <p:spPr bwMode="auto">
          <a:xfrm>
            <a:off x="8028384" y="5229200"/>
            <a:ext cx="1223962" cy="1585912"/>
          </a:xfrm>
          <a:prstGeom prst="rect">
            <a:avLst/>
          </a:prstGeom>
          <a:noFill/>
          <a:ln w="9525">
            <a:noFill/>
            <a:miter lim="800000"/>
            <a:headEnd/>
            <a:tailEnd/>
          </a:ln>
        </p:spPr>
      </p:pic>
    </p:spTree>
    <p:extLst>
      <p:ext uri="{BB962C8B-B14F-4D97-AF65-F5344CB8AC3E}">
        <p14:creationId xmlns:p14="http://schemas.microsoft.com/office/powerpoint/2010/main" val="228921354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44624"/>
            <a:ext cx="9003970" cy="216024"/>
          </a:xfrm>
        </p:spPr>
        <p:txBody>
          <a:bodyPr>
            <a:noAutofit/>
          </a:bodyPr>
          <a:lstStyle/>
          <a:p>
            <a:r>
              <a:rPr lang="ru-RU" sz="1200" b="1" u="sng" dirty="0" smtClean="0">
                <a:latin typeface="Times New Roman" pitchFamily="18" charset="0"/>
                <a:cs typeface="Times New Roman" pitchFamily="18" charset="0"/>
              </a:rPr>
              <a:t>Расходы бюджета Северо-Енисейского района на реализацию национальных проектов, тыс. рублей</a:t>
            </a:r>
            <a:endParaRPr lang="ru-RU" sz="1200" b="1" u="sng"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30484840"/>
              </p:ext>
            </p:extLst>
          </p:nvPr>
        </p:nvGraphicFramePr>
        <p:xfrm>
          <a:off x="35496" y="274421"/>
          <a:ext cx="8856983" cy="6353644"/>
        </p:xfrm>
        <a:graphic>
          <a:graphicData uri="http://schemas.openxmlformats.org/drawingml/2006/table">
            <a:tbl>
              <a:tblPr firstRow="1" bandRow="1">
                <a:tableStyleId>{5C22544A-7EE6-4342-B048-85BDC9FD1C3A}</a:tableStyleId>
              </a:tblPr>
              <a:tblGrid>
                <a:gridCol w="539121"/>
                <a:gridCol w="1231262"/>
                <a:gridCol w="1339262"/>
                <a:gridCol w="1310198"/>
                <a:gridCol w="1510488"/>
                <a:gridCol w="1510488"/>
                <a:gridCol w="1416164"/>
              </a:tblGrid>
              <a:tr h="418526">
                <a:tc>
                  <a:txBody>
                    <a:bodyPr/>
                    <a:lstStyle/>
                    <a:p>
                      <a:endParaRPr lang="ru-RU" sz="1400" dirty="0">
                        <a:latin typeface="Times New Roman" pitchFamily="18" charset="0"/>
                        <a:cs typeface="Times New Roman" pitchFamily="18" charset="0"/>
                      </a:endParaRPr>
                    </a:p>
                  </a:txBody>
                  <a:tcPr/>
                </a:tc>
                <a:tc gridSpan="5">
                  <a:txBody>
                    <a:bodyPr/>
                    <a:lstStyle/>
                    <a:p>
                      <a:pPr algn="ctr"/>
                      <a:r>
                        <a:rPr lang="ru-RU" sz="1400" dirty="0" smtClean="0">
                          <a:latin typeface="Times New Roman" pitchFamily="18" charset="0"/>
                          <a:cs typeface="Times New Roman" pitchFamily="18" charset="0"/>
                        </a:rPr>
                        <a:t>Наименование национального</a:t>
                      </a:r>
                      <a:r>
                        <a:rPr lang="ru-RU" sz="1400" baseline="0" dirty="0" smtClean="0">
                          <a:latin typeface="Times New Roman" pitchFamily="18" charset="0"/>
                          <a:cs typeface="Times New Roman" pitchFamily="18" charset="0"/>
                        </a:rPr>
                        <a:t> проекта</a:t>
                      </a:r>
                      <a:endParaRPr lang="ru-RU" sz="1400" dirty="0">
                        <a:latin typeface="Times New Roman" pitchFamily="18" charset="0"/>
                        <a:cs typeface="Times New Roman" pitchFamily="18" charset="0"/>
                      </a:endParaRPr>
                    </a:p>
                  </a:txBody>
                  <a:tcPr/>
                </a:tc>
                <a:tc hMerge="1">
                  <a:txBody>
                    <a:bodyPr/>
                    <a:lstStyle/>
                    <a:p>
                      <a:endParaRPr lang="ru-RU"/>
                    </a:p>
                  </a:txBody>
                  <a:tcPr/>
                </a:tc>
                <a:tc hMerge="1">
                  <a:txBody>
                    <a:bodyPr/>
                    <a:lstStyle/>
                    <a:p>
                      <a:endParaRPr lang="ru-RU" sz="1400" dirty="0">
                        <a:latin typeface="Times New Roman" pitchFamily="18" charset="0"/>
                        <a:cs typeface="Times New Roman" pitchFamily="18" charset="0"/>
                      </a:endParaRPr>
                    </a:p>
                  </a:txBody>
                  <a:tcPr/>
                </a:tc>
                <a:tc hMerge="1">
                  <a:txBody>
                    <a:bodyPr/>
                    <a:lstStyle/>
                    <a:p>
                      <a:endParaRPr lang="ru-RU"/>
                    </a:p>
                  </a:txBody>
                  <a:tcPr/>
                </a:tc>
                <a:tc hMerge="1">
                  <a:txBody>
                    <a:bodyPr/>
                    <a:lstStyle/>
                    <a:p>
                      <a:endParaRPr lang="ru-RU" sz="1400" dirty="0">
                        <a:latin typeface="Times New Roman" pitchFamily="18" charset="0"/>
                        <a:cs typeface="Times New Roman" pitchFamily="18" charset="0"/>
                      </a:endParaRPr>
                    </a:p>
                  </a:txBody>
                  <a:tcPr/>
                </a:tc>
                <a:tc>
                  <a:txBody>
                    <a:bodyPr/>
                    <a:lstStyle/>
                    <a:p>
                      <a:pPr algn="ctr"/>
                      <a:endParaRPr lang="ru-RU" sz="1400" dirty="0">
                        <a:latin typeface="Times New Roman" pitchFamily="18" charset="0"/>
                        <a:cs typeface="Times New Roman" pitchFamily="18" charset="0"/>
                      </a:endParaRPr>
                    </a:p>
                  </a:txBody>
                  <a:tcPr/>
                </a:tc>
              </a:tr>
              <a:tr h="109745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Годы</a:t>
                      </a:r>
                      <a:r>
                        <a:rPr lang="ru-RU" sz="1200" baseline="0" dirty="0" smtClean="0">
                          <a:latin typeface="Times New Roman" pitchFamily="18" charset="0"/>
                          <a:cs typeface="Times New Roman" pitchFamily="18" charset="0"/>
                        </a:rPr>
                        <a:t> реализации</a:t>
                      </a:r>
                      <a:endParaRPr lang="ru-RU" sz="1200" dirty="0" smtClean="0">
                        <a:latin typeface="Times New Roman" pitchFamily="18" charset="0"/>
                        <a:cs typeface="Times New Roman" pitchFamily="18" charset="0"/>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a:tc>
              </a:tr>
              <a:tr h="1062537">
                <a:tc>
                  <a:txBody>
                    <a:bodyPr/>
                    <a:lstStyle/>
                    <a:p>
                      <a:pPr algn="ctr"/>
                      <a:endParaRPr lang="ru-RU" sz="12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 федерального проекта «Современная школа» на создание и обеспечение функционировани</a:t>
                      </a:r>
                      <a:r>
                        <a:rPr lang="ru-RU" sz="800" baseline="0" dirty="0" smtClean="0">
                          <a:latin typeface="Times New Roman" pitchFamily="18" charset="0"/>
                          <a:cs typeface="Times New Roman" pitchFamily="18" charset="0"/>
                        </a:rPr>
                        <a:t>я центров образования естественно-научной и технологической направленностей</a:t>
                      </a:r>
                      <a:r>
                        <a:rPr lang="ru-RU" sz="800" dirty="0" smtClean="0">
                          <a:latin typeface="Times New Roman" pitchFamily="18" charset="0"/>
                          <a:cs typeface="Times New Roman" pitchFamily="18" charset="0"/>
                        </a:rPr>
                        <a:t> </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 федерального проекта «Социальная активность» на поддержку деятельности муниципальных ресурсных</a:t>
                      </a:r>
                      <a:r>
                        <a:rPr lang="ru-RU" sz="800" baseline="0" dirty="0" smtClean="0">
                          <a:latin typeface="Times New Roman" pitchFamily="18" charset="0"/>
                          <a:cs typeface="Times New Roman" pitchFamily="18" charset="0"/>
                        </a:rPr>
                        <a:t> центров поддержки добровольчества (волонтерства)</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 федерального проекта</a:t>
                      </a:r>
                      <a:r>
                        <a:rPr lang="ru-RU" sz="800" baseline="0" dirty="0" smtClean="0">
                          <a:latin typeface="Times New Roman" pitchFamily="18" charset="0"/>
                          <a:cs typeface="Times New Roman" pitchFamily="18" charset="0"/>
                        </a:rPr>
                        <a:t> «Безопасность дорожного движения» на повышение безопасности дорожного движения</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 федерального</a:t>
                      </a:r>
                      <a:r>
                        <a:rPr lang="ru-RU" sz="800" baseline="0" dirty="0" smtClean="0">
                          <a:latin typeface="Times New Roman" pitchFamily="18" charset="0"/>
                          <a:cs typeface="Times New Roman" pitchFamily="18" charset="0"/>
                        </a:rPr>
                        <a:t> проекта «Культурная среда» на создание модельных муниципальных библиотек</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a:t>
                      </a:r>
                      <a:r>
                        <a:rPr lang="ru-RU" sz="800" baseline="0" dirty="0" smtClean="0">
                          <a:latin typeface="Times New Roman" pitchFamily="18" charset="0"/>
                          <a:cs typeface="Times New Roman" pitchFamily="18" charset="0"/>
                        </a:rPr>
                        <a:t> федерального проекта «Спорт-норма жизни» на оснащение объектов спортивной инфраструктуры спортивно-технологическим оборудованием</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a:t>
                      </a:r>
                      <a:r>
                        <a:rPr lang="ru-RU" sz="800" baseline="0" dirty="0" smtClean="0">
                          <a:latin typeface="Times New Roman" pitchFamily="18" charset="0"/>
                          <a:cs typeface="Times New Roman" pitchFamily="18" charset="0"/>
                        </a:rPr>
                        <a:t> федерального проекта «Жилье» на благоустройство дворовых и общественных территорий муниципальных образований</a:t>
                      </a:r>
                      <a:endParaRPr lang="ru-RU" sz="800" dirty="0">
                        <a:latin typeface="Times New Roman" pitchFamily="18" charset="0"/>
                        <a:cs typeface="Times New Roman" pitchFamily="18" charset="0"/>
                      </a:endParaRPr>
                    </a:p>
                  </a:txBody>
                  <a:tcPr/>
                </a:tc>
              </a:tr>
              <a:tr h="554916">
                <a:tc>
                  <a:txBody>
                    <a:bodyPr/>
                    <a:lstStyle/>
                    <a:p>
                      <a:pPr algn="ctr"/>
                      <a:r>
                        <a:rPr lang="ru-RU" sz="800" dirty="0" smtClean="0">
                          <a:latin typeface="Times New Roman" pitchFamily="18" charset="0"/>
                          <a:cs typeface="Times New Roman" pitchFamily="18" charset="0"/>
                        </a:rPr>
                        <a:t>2019</a:t>
                      </a:r>
                    </a:p>
                    <a:p>
                      <a:pPr algn="ctr"/>
                      <a:r>
                        <a:rPr lang="ru-RU" sz="800" dirty="0" smtClean="0">
                          <a:latin typeface="Times New Roman" pitchFamily="18" charset="0"/>
                          <a:cs typeface="Times New Roman" pitchFamily="18" charset="0"/>
                        </a:rPr>
                        <a:t>(факт)</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298,9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229,9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64,0</a:t>
                      </a:r>
                      <a:r>
                        <a:rPr lang="ru-RU" sz="800" baseline="0" dirty="0" smtClean="0">
                          <a:latin typeface="Times New Roman" pitchFamily="18" charset="0"/>
                          <a:cs typeface="Times New Roman" pitchFamily="18" charset="0"/>
                        </a:rPr>
                        <a:t> – БР</a:t>
                      </a: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algn="ctr"/>
                      <a:r>
                        <a:rPr lang="ru-RU" sz="800" b="1" u="sng" dirty="0" smtClean="0">
                          <a:latin typeface="Times New Roman" pitchFamily="18" charset="0"/>
                          <a:cs typeface="Times New Roman" pitchFamily="18" charset="0"/>
                        </a:rPr>
                        <a:t>5</a:t>
                      </a:r>
                      <a:r>
                        <a:rPr lang="ru-RU" sz="800" b="1" u="sng" baseline="0" dirty="0" smtClean="0">
                          <a:latin typeface="Times New Roman" pitchFamily="18" charset="0"/>
                          <a:cs typeface="Times New Roman" pitchFamily="18" charset="0"/>
                        </a:rPr>
                        <a:t> 000,0 из них:</a:t>
                      </a:r>
                    </a:p>
                    <a:p>
                      <a:pPr algn="ctr"/>
                      <a:r>
                        <a:rPr lang="ru-RU" sz="800" b="0" u="none" baseline="0" dirty="0" smtClean="0">
                          <a:latin typeface="Times New Roman" pitchFamily="18" charset="0"/>
                          <a:cs typeface="Times New Roman" pitchFamily="18" charset="0"/>
                        </a:rPr>
                        <a:t>5 000,0 - ФБ</a:t>
                      </a: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b="1" u="sng" dirty="0" smtClean="0">
                          <a:latin typeface="Times New Roman" pitchFamily="18" charset="0"/>
                          <a:cs typeface="Times New Roman" pitchFamily="18" charset="0"/>
                        </a:rPr>
                        <a:t>3 618,8 из них:</a:t>
                      </a:r>
                    </a:p>
                    <a:p>
                      <a:pPr algn="ctr"/>
                      <a:r>
                        <a:rPr lang="ru-RU" sz="800" dirty="0" smtClean="0">
                          <a:latin typeface="Times New Roman" pitchFamily="18" charset="0"/>
                          <a:cs typeface="Times New Roman" pitchFamily="18" charset="0"/>
                        </a:rPr>
                        <a:t>2 993,1 – ФБ*</a:t>
                      </a:r>
                    </a:p>
                    <a:p>
                      <a:pPr algn="ctr"/>
                      <a:r>
                        <a:rPr lang="ru-RU" sz="800" dirty="0" smtClean="0">
                          <a:latin typeface="Times New Roman" pitchFamily="18" charset="0"/>
                          <a:cs typeface="Times New Roman" pitchFamily="18" charset="0"/>
                        </a:rPr>
                        <a:t>157,5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468,2 – </a:t>
                      </a:r>
                      <a:r>
                        <a:rPr lang="ru-RU" sz="800" baseline="0" dirty="0" smtClean="0">
                          <a:latin typeface="Times New Roman" pitchFamily="18" charset="0"/>
                          <a:cs typeface="Times New Roman" pitchFamily="18" charset="0"/>
                        </a:rPr>
                        <a:t>БР*</a:t>
                      </a:r>
                      <a:endParaRPr lang="ru-RU" sz="800" dirty="0">
                        <a:latin typeface="Times New Roman" pitchFamily="18" charset="0"/>
                        <a:cs typeface="Times New Roman" pitchFamily="18" charset="0"/>
                      </a:endParaRPr>
                    </a:p>
                  </a:txBody>
                  <a:tcPr/>
                </a:tc>
              </a:tr>
              <a:tr h="554916">
                <a:tc>
                  <a:txBody>
                    <a:bodyPr/>
                    <a:lstStyle/>
                    <a:p>
                      <a:pPr algn="ctr"/>
                      <a:r>
                        <a:rPr lang="ru-RU" sz="800" dirty="0" smtClean="0">
                          <a:latin typeface="Times New Roman" pitchFamily="18" charset="0"/>
                          <a:cs typeface="Times New Roman" pitchFamily="18" charset="0"/>
                        </a:rPr>
                        <a:t>2020</a:t>
                      </a:r>
                    </a:p>
                    <a:p>
                      <a:pPr algn="ctr"/>
                      <a:r>
                        <a:rPr lang="ru-RU" sz="800" dirty="0" smtClean="0">
                          <a:latin typeface="Times New Roman" pitchFamily="18" charset="0"/>
                          <a:cs typeface="Times New Roman" pitchFamily="18" charset="0"/>
                        </a:rPr>
                        <a:t>(факт)</a:t>
                      </a:r>
                      <a:endParaRPr lang="ru-RU" sz="800" dirty="0">
                        <a:latin typeface="Times New Roman" pitchFamily="18" charset="0"/>
                        <a:cs typeface="Times New Roman" pitchFamily="18" charset="0"/>
                      </a:endParaRPr>
                    </a:p>
                  </a:txBody>
                  <a:tcPr/>
                </a:tc>
                <a:tc>
                  <a:txBody>
                    <a:bodyPr/>
                    <a:lstStyle/>
                    <a:p>
                      <a:pPr algn="ctr"/>
                      <a:r>
                        <a:rPr lang="ru-RU" sz="800" b="1" u="sng" dirty="0" smtClean="0">
                          <a:latin typeface="Times New Roman" pitchFamily="18" charset="0"/>
                          <a:cs typeface="Times New Roman" pitchFamily="18" charset="0"/>
                        </a:rPr>
                        <a:t>1 737,8 </a:t>
                      </a:r>
                      <a:r>
                        <a:rPr lang="ru-RU" sz="800" b="1" dirty="0" smtClean="0">
                          <a:latin typeface="Times New Roman" pitchFamily="18" charset="0"/>
                          <a:cs typeface="Times New Roman" pitchFamily="18" charset="0"/>
                        </a:rPr>
                        <a:t>из них</a:t>
                      </a:r>
                      <a:r>
                        <a:rPr lang="ru-RU" sz="800" dirty="0" smtClean="0">
                          <a:latin typeface="Times New Roman" pitchFamily="18" charset="0"/>
                          <a:cs typeface="Times New Roman" pitchFamily="18" charset="0"/>
                        </a:rPr>
                        <a:t>:</a:t>
                      </a:r>
                    </a:p>
                    <a:p>
                      <a:pPr algn="ctr"/>
                      <a:r>
                        <a:rPr lang="ru-RU" sz="800" dirty="0" smtClean="0">
                          <a:latin typeface="Times New Roman" pitchFamily="18" charset="0"/>
                          <a:cs typeface="Times New Roman" pitchFamily="18" charset="0"/>
                        </a:rPr>
                        <a:t>1 601,4 – ФБ</a:t>
                      </a:r>
                    </a:p>
                    <a:p>
                      <a:pPr algn="ctr"/>
                      <a:r>
                        <a:rPr lang="ru-RU" sz="800" dirty="0" smtClean="0">
                          <a:latin typeface="Times New Roman" pitchFamily="18" charset="0"/>
                          <a:cs typeface="Times New Roman" pitchFamily="18" charset="0"/>
                        </a:rPr>
                        <a:t>84,3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52,2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904,3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379,5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524,8</a:t>
                      </a:r>
                      <a:r>
                        <a:rPr lang="ru-RU" sz="800" baseline="0" dirty="0" smtClean="0">
                          <a:latin typeface="Times New Roman" pitchFamily="18" charset="0"/>
                          <a:cs typeface="Times New Roman" pitchFamily="18" charset="0"/>
                        </a:rPr>
                        <a:t> – БР</a:t>
                      </a: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r>
              <a:tr h="554916">
                <a:tc>
                  <a:txBody>
                    <a:bodyPr/>
                    <a:lstStyle/>
                    <a:p>
                      <a:pPr algn="ctr"/>
                      <a:r>
                        <a:rPr lang="ru-RU" sz="800" dirty="0" smtClean="0">
                          <a:latin typeface="Times New Roman" pitchFamily="18" charset="0"/>
                          <a:cs typeface="Times New Roman" pitchFamily="18" charset="0"/>
                        </a:rPr>
                        <a:t>2021</a:t>
                      </a:r>
                    </a:p>
                    <a:p>
                      <a:pPr algn="ctr"/>
                      <a:r>
                        <a:rPr lang="ru-RU" sz="800" dirty="0" smtClean="0">
                          <a:latin typeface="Times New Roman" pitchFamily="18" charset="0"/>
                          <a:cs typeface="Times New Roman" pitchFamily="18" charset="0"/>
                        </a:rPr>
                        <a:t>(план)</a:t>
                      </a:r>
                      <a:endParaRPr lang="ru-RU" sz="800" dirty="0">
                        <a:latin typeface="Times New Roman" pitchFamily="18" charset="0"/>
                        <a:cs typeface="Times New Roman" pitchFamily="18" charset="0"/>
                      </a:endParaRPr>
                    </a:p>
                  </a:txBody>
                  <a:tcPr/>
                </a:tc>
                <a:tc>
                  <a:txBody>
                    <a:bodyPr/>
                    <a:lstStyle/>
                    <a:p>
                      <a:pPr algn="ctr"/>
                      <a:r>
                        <a:rPr lang="ru-RU" sz="800" b="1" u="sng" dirty="0" smtClean="0">
                          <a:latin typeface="Times New Roman" pitchFamily="18" charset="0"/>
                          <a:cs typeface="Times New Roman" pitchFamily="18" charset="0"/>
                        </a:rPr>
                        <a:t>7 555,1 из них:</a:t>
                      </a:r>
                    </a:p>
                    <a:p>
                      <a:pPr algn="ctr"/>
                      <a:r>
                        <a:rPr lang="ru-RU" sz="800" dirty="0" smtClean="0">
                          <a:latin typeface="Times New Roman" pitchFamily="18" charset="0"/>
                          <a:cs typeface="Times New Roman" pitchFamily="18" charset="0"/>
                        </a:rPr>
                        <a:t>6 962,0 – ФБ      </a:t>
                      </a:r>
                    </a:p>
                    <a:p>
                      <a:pPr algn="ctr"/>
                      <a:r>
                        <a:rPr lang="ru-RU" sz="800" dirty="0" smtClean="0">
                          <a:latin typeface="Times New Roman" pitchFamily="18" charset="0"/>
                          <a:cs typeface="Times New Roman" pitchFamily="18" charset="0"/>
                        </a:rPr>
                        <a:t>366,4 – КБ               </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226,7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511,6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aseline="0" dirty="0" smtClean="0">
                          <a:latin typeface="Times New Roman" pitchFamily="18" charset="0"/>
                          <a:cs typeface="Times New Roman" pitchFamily="18" charset="0"/>
                        </a:rPr>
                        <a:t>132,4 – БР</a:t>
                      </a: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r>
              <a:tr h="5549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2022 (план)</a:t>
                      </a:r>
                    </a:p>
                    <a:p>
                      <a:pPr algn="ct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510,0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500,0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10,0–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p>
                      <a:pPr algn="ct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493,1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113,9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3 500,0 из них:</a:t>
                      </a:r>
                    </a:p>
                    <a:p>
                      <a:pPr algn="ctr"/>
                      <a:r>
                        <a:rPr lang="ru-RU" sz="800" dirty="0" smtClean="0">
                          <a:latin typeface="Times New Roman" pitchFamily="18" charset="0"/>
                          <a:cs typeface="Times New Roman" pitchFamily="18" charset="0"/>
                        </a:rPr>
                        <a:t>2 992,5 </a:t>
                      </a:r>
                      <a:r>
                        <a:rPr lang="ru-RU" sz="800" baseline="0" dirty="0" smtClean="0">
                          <a:latin typeface="Times New Roman" pitchFamily="18" charset="0"/>
                          <a:cs typeface="Times New Roman" pitchFamily="18" charset="0"/>
                        </a:rPr>
                        <a:t>– ФБ</a:t>
                      </a:r>
                    </a:p>
                    <a:p>
                      <a:pPr algn="ctr"/>
                      <a:r>
                        <a:rPr lang="ru-RU" sz="800" baseline="0" dirty="0" smtClean="0">
                          <a:latin typeface="Times New Roman" pitchFamily="18" charset="0"/>
                          <a:cs typeface="Times New Roman" pitchFamily="18" charset="0"/>
                        </a:rPr>
                        <a:t>157,5 - </a:t>
                      </a:r>
                      <a:r>
                        <a:rPr lang="ru-RU" sz="800" dirty="0" smtClean="0">
                          <a:latin typeface="Times New Roman" pitchFamily="18" charset="0"/>
                          <a:cs typeface="Times New Roman" pitchFamily="18" charset="0"/>
                        </a:rPr>
                        <a:t>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350,0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r>
              <a:tr h="5549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2023 (план)</a:t>
                      </a:r>
                    </a:p>
                    <a:p>
                      <a:pPr algn="ct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2 395,из них:</a:t>
                      </a:r>
                    </a:p>
                    <a:p>
                      <a:pPr algn="ctr"/>
                      <a:r>
                        <a:rPr lang="ru-RU" sz="800" baseline="0" dirty="0" smtClean="0">
                          <a:latin typeface="Times New Roman" pitchFamily="18" charset="0"/>
                          <a:cs typeface="Times New Roman" pitchFamily="18" charset="0"/>
                        </a:rPr>
                        <a:t>2 395,1 - </a:t>
                      </a:r>
                      <a:r>
                        <a:rPr lang="ru-RU" sz="800" dirty="0" smtClean="0">
                          <a:latin typeface="Times New Roman" pitchFamily="18" charset="0"/>
                          <a:cs typeface="Times New Roman" pitchFamily="18" charset="0"/>
                        </a:rPr>
                        <a:t>КБ</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510,0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500,0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10,0–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p>
                      <a:pPr algn="ct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493,1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113,9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r>
              <a:tr h="75334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2024 (план)</a:t>
                      </a:r>
                    </a:p>
                    <a:p>
                      <a:pPr algn="ct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510,0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500,0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10,0–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p>
                      <a:pPr algn="ct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sng" dirty="0" smtClean="0">
                          <a:latin typeface="Times New Roman" pitchFamily="18" charset="0"/>
                          <a:cs typeface="Times New Roman" pitchFamily="18" charset="0"/>
                        </a:rPr>
                        <a:t>493,1 из них:</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379,2 – КБ</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113,9 – </a:t>
                      </a:r>
                      <a:r>
                        <a:rPr lang="ru-RU" sz="800" baseline="0" dirty="0" smtClean="0">
                          <a:latin typeface="Times New Roman" pitchFamily="18" charset="0"/>
                          <a:cs typeface="Times New Roman" pitchFamily="18" charset="0"/>
                        </a:rPr>
                        <a:t>БР</a:t>
                      </a: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r>
            </a:tbl>
          </a:graphicData>
        </a:graphic>
      </p:graphicFrame>
      <p:sp>
        <p:nvSpPr>
          <p:cNvPr id="5" name="Прямоугольник 4"/>
          <p:cNvSpPr/>
          <p:nvPr/>
        </p:nvSpPr>
        <p:spPr>
          <a:xfrm>
            <a:off x="0" y="6571685"/>
            <a:ext cx="9144000" cy="28631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ru-RU" sz="800" dirty="0" smtClean="0">
                <a:solidFill>
                  <a:schemeClr val="tx1"/>
                </a:solidFill>
                <a:latin typeface="Times New Roman" pitchFamily="18" charset="0"/>
                <a:cs typeface="Times New Roman" pitchFamily="18" charset="0"/>
              </a:rPr>
              <a:t>ФБ* - Федеральный бюджет КБ*- Краевой бюджет БР*-Бюджет Северо-Енисейского района</a:t>
            </a:r>
            <a:endParaRPr lang="ru-RU" sz="800" dirty="0">
              <a:solidFill>
                <a:schemeClr val="tx1"/>
              </a:solidFill>
              <a:latin typeface="Times New Roman" pitchFamily="18" charset="0"/>
              <a:cs typeface="Times New Roman" pitchFamily="18"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728700"/>
            <a:ext cx="2520280" cy="996492"/>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2160" y="728699"/>
            <a:ext cx="1424370" cy="996493"/>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732391"/>
            <a:ext cx="1296144" cy="992801"/>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728699"/>
            <a:ext cx="1365194" cy="996493"/>
          </a:xfrm>
          <a:prstGeom prst="rect">
            <a:avLst/>
          </a:prstGeom>
        </p:spPr>
      </p:pic>
      <p:pic>
        <p:nvPicPr>
          <p:cNvPr id="3" name="Рисунок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1254" y="715631"/>
            <a:ext cx="1512168" cy="1009561"/>
          </a:xfrm>
          <a:prstGeom prst="rect">
            <a:avLst/>
          </a:prstGeom>
        </p:spPr>
      </p:pic>
    </p:spTree>
    <p:extLst>
      <p:ext uri="{BB962C8B-B14F-4D97-AF65-F5344CB8AC3E}">
        <p14:creationId xmlns:p14="http://schemas.microsoft.com/office/powerpoint/2010/main" val="139843601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355441859"/>
              </p:ext>
            </p:extLst>
          </p:nvPr>
        </p:nvGraphicFramePr>
        <p:xfrm>
          <a:off x="179512" y="908720"/>
          <a:ext cx="8928993" cy="5814230"/>
        </p:xfrm>
        <a:graphic>
          <a:graphicData uri="http://schemas.openxmlformats.org/drawingml/2006/table">
            <a:tbl>
              <a:tblPr firstRow="1" bandRow="1">
                <a:tableStyleId>{5C22544A-7EE6-4342-B048-85BDC9FD1C3A}</a:tableStyleId>
              </a:tblPr>
              <a:tblGrid>
                <a:gridCol w="1186377"/>
                <a:gridCol w="1510185"/>
                <a:gridCol w="1186323"/>
                <a:gridCol w="1186323"/>
                <a:gridCol w="1186323"/>
                <a:gridCol w="1336731"/>
                <a:gridCol w="1336731"/>
              </a:tblGrid>
              <a:tr h="848743">
                <a:tc>
                  <a:txBody>
                    <a:bodyPr/>
                    <a:lstStyle/>
                    <a:p>
                      <a:pPr algn="l"/>
                      <a:r>
                        <a:rPr lang="ru-RU" sz="1000" dirty="0" smtClean="0">
                          <a:latin typeface="Times New Roman" pitchFamily="18" charset="0"/>
                          <a:cs typeface="Times New Roman" pitchFamily="18" charset="0"/>
                        </a:rPr>
                        <a:t>Наименование национального проекта</a:t>
                      </a:r>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Направление</a:t>
                      </a:r>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2020 год</a:t>
                      </a:r>
                    </a:p>
                    <a:p>
                      <a:pPr algn="l"/>
                      <a:r>
                        <a:rPr lang="ru-RU" sz="1000" dirty="0" smtClean="0">
                          <a:latin typeface="Times New Roman" pitchFamily="18" charset="0"/>
                          <a:cs typeface="Times New Roman" pitchFamily="18" charset="0"/>
                        </a:rPr>
                        <a:t>(факт)</a:t>
                      </a:r>
                    </a:p>
                    <a:p>
                      <a:pPr algn="l"/>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2021</a:t>
                      </a:r>
                    </a:p>
                    <a:p>
                      <a:pPr algn="l"/>
                      <a:r>
                        <a:rPr lang="ru-RU" sz="1000" dirty="0" smtClean="0">
                          <a:latin typeface="Times New Roman" pitchFamily="18" charset="0"/>
                          <a:cs typeface="Times New Roman" pitchFamily="18" charset="0"/>
                        </a:rPr>
                        <a:t>(план)</a:t>
                      </a:r>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2022 год</a:t>
                      </a:r>
                    </a:p>
                    <a:p>
                      <a:pPr algn="l"/>
                      <a:r>
                        <a:rPr lang="ru-RU" sz="1000" dirty="0" smtClean="0">
                          <a:latin typeface="Times New Roman" pitchFamily="18" charset="0"/>
                          <a:cs typeface="Times New Roman" pitchFamily="18" charset="0"/>
                        </a:rPr>
                        <a:t>(план)</a:t>
                      </a:r>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2023 год</a:t>
                      </a:r>
                    </a:p>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(план)</a:t>
                      </a:r>
                    </a:p>
                    <a:p>
                      <a:pPr algn="l"/>
                      <a:endParaRPr lang="ru-RU" sz="1000" dirty="0">
                        <a:latin typeface="Times New Roman" pitchFamily="18" charset="0"/>
                        <a:cs typeface="Times New Roman" pitchFamily="18" charset="0"/>
                      </a:endParaRPr>
                    </a:p>
                  </a:txBody>
                  <a:tcPr/>
                </a:tc>
                <a:tc>
                  <a:txBody>
                    <a:bodyPr/>
                    <a:lstStyle/>
                    <a:p>
                      <a:pPr algn="l"/>
                      <a:r>
                        <a:rPr lang="ru-RU" sz="1000" dirty="0" smtClean="0">
                          <a:latin typeface="Times New Roman" pitchFamily="18" charset="0"/>
                          <a:cs typeface="Times New Roman" pitchFamily="18" charset="0"/>
                        </a:rPr>
                        <a:t>2024 год</a:t>
                      </a:r>
                    </a:p>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(план)</a:t>
                      </a:r>
                    </a:p>
                    <a:p>
                      <a:pPr algn="l"/>
                      <a:endParaRPr lang="ru-RU" sz="1000" dirty="0">
                        <a:latin typeface="Times New Roman" pitchFamily="18" charset="0"/>
                        <a:cs typeface="Times New Roman" pitchFamily="18" charset="0"/>
                      </a:endParaRPr>
                    </a:p>
                  </a:txBody>
                  <a:tcPr/>
                </a:tc>
              </a:tr>
              <a:tr h="131626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smtClean="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Образование  </a:t>
                      </a:r>
                      <a:endParaRPr lang="ru-RU" sz="800" dirty="0">
                        <a:latin typeface="Times New Roman" pitchFamily="18" charset="0"/>
                        <a:cs typeface="Times New Roman" pitchFamily="18" charset="0"/>
                      </a:endParaRPr>
                    </a:p>
                  </a:txBody>
                  <a:tcPr/>
                </a:tc>
                <a:tc>
                  <a:txBody>
                    <a:bodyPr/>
                    <a:lstStyle/>
                    <a:p>
                      <a:r>
                        <a:rPr lang="ru-RU" sz="800" dirty="0" smtClean="0">
                          <a:latin typeface="Times New Roman" pitchFamily="18" charset="0"/>
                          <a:cs typeface="Times New Roman" pitchFamily="18" charset="0"/>
                        </a:rPr>
                        <a:t>в рамках федерального проекта «Современная школа» на создание и обеспечение функционировани</a:t>
                      </a:r>
                      <a:r>
                        <a:rPr lang="ru-RU" sz="800" baseline="0" dirty="0" smtClean="0">
                          <a:latin typeface="Times New Roman" pitchFamily="18" charset="0"/>
                          <a:cs typeface="Times New Roman" pitchFamily="18" charset="0"/>
                        </a:rPr>
                        <a:t>я центров образования естественно-научной и технологической направленностей</a:t>
                      </a:r>
                      <a:r>
                        <a:rPr lang="ru-RU" sz="800" dirty="0" smtClean="0">
                          <a:latin typeface="Times New Roman" pitchFamily="18" charset="0"/>
                          <a:cs typeface="Times New Roman" pitchFamily="18" charset="0"/>
                        </a:rPr>
                        <a:t> </a:t>
                      </a: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МБОУ «ССШ № 1»</a:t>
                      </a:r>
                    </a:p>
                    <a:p>
                      <a:pPr algn="ctr"/>
                      <a:r>
                        <a:rPr lang="ru-RU" sz="800" b="1" dirty="0" smtClean="0">
                          <a:latin typeface="Times New Roman" pitchFamily="18" charset="0"/>
                          <a:cs typeface="Times New Roman" pitchFamily="18" charset="0"/>
                        </a:rPr>
                        <a:t>1 737,8</a:t>
                      </a:r>
                    </a:p>
                    <a:p>
                      <a:pPr algn="ctr"/>
                      <a:endParaRPr lang="ru-RU" sz="800" dirty="0" smtClean="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МБОУ «ССШ № 1»</a:t>
                      </a:r>
                    </a:p>
                    <a:p>
                      <a:pPr algn="ctr"/>
                      <a:r>
                        <a:rPr lang="ru-RU" sz="800" b="1" dirty="0" smtClean="0">
                          <a:latin typeface="Times New Roman" pitchFamily="18" charset="0"/>
                          <a:cs typeface="Times New Roman" pitchFamily="18" charset="0"/>
                        </a:rPr>
                        <a:t>2 518,4</a:t>
                      </a:r>
                    </a:p>
                    <a:p>
                      <a:pPr algn="ctr"/>
                      <a:r>
                        <a:rPr lang="ru-RU" sz="800" dirty="0" smtClean="0">
                          <a:latin typeface="Times New Roman" pitchFamily="18" charset="0"/>
                          <a:cs typeface="Times New Roman" pitchFamily="18" charset="0"/>
                        </a:rPr>
                        <a:t>МБОУ «ССШ № 2»</a:t>
                      </a:r>
                    </a:p>
                    <a:p>
                      <a:pPr algn="ctr"/>
                      <a:r>
                        <a:rPr lang="ru-RU" sz="800" b="1" dirty="0" smtClean="0">
                          <a:latin typeface="Times New Roman" pitchFamily="18" charset="0"/>
                          <a:cs typeface="Times New Roman" pitchFamily="18" charset="0"/>
                        </a:rPr>
                        <a:t>2 518,4</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МБОУ «ТСШ № 3»</a:t>
                      </a:r>
                    </a:p>
                    <a:p>
                      <a:pPr algn="ctr"/>
                      <a:r>
                        <a:rPr lang="ru-RU" sz="800" b="1" dirty="0" smtClean="0">
                          <a:latin typeface="Times New Roman" pitchFamily="18" charset="0"/>
                          <a:cs typeface="Times New Roman" pitchFamily="18" charset="0"/>
                        </a:rPr>
                        <a:t>2 518,3</a:t>
                      </a:r>
                    </a:p>
                    <a:p>
                      <a:pPr algn="ct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p>
                    <a:p>
                      <a:pPr algn="ctr"/>
                      <a:endParaRPr lang="ru-RU" sz="800" dirty="0" smtClean="0">
                        <a:latin typeface="Times New Roman" pitchFamily="18" charset="0"/>
                        <a:cs typeface="Times New Roman" pitchFamily="18" charset="0"/>
                      </a:endParaRPr>
                    </a:p>
                    <a:p>
                      <a:pPr algn="ctr"/>
                      <a:endParaRPr lang="ru-RU" sz="800" dirty="0" smtClean="0">
                        <a:latin typeface="Times New Roman" pitchFamily="18" charset="0"/>
                        <a:cs typeface="Times New Roman" pitchFamily="18" charset="0"/>
                      </a:endParaRPr>
                    </a:p>
                    <a:p>
                      <a:pPr algn="ctr"/>
                      <a:endParaRPr lang="ru-RU" sz="800" dirty="0" smtClean="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МБОУ «БСШ № 5»</a:t>
                      </a:r>
                    </a:p>
                    <a:p>
                      <a:pPr algn="ctr"/>
                      <a:r>
                        <a:rPr lang="ru-RU" sz="800" b="1" dirty="0" smtClean="0">
                          <a:latin typeface="Times New Roman" pitchFamily="18" charset="0"/>
                          <a:cs typeface="Times New Roman" pitchFamily="18" charset="0"/>
                        </a:rPr>
                        <a:t>2 395,1</a:t>
                      </a:r>
                      <a:endParaRPr lang="ru-RU" sz="800" b="1"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Х</a:t>
                      </a:r>
                    </a:p>
                    <a:p>
                      <a:pPr algn="ctr"/>
                      <a:endParaRPr lang="ru-RU" sz="800" dirty="0" smtClean="0">
                        <a:latin typeface="Times New Roman" pitchFamily="18" charset="0"/>
                        <a:cs typeface="Times New Roman" pitchFamily="18" charset="0"/>
                      </a:endParaRPr>
                    </a:p>
                  </a:txBody>
                  <a:tcPr/>
                </a:tc>
              </a:tr>
              <a:tr h="1102613">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в рамках федерального проекта «Социальная активность» на поддержку деятельности муниципальных ресурсных</a:t>
                      </a:r>
                      <a:r>
                        <a:rPr lang="ru-RU" sz="800" baseline="0" dirty="0" smtClean="0">
                          <a:latin typeface="Times New Roman" pitchFamily="18" charset="0"/>
                          <a:cs typeface="Times New Roman" pitchFamily="18" charset="0"/>
                        </a:rPr>
                        <a:t> центров поддержки добровольчества (волонтерства)</a:t>
                      </a:r>
                      <a:endParaRPr lang="ru-RU" sz="800" dirty="0">
                        <a:latin typeface="Times New Roman" pitchFamily="18" charset="0"/>
                        <a:cs typeface="Times New Roman" pitchFamily="18" charset="0"/>
                      </a:endParaRPr>
                    </a:p>
                  </a:txBody>
                  <a:tcPr/>
                </a:tc>
                <a:tc>
                  <a:txBody>
                    <a:bodyPr/>
                    <a:lstStyle/>
                    <a:p>
                      <a:pPr algn="ctr"/>
                      <a:r>
                        <a:rPr lang="ru-RU" sz="800" b="1" dirty="0" smtClean="0">
                          <a:latin typeface="Times New Roman" pitchFamily="18" charset="0"/>
                          <a:cs typeface="Times New Roman" pitchFamily="18" charset="0"/>
                        </a:rPr>
                        <a:t>Х</a:t>
                      </a:r>
                      <a:endParaRPr lang="ru-RU" sz="800" b="1" dirty="0">
                        <a:latin typeface="Times New Roman" pitchFamily="18" charset="0"/>
                        <a:cs typeface="Times New Roman" pitchFamily="18" charset="0"/>
                      </a:endParaRPr>
                    </a:p>
                  </a:txBody>
                  <a:tcPr/>
                </a:tc>
                <a:tc>
                  <a:txBody>
                    <a:bodyPr/>
                    <a:lstStyle/>
                    <a:p>
                      <a:pPr algn="ctr"/>
                      <a:r>
                        <a:rPr lang="ru-RU" sz="800" b="1" dirty="0" smtClean="0">
                          <a:latin typeface="Times New Roman" pitchFamily="18" charset="0"/>
                          <a:cs typeface="Times New Roman" pitchFamily="18" charset="0"/>
                        </a:rPr>
                        <a:t>Х</a:t>
                      </a:r>
                      <a:endParaRPr lang="ru-RU" sz="800" b="1"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МБУ «Молодежный центр «АУРУМ» Северо-Енисейского района</a:t>
                      </a:r>
                    </a:p>
                    <a:p>
                      <a:pPr algn="ctr"/>
                      <a:r>
                        <a:rPr lang="ru-RU" sz="800" b="1" dirty="0" smtClean="0">
                          <a:latin typeface="Times New Roman" pitchFamily="18" charset="0"/>
                          <a:cs typeface="Times New Roman" pitchFamily="18" charset="0"/>
                        </a:rPr>
                        <a:t>510,0</a:t>
                      </a:r>
                      <a:endParaRPr lang="ru-RU" sz="800" b="1"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МБУ «Молодежный центр «АУРУМ» Северо-Енисейского района</a:t>
                      </a:r>
                    </a:p>
                    <a:p>
                      <a:pPr algn="ctr"/>
                      <a:r>
                        <a:rPr lang="ru-RU" sz="800" b="1" dirty="0" smtClean="0">
                          <a:latin typeface="Times New Roman" pitchFamily="18" charset="0"/>
                          <a:cs typeface="Times New Roman" pitchFamily="18" charset="0"/>
                        </a:rPr>
                        <a:t>510,0</a:t>
                      </a:r>
                    </a:p>
                    <a:p>
                      <a:pPr algn="ctr"/>
                      <a:endParaRPr lang="ru-RU" sz="800" dirty="0" smtClean="0">
                        <a:latin typeface="Times New Roman" pitchFamily="18" charset="0"/>
                        <a:cs typeface="Times New Roman" pitchFamily="18" charset="0"/>
                      </a:endParaRPr>
                    </a:p>
                    <a:p>
                      <a:pPr algn="ctr"/>
                      <a:endParaRPr lang="ru-RU" sz="800" dirty="0" smtClean="0">
                        <a:latin typeface="Times New Roman" pitchFamily="18" charset="0"/>
                        <a:cs typeface="Times New Roman" pitchFamily="18" charset="0"/>
                      </a:endParaRPr>
                    </a:p>
                    <a:p>
                      <a:pPr algn="ctr"/>
                      <a:endParaRPr lang="ru-RU" sz="800" dirty="0" smtClean="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МБУ «Молодежный центр «АУРУМ» Северо-Енисейского района</a:t>
                      </a:r>
                    </a:p>
                    <a:p>
                      <a:pPr algn="ctr"/>
                      <a:r>
                        <a:rPr lang="ru-RU" sz="800" b="1" dirty="0" smtClean="0">
                          <a:latin typeface="Times New Roman" pitchFamily="18" charset="0"/>
                          <a:cs typeface="Times New Roman" pitchFamily="18" charset="0"/>
                        </a:rPr>
                        <a:t>510,0</a:t>
                      </a:r>
                    </a:p>
                    <a:p>
                      <a:endParaRPr lang="ru-RU" sz="800" dirty="0">
                        <a:latin typeface="Times New Roman" pitchFamily="18" charset="0"/>
                        <a:cs typeface="Times New Roman" pitchFamily="18" charset="0"/>
                      </a:endParaRPr>
                    </a:p>
                  </a:txBody>
                  <a:tcPr/>
                </a:tc>
              </a:tr>
              <a:tr h="1010153">
                <a:tc>
                  <a:txBody>
                    <a:bodyPr/>
                    <a:lstStyle/>
                    <a:p>
                      <a:pPr algn="l"/>
                      <a:r>
                        <a:rPr lang="ru-RU" sz="800" dirty="0" smtClean="0">
                          <a:latin typeface="Times New Roman" pitchFamily="18" charset="0"/>
                          <a:cs typeface="Times New Roman" pitchFamily="18" charset="0"/>
                        </a:rPr>
                        <a:t>Безопасные</a:t>
                      </a:r>
                      <a:r>
                        <a:rPr lang="ru-RU" sz="800" baseline="0" dirty="0" smtClean="0">
                          <a:latin typeface="Times New Roman" pitchFamily="18" charset="0"/>
                          <a:cs typeface="Times New Roman" pitchFamily="18" charset="0"/>
                        </a:rPr>
                        <a:t> и качественные автомобильные дороги</a:t>
                      </a:r>
                      <a:endParaRPr lang="ru-RU" sz="8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в рамках федерального проекта</a:t>
                      </a:r>
                      <a:r>
                        <a:rPr lang="ru-RU" sz="800" baseline="0" dirty="0" smtClean="0">
                          <a:latin typeface="Times New Roman" pitchFamily="18" charset="0"/>
                          <a:cs typeface="Times New Roman" pitchFamily="18" charset="0"/>
                        </a:rPr>
                        <a:t> «Безопасность дорожного движения» на повышение безопасности дорожного движения</a:t>
                      </a:r>
                      <a:endParaRPr lang="ru-RU" sz="800" dirty="0" smtClean="0">
                        <a:latin typeface="Times New Roman" pitchFamily="18" charset="0"/>
                        <a:cs typeface="Times New Roman" pitchFamily="18" charset="0"/>
                      </a:endParaRPr>
                    </a:p>
                    <a:p>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МКУ «Служба</a:t>
                      </a:r>
                      <a:r>
                        <a:rPr lang="ru-RU" sz="8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904,3</a:t>
                      </a:r>
                    </a:p>
                  </a:txBody>
                  <a:tcPr/>
                </a:tc>
                <a:tc>
                  <a:txBody>
                    <a:bodyPr/>
                    <a:lstStyle/>
                    <a:p>
                      <a:pPr algn="ctr"/>
                      <a:r>
                        <a:rPr lang="ru-RU" sz="800" dirty="0" smtClean="0">
                          <a:latin typeface="Times New Roman" pitchFamily="18" charset="0"/>
                          <a:cs typeface="Times New Roman" pitchFamily="18" charset="0"/>
                        </a:rPr>
                        <a:t>МКУ «Служба</a:t>
                      </a:r>
                      <a:r>
                        <a:rPr lang="ru-RU" sz="8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511,6</a:t>
                      </a:r>
                    </a:p>
                  </a:txBody>
                  <a:tcPr/>
                </a:tc>
                <a:tc>
                  <a:txBody>
                    <a:bodyPr/>
                    <a:lstStyle/>
                    <a:p>
                      <a:pPr algn="ctr"/>
                      <a:r>
                        <a:rPr lang="ru-RU" sz="800" dirty="0" smtClean="0">
                          <a:latin typeface="Times New Roman" pitchFamily="18" charset="0"/>
                          <a:cs typeface="Times New Roman" pitchFamily="18" charset="0"/>
                        </a:rPr>
                        <a:t>МКУ «Служба</a:t>
                      </a:r>
                      <a:r>
                        <a:rPr lang="ru-RU" sz="8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493,1</a:t>
                      </a:r>
                    </a:p>
                  </a:txBody>
                  <a:tcPr/>
                </a:tc>
                <a:tc>
                  <a:txBody>
                    <a:bodyPr/>
                    <a:lstStyle/>
                    <a:p>
                      <a:pPr algn="ctr"/>
                      <a:r>
                        <a:rPr lang="ru-RU" sz="800" dirty="0" smtClean="0">
                          <a:latin typeface="Times New Roman" pitchFamily="18" charset="0"/>
                          <a:cs typeface="Times New Roman" pitchFamily="18" charset="0"/>
                        </a:rPr>
                        <a:t>МКУ «Служба</a:t>
                      </a:r>
                      <a:r>
                        <a:rPr lang="ru-RU" sz="8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493,1</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800" dirty="0">
                        <a:latin typeface="Times New Roman" pitchFamily="18" charset="0"/>
                        <a:cs typeface="Times New Roman" pitchFamily="18" charset="0"/>
                      </a:endParaRPr>
                    </a:p>
                  </a:txBody>
                  <a:tcPr/>
                </a:tc>
                <a:tc>
                  <a:txBody>
                    <a:bodyPr/>
                    <a:lstStyle/>
                    <a:p>
                      <a:pPr algn="ctr"/>
                      <a:r>
                        <a:rPr lang="ru-RU" sz="800" dirty="0" smtClean="0">
                          <a:latin typeface="Times New Roman" pitchFamily="18" charset="0"/>
                          <a:cs typeface="Times New Roman" pitchFamily="18" charset="0"/>
                        </a:rPr>
                        <a:t>МКУ «Служба</a:t>
                      </a:r>
                      <a:r>
                        <a:rPr lang="ru-RU" sz="800" baseline="0" dirty="0" smtClean="0">
                          <a:latin typeface="Times New Roman" pitchFamily="18" charset="0"/>
                          <a:cs typeface="Times New Roman" pitchFamily="18" charset="0"/>
                        </a:rPr>
                        <a:t> заказчика застройщика»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493,1</a:t>
                      </a:r>
                      <a:endParaRPr lang="ru-RU" sz="800" dirty="0" smtClean="0">
                        <a:latin typeface="Times New Roman" pitchFamily="18" charset="0"/>
                        <a:cs typeface="Times New Roman" pitchFamily="18" charset="0"/>
                      </a:endParaRPr>
                    </a:p>
                  </a:txBody>
                  <a:tcPr/>
                </a:tc>
              </a:tr>
              <a:tr h="1122831">
                <a:tc>
                  <a:txBody>
                    <a:bodyPr/>
                    <a:lstStyle/>
                    <a:p>
                      <a:pPr algn="l"/>
                      <a:r>
                        <a:rPr lang="ru-RU" sz="800" dirty="0" smtClean="0">
                          <a:latin typeface="Times New Roman" pitchFamily="18" charset="0"/>
                          <a:cs typeface="Times New Roman" pitchFamily="18" charset="0"/>
                        </a:rPr>
                        <a:t>Демография </a:t>
                      </a:r>
                      <a:endParaRPr lang="ru-RU" sz="8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в рамках</a:t>
                      </a:r>
                      <a:r>
                        <a:rPr lang="ru-RU" sz="800" baseline="0" dirty="0" smtClean="0">
                          <a:latin typeface="Times New Roman" pitchFamily="18" charset="0"/>
                          <a:cs typeface="Times New Roman" pitchFamily="18" charset="0"/>
                        </a:rPr>
                        <a:t> федерального проекта «Спорт-норма жизни» на оснащение объектов спортивной инфраструктуры спортивно-технологическим оборудованием</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Х</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Х</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b="0" u="none" kern="1200" dirty="0" smtClean="0">
                          <a:solidFill>
                            <a:schemeClr val="dk1"/>
                          </a:solidFill>
                          <a:latin typeface="Times New Roman" pitchFamily="18" charset="0"/>
                          <a:ea typeface="+mn-ea"/>
                          <a:cs typeface="Times New Roman" pitchFamily="18" charset="0"/>
                        </a:rPr>
                        <a:t>МКУ «Спортивный комплекс Северо-Енисейского района»</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0" u="none" kern="1200" dirty="0" smtClean="0">
                          <a:solidFill>
                            <a:schemeClr val="dk1"/>
                          </a:solidFill>
                          <a:latin typeface="Times New Roman" pitchFamily="18" charset="0"/>
                          <a:ea typeface="+mn-ea"/>
                          <a:cs typeface="Times New Roman" pitchFamily="18" charset="0"/>
                        </a:rPr>
                        <a:t>«</a:t>
                      </a:r>
                      <a:r>
                        <a:rPr lang="ru-RU" sz="800" b="0" u="none" kern="1200" dirty="0" err="1" smtClean="0">
                          <a:solidFill>
                            <a:schemeClr val="dk1"/>
                          </a:solidFill>
                          <a:latin typeface="Times New Roman" pitchFamily="18" charset="0"/>
                          <a:ea typeface="+mn-ea"/>
                          <a:cs typeface="Times New Roman" pitchFamily="18" charset="0"/>
                        </a:rPr>
                        <a:t>Нерика</a:t>
                      </a:r>
                      <a:r>
                        <a:rPr lang="ru-RU" sz="800" b="0" u="none" kern="1200" dirty="0" smtClean="0">
                          <a:solidFill>
                            <a:schemeClr val="dk1"/>
                          </a:solidFill>
                          <a:latin typeface="Times New Roman" pitchFamily="18" charset="0"/>
                          <a:ea typeface="+mn-ea"/>
                          <a:cs typeface="Times New Roman" pitchFamily="18" charset="0"/>
                        </a:rPr>
                        <a:t>»</a:t>
                      </a:r>
                    </a:p>
                    <a:p>
                      <a:pPr marL="0" marR="0" indent="0" algn="ctr" defTabSz="914400" rtl="0" eaLnBrk="1" fontAlgn="auto" latinLnBrk="0" hangingPunct="1">
                        <a:lnSpc>
                          <a:spcPct val="100000"/>
                        </a:lnSpc>
                        <a:spcBef>
                          <a:spcPts val="0"/>
                        </a:spcBef>
                        <a:spcAft>
                          <a:spcPts val="0"/>
                        </a:spcAft>
                        <a:buClrTx/>
                        <a:buSzTx/>
                        <a:buFontTx/>
                        <a:buNone/>
                        <a:tabLst/>
                        <a:defRPr/>
                      </a:pPr>
                      <a:r>
                        <a:rPr lang="ru-RU" sz="800" b="1" u="none" kern="1200" dirty="0" smtClean="0">
                          <a:solidFill>
                            <a:schemeClr val="dk1"/>
                          </a:solidFill>
                          <a:latin typeface="Times New Roman" pitchFamily="18" charset="0"/>
                          <a:ea typeface="+mn-ea"/>
                          <a:cs typeface="Times New Roman" pitchFamily="18" charset="0"/>
                        </a:rPr>
                        <a:t>3 500,0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Х</a:t>
                      </a:r>
                      <a:endParaRPr lang="ru-RU" sz="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800" dirty="0" smtClean="0">
                          <a:latin typeface="Times New Roman" pitchFamily="18" charset="0"/>
                          <a:cs typeface="Times New Roman" pitchFamily="18" charset="0"/>
                        </a:rPr>
                        <a:t>Х</a:t>
                      </a:r>
                    </a:p>
                  </a:txBody>
                  <a:tcPr/>
                </a:tc>
              </a:tr>
              <a:tr h="413630">
                <a:tc>
                  <a:txBody>
                    <a:bodyPr/>
                    <a:lstStyle/>
                    <a:p>
                      <a:r>
                        <a:rPr lang="ru-RU" sz="1200" dirty="0" smtClean="0">
                          <a:latin typeface="Times New Roman" pitchFamily="18" charset="0"/>
                          <a:cs typeface="Times New Roman" pitchFamily="18" charset="0"/>
                        </a:rPr>
                        <a:t>Итого:</a:t>
                      </a:r>
                      <a:endParaRPr lang="ru-RU" sz="1200" dirty="0">
                        <a:latin typeface="Times New Roman" pitchFamily="18" charset="0"/>
                        <a:cs typeface="Times New Roman" pitchFamily="18" charset="0"/>
                      </a:endParaRPr>
                    </a:p>
                  </a:txBody>
                  <a:tcPr/>
                </a:tc>
                <a:tc>
                  <a:txBody>
                    <a:bodyPr/>
                    <a:lstStyle/>
                    <a:p>
                      <a:endParaRPr lang="ru-RU" dirty="0"/>
                    </a:p>
                  </a:txBody>
                  <a:tcPr/>
                </a:tc>
                <a:tc>
                  <a:txBody>
                    <a:bodyPr/>
                    <a:lstStyle/>
                    <a:p>
                      <a:pPr algn="ctr"/>
                      <a:r>
                        <a:rPr lang="ru-RU" sz="1200" b="0" dirty="0" smtClean="0">
                          <a:latin typeface="Times New Roman" pitchFamily="18" charset="0"/>
                          <a:cs typeface="Times New Roman" pitchFamily="18" charset="0"/>
                        </a:rPr>
                        <a:t>2 642,1</a:t>
                      </a:r>
                      <a:endParaRPr lang="ru-RU" sz="1200" b="0" dirty="0">
                        <a:latin typeface="Times New Roman" pitchFamily="18" charset="0"/>
                        <a:cs typeface="Times New Roman" pitchFamily="18" charset="0"/>
                      </a:endParaRPr>
                    </a:p>
                  </a:txBody>
                  <a:tcPr/>
                </a:tc>
                <a:tc>
                  <a:txBody>
                    <a:bodyPr/>
                    <a:lstStyle/>
                    <a:p>
                      <a:pPr algn="ctr"/>
                      <a:r>
                        <a:rPr lang="ru-RU" sz="1200" b="0" dirty="0" smtClean="0">
                          <a:latin typeface="Times New Roman" pitchFamily="18" charset="0"/>
                          <a:cs typeface="Times New Roman" pitchFamily="18" charset="0"/>
                        </a:rPr>
                        <a:t>8 066,7</a:t>
                      </a:r>
                      <a:endParaRPr lang="ru-RU" sz="1200" b="0" dirty="0">
                        <a:latin typeface="Times New Roman" pitchFamily="18" charset="0"/>
                        <a:cs typeface="Times New Roman" pitchFamily="18" charset="0"/>
                      </a:endParaRPr>
                    </a:p>
                  </a:txBody>
                  <a:tcPr/>
                </a:tc>
                <a:tc>
                  <a:txBody>
                    <a:bodyPr/>
                    <a:lstStyle/>
                    <a:p>
                      <a:pPr algn="ctr"/>
                      <a:r>
                        <a:rPr lang="ru-RU" sz="1200" b="0" dirty="0" smtClean="0">
                          <a:latin typeface="Times New Roman" pitchFamily="18" charset="0"/>
                          <a:cs typeface="Times New Roman" pitchFamily="18" charset="0"/>
                        </a:rPr>
                        <a:t>4 503,1</a:t>
                      </a:r>
                      <a:endParaRPr lang="ru-RU" sz="1200" b="0" dirty="0">
                        <a:latin typeface="Times New Roman" pitchFamily="18" charset="0"/>
                        <a:cs typeface="Times New Roman" pitchFamily="18" charset="0"/>
                      </a:endParaRPr>
                    </a:p>
                  </a:txBody>
                  <a:tcPr/>
                </a:tc>
                <a:tc>
                  <a:txBody>
                    <a:bodyPr/>
                    <a:lstStyle/>
                    <a:p>
                      <a:pPr algn="ctr"/>
                      <a:r>
                        <a:rPr lang="ru-RU" sz="1200" b="0" dirty="0" smtClean="0">
                          <a:latin typeface="Times New Roman" pitchFamily="18" charset="0"/>
                          <a:cs typeface="Times New Roman" pitchFamily="18" charset="0"/>
                        </a:rPr>
                        <a:t>3 398,2 </a:t>
                      </a:r>
                      <a:endParaRPr lang="ru-RU" sz="1200" b="0" dirty="0">
                        <a:latin typeface="Times New Roman" pitchFamily="18" charset="0"/>
                        <a:cs typeface="Times New Roman" pitchFamily="18" charset="0"/>
                      </a:endParaRPr>
                    </a:p>
                  </a:txBody>
                  <a:tcPr/>
                </a:tc>
                <a:tc>
                  <a:txBody>
                    <a:bodyPr/>
                    <a:lstStyle/>
                    <a:p>
                      <a:pPr algn="ctr"/>
                      <a:r>
                        <a:rPr lang="ru-RU" sz="1200" b="0" dirty="0" smtClean="0">
                          <a:latin typeface="Times New Roman" pitchFamily="18" charset="0"/>
                          <a:cs typeface="Times New Roman" pitchFamily="18" charset="0"/>
                        </a:rPr>
                        <a:t>1 003,1</a:t>
                      </a:r>
                    </a:p>
                  </a:txBody>
                  <a:tcPr/>
                </a:tc>
              </a:tr>
            </a:tbl>
          </a:graphicData>
        </a:graphic>
      </p:graphicFrame>
      <p:sp>
        <p:nvSpPr>
          <p:cNvPr id="3" name="Прямоугольник 2"/>
          <p:cNvSpPr/>
          <p:nvPr/>
        </p:nvSpPr>
        <p:spPr>
          <a:xfrm>
            <a:off x="179512" y="116632"/>
            <a:ext cx="8928992" cy="720080"/>
          </a:xfrm>
          <a:prstGeom prst="rect">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2"/>
                </a:solidFill>
                <a:latin typeface="Times New Roman" pitchFamily="18" charset="0"/>
                <a:cs typeface="Times New Roman" pitchFamily="18" charset="0"/>
              </a:rPr>
              <a:t>Участие муниципальных учреждений Северо-Енисейского района в национальных проектах, тыс. рублей</a:t>
            </a:r>
            <a:endParaRPr lang="ru-RU" sz="1400"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17093369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sz="1600" dirty="0" smtClean="0">
                <a:latin typeface="Times New Roman" pitchFamily="18" charset="0"/>
                <a:cs typeface="Times New Roman" pitchFamily="18" charset="0"/>
              </a:rPr>
              <a:t>Динамика целевых показателей заработной платы по отдельным категориям работников бюджетной сферы, обозначенных в Указах Президента </a:t>
            </a:r>
            <a:r>
              <a:rPr lang="ru-RU" sz="1600" dirty="0">
                <a:latin typeface="Times New Roman" pitchFamily="18" charset="0"/>
                <a:cs typeface="Times New Roman" pitchFamily="18" charset="0"/>
              </a:rPr>
              <a:t>Российской </a:t>
            </a:r>
            <a:r>
              <a:rPr lang="ru-RU" sz="1600" dirty="0" smtClean="0">
                <a:latin typeface="Times New Roman" pitchFamily="18" charset="0"/>
                <a:cs typeface="Times New Roman" pitchFamily="18" charset="0"/>
              </a:rPr>
              <a:t>Федерации от </a:t>
            </a:r>
            <a:r>
              <a:rPr lang="ru-RU" sz="1600" dirty="0">
                <a:latin typeface="Times New Roman" pitchFamily="18" charset="0"/>
                <a:cs typeface="Times New Roman" pitchFamily="18" charset="0"/>
              </a:rPr>
              <a:t>07.05.2012 № 597 «О мероприятиях по реализации государственной политики</a:t>
            </a:r>
            <a:r>
              <a:rPr lang="ru-RU" sz="1600" dirty="0" smtClean="0">
                <a:latin typeface="Times New Roman" pitchFamily="18" charset="0"/>
                <a:cs typeface="Times New Roman" pitchFamily="18" charset="0"/>
              </a:rPr>
              <a:t>», от </a:t>
            </a:r>
            <a:r>
              <a:rPr lang="ru-RU" sz="1600" dirty="0">
                <a:latin typeface="Times New Roman" pitchFamily="18" charset="0"/>
                <a:cs typeface="Times New Roman" pitchFamily="18" charset="0"/>
              </a:rPr>
              <a:t>01.06.2012 N 761 </a:t>
            </a:r>
            <a:r>
              <a:rPr lang="ru-RU" sz="1600" dirty="0" smtClean="0">
                <a:latin typeface="Times New Roman" pitchFamily="18" charset="0"/>
                <a:cs typeface="Times New Roman" pitchFamily="18" charset="0"/>
              </a:rPr>
              <a:t>«О </a:t>
            </a:r>
            <a:r>
              <a:rPr lang="ru-RU" sz="1600" dirty="0">
                <a:latin typeface="Times New Roman" pitchFamily="18" charset="0"/>
                <a:cs typeface="Times New Roman" pitchFamily="18" charset="0"/>
              </a:rPr>
              <a:t>Национальной стратегии действий в интересах детей на 2012 - 2017 </a:t>
            </a:r>
            <a:r>
              <a:rPr lang="ru-RU" sz="1600" dirty="0" smtClean="0">
                <a:latin typeface="Times New Roman" pitchFamily="18" charset="0"/>
                <a:cs typeface="Times New Roman" pitchFamily="18" charset="0"/>
              </a:rPr>
              <a:t>годы»</a:t>
            </a: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621094737"/>
              </p:ext>
            </p:extLst>
          </p:nvPr>
        </p:nvGraphicFramePr>
        <p:xfrm>
          <a:off x="0" y="1268760"/>
          <a:ext cx="9036496" cy="558924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7596336" y="1347129"/>
            <a:ext cx="1440160" cy="276999"/>
          </a:xfrm>
          <a:prstGeom prst="rect">
            <a:avLst/>
          </a:prstGeom>
          <a:noFill/>
        </p:spPr>
        <p:txBody>
          <a:bodyPr wrap="square" rtlCol="0">
            <a:spAutoFit/>
          </a:bodyPr>
          <a:lstStyle/>
          <a:p>
            <a:r>
              <a:rPr lang="ru-RU" sz="1200" dirty="0" smtClean="0">
                <a:latin typeface="Times New Roman" pitchFamily="18" charset="0"/>
                <a:cs typeface="Times New Roman" pitchFamily="18" charset="0"/>
              </a:rPr>
              <a:t>(рублей)</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2747114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old-activ.com/wp-content/uploads/2013/02/smajlik-s-kal-kulyatorom.jpg"/>
          <p:cNvPicPr>
            <a:picLocks noChangeAspect="1" noChangeArrowheads="1"/>
          </p:cNvPicPr>
          <p:nvPr/>
        </p:nvPicPr>
        <p:blipFill>
          <a:blip r:embed="rId2" cstate="print"/>
          <a:srcRect/>
          <a:stretch>
            <a:fillRect/>
          </a:stretch>
        </p:blipFill>
        <p:spPr bwMode="auto">
          <a:xfrm>
            <a:off x="0" y="4582743"/>
            <a:ext cx="3345628" cy="2382819"/>
          </a:xfrm>
          <a:prstGeom prst="rect">
            <a:avLst/>
          </a:prstGeom>
          <a:ln>
            <a:noFill/>
          </a:ln>
          <a:effectLst>
            <a:softEdge rad="112500"/>
          </a:effectLst>
        </p:spPr>
      </p:pic>
      <p:cxnSp>
        <p:nvCxnSpPr>
          <p:cNvPr id="4" name="Прямая соединительная линия 3"/>
          <p:cNvCxnSpPr/>
          <p:nvPr/>
        </p:nvCxnSpPr>
        <p:spPr>
          <a:xfrm>
            <a:off x="179388" y="1221317"/>
            <a:ext cx="8856662" cy="0"/>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sp>
        <p:nvSpPr>
          <p:cNvPr id="78" name="Заголовок 1"/>
          <p:cNvSpPr txBox="1">
            <a:spLocks/>
          </p:cNvSpPr>
          <p:nvPr/>
        </p:nvSpPr>
        <p:spPr bwMode="auto">
          <a:xfrm>
            <a:off x="882127" y="165101"/>
            <a:ext cx="8003688" cy="960967"/>
          </a:xfrm>
          <a:prstGeom prst="rect">
            <a:avLst/>
          </a:prstGeom>
          <a:noFill/>
          <a:ln w="9525">
            <a:noFill/>
            <a:miter lim="800000"/>
            <a:headEnd/>
            <a:tailEnd/>
          </a:ln>
        </p:spPr>
        <p:txBody>
          <a:bodyPr anchor="ctr"/>
          <a:lstStyle/>
          <a:p>
            <a:pPr algn="ctr" eaLnBrk="0" fontAlgn="auto" hangingPunct="0">
              <a:spcBef>
                <a:spcPts val="0"/>
              </a:spcBef>
              <a:spcAft>
                <a:spcPts val="0"/>
              </a:spcAft>
              <a:defRPr/>
            </a:pPr>
            <a:r>
              <a:rPr lang="ru-RU" sz="2400" b="1" i="1" kern="0" dirty="0">
                <a:solidFill>
                  <a:srgbClr val="000000"/>
                </a:solidFill>
                <a:latin typeface="Arial"/>
                <a:cs typeface="Arial" pitchFamily="34" charset="0"/>
              </a:rPr>
              <a:t>Основные </a:t>
            </a:r>
            <a:r>
              <a:rPr lang="ru-RU" sz="2400" b="1" i="1" kern="0" dirty="0" smtClean="0">
                <a:solidFill>
                  <a:srgbClr val="000000"/>
                </a:solidFill>
                <a:latin typeface="Arial"/>
                <a:cs typeface="Arial" pitchFamily="34" charset="0"/>
              </a:rPr>
              <a:t>цели и задачи </a:t>
            </a:r>
            <a:r>
              <a:rPr lang="ru-RU" sz="2400" b="1" i="1" kern="0" dirty="0">
                <a:solidFill>
                  <a:srgbClr val="000000"/>
                </a:solidFill>
                <a:latin typeface="Arial"/>
                <a:cs typeface="Arial" pitchFamily="34" charset="0"/>
              </a:rPr>
              <a:t>бюджетной политики </a:t>
            </a:r>
            <a:br>
              <a:rPr lang="ru-RU" sz="2400" b="1" i="1" kern="0" dirty="0">
                <a:solidFill>
                  <a:srgbClr val="000000"/>
                </a:solidFill>
                <a:latin typeface="Arial"/>
                <a:cs typeface="Arial" pitchFamily="34" charset="0"/>
              </a:rPr>
            </a:br>
            <a:r>
              <a:rPr lang="ru-RU" sz="2400" b="1" i="1" kern="0" dirty="0" smtClean="0">
                <a:solidFill>
                  <a:srgbClr val="000000"/>
                </a:solidFill>
                <a:latin typeface="Arial"/>
                <a:cs typeface="Arial" pitchFamily="34" charset="0"/>
              </a:rPr>
              <a:t>Северо-Енисейского района на 2022-2024 </a:t>
            </a:r>
            <a:r>
              <a:rPr lang="ru-RU" sz="2400" b="1" i="1" kern="0" dirty="0">
                <a:solidFill>
                  <a:srgbClr val="000000"/>
                </a:solidFill>
                <a:latin typeface="Arial"/>
                <a:cs typeface="Arial" pitchFamily="34" charset="0"/>
              </a:rPr>
              <a:t>годы</a:t>
            </a:r>
            <a:endParaRPr lang="ru-RU" sz="2000" b="1" i="1" kern="0" dirty="0">
              <a:solidFill>
                <a:srgbClr val="000000"/>
              </a:solidFill>
              <a:latin typeface="Arial"/>
              <a:cs typeface="+mn-cs"/>
            </a:endParaRPr>
          </a:p>
        </p:txBody>
      </p:sp>
      <p:sp>
        <p:nvSpPr>
          <p:cNvPr id="33" name="Номер слайда 13"/>
          <p:cNvSpPr txBox="1">
            <a:spLocks/>
          </p:cNvSpPr>
          <p:nvPr/>
        </p:nvSpPr>
        <p:spPr>
          <a:xfrm>
            <a:off x="8675689" y="-27517"/>
            <a:ext cx="433387" cy="366184"/>
          </a:xfrm>
          <a:prstGeom prst="rect">
            <a:avLst/>
          </a:prstGeom>
        </p:spPr>
        <p:txBody>
          <a:bodyPr anchor="ctr"/>
          <a:lstStyle/>
          <a:p>
            <a:pPr algn="r" fontAlgn="auto">
              <a:spcBef>
                <a:spcPts val="0"/>
              </a:spcBef>
              <a:spcAft>
                <a:spcPts val="0"/>
              </a:spcAft>
              <a:defRPr/>
            </a:pPr>
            <a:fld id="{21B7217B-8F92-4265-BB2C-1BB4794EF30C}" type="slidenum">
              <a:rPr lang="ru-RU" sz="1400">
                <a:solidFill>
                  <a:schemeClr val="tx1">
                    <a:tint val="75000"/>
                  </a:schemeClr>
                </a:solidFill>
                <a:latin typeface="Arial" pitchFamily="34" charset="0"/>
                <a:cs typeface="Arial" pitchFamily="34" charset="0"/>
              </a:rPr>
              <a:pPr algn="r" fontAlgn="auto">
                <a:spcBef>
                  <a:spcPts val="0"/>
                </a:spcBef>
                <a:spcAft>
                  <a:spcPts val="0"/>
                </a:spcAft>
                <a:defRPr/>
              </a:pPr>
              <a:t>8</a:t>
            </a:fld>
            <a:endParaRPr lang="ru-RU" sz="1400" dirty="0">
              <a:solidFill>
                <a:schemeClr val="tx1">
                  <a:tint val="75000"/>
                </a:schemeClr>
              </a:solidFill>
              <a:latin typeface="Arial" pitchFamily="34" charset="0"/>
              <a:cs typeface="Arial" pitchFamily="34" charset="0"/>
            </a:endParaRPr>
          </a:p>
        </p:txBody>
      </p:sp>
      <p:graphicFrame>
        <p:nvGraphicFramePr>
          <p:cNvPr id="7" name="Схема 6"/>
          <p:cNvGraphicFramePr/>
          <p:nvPr>
            <p:extLst>
              <p:ext uri="{D42A27DB-BD31-4B8C-83A1-F6EECF244321}">
                <p14:modId xmlns:p14="http://schemas.microsoft.com/office/powerpoint/2010/main" val="1203013679"/>
              </p:ext>
            </p:extLst>
          </p:nvPr>
        </p:nvGraphicFramePr>
        <p:xfrm>
          <a:off x="4712820" y="1291240"/>
          <a:ext cx="4396256" cy="1328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extLst>
              <p:ext uri="{D42A27DB-BD31-4B8C-83A1-F6EECF244321}">
                <p14:modId xmlns:p14="http://schemas.microsoft.com/office/powerpoint/2010/main" val="3531475873"/>
              </p:ext>
            </p:extLst>
          </p:nvPr>
        </p:nvGraphicFramePr>
        <p:xfrm>
          <a:off x="4716016" y="5301208"/>
          <a:ext cx="4227679" cy="15195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Схема 4"/>
          <p:cNvGraphicFramePr/>
          <p:nvPr>
            <p:extLst>
              <p:ext uri="{D42A27DB-BD31-4B8C-83A1-F6EECF244321}">
                <p14:modId xmlns:p14="http://schemas.microsoft.com/office/powerpoint/2010/main" val="3633545152"/>
              </p:ext>
            </p:extLst>
          </p:nvPr>
        </p:nvGraphicFramePr>
        <p:xfrm>
          <a:off x="4719918" y="2608731"/>
          <a:ext cx="4244570" cy="139849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Схема 7"/>
          <p:cNvGraphicFramePr/>
          <p:nvPr>
            <p:extLst>
              <p:ext uri="{D42A27DB-BD31-4B8C-83A1-F6EECF244321}">
                <p14:modId xmlns:p14="http://schemas.microsoft.com/office/powerpoint/2010/main" val="2157278763"/>
              </p:ext>
            </p:extLst>
          </p:nvPr>
        </p:nvGraphicFramePr>
        <p:xfrm>
          <a:off x="4720068" y="3992879"/>
          <a:ext cx="4244420" cy="142180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 name="Схема 1"/>
          <p:cNvGraphicFramePr/>
          <p:nvPr>
            <p:extLst>
              <p:ext uri="{D42A27DB-BD31-4B8C-83A1-F6EECF244321}">
                <p14:modId xmlns:p14="http://schemas.microsoft.com/office/powerpoint/2010/main" val="1996828209"/>
              </p:ext>
            </p:extLst>
          </p:nvPr>
        </p:nvGraphicFramePr>
        <p:xfrm>
          <a:off x="179388" y="1221317"/>
          <a:ext cx="5522165" cy="478951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08696694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792088"/>
          </a:xfrm>
        </p:spPr>
        <p:txBody>
          <a:bodyPr>
            <a:normAutofit fontScale="90000"/>
          </a:bodyPr>
          <a:lstStyle/>
          <a:p>
            <a:pPr lvl="0"/>
            <a:r>
              <a:rPr lang="ru-RU" sz="1600" dirty="0">
                <a:latin typeface="Times New Roman" pitchFamily="18" charset="0"/>
                <a:cs typeface="Times New Roman" pitchFamily="18" charset="0"/>
              </a:rPr>
              <a:t>Участие в конкурсном отборе </a:t>
            </a:r>
            <a:r>
              <a:rPr lang="ru-RU" sz="1600" dirty="0" smtClean="0">
                <a:latin typeface="Times New Roman" pitchFamily="18" charset="0"/>
                <a:cs typeface="Times New Roman" pitchFamily="18" charset="0"/>
              </a:rPr>
              <a:t>проводимом в </a:t>
            </a:r>
            <a:r>
              <a:rPr lang="ru-RU" sz="1600" dirty="0">
                <a:latin typeface="Times New Roman" pitchFamily="18" charset="0"/>
                <a:cs typeface="Times New Roman" pitchFamily="18" charset="0"/>
              </a:rPr>
              <a:t>рамках реализации мероприятий подпрограммы «Поддержка местных инициатив»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государственной </a:t>
            </a:r>
            <a:r>
              <a:rPr lang="ru-RU" sz="1600" dirty="0">
                <a:latin typeface="Times New Roman" pitchFamily="18" charset="0"/>
                <a:cs typeface="Times New Roman" pitchFamily="18" charset="0"/>
              </a:rPr>
              <a:t>программы Красноярского края «Содействие развитию местного самоуправления»</a:t>
            </a:r>
            <a:br>
              <a:rPr lang="ru-RU" sz="1600" dirty="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513304618"/>
              </p:ext>
            </p:extLst>
          </p:nvPr>
        </p:nvGraphicFramePr>
        <p:xfrm>
          <a:off x="35496" y="818688"/>
          <a:ext cx="3744416"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0" y="3143793"/>
            <a:ext cx="231923" cy="246221"/>
          </a:xfrm>
          <a:prstGeom prst="rect">
            <a:avLst/>
          </a:prstGeom>
          <a:noFill/>
        </p:spPr>
        <p:txBody>
          <a:bodyPr wrap="square" rtlCol="0">
            <a:spAutoFit/>
          </a:bodyPr>
          <a:lstStyle/>
          <a:p>
            <a:r>
              <a:rPr lang="ru-RU" sz="1000" dirty="0" smtClean="0"/>
              <a:t>1</a:t>
            </a:r>
            <a:endParaRPr lang="ru-RU" sz="1000" dirty="0"/>
          </a:p>
        </p:txBody>
      </p:sp>
      <p:sp>
        <p:nvSpPr>
          <p:cNvPr id="6" name="Овал 5"/>
          <p:cNvSpPr/>
          <p:nvPr/>
        </p:nvSpPr>
        <p:spPr>
          <a:xfrm>
            <a:off x="2843808" y="1440374"/>
            <a:ext cx="576064" cy="562258"/>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Овал 6"/>
          <p:cNvSpPr/>
          <p:nvPr/>
        </p:nvSpPr>
        <p:spPr>
          <a:xfrm>
            <a:off x="2195736" y="1641536"/>
            <a:ext cx="432048" cy="378521"/>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TextBox 7"/>
          <p:cNvSpPr txBox="1"/>
          <p:nvPr/>
        </p:nvSpPr>
        <p:spPr>
          <a:xfrm>
            <a:off x="2303748" y="1936026"/>
            <a:ext cx="1656184" cy="215444"/>
          </a:xfrm>
          <a:prstGeom prst="rect">
            <a:avLst/>
          </a:prstGeom>
          <a:noFill/>
        </p:spPr>
        <p:txBody>
          <a:bodyPr wrap="square" rtlCol="0">
            <a:spAutoFit/>
          </a:bodyPr>
          <a:lstStyle/>
          <a:p>
            <a:r>
              <a:rPr lang="ru-RU" sz="800" dirty="0" smtClean="0">
                <a:latin typeface="Times New Roman" pitchFamily="18" charset="0"/>
                <a:cs typeface="Times New Roman" pitchFamily="18" charset="0"/>
              </a:rPr>
              <a:t>Исполнение ИП</a:t>
            </a:r>
            <a:endParaRPr lang="ru-RU" sz="800" dirty="0">
              <a:latin typeface="Times New Roman" pitchFamily="18" charset="0"/>
              <a:cs typeface="Times New Roman" pitchFamily="18" charset="0"/>
            </a:endParaRPr>
          </a:p>
        </p:txBody>
      </p:sp>
      <p:sp>
        <p:nvSpPr>
          <p:cNvPr id="9" name="TextBox 8"/>
          <p:cNvSpPr txBox="1"/>
          <p:nvPr/>
        </p:nvSpPr>
        <p:spPr>
          <a:xfrm>
            <a:off x="3131840" y="1720582"/>
            <a:ext cx="1656184" cy="215444"/>
          </a:xfrm>
          <a:prstGeom prst="rect">
            <a:avLst/>
          </a:prstGeom>
          <a:noFill/>
        </p:spPr>
        <p:txBody>
          <a:bodyPr wrap="square" rtlCol="0">
            <a:spAutoFit/>
          </a:bodyPr>
          <a:lstStyle/>
          <a:p>
            <a:r>
              <a:rPr lang="ru-RU" sz="800" dirty="0" smtClean="0">
                <a:latin typeface="Times New Roman" pitchFamily="18" charset="0"/>
                <a:cs typeface="Times New Roman" pitchFamily="18" charset="0"/>
              </a:rPr>
              <a:t>Ввод в эксплуатацию</a:t>
            </a:r>
            <a:endParaRPr lang="ru-RU" sz="800" dirty="0">
              <a:latin typeface="Times New Roman" pitchFamily="18" charset="0"/>
              <a:cs typeface="Times New Roman" pitchFamily="18" charset="0"/>
            </a:endParaRPr>
          </a:p>
        </p:txBody>
      </p:sp>
      <p:sp>
        <p:nvSpPr>
          <p:cNvPr id="10" name="TextBox 9"/>
          <p:cNvSpPr txBox="1"/>
          <p:nvPr/>
        </p:nvSpPr>
        <p:spPr>
          <a:xfrm>
            <a:off x="195193" y="2815914"/>
            <a:ext cx="288032" cy="246221"/>
          </a:xfrm>
          <a:prstGeom prst="rect">
            <a:avLst/>
          </a:prstGeom>
          <a:noFill/>
        </p:spPr>
        <p:txBody>
          <a:bodyPr wrap="square" rtlCol="0">
            <a:spAutoFit/>
          </a:bodyPr>
          <a:lstStyle/>
          <a:p>
            <a:r>
              <a:rPr lang="ru-RU" sz="1000" dirty="0" smtClean="0"/>
              <a:t>2</a:t>
            </a:r>
            <a:endParaRPr lang="ru-RU" sz="1000" dirty="0"/>
          </a:p>
        </p:txBody>
      </p:sp>
      <p:sp>
        <p:nvSpPr>
          <p:cNvPr id="11" name="TextBox 10"/>
          <p:cNvSpPr txBox="1"/>
          <p:nvPr/>
        </p:nvSpPr>
        <p:spPr>
          <a:xfrm>
            <a:off x="628625" y="2285800"/>
            <a:ext cx="288032" cy="230832"/>
          </a:xfrm>
          <a:prstGeom prst="rect">
            <a:avLst/>
          </a:prstGeom>
          <a:noFill/>
        </p:spPr>
        <p:txBody>
          <a:bodyPr wrap="square" rtlCol="0">
            <a:spAutoFit/>
          </a:bodyPr>
          <a:lstStyle/>
          <a:p>
            <a:r>
              <a:rPr lang="ru-RU" sz="900" dirty="0" smtClean="0"/>
              <a:t>3</a:t>
            </a:r>
            <a:endParaRPr lang="ru-RU" sz="900" dirty="0"/>
          </a:p>
        </p:txBody>
      </p:sp>
      <p:sp>
        <p:nvSpPr>
          <p:cNvPr id="12" name="TextBox 11"/>
          <p:cNvSpPr txBox="1"/>
          <p:nvPr/>
        </p:nvSpPr>
        <p:spPr>
          <a:xfrm>
            <a:off x="1133044" y="2118048"/>
            <a:ext cx="288032" cy="230832"/>
          </a:xfrm>
          <a:prstGeom prst="rect">
            <a:avLst/>
          </a:prstGeom>
          <a:noFill/>
        </p:spPr>
        <p:txBody>
          <a:bodyPr wrap="square" rtlCol="0">
            <a:spAutoFit/>
          </a:bodyPr>
          <a:lstStyle/>
          <a:p>
            <a:r>
              <a:rPr lang="ru-RU" sz="900" dirty="0" smtClean="0"/>
              <a:t>4</a:t>
            </a:r>
            <a:endParaRPr lang="ru-RU" sz="900" dirty="0"/>
          </a:p>
        </p:txBody>
      </p:sp>
      <p:sp>
        <p:nvSpPr>
          <p:cNvPr id="13" name="TextBox 12"/>
          <p:cNvSpPr txBox="1"/>
          <p:nvPr/>
        </p:nvSpPr>
        <p:spPr>
          <a:xfrm>
            <a:off x="1691679" y="1936026"/>
            <a:ext cx="216927" cy="230832"/>
          </a:xfrm>
          <a:prstGeom prst="rect">
            <a:avLst/>
          </a:prstGeom>
          <a:noFill/>
        </p:spPr>
        <p:txBody>
          <a:bodyPr wrap="square" rtlCol="0">
            <a:spAutoFit/>
          </a:bodyPr>
          <a:lstStyle/>
          <a:p>
            <a:r>
              <a:rPr lang="ru-RU" sz="900" dirty="0" smtClean="0"/>
              <a:t>5</a:t>
            </a:r>
            <a:endParaRPr lang="ru-RU" sz="900" dirty="0"/>
          </a:p>
        </p:txBody>
      </p:sp>
      <p:sp>
        <p:nvSpPr>
          <p:cNvPr id="14" name="TextBox 13"/>
          <p:cNvSpPr txBox="1"/>
          <p:nvPr/>
        </p:nvSpPr>
        <p:spPr>
          <a:xfrm>
            <a:off x="2267744" y="1721503"/>
            <a:ext cx="288032" cy="230832"/>
          </a:xfrm>
          <a:prstGeom prst="rect">
            <a:avLst/>
          </a:prstGeom>
          <a:noFill/>
        </p:spPr>
        <p:txBody>
          <a:bodyPr wrap="square" rtlCol="0">
            <a:spAutoFit/>
          </a:bodyPr>
          <a:lstStyle/>
          <a:p>
            <a:r>
              <a:rPr lang="ru-RU" sz="900" dirty="0" smtClean="0"/>
              <a:t>6</a:t>
            </a:r>
            <a:endParaRPr lang="ru-RU" sz="900" dirty="0"/>
          </a:p>
        </p:txBody>
      </p:sp>
      <p:sp>
        <p:nvSpPr>
          <p:cNvPr id="15" name="TextBox 14"/>
          <p:cNvSpPr txBox="1"/>
          <p:nvPr/>
        </p:nvSpPr>
        <p:spPr>
          <a:xfrm>
            <a:off x="2987824" y="1599964"/>
            <a:ext cx="288032" cy="230832"/>
          </a:xfrm>
          <a:prstGeom prst="rect">
            <a:avLst/>
          </a:prstGeom>
          <a:noFill/>
        </p:spPr>
        <p:txBody>
          <a:bodyPr wrap="square" rtlCol="0">
            <a:spAutoFit/>
          </a:bodyPr>
          <a:lstStyle/>
          <a:p>
            <a:r>
              <a:rPr lang="ru-RU" sz="900" dirty="0" smtClean="0"/>
              <a:t>7</a:t>
            </a:r>
            <a:endParaRPr lang="ru-RU" sz="900" dirty="0"/>
          </a:p>
        </p:txBody>
      </p:sp>
      <p:sp>
        <p:nvSpPr>
          <p:cNvPr id="16" name="Скругленный прямоугольник 15"/>
          <p:cNvSpPr/>
          <p:nvPr/>
        </p:nvSpPr>
        <p:spPr>
          <a:xfrm>
            <a:off x="2627784" y="2536230"/>
            <a:ext cx="3024336" cy="80558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Для обеспечения долговечности инициативного проекта рекомендуется содержание и обслуживание объекта</a:t>
            </a:r>
            <a:endParaRPr lang="ru-RU" sz="1000" dirty="0">
              <a:solidFill>
                <a:schemeClr val="tx1"/>
              </a:solidFill>
              <a:latin typeface="Times New Roman" pitchFamily="18" charset="0"/>
              <a:cs typeface="Times New Roman" pitchFamily="18" charset="0"/>
            </a:endParaRPr>
          </a:p>
        </p:txBody>
      </p:sp>
      <p:graphicFrame>
        <p:nvGraphicFramePr>
          <p:cNvPr id="17" name="Диаграмма 16"/>
          <p:cNvGraphicFramePr/>
          <p:nvPr>
            <p:extLst>
              <p:ext uri="{D42A27DB-BD31-4B8C-83A1-F6EECF244321}">
                <p14:modId xmlns:p14="http://schemas.microsoft.com/office/powerpoint/2010/main" val="1634498478"/>
              </p:ext>
            </p:extLst>
          </p:nvPr>
        </p:nvGraphicFramePr>
        <p:xfrm>
          <a:off x="6084168" y="3428999"/>
          <a:ext cx="3059832" cy="3240361"/>
        </p:xfrm>
        <a:graphic>
          <a:graphicData uri="http://schemas.openxmlformats.org/drawingml/2006/chart">
            <c:chart xmlns:c="http://schemas.openxmlformats.org/drawingml/2006/chart" xmlns:r="http://schemas.openxmlformats.org/officeDocument/2006/relationships" r:id="rId7"/>
          </a:graphicData>
        </a:graphic>
      </p:graphicFrame>
      <p:pic>
        <p:nvPicPr>
          <p:cNvPr id="2050" name="Picture 2" descr="\\Novoselova\мои документы\бюджет проект 2022-2024\БЮДЖЕТ ДЛЯ ГРАЖДАН\бюджет для граждан варианты\images (1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7736" y="847696"/>
            <a:ext cx="2376264" cy="234472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Таблица 2"/>
          <p:cNvGraphicFramePr>
            <a:graphicFrameLocks noGrp="1"/>
          </p:cNvGraphicFramePr>
          <p:nvPr>
            <p:extLst>
              <p:ext uri="{D42A27DB-BD31-4B8C-83A1-F6EECF244321}">
                <p14:modId xmlns:p14="http://schemas.microsoft.com/office/powerpoint/2010/main" val="1807825130"/>
              </p:ext>
            </p:extLst>
          </p:nvPr>
        </p:nvGraphicFramePr>
        <p:xfrm>
          <a:off x="79233" y="4581282"/>
          <a:ext cx="5860919" cy="2263141"/>
        </p:xfrm>
        <a:graphic>
          <a:graphicData uri="http://schemas.openxmlformats.org/drawingml/2006/table">
            <a:tbl>
              <a:tblPr firstRow="1" bandRow="1">
                <a:tableStyleId>{5C22544A-7EE6-4342-B048-85BDC9FD1C3A}</a:tableStyleId>
              </a:tblPr>
              <a:tblGrid>
                <a:gridCol w="1317137"/>
                <a:gridCol w="1170292"/>
                <a:gridCol w="1124497"/>
                <a:gridCol w="843372"/>
                <a:gridCol w="1405621"/>
              </a:tblGrid>
              <a:tr h="575910">
                <a:tc>
                  <a:txBody>
                    <a:bodyPr/>
                    <a:lstStyle/>
                    <a:p>
                      <a:pPr algn="ctr"/>
                      <a:r>
                        <a:rPr lang="ru-RU" sz="900" dirty="0" smtClean="0">
                          <a:solidFill>
                            <a:schemeClr val="tx1"/>
                          </a:solidFill>
                          <a:latin typeface="Times New Roman" pitchFamily="18" charset="0"/>
                          <a:cs typeface="Times New Roman" pitchFamily="18" charset="0"/>
                        </a:rPr>
                        <a:t>Наименование поселка</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900" dirty="0" smtClean="0">
                          <a:solidFill>
                            <a:schemeClr val="tx1"/>
                          </a:solidFill>
                          <a:latin typeface="Times New Roman" pitchFamily="18" charset="0"/>
                          <a:cs typeface="Times New Roman" pitchFamily="18" charset="0"/>
                        </a:rPr>
                        <a:t>Средства краевого бюджета</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900" dirty="0" smtClean="0">
                          <a:solidFill>
                            <a:schemeClr val="tx1"/>
                          </a:solidFill>
                          <a:latin typeface="Times New Roman" pitchFamily="18" charset="0"/>
                          <a:cs typeface="Times New Roman" pitchFamily="18" charset="0"/>
                        </a:rPr>
                        <a:t>Средства</a:t>
                      </a:r>
                      <a:r>
                        <a:rPr lang="ru-RU" sz="900" baseline="0" dirty="0" smtClean="0">
                          <a:solidFill>
                            <a:schemeClr val="tx1"/>
                          </a:solidFill>
                          <a:latin typeface="Times New Roman" pitchFamily="18" charset="0"/>
                          <a:cs typeface="Times New Roman" pitchFamily="18" charset="0"/>
                        </a:rPr>
                        <a:t> бюджета Северо-Енисейского района</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900" dirty="0" smtClean="0">
                          <a:solidFill>
                            <a:schemeClr val="tx1"/>
                          </a:solidFill>
                          <a:latin typeface="Times New Roman" pitchFamily="18" charset="0"/>
                          <a:cs typeface="Times New Roman" pitchFamily="18" charset="0"/>
                        </a:rPr>
                        <a:t>Средства граждан</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900" dirty="0" smtClean="0">
                          <a:solidFill>
                            <a:schemeClr val="tx1"/>
                          </a:solidFill>
                          <a:latin typeface="Times New Roman" pitchFamily="18" charset="0"/>
                          <a:cs typeface="Times New Roman" pitchFamily="18" charset="0"/>
                        </a:rPr>
                        <a:t>Иные источники (юридические лица и индивидуальные предприниматели)</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err="1" smtClean="0">
                          <a:solidFill>
                            <a:schemeClr val="tx1"/>
                          </a:solidFill>
                          <a:latin typeface="Times New Roman" pitchFamily="18" charset="0"/>
                          <a:cs typeface="Times New Roman" pitchFamily="18" charset="0"/>
                        </a:rPr>
                        <a:t>гп</a:t>
                      </a:r>
                      <a:r>
                        <a:rPr lang="ru-RU" sz="900" dirty="0" smtClean="0">
                          <a:solidFill>
                            <a:schemeClr val="tx1"/>
                          </a:solidFill>
                          <a:latin typeface="Times New Roman" pitchFamily="18" charset="0"/>
                          <a:cs typeface="Times New Roman" pitchFamily="18" charset="0"/>
                        </a:rPr>
                        <a:t> Северо-Енисейский</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2 000,0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107,6</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Не менее 3%</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smtClean="0">
                          <a:solidFill>
                            <a:schemeClr val="tx1"/>
                          </a:solidFill>
                          <a:latin typeface="Times New Roman" pitchFamily="18" charset="0"/>
                          <a:cs typeface="Times New Roman" pitchFamily="18" charset="0"/>
                        </a:rPr>
                        <a:t>п Тея</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1 500,0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80,7</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smtClean="0">
                          <a:solidFill>
                            <a:schemeClr val="tx1"/>
                          </a:solidFill>
                          <a:latin typeface="Times New Roman" pitchFamily="18" charset="0"/>
                          <a:cs typeface="Times New Roman" pitchFamily="18" charset="0"/>
                        </a:rPr>
                        <a:t>п Брянка</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700,0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37,6</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smtClean="0">
                          <a:solidFill>
                            <a:schemeClr val="tx1"/>
                          </a:solidFill>
                          <a:latin typeface="Times New Roman" pitchFamily="18" charset="0"/>
                          <a:cs typeface="Times New Roman" pitchFamily="18" charset="0"/>
                        </a:rPr>
                        <a:t>п Вангаш</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700,0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37,6</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smtClean="0">
                          <a:solidFill>
                            <a:schemeClr val="tx1"/>
                          </a:solidFill>
                          <a:latin typeface="Times New Roman" pitchFamily="18" charset="0"/>
                          <a:cs typeface="Times New Roman" pitchFamily="18" charset="0"/>
                        </a:rPr>
                        <a:t>п Вельмо</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700,0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37,6</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6889">
                <a:tc>
                  <a:txBody>
                    <a:bodyPr/>
                    <a:lstStyle/>
                    <a:p>
                      <a:r>
                        <a:rPr lang="ru-RU" sz="900" dirty="0" smtClean="0">
                          <a:solidFill>
                            <a:schemeClr val="tx1"/>
                          </a:solidFill>
                          <a:latin typeface="Times New Roman" pitchFamily="18" charset="0"/>
                          <a:cs typeface="Times New Roman" pitchFamily="18" charset="0"/>
                        </a:rPr>
                        <a:t>п Новая Калами</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700,0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37,6</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1461">
                <a:tc>
                  <a:txBody>
                    <a:bodyPr/>
                    <a:lstStyle/>
                    <a:p>
                      <a:r>
                        <a:rPr lang="ru-RU" sz="900" dirty="0" smtClean="0">
                          <a:solidFill>
                            <a:schemeClr val="tx1"/>
                          </a:solidFill>
                          <a:latin typeface="Times New Roman" pitchFamily="18" charset="0"/>
                          <a:cs typeface="Times New Roman" pitchFamily="18" charset="0"/>
                        </a:rPr>
                        <a:t>Итого</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6 300,0</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ru-RU" sz="900" dirty="0" smtClean="0">
                          <a:solidFill>
                            <a:schemeClr val="tx1"/>
                          </a:solidFill>
                          <a:latin typeface="Times New Roman" pitchFamily="18" charset="0"/>
                          <a:cs typeface="Times New Roman" pitchFamily="18" charset="0"/>
                        </a:rPr>
                        <a:t>338,7</a:t>
                      </a:r>
                      <a:endParaRPr lang="ru-RU" sz="9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Не менее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8" name="TextBox 17"/>
          <p:cNvSpPr txBox="1"/>
          <p:nvPr/>
        </p:nvSpPr>
        <p:spPr>
          <a:xfrm>
            <a:off x="5292080" y="3953443"/>
            <a:ext cx="1296144" cy="276999"/>
          </a:xfrm>
          <a:prstGeom prst="rect">
            <a:avLst/>
          </a:prstGeom>
          <a:noFill/>
        </p:spPr>
        <p:txBody>
          <a:bodyPr wrap="square" rtlCol="0">
            <a:spAutoFit/>
          </a:bodyPr>
          <a:lstStyle/>
          <a:p>
            <a:r>
              <a:rPr lang="ru-RU" sz="1200" dirty="0" smtClean="0">
                <a:latin typeface="Times New Roman" pitchFamily="18" charset="0"/>
                <a:cs typeface="Times New Roman" pitchFamily="18" charset="0"/>
              </a:rPr>
              <a:t>(Тыс. рублей)</a:t>
            </a:r>
            <a:endParaRPr lang="ru-RU" sz="1200" dirty="0">
              <a:latin typeface="Times New Roman" pitchFamily="18" charset="0"/>
              <a:cs typeface="Times New Roman" pitchFamily="18" charset="0"/>
            </a:endParaRPr>
          </a:p>
        </p:txBody>
      </p:sp>
      <p:sp>
        <p:nvSpPr>
          <p:cNvPr id="19" name="TextBox 18"/>
          <p:cNvSpPr txBox="1"/>
          <p:nvPr/>
        </p:nvSpPr>
        <p:spPr>
          <a:xfrm>
            <a:off x="79232" y="3933056"/>
            <a:ext cx="5356864" cy="707886"/>
          </a:xfrm>
          <a:prstGeom prst="rect">
            <a:avLst/>
          </a:prstGeom>
          <a:noFill/>
        </p:spPr>
        <p:txBody>
          <a:bodyPr wrap="square" rtlCol="0">
            <a:spAutoFit/>
          </a:bodyPr>
          <a:lstStyle/>
          <a:p>
            <a:pPr algn="ctr"/>
            <a:r>
              <a:rPr lang="ru-RU" sz="1000" b="1" dirty="0" smtClean="0">
                <a:latin typeface="Times New Roman" pitchFamily="18" charset="0"/>
                <a:cs typeface="Times New Roman" pitchFamily="18" charset="0"/>
              </a:rPr>
              <a:t>Возможность участия Северо-Енисейского района в </a:t>
            </a:r>
            <a:r>
              <a:rPr lang="ru-RU" sz="1000" b="1" dirty="0">
                <a:latin typeface="Times New Roman" pitchFamily="18" charset="0"/>
                <a:cs typeface="Times New Roman" pitchFamily="18" charset="0"/>
              </a:rPr>
              <a:t>реализации Инициативных проектов </a:t>
            </a:r>
            <a:r>
              <a:rPr lang="ru-RU" sz="1000" b="1" dirty="0" smtClean="0">
                <a:latin typeface="Times New Roman" pitchFamily="18" charset="0"/>
                <a:cs typeface="Times New Roman" pitchFamily="18" charset="0"/>
              </a:rPr>
              <a:t>рамках </a:t>
            </a:r>
            <a:r>
              <a:rPr lang="ru-RU" sz="1000" b="1" dirty="0">
                <a:latin typeface="Times New Roman" pitchFamily="18" charset="0"/>
                <a:cs typeface="Times New Roman" pitchFamily="18" charset="0"/>
              </a:rPr>
              <a:t>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a:t>
            </a:r>
          </a:p>
        </p:txBody>
      </p:sp>
      <p:sp>
        <p:nvSpPr>
          <p:cNvPr id="20" name="TextBox 19"/>
          <p:cNvSpPr txBox="1"/>
          <p:nvPr/>
        </p:nvSpPr>
        <p:spPr>
          <a:xfrm>
            <a:off x="91676" y="1028796"/>
            <a:ext cx="3015879" cy="276999"/>
          </a:xfrm>
          <a:prstGeom prst="rect">
            <a:avLst/>
          </a:prstGeom>
          <a:noFill/>
        </p:spPr>
        <p:txBody>
          <a:bodyPr wrap="square" rtlCol="0">
            <a:spAutoFit/>
          </a:bodyPr>
          <a:lstStyle/>
          <a:p>
            <a:r>
              <a:rPr lang="ru-RU" sz="1200" dirty="0" smtClean="0">
                <a:latin typeface="Times New Roman" pitchFamily="18" charset="0"/>
                <a:cs typeface="Times New Roman" pitchFamily="18" charset="0"/>
              </a:rPr>
              <a:t>Этапы реализации инициативных проектов</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28156595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404664"/>
            <a:ext cx="8784976" cy="504056"/>
          </a:xfrm>
        </p:spPr>
        <p:txBody>
          <a:bodyPr>
            <a:normAutofit fontScale="90000"/>
          </a:bodyPr>
          <a:lstStyle/>
          <a:p>
            <a:r>
              <a:rPr lang="ru-RU" sz="1600" dirty="0">
                <a:latin typeface="Times New Roman" pitchFamily="18" charset="0"/>
                <a:cs typeface="Times New Roman" pitchFamily="18" charset="0"/>
              </a:rPr>
              <a:t>Участие в конкурсном отборе </a:t>
            </a:r>
            <a:r>
              <a:rPr lang="ru-RU" sz="1600" dirty="0" smtClean="0">
                <a:latin typeface="Times New Roman" pitchFamily="18" charset="0"/>
                <a:cs typeface="Times New Roman" pitchFamily="18" charset="0"/>
              </a:rPr>
              <a:t>проводимом </a:t>
            </a:r>
            <a:r>
              <a:rPr lang="ru-RU" sz="1600" dirty="0">
                <a:latin typeface="Times New Roman" pitchFamily="18" charset="0"/>
                <a:cs typeface="Times New Roman" pitchFamily="18" charset="0"/>
              </a:rPr>
              <a:t>в рамках реализации мероприятий подпрограммы «Поддержка местных инициатив»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государственной </a:t>
            </a:r>
            <a:r>
              <a:rPr lang="ru-RU" sz="1600" dirty="0">
                <a:latin typeface="Times New Roman" pitchFamily="18" charset="0"/>
                <a:cs typeface="Times New Roman" pitchFamily="18" charset="0"/>
              </a:rPr>
              <a:t>программы Красноярского края «Содействие развитию местного самоуправления»</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endParaRPr lang="ru-RU" dirty="0"/>
          </a:p>
        </p:txBody>
      </p:sp>
      <p:sp>
        <p:nvSpPr>
          <p:cNvPr id="3" name="Скругленный прямоугольник 2"/>
          <p:cNvSpPr/>
          <p:nvPr/>
        </p:nvSpPr>
        <p:spPr>
          <a:xfrm>
            <a:off x="3203848" y="2492896"/>
            <a:ext cx="2880320" cy="1224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dirty="0">
                <a:latin typeface="Times New Roman" pitchFamily="18" charset="0"/>
                <a:cs typeface="Times New Roman" pitchFamily="18" charset="0"/>
              </a:rPr>
              <a:t>Условия для получения межбюджетного трансферта для реализации </a:t>
            </a:r>
            <a:r>
              <a:rPr lang="ru-RU" sz="1400" dirty="0" smtClean="0">
                <a:latin typeface="Times New Roman" pitchFamily="18" charset="0"/>
                <a:cs typeface="Times New Roman" pitchFamily="18" charset="0"/>
              </a:rPr>
              <a:t>инициативного </a:t>
            </a:r>
            <a:r>
              <a:rPr lang="ru-RU" sz="1400" dirty="0">
                <a:latin typeface="Times New Roman" pitchFamily="18" charset="0"/>
                <a:cs typeface="Times New Roman" pitchFamily="18" charset="0"/>
              </a:rPr>
              <a:t>проекта</a:t>
            </a:r>
          </a:p>
        </p:txBody>
      </p:sp>
      <p:sp>
        <p:nvSpPr>
          <p:cNvPr id="4" name="Скругленный прямоугольник 3"/>
          <p:cNvSpPr/>
          <p:nvPr/>
        </p:nvSpPr>
        <p:spPr>
          <a:xfrm>
            <a:off x="3203848" y="4971636"/>
            <a:ext cx="3016888" cy="18863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000" b="1" dirty="0" smtClean="0">
                <a:latin typeface="Times New Roman" pitchFamily="18" charset="0"/>
                <a:cs typeface="Times New Roman" pitchFamily="18" charset="0"/>
              </a:rPr>
              <a:t>Направления реализации инициативных проектов:</a:t>
            </a:r>
            <a:endParaRPr lang="ru-RU" sz="1000" b="1" dirty="0">
              <a:latin typeface="Times New Roman" pitchFamily="18" charset="0"/>
              <a:cs typeface="Times New Roman" pitchFamily="18" charset="0"/>
            </a:endParaRPr>
          </a:p>
          <a:p>
            <a:pPr lvl="0"/>
            <a:r>
              <a:rPr lang="ru-RU" sz="1000" dirty="0">
                <a:latin typeface="Times New Roman" pitchFamily="18" charset="0"/>
                <a:cs typeface="Times New Roman" pitchFamily="18" charset="0"/>
              </a:rPr>
              <a:t>- объекты коммунальной инфраструктуры и внешнего благоустройства;</a:t>
            </a:r>
          </a:p>
          <a:p>
            <a:pPr lvl="0"/>
            <a:r>
              <a:rPr lang="ru-RU" sz="1000" dirty="0">
                <a:latin typeface="Times New Roman" pitchFamily="18" charset="0"/>
                <a:cs typeface="Times New Roman" pitchFamily="18" charset="0"/>
              </a:rPr>
              <a:t>- объекты культуры;</a:t>
            </a:r>
          </a:p>
          <a:p>
            <a:pPr lvl="0"/>
            <a:r>
              <a:rPr lang="ru-RU" sz="1000" dirty="0">
                <a:latin typeface="Times New Roman" pitchFamily="18" charset="0"/>
                <a:cs typeface="Times New Roman" pitchFamily="18" charset="0"/>
              </a:rPr>
              <a:t>-объекты, используемые для проведения общественных, культурно-массовых и спортивных мероприятий (площади, парки, места отдыха);</a:t>
            </a:r>
          </a:p>
          <a:p>
            <a:pPr lvl="0"/>
            <a:r>
              <a:rPr lang="ru-RU" sz="1000" dirty="0">
                <a:latin typeface="Times New Roman" pitchFamily="18" charset="0"/>
                <a:cs typeface="Times New Roman" pitchFamily="18" charset="0"/>
              </a:rPr>
              <a:t>-объекты для обеспечения первичных мер пожарной безопасности;</a:t>
            </a:r>
          </a:p>
          <a:p>
            <a:pPr lvl="0"/>
            <a:r>
              <a:rPr lang="ru-RU" sz="1000" dirty="0">
                <a:latin typeface="Times New Roman" pitchFamily="18" charset="0"/>
                <a:cs typeface="Times New Roman" pitchFamily="18" charset="0"/>
              </a:rPr>
              <a:t>-основные средства (машины, оборудование).</a:t>
            </a:r>
          </a:p>
        </p:txBody>
      </p:sp>
      <p:sp>
        <p:nvSpPr>
          <p:cNvPr id="5" name="Скругленный прямоугольник 4"/>
          <p:cNvSpPr/>
          <p:nvPr/>
        </p:nvSpPr>
        <p:spPr>
          <a:xfrm>
            <a:off x="6444208" y="4509120"/>
            <a:ext cx="2620625" cy="2144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000" b="1" dirty="0" smtClean="0">
                <a:solidFill>
                  <a:schemeClr val="bg1"/>
                </a:solidFill>
                <a:latin typeface="Times New Roman" pitchFamily="18" charset="0"/>
                <a:cs typeface="Times New Roman" pitchFamily="18" charset="0"/>
              </a:rPr>
              <a:t>Обязательные условия:</a:t>
            </a:r>
            <a:endParaRPr lang="ru-RU" sz="1000" b="1" dirty="0">
              <a:solidFill>
                <a:schemeClr val="bg1"/>
              </a:solidFill>
              <a:latin typeface="Times New Roman" pitchFamily="18" charset="0"/>
              <a:cs typeface="Times New Roman" pitchFamily="18" charset="0"/>
            </a:endParaRPr>
          </a:p>
          <a:p>
            <a:pPr lvl="0"/>
            <a:r>
              <a:rPr lang="ru-RU" sz="1000" dirty="0" smtClean="0">
                <a:solidFill>
                  <a:schemeClr val="bg1"/>
                </a:solidFill>
                <a:latin typeface="Times New Roman" pitchFamily="18" charset="0"/>
                <a:cs typeface="Times New Roman" pitchFamily="18" charset="0"/>
              </a:rPr>
              <a:t>наличие </a:t>
            </a:r>
            <a:r>
              <a:rPr lang="ru-RU" sz="1000" b="1" dirty="0">
                <a:solidFill>
                  <a:schemeClr val="bg1"/>
                </a:solidFill>
                <a:latin typeface="Times New Roman" pitchFamily="18" charset="0"/>
                <a:cs typeface="Times New Roman" pitchFamily="18" charset="0"/>
              </a:rPr>
              <a:t>права собственности </a:t>
            </a:r>
            <a:r>
              <a:rPr lang="ru-RU" sz="1000" dirty="0">
                <a:solidFill>
                  <a:schemeClr val="bg1"/>
                </a:solidFill>
                <a:latin typeface="Times New Roman" pitchFamily="18" charset="0"/>
                <a:cs typeface="Times New Roman" pitchFamily="18" charset="0"/>
              </a:rPr>
              <a:t>муниципального образования </a:t>
            </a:r>
            <a:r>
              <a:rPr lang="ru-RU" sz="1000" dirty="0" smtClean="0">
                <a:solidFill>
                  <a:schemeClr val="bg1"/>
                </a:solidFill>
                <a:latin typeface="Times New Roman" pitchFamily="18" charset="0"/>
                <a:cs typeface="Times New Roman" pitchFamily="18" charset="0"/>
              </a:rPr>
              <a:t>Северо-Енисейский либо </a:t>
            </a:r>
            <a:r>
              <a:rPr lang="ru-RU" sz="1000" b="1" dirty="0">
                <a:solidFill>
                  <a:schemeClr val="bg1"/>
                </a:solidFill>
                <a:latin typeface="Times New Roman" pitchFamily="18" charset="0"/>
                <a:cs typeface="Times New Roman" pitchFamily="18" charset="0"/>
              </a:rPr>
              <a:t>права оперативного управления </a:t>
            </a:r>
            <a:r>
              <a:rPr lang="ru-RU" sz="1000" dirty="0">
                <a:solidFill>
                  <a:schemeClr val="bg1"/>
                </a:solidFill>
                <a:latin typeface="Times New Roman" pitchFamily="18" charset="0"/>
                <a:cs typeface="Times New Roman" pitchFamily="18" charset="0"/>
              </a:rPr>
              <a:t>муниципального учреждения на имущество, подлежащее реконструкции, проведению ремонта или </a:t>
            </a:r>
            <a:r>
              <a:rPr lang="ru-RU" sz="1000" b="1" dirty="0">
                <a:solidFill>
                  <a:schemeClr val="bg1"/>
                </a:solidFill>
                <a:latin typeface="Times New Roman" pitchFamily="18" charset="0"/>
                <a:cs typeface="Times New Roman" pitchFamily="18" charset="0"/>
              </a:rPr>
              <a:t>правоустанавливающие документы на земельный участок</a:t>
            </a:r>
            <a:r>
              <a:rPr lang="ru-RU" sz="1000" dirty="0">
                <a:solidFill>
                  <a:schemeClr val="bg1"/>
                </a:solidFill>
                <a:latin typeface="Times New Roman" pitchFamily="18" charset="0"/>
                <a:cs typeface="Times New Roman" pitchFamily="18" charset="0"/>
              </a:rPr>
              <a:t>, используемый для реализации </a:t>
            </a:r>
            <a:r>
              <a:rPr lang="ru-RU" sz="1000" dirty="0" smtClean="0">
                <a:solidFill>
                  <a:schemeClr val="bg1"/>
                </a:solidFill>
                <a:latin typeface="Times New Roman" pitchFamily="18" charset="0"/>
                <a:cs typeface="Times New Roman" pitchFamily="18" charset="0"/>
              </a:rPr>
              <a:t>инициативного проекта.</a:t>
            </a:r>
            <a:endParaRPr lang="ru-RU" sz="1000" dirty="0">
              <a:solidFill>
                <a:schemeClr val="bg1"/>
              </a:solidFill>
              <a:latin typeface="Times New Roman" pitchFamily="18" charset="0"/>
              <a:cs typeface="Times New Roman" pitchFamily="18" charset="0"/>
            </a:endParaRPr>
          </a:p>
        </p:txBody>
      </p:sp>
      <p:sp>
        <p:nvSpPr>
          <p:cNvPr id="6" name="Скругленный прямоугольник 5"/>
          <p:cNvSpPr/>
          <p:nvPr/>
        </p:nvSpPr>
        <p:spPr>
          <a:xfrm>
            <a:off x="24237" y="4581128"/>
            <a:ext cx="2835834" cy="16561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000" b="1" dirty="0">
                <a:latin typeface="Times New Roman" pitchFamily="18" charset="0"/>
                <a:cs typeface="Times New Roman" pitchFamily="18" charset="0"/>
              </a:rPr>
              <a:t>Финансовое обеспечение реализации ИП:</a:t>
            </a:r>
          </a:p>
          <a:p>
            <a:r>
              <a:rPr lang="ru-RU" sz="1000" dirty="0">
                <a:latin typeface="Times New Roman" pitchFamily="18" charset="0"/>
                <a:cs typeface="Times New Roman" pitchFamily="18" charset="0"/>
              </a:rPr>
              <a:t>не более 85 % - межбюджетный </a:t>
            </a:r>
            <a:r>
              <a:rPr lang="ru-RU" sz="1000" dirty="0" smtClean="0">
                <a:latin typeface="Times New Roman" pitchFamily="18" charset="0"/>
                <a:cs typeface="Times New Roman" pitchFamily="18" charset="0"/>
              </a:rPr>
              <a:t>трансферт;</a:t>
            </a:r>
            <a:endParaRPr lang="ru-RU" sz="1000" dirty="0"/>
          </a:p>
          <a:p>
            <a:pPr lvl="0"/>
            <a:r>
              <a:rPr lang="ru-RU" sz="1000" dirty="0" smtClean="0">
                <a:latin typeface="Times New Roman" pitchFamily="18" charset="0"/>
                <a:cs typeface="Times New Roman" pitchFamily="18" charset="0"/>
              </a:rPr>
              <a:t>не </a:t>
            </a:r>
            <a:r>
              <a:rPr lang="ru-RU" sz="1000" dirty="0">
                <a:latin typeface="Times New Roman" pitchFamily="18" charset="0"/>
                <a:cs typeface="Times New Roman" pitchFamily="18" charset="0"/>
              </a:rPr>
              <a:t>менее 5 %; - местный бюджет ;</a:t>
            </a:r>
          </a:p>
          <a:p>
            <a:pPr lvl="0"/>
            <a:r>
              <a:rPr lang="ru-RU" sz="1000" dirty="0">
                <a:latin typeface="Times New Roman" pitchFamily="18" charset="0"/>
                <a:cs typeface="Times New Roman" pitchFamily="18" charset="0"/>
              </a:rPr>
              <a:t>не менее 3 % - население;</a:t>
            </a:r>
          </a:p>
          <a:p>
            <a:pPr lvl="0"/>
            <a:r>
              <a:rPr lang="ru-RU" sz="1000" dirty="0">
                <a:latin typeface="Times New Roman" pitchFamily="18" charset="0"/>
                <a:cs typeface="Times New Roman" pitchFamily="18" charset="0"/>
              </a:rPr>
              <a:t>не менее 7 % - иные источники (местный бюджет, население, юридические лица и индивидуальные предприниматели</a:t>
            </a:r>
            <a:r>
              <a:rPr lang="ru-RU" sz="1000" dirty="0" smtClean="0">
                <a:latin typeface="Times New Roman" pitchFamily="18" charset="0"/>
                <a:cs typeface="Times New Roman" pitchFamily="18" charset="0"/>
              </a:rPr>
              <a:t>).</a:t>
            </a:r>
            <a:endParaRPr lang="ru-RU" sz="1000" dirty="0">
              <a:latin typeface="Times New Roman" pitchFamily="18" charset="0"/>
              <a:cs typeface="Times New Roman"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758245866"/>
              </p:ext>
            </p:extLst>
          </p:nvPr>
        </p:nvGraphicFramePr>
        <p:xfrm>
          <a:off x="755576" y="670664"/>
          <a:ext cx="7488834" cy="1174160"/>
        </p:xfrm>
        <a:graphic>
          <a:graphicData uri="http://schemas.openxmlformats.org/drawingml/2006/table">
            <a:tbl>
              <a:tblPr firstRow="1" bandRow="1">
                <a:tableStyleId>{5C22544A-7EE6-4342-B048-85BDC9FD1C3A}</a:tableStyleId>
              </a:tblPr>
              <a:tblGrid>
                <a:gridCol w="3693454"/>
                <a:gridCol w="1442244"/>
                <a:gridCol w="1062706"/>
                <a:gridCol w="1290430"/>
              </a:tblGrid>
              <a:tr h="312760">
                <a:tc>
                  <a:txBody>
                    <a:bodyPr/>
                    <a:lstStyle/>
                    <a:p>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2022</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2023</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2024</a:t>
                      </a:r>
                      <a:endParaRPr lang="ru-RU" sz="1200" dirty="0">
                        <a:latin typeface="Times New Roman" pitchFamily="18" charset="0"/>
                        <a:cs typeface="Times New Roman" pitchFamily="18" charset="0"/>
                      </a:endParaRPr>
                    </a:p>
                  </a:txBody>
                  <a:tcPr/>
                </a:tc>
              </a:tr>
              <a:tr h="231357">
                <a:tc>
                  <a:txBody>
                    <a:bodyPr/>
                    <a:lstStyle/>
                    <a:p>
                      <a:r>
                        <a:rPr lang="ru-RU" sz="1200" dirty="0" smtClean="0">
                          <a:latin typeface="Times New Roman" pitchFamily="18" charset="0"/>
                          <a:cs typeface="Times New Roman" pitchFamily="18" charset="0"/>
                        </a:rPr>
                        <a:t>Средства краевого бюджета</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6 300,0</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r h="231357">
                <a:tc>
                  <a:txBody>
                    <a:bodyPr/>
                    <a:lstStyle/>
                    <a:p>
                      <a:r>
                        <a:rPr lang="ru-RU" sz="1200" dirty="0" smtClean="0">
                          <a:latin typeface="Times New Roman" pitchFamily="18" charset="0"/>
                          <a:cs typeface="Times New Roman" pitchFamily="18" charset="0"/>
                        </a:rPr>
                        <a:t>Средства бюджета Северо-Енисейского района</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338,7</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r h="312760">
                <a:tc>
                  <a:txBody>
                    <a:bodyPr/>
                    <a:lstStyle/>
                    <a:p>
                      <a:r>
                        <a:rPr lang="ru-RU" sz="1200" dirty="0" smtClean="0">
                          <a:latin typeface="Times New Roman" pitchFamily="18" charset="0"/>
                          <a:cs typeface="Times New Roman" pitchFamily="18" charset="0"/>
                        </a:rPr>
                        <a:t>Средства граждан</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Не менее 3%</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c>
                  <a:txBody>
                    <a:bodyPr/>
                    <a:lstStyle/>
                    <a:p>
                      <a:pPr algn="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tc>
              </a:tr>
            </a:tbl>
          </a:graphicData>
        </a:graphic>
      </p:graphicFrame>
      <p:cxnSp>
        <p:nvCxnSpPr>
          <p:cNvPr id="10" name="Прямая со стрелкой 9"/>
          <p:cNvCxnSpPr/>
          <p:nvPr/>
        </p:nvCxnSpPr>
        <p:spPr>
          <a:xfrm flipH="1">
            <a:off x="2699792" y="3717032"/>
            <a:ext cx="1528431"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a:stCxn id="3" idx="2"/>
          </p:cNvCxnSpPr>
          <p:nvPr/>
        </p:nvCxnSpPr>
        <p:spPr>
          <a:xfrm>
            <a:off x="4644008" y="3717032"/>
            <a:ext cx="0" cy="12546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5220072" y="3717032"/>
            <a:ext cx="1368152"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Скругленный прямоугольник 16"/>
          <p:cNvSpPr/>
          <p:nvPr/>
        </p:nvSpPr>
        <p:spPr>
          <a:xfrm>
            <a:off x="145382" y="1968070"/>
            <a:ext cx="2554410" cy="2376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latin typeface="Times New Roman" pitchFamily="18" charset="0"/>
                <a:cs typeface="Times New Roman" pitchFamily="18" charset="0"/>
              </a:rPr>
              <a:t>Инициаторы проекта:</a:t>
            </a:r>
          </a:p>
          <a:p>
            <a:pPr algn="ctr"/>
            <a:endParaRPr lang="ru-RU" sz="1200" dirty="0" smtClean="0">
              <a:latin typeface="Times New Roman" pitchFamily="18" charset="0"/>
              <a:cs typeface="Times New Roman" pitchFamily="18" charset="0"/>
            </a:endParaRPr>
          </a:p>
          <a:p>
            <a:r>
              <a:rPr lang="ru-RU" sz="1000" dirty="0" smtClean="0">
                <a:latin typeface="Times New Roman" pitchFamily="18" charset="0"/>
                <a:cs typeface="Times New Roman" pitchFamily="18" charset="0"/>
              </a:rPr>
              <a:t>-     Инициативная группа – граждане не менее 5 человек, достигшие возраста 16 лет, проживающие на территории МО;</a:t>
            </a:r>
          </a:p>
          <a:p>
            <a:pPr marL="171450" indent="-171450">
              <a:buFontTx/>
              <a:buChar char="-"/>
            </a:pPr>
            <a:r>
              <a:rPr lang="ru-RU" sz="1000" dirty="0" smtClean="0">
                <a:latin typeface="Times New Roman" pitchFamily="18" charset="0"/>
                <a:cs typeface="Times New Roman" pitchFamily="18" charset="0"/>
              </a:rPr>
              <a:t>Органы ТОС;</a:t>
            </a:r>
          </a:p>
          <a:p>
            <a:pPr marL="171450" indent="-171450">
              <a:buFontTx/>
              <a:buChar char="-"/>
            </a:pPr>
            <a:r>
              <a:rPr lang="ru-RU" sz="1000" dirty="0" smtClean="0">
                <a:latin typeface="Times New Roman" pitchFamily="18" charset="0"/>
                <a:cs typeface="Times New Roman" pitchFamily="18" charset="0"/>
              </a:rPr>
              <a:t>Староста сельского населенного пункта</a:t>
            </a:r>
            <a:r>
              <a:rPr lang="ru-RU" sz="1000" dirty="0">
                <a:latin typeface="Times New Roman" pitchFamily="18" charset="0"/>
                <a:cs typeface="Times New Roman" pitchFamily="18" charset="0"/>
              </a:rPr>
              <a:t>.</a:t>
            </a:r>
            <a:endParaRPr lang="ru-RU" sz="1000" dirty="0" smtClean="0">
              <a:latin typeface="Times New Roman" pitchFamily="18" charset="0"/>
              <a:cs typeface="Times New Roman" pitchFamily="18" charset="0"/>
            </a:endParaRPr>
          </a:p>
        </p:txBody>
      </p:sp>
      <p:pic>
        <p:nvPicPr>
          <p:cNvPr id="18" name="Picture 2" descr="\\Novoselova\мои документы\бюджет проект 2022-2024\БЮДЖЕТ ДЛЯ ГРАЖДАН\бюджет для граждан варианты\d87dcca902b12927d548e5e5eb2f3d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892" y="1918763"/>
            <a:ext cx="2316485" cy="1735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1794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7352" y="260648"/>
            <a:ext cx="8229600" cy="562074"/>
          </a:xfrm>
        </p:spPr>
        <p:txBody>
          <a:bodyPr>
            <a:noAutofit/>
          </a:bodyPr>
          <a:lstStyle/>
          <a:p>
            <a:r>
              <a:rPr lang="ru-RU" sz="1200" dirty="0">
                <a:latin typeface="Times New Roman" pitchFamily="18" charset="0"/>
                <a:cs typeface="Times New Roman" pitchFamily="18" charset="0"/>
              </a:rPr>
              <a:t>Финансовое обеспечение мероприятий, имеющих приоритетное значение для жителей Северо-Енисейского района по решению вопросов местного значения или иных вопросов, право решения которых предоставлено органам местного самоуправления муниципального района (инициативных </a:t>
            </a:r>
            <a:r>
              <a:rPr lang="ru-RU" sz="1200" dirty="0" smtClean="0">
                <a:latin typeface="Times New Roman" pitchFamily="18" charset="0"/>
                <a:cs typeface="Times New Roman" pitchFamily="18" charset="0"/>
              </a:rPr>
              <a:t>проектов) в 2022 году</a:t>
            </a:r>
            <a:endParaRPr lang="ru-RU" sz="1200" dirty="0">
              <a:latin typeface="Times New Roman" pitchFamily="18" charset="0"/>
              <a:cs typeface="Times New Roman" pitchFamily="18" charset="0"/>
            </a:endParaRPr>
          </a:p>
        </p:txBody>
      </p:sp>
      <p:sp>
        <p:nvSpPr>
          <p:cNvPr id="4" name="Прямоугольник 3"/>
          <p:cNvSpPr/>
          <p:nvPr/>
        </p:nvSpPr>
        <p:spPr>
          <a:xfrm>
            <a:off x="2660015" y="1196752"/>
            <a:ext cx="3708413"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itchFamily="18" charset="0"/>
                <a:cs typeface="Times New Roman" pitchFamily="18" charset="0"/>
              </a:rPr>
              <a:t>Муниципальная программа «Развитие местного самоуправления»</a:t>
            </a:r>
          </a:p>
        </p:txBody>
      </p:sp>
      <p:sp>
        <p:nvSpPr>
          <p:cNvPr id="6" name="Прямоугольник 5"/>
          <p:cNvSpPr/>
          <p:nvPr/>
        </p:nvSpPr>
        <p:spPr>
          <a:xfrm>
            <a:off x="2699792" y="2260489"/>
            <a:ext cx="3668636" cy="5924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itchFamily="18" charset="0"/>
                <a:cs typeface="Times New Roman" pitchFamily="18" charset="0"/>
              </a:rPr>
              <a:t>Подпрограмма 5. «Поддержка местных инициатив»</a:t>
            </a:r>
          </a:p>
        </p:txBody>
      </p:sp>
      <p:sp>
        <p:nvSpPr>
          <p:cNvPr id="17" name="Прямоугольник 16"/>
          <p:cNvSpPr/>
          <p:nvPr/>
        </p:nvSpPr>
        <p:spPr>
          <a:xfrm rot="10800000" flipH="1" flipV="1">
            <a:off x="539552" y="3177762"/>
            <a:ext cx="3816424" cy="35010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 </a:t>
            </a:r>
            <a:r>
              <a:rPr lang="ru-RU" sz="1200" b="1" dirty="0">
                <a:solidFill>
                  <a:schemeClr val="tx1"/>
                </a:solidFill>
                <a:latin typeface="Times New Roman" pitchFamily="18" charset="0"/>
                <a:cs typeface="Times New Roman" pitchFamily="18" charset="0"/>
              </a:rPr>
              <a:t>Участие </a:t>
            </a:r>
            <a:r>
              <a:rPr lang="ru-RU" sz="1200" b="1" dirty="0" smtClean="0">
                <a:solidFill>
                  <a:schemeClr val="tx1"/>
                </a:solidFill>
                <a:latin typeface="Times New Roman" pitchFamily="18" charset="0"/>
                <a:cs typeface="Times New Roman" pitchFamily="18" charset="0"/>
              </a:rPr>
              <a:t>инициативных групп в </a:t>
            </a:r>
            <a:r>
              <a:rPr lang="ru-RU" sz="1200" b="1" dirty="0">
                <a:solidFill>
                  <a:schemeClr val="tx1"/>
                </a:solidFill>
                <a:latin typeface="Times New Roman" pitchFamily="18" charset="0"/>
                <a:cs typeface="Times New Roman" pitchFamily="18" charset="0"/>
              </a:rPr>
              <a:t>конкурсном отборе, </a:t>
            </a:r>
            <a:r>
              <a:rPr lang="ru-RU" sz="1200" b="1" dirty="0" smtClean="0">
                <a:solidFill>
                  <a:schemeClr val="tx1"/>
                </a:solidFill>
                <a:latin typeface="Times New Roman" pitchFamily="18" charset="0"/>
                <a:cs typeface="Times New Roman" pitchFamily="18" charset="0"/>
              </a:rPr>
              <a:t>проводимом </a:t>
            </a:r>
            <a:r>
              <a:rPr lang="ru-RU" sz="1200" b="1" dirty="0">
                <a:solidFill>
                  <a:schemeClr val="tx1"/>
                </a:solidFill>
                <a:latin typeface="Times New Roman" pitchFamily="18" charset="0"/>
                <a:cs typeface="Times New Roman" pitchFamily="18" charset="0"/>
              </a:rPr>
              <a:t>в рамках реализации мероприятий подпрограммы «Поддержка местных инициатив» муниципальной программы Северо-Енисейского района «Развитие местного </a:t>
            </a:r>
            <a:r>
              <a:rPr lang="ru-RU" sz="1200" b="1" dirty="0" smtClean="0">
                <a:solidFill>
                  <a:schemeClr val="tx1"/>
                </a:solidFill>
                <a:latin typeface="Times New Roman" pitchFamily="18" charset="0"/>
                <a:cs typeface="Times New Roman" pitchFamily="18" charset="0"/>
              </a:rPr>
              <a:t>самоуправления»</a:t>
            </a:r>
          </a:p>
          <a:p>
            <a:pPr algn="ctr"/>
            <a:endParaRPr lang="ru-RU" sz="1200" b="1" dirty="0" smtClean="0">
              <a:solidFill>
                <a:schemeClr val="tx1"/>
              </a:solidFill>
              <a:latin typeface="Times New Roman" pitchFamily="18" charset="0"/>
              <a:cs typeface="Times New Roman" pitchFamily="18" charset="0"/>
            </a:endParaRPr>
          </a:p>
          <a:p>
            <a:pPr algn="ctr"/>
            <a:r>
              <a:rPr lang="ru-RU" sz="1200" dirty="0" smtClean="0">
                <a:solidFill>
                  <a:schemeClr val="tx1"/>
                </a:solidFill>
                <a:latin typeface="Times New Roman" pitchFamily="18" charset="0"/>
                <a:cs typeface="Times New Roman" pitchFamily="18" charset="0"/>
              </a:rPr>
              <a:t>Средства  бюджета  Северо-Енисейского района – </a:t>
            </a:r>
          </a:p>
          <a:p>
            <a:pPr marL="228600" indent="-228600" algn="ctr">
              <a:buAutoNum type="arabicPlain" startAt="70"/>
            </a:pPr>
            <a:r>
              <a:rPr lang="ru-RU" sz="1200" dirty="0" smtClean="0">
                <a:solidFill>
                  <a:schemeClr val="tx1"/>
                </a:solidFill>
                <a:latin typeface="Times New Roman" pitchFamily="18" charset="0"/>
                <a:cs typeface="Times New Roman" pitchFamily="18" charset="0"/>
              </a:rPr>
              <a:t>000 ,0 тыс. рублей;</a:t>
            </a:r>
          </a:p>
          <a:p>
            <a:pPr marL="228600" indent="-228600" algn="ctr">
              <a:buAutoNum type="arabicPlain" startAt="70"/>
            </a:pPr>
            <a:endParaRPr lang="ru-RU" sz="1200" dirty="0" smtClean="0">
              <a:solidFill>
                <a:schemeClr val="tx1"/>
              </a:solidFill>
              <a:latin typeface="Times New Roman" pitchFamily="18" charset="0"/>
              <a:cs typeface="Times New Roman" pitchFamily="18" charset="0"/>
            </a:endParaRPr>
          </a:p>
          <a:p>
            <a:pPr algn="ctr"/>
            <a:r>
              <a:rPr lang="ru-RU" sz="1200" dirty="0" smtClean="0">
                <a:solidFill>
                  <a:schemeClr val="tx1"/>
                </a:solidFill>
                <a:latin typeface="Times New Roman" pitchFamily="18" charset="0"/>
                <a:cs typeface="Times New Roman" pitchFamily="18" charset="0"/>
              </a:rPr>
              <a:t>Средства граждан, индивидуальных предпринимателей и юридических лиц – не менее 10 % от стоимости проекта; </a:t>
            </a:r>
          </a:p>
          <a:p>
            <a:pPr lvl="0" algn="ctr"/>
            <a:endParaRPr lang="ru-RU" sz="1200" dirty="0" smtClean="0">
              <a:solidFill>
                <a:schemeClr val="tx1"/>
              </a:solidFill>
            </a:endParaRPr>
          </a:p>
          <a:p>
            <a:pPr lvl="0" algn="ctr"/>
            <a:endParaRPr lang="ru-RU" sz="1200" dirty="0">
              <a:solidFill>
                <a:schemeClr val="tx1"/>
              </a:solidFill>
              <a:latin typeface="Times New Roman" pitchFamily="18" charset="0"/>
              <a:cs typeface="Times New Roman" pitchFamily="18" charset="0"/>
            </a:endParaRPr>
          </a:p>
          <a:p>
            <a:pPr algn="ctr"/>
            <a:endParaRPr lang="ru-RU" sz="1000" dirty="0" smtClean="0"/>
          </a:p>
        </p:txBody>
      </p:sp>
      <p:cxnSp>
        <p:nvCxnSpPr>
          <p:cNvPr id="27" name="Прямая со стрелкой 26"/>
          <p:cNvCxnSpPr/>
          <p:nvPr/>
        </p:nvCxnSpPr>
        <p:spPr>
          <a:xfrm>
            <a:off x="4517992" y="1857645"/>
            <a:ext cx="0" cy="3884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a:off x="3580295" y="2860499"/>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4860032" y="3173798"/>
            <a:ext cx="3888432" cy="340874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200" b="1" smtClean="0">
                <a:solidFill>
                  <a:schemeClr val="tx1"/>
                </a:solidFill>
                <a:latin typeface="Times New Roman" pitchFamily="18" charset="0"/>
                <a:cs typeface="Times New Roman" pitchFamily="18" charset="0"/>
              </a:rPr>
              <a:t>Участие </a:t>
            </a:r>
            <a:r>
              <a:rPr lang="ru-RU" sz="1200" b="1" dirty="0" smtClean="0">
                <a:solidFill>
                  <a:schemeClr val="tx1"/>
                </a:solidFill>
                <a:latin typeface="Times New Roman" pitchFamily="18" charset="0"/>
                <a:cs typeface="Times New Roman" pitchFamily="18" charset="0"/>
              </a:rPr>
              <a:t>муниципального образования в </a:t>
            </a:r>
            <a:r>
              <a:rPr lang="ru-RU" sz="1200" b="1" dirty="0">
                <a:solidFill>
                  <a:schemeClr val="tx1"/>
                </a:solidFill>
                <a:latin typeface="Times New Roman" pitchFamily="18" charset="0"/>
                <a:cs typeface="Times New Roman" pitchFamily="18" charset="0"/>
              </a:rPr>
              <a:t>конкурсном отборе, </a:t>
            </a:r>
            <a:r>
              <a:rPr lang="ru-RU" sz="1200" b="1" dirty="0" smtClean="0">
                <a:solidFill>
                  <a:schemeClr val="tx1"/>
                </a:solidFill>
                <a:latin typeface="Times New Roman" pitchFamily="18" charset="0"/>
                <a:cs typeface="Times New Roman" pitchFamily="18" charset="0"/>
              </a:rPr>
              <a:t>проводимом </a:t>
            </a:r>
            <a:r>
              <a:rPr lang="ru-RU" sz="1200" b="1" dirty="0">
                <a:solidFill>
                  <a:schemeClr val="tx1"/>
                </a:solidFill>
                <a:latin typeface="Times New Roman" pitchFamily="18" charset="0"/>
                <a:cs typeface="Times New Roman" pitchFamily="18" charset="0"/>
              </a:rPr>
              <a:t>в рамках 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a:t>
            </a:r>
            <a:r>
              <a:rPr lang="ru-RU" sz="1200" b="1" dirty="0" smtClean="0">
                <a:solidFill>
                  <a:schemeClr val="tx1"/>
                </a:solidFill>
                <a:latin typeface="Times New Roman" pitchFamily="18" charset="0"/>
                <a:cs typeface="Times New Roman" pitchFamily="18" charset="0"/>
              </a:rPr>
              <a:t>» по поддержке местных инициатив граждан</a:t>
            </a:r>
            <a:endParaRPr lang="ru-RU" sz="1200" b="1" dirty="0">
              <a:solidFill>
                <a:schemeClr val="tx1"/>
              </a:solidFill>
              <a:latin typeface="Times New Roman" pitchFamily="18" charset="0"/>
              <a:cs typeface="Times New Roman" pitchFamily="18" charset="0"/>
            </a:endParaRPr>
          </a:p>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Межбюджетный трансферт -  не более 85  % от стоимости проекта </a:t>
            </a:r>
            <a:r>
              <a:rPr lang="ru-RU" sz="1200" dirty="0" smtClean="0">
                <a:solidFill>
                  <a:schemeClr val="tx1"/>
                </a:solidFill>
                <a:latin typeface="Times New Roman" pitchFamily="18" charset="0"/>
                <a:cs typeface="Times New Roman" pitchFamily="18" charset="0"/>
              </a:rPr>
              <a:t>(не более 6 </a:t>
            </a:r>
            <a:r>
              <a:rPr lang="ru-RU" sz="1200" dirty="0">
                <a:solidFill>
                  <a:schemeClr val="tx1"/>
                </a:solidFill>
                <a:latin typeface="Times New Roman" pitchFamily="18" charset="0"/>
                <a:cs typeface="Times New Roman" pitchFamily="18" charset="0"/>
              </a:rPr>
              <a:t>300,0 тыс. рублей);</a:t>
            </a:r>
          </a:p>
          <a:p>
            <a:pPr lvl="0" algn="ctr"/>
            <a:r>
              <a:rPr lang="ru-RU" sz="1200" dirty="0">
                <a:solidFill>
                  <a:schemeClr val="tx1"/>
                </a:solidFill>
                <a:latin typeface="Times New Roman" pitchFamily="18" charset="0"/>
                <a:cs typeface="Times New Roman" pitchFamily="18" charset="0"/>
              </a:rPr>
              <a:t>Средства граждан – не менее 3 % от стоимости проекта;</a:t>
            </a:r>
          </a:p>
          <a:p>
            <a:pPr lvl="0" algn="ctr"/>
            <a:r>
              <a:rPr lang="ru-RU" sz="1200" dirty="0">
                <a:solidFill>
                  <a:schemeClr val="tx1"/>
                </a:solidFill>
                <a:latin typeface="Times New Roman" pitchFamily="18" charset="0"/>
                <a:cs typeface="Times New Roman" pitchFamily="18" charset="0"/>
              </a:rPr>
              <a:t>Средства  бюджета  Северо-Енисейского района  -  не менее 5 % от стоимости проекта (338,7 тыс. рублей);</a:t>
            </a:r>
          </a:p>
          <a:p>
            <a:pPr lvl="0" algn="ctr"/>
            <a:r>
              <a:rPr lang="ru-RU" sz="1200" dirty="0">
                <a:solidFill>
                  <a:schemeClr val="tx1"/>
                </a:solidFill>
                <a:latin typeface="Times New Roman" pitchFamily="18" charset="0"/>
                <a:cs typeface="Times New Roman" pitchFamily="18" charset="0"/>
              </a:rPr>
              <a:t>Иные источники (местный бюджет, население, юридические лица и индивидуальные предприниматели) – не менее 7 % от стоимости проекта;</a:t>
            </a:r>
          </a:p>
          <a:p>
            <a:pPr algn="ctr"/>
            <a:endParaRPr lang="ru-RU" sz="1200" dirty="0"/>
          </a:p>
        </p:txBody>
      </p:sp>
      <p:cxnSp>
        <p:nvCxnSpPr>
          <p:cNvPr id="15" name="Прямая со стрелкой 14"/>
          <p:cNvCxnSpPr/>
          <p:nvPr/>
        </p:nvCxnSpPr>
        <p:spPr>
          <a:xfrm>
            <a:off x="5865259" y="2849386"/>
            <a:ext cx="0" cy="2932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61868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7352" y="260648"/>
            <a:ext cx="8229600" cy="562074"/>
          </a:xfrm>
        </p:spPr>
        <p:txBody>
          <a:bodyPr>
            <a:noAutofit/>
          </a:bodyPr>
          <a:lstStyle/>
          <a:p>
            <a:r>
              <a:rPr lang="ru-RU" sz="1200" dirty="0" smtClean="0">
                <a:latin typeface="Times New Roman" pitchFamily="18" charset="0"/>
                <a:cs typeface="Times New Roman" pitchFamily="18" charset="0"/>
              </a:rPr>
              <a:t>Участие конкурсном </a:t>
            </a:r>
            <a:r>
              <a:rPr lang="ru-RU" sz="1200" dirty="0">
                <a:latin typeface="Times New Roman" pitchFamily="18" charset="0"/>
                <a:cs typeface="Times New Roman" pitchFamily="18" charset="0"/>
              </a:rPr>
              <a:t>отборе, проводимого в рамках реализации </a:t>
            </a:r>
            <a:r>
              <a:rPr lang="ru-RU" sz="1200" dirty="0" smtClean="0">
                <a:latin typeface="Times New Roman" pitchFamily="18" charset="0"/>
                <a:cs typeface="Times New Roman" pitchFamily="18" charset="0"/>
              </a:rPr>
              <a:t>мероприятий </a:t>
            </a:r>
            <a:r>
              <a:rPr lang="ru-RU" sz="1200" dirty="0">
                <a:latin typeface="Times New Roman" pitchFamily="18" charset="0"/>
                <a:cs typeface="Times New Roman" pitchFamily="18" charset="0"/>
              </a:rPr>
              <a:t>в рамках подпрограммы «Благоустройство дворовых и общественных территорий муниципальных образований» государственной программы Красноярского края «Содействие органам местного самоуправления в формировании современной городской среды» </a:t>
            </a:r>
            <a:r>
              <a:rPr lang="ru-RU" sz="1200" dirty="0" smtClean="0">
                <a:latin typeface="Times New Roman" pitchFamily="18" charset="0"/>
                <a:cs typeface="Times New Roman" pitchFamily="18" charset="0"/>
              </a:rPr>
              <a:t>в 2022 году</a:t>
            </a:r>
            <a:endParaRPr lang="ru-RU" sz="1200" dirty="0">
              <a:latin typeface="Times New Roman" pitchFamily="18" charset="0"/>
              <a:cs typeface="Times New Roman" pitchFamily="18" charset="0"/>
            </a:endParaRPr>
          </a:p>
        </p:txBody>
      </p:sp>
      <p:sp>
        <p:nvSpPr>
          <p:cNvPr id="5" name="Прямоугольник 4"/>
          <p:cNvSpPr/>
          <p:nvPr/>
        </p:nvSpPr>
        <p:spPr>
          <a:xfrm>
            <a:off x="2771533" y="1293693"/>
            <a:ext cx="2880320" cy="7035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latin typeface="Times New Roman" pitchFamily="18" charset="0"/>
                <a:cs typeface="Times New Roman" pitchFamily="18" charset="0"/>
              </a:rPr>
              <a:t>Муниципальная программа «Формирование комфортной городской (сельской) среды Северо-Енисейского района на 2018-2024 годы»</a:t>
            </a:r>
            <a:endParaRPr lang="ru-RU" sz="1000" dirty="0">
              <a:solidFill>
                <a:schemeClr val="tx1"/>
              </a:solidFill>
              <a:latin typeface="Times New Roman" pitchFamily="18" charset="0"/>
              <a:cs typeface="Times New Roman" pitchFamily="18" charset="0"/>
            </a:endParaRPr>
          </a:p>
        </p:txBody>
      </p:sp>
      <p:sp>
        <p:nvSpPr>
          <p:cNvPr id="10" name="Прямоугольник 9"/>
          <p:cNvSpPr/>
          <p:nvPr/>
        </p:nvSpPr>
        <p:spPr>
          <a:xfrm>
            <a:off x="1619672" y="2320549"/>
            <a:ext cx="5184576" cy="7484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itchFamily="18" charset="0"/>
                <a:cs typeface="Times New Roman" pitchFamily="18" charset="0"/>
              </a:rPr>
              <a:t>Подпрограмма 1. «Формирование комфортной городской (сельской) среды Северо-Енисейского района»</a:t>
            </a:r>
          </a:p>
        </p:txBody>
      </p:sp>
      <p:sp>
        <p:nvSpPr>
          <p:cNvPr id="19" name="Прямоугольник 18"/>
          <p:cNvSpPr/>
          <p:nvPr/>
        </p:nvSpPr>
        <p:spPr>
          <a:xfrm>
            <a:off x="611559" y="3356382"/>
            <a:ext cx="8064897" cy="2526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latin typeface="Times New Roman" pitchFamily="18" charset="0"/>
                <a:cs typeface="Times New Roman" pitchFamily="18" charset="0"/>
              </a:rPr>
              <a:t>1) Благоустройство </a:t>
            </a:r>
            <a:r>
              <a:rPr lang="ru-RU" sz="1400" b="1" dirty="0">
                <a:solidFill>
                  <a:schemeClr val="tx1"/>
                </a:solidFill>
                <a:latin typeface="Times New Roman" pitchFamily="18" charset="0"/>
                <a:cs typeface="Times New Roman" pitchFamily="18" charset="0"/>
              </a:rPr>
              <a:t>дворовой территории многоквартирного дома, ул. Ленина, 3, гп Северо-Енисейский </a:t>
            </a:r>
            <a:endParaRPr lang="ru-RU" sz="1400" b="1" dirty="0" smtClean="0">
              <a:solidFill>
                <a:schemeClr val="tx1"/>
              </a:solidFill>
              <a:latin typeface="Times New Roman" pitchFamily="18" charset="0"/>
              <a:cs typeface="Times New Roman" pitchFamily="18" charset="0"/>
            </a:endParaRPr>
          </a:p>
          <a:p>
            <a:pPr algn="ctr"/>
            <a:r>
              <a:rPr lang="ru-RU" sz="1400" b="1" dirty="0" smtClean="0">
                <a:solidFill>
                  <a:schemeClr val="tx1"/>
                </a:solidFill>
                <a:latin typeface="Times New Roman" pitchFamily="18" charset="0"/>
                <a:cs typeface="Times New Roman" pitchFamily="18" charset="0"/>
              </a:rPr>
              <a:t>2) </a:t>
            </a:r>
            <a:r>
              <a:rPr lang="ru-RU" sz="1400" b="1" dirty="0">
                <a:solidFill>
                  <a:schemeClr val="tx1"/>
                </a:solidFill>
                <a:latin typeface="Times New Roman" pitchFamily="18" charset="0"/>
                <a:cs typeface="Times New Roman" pitchFamily="18" charset="0"/>
              </a:rPr>
              <a:t>Благоустройство дворовой территории многоквартирного дома, ул. Донского, 32, гп </a:t>
            </a:r>
            <a:r>
              <a:rPr lang="ru-RU" sz="1400" b="1" dirty="0" smtClean="0">
                <a:solidFill>
                  <a:schemeClr val="tx1"/>
                </a:solidFill>
                <a:latin typeface="Times New Roman" pitchFamily="18" charset="0"/>
                <a:cs typeface="Times New Roman" pitchFamily="18" charset="0"/>
              </a:rPr>
              <a:t>Северо-Енисейский  </a:t>
            </a:r>
          </a:p>
          <a:p>
            <a:pPr algn="ctr"/>
            <a:endParaRPr lang="ru-RU" sz="1400" dirty="0" smtClean="0">
              <a:solidFill>
                <a:schemeClr val="tx1"/>
              </a:solidFill>
              <a:latin typeface="Times New Roman" pitchFamily="18" charset="0"/>
              <a:cs typeface="Times New Roman" pitchFamily="18" charset="0"/>
            </a:endParaRPr>
          </a:p>
          <a:p>
            <a:pPr algn="ctr"/>
            <a:r>
              <a:rPr lang="ru-RU" sz="1400" dirty="0" smtClean="0">
                <a:solidFill>
                  <a:schemeClr val="tx1"/>
                </a:solidFill>
                <a:latin typeface="Times New Roman" pitchFamily="18" charset="0"/>
                <a:cs typeface="Times New Roman" pitchFamily="18" charset="0"/>
              </a:rPr>
              <a:t>Средства из краевого бюджета – не более 3 500,0 тыс. рублей (в зависимости от количества расположенных на территории муниципального образования многоквартирных домов, включенных в региональную программу капитального ремонта) </a:t>
            </a:r>
            <a:endParaRPr lang="ru-RU" sz="1400" dirty="0">
              <a:solidFill>
                <a:schemeClr val="tx1"/>
              </a:solidFill>
              <a:latin typeface="Times New Roman" pitchFamily="18" charset="0"/>
              <a:cs typeface="Times New Roman" pitchFamily="18" charset="0"/>
            </a:endParaRPr>
          </a:p>
          <a:p>
            <a:pPr algn="ctr"/>
            <a:r>
              <a:rPr lang="ru-RU" sz="1400" dirty="0" smtClean="0">
                <a:solidFill>
                  <a:schemeClr val="tx1"/>
                </a:solidFill>
                <a:latin typeface="Times New Roman" pitchFamily="18" charset="0"/>
                <a:cs typeface="Times New Roman" pitchFamily="18" charset="0"/>
              </a:rPr>
              <a:t>Средства </a:t>
            </a:r>
            <a:r>
              <a:rPr lang="ru-RU" sz="1400" dirty="0">
                <a:solidFill>
                  <a:schemeClr val="tx1"/>
                </a:solidFill>
                <a:latin typeface="Times New Roman" pitchFamily="18" charset="0"/>
                <a:cs typeface="Times New Roman" pitchFamily="18" charset="0"/>
              </a:rPr>
              <a:t>бюджета Северо-Енисейского района </a:t>
            </a:r>
            <a:r>
              <a:rPr lang="ru-RU" sz="1400" dirty="0" smtClean="0">
                <a:solidFill>
                  <a:schemeClr val="tx1"/>
                </a:solidFill>
                <a:latin typeface="Times New Roman" pitchFamily="18" charset="0"/>
                <a:cs typeface="Times New Roman" pitchFamily="18" charset="0"/>
              </a:rPr>
              <a:t>–  239,8 тыс. рублей</a:t>
            </a: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Средства граждан – </a:t>
            </a:r>
            <a:r>
              <a:rPr lang="ru-RU" sz="1400" dirty="0" smtClean="0">
                <a:solidFill>
                  <a:schemeClr val="tx1"/>
                </a:solidFill>
                <a:latin typeface="Times New Roman" pitchFamily="18" charset="0"/>
                <a:cs typeface="Times New Roman" pitchFamily="18" charset="0"/>
              </a:rPr>
              <a:t> 42,0 тыс. рублей</a:t>
            </a:r>
          </a:p>
          <a:p>
            <a:pPr algn="ctr"/>
            <a:endParaRPr lang="ru-RU" sz="1400" dirty="0">
              <a:solidFill>
                <a:schemeClr val="tx1"/>
              </a:solidFill>
              <a:latin typeface="Times New Roman" pitchFamily="18" charset="0"/>
              <a:cs typeface="Times New Roman" pitchFamily="18" charset="0"/>
            </a:endParaRPr>
          </a:p>
          <a:p>
            <a:pPr algn="ctr"/>
            <a:endParaRPr lang="ru-RU" sz="1000" dirty="0">
              <a:latin typeface="Times New Roman" pitchFamily="18" charset="0"/>
              <a:cs typeface="Times New Roman" pitchFamily="18" charset="0"/>
            </a:endParaRPr>
          </a:p>
        </p:txBody>
      </p:sp>
      <p:cxnSp>
        <p:nvCxnSpPr>
          <p:cNvPr id="29" name="Прямая со стрелкой 28"/>
          <p:cNvCxnSpPr>
            <a:stCxn id="5" idx="2"/>
            <a:endCxn id="10" idx="0"/>
          </p:cNvCxnSpPr>
          <p:nvPr/>
        </p:nvCxnSpPr>
        <p:spPr>
          <a:xfrm>
            <a:off x="4211693" y="1997253"/>
            <a:ext cx="267" cy="3232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4283968" y="3110270"/>
            <a:ext cx="0" cy="24029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2894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505" name="Rectangle 28"/>
          <p:cNvSpPr>
            <a:spLocks noChangeArrowheads="1"/>
          </p:cNvSpPr>
          <p:nvPr/>
        </p:nvSpPr>
        <p:spPr bwMode="auto">
          <a:xfrm>
            <a:off x="250825" y="115888"/>
            <a:ext cx="8786813" cy="648816"/>
          </a:xfrm>
          <a:prstGeom prst="rect">
            <a:avLst/>
          </a:prstGeom>
          <a:noFill/>
          <a:ln w="9525">
            <a:noFill/>
            <a:miter lim="800000"/>
            <a:headEnd/>
            <a:tailEnd/>
          </a:ln>
        </p:spPr>
        <p:txBody>
          <a:bodyPr anchor="ctr"/>
          <a:lstStyle/>
          <a:p>
            <a:pPr algn="ctr"/>
            <a:r>
              <a:rPr lang="ru-RU" sz="2400" dirty="0">
                <a:solidFill>
                  <a:prstClr val="black"/>
                </a:solidFill>
                <a:latin typeface="Times New Roman" pitchFamily="18" charset="0"/>
                <a:cs typeface="Times New Roman" pitchFamily="18" charset="0"/>
              </a:rPr>
              <a:t>Основные направления </a:t>
            </a:r>
            <a:r>
              <a:rPr lang="ru-RU" sz="2400" dirty="0" smtClean="0">
                <a:solidFill>
                  <a:prstClr val="black"/>
                </a:solidFill>
                <a:latin typeface="Times New Roman" pitchFamily="18" charset="0"/>
                <a:cs typeface="Times New Roman" pitchFamily="18" charset="0"/>
              </a:rPr>
              <a:t>налоговой политики </a:t>
            </a:r>
          </a:p>
          <a:p>
            <a:pPr algn="ctr"/>
            <a:r>
              <a:rPr lang="ru-RU" sz="2400" dirty="0" smtClean="0">
                <a:solidFill>
                  <a:prstClr val="black"/>
                </a:solidFill>
                <a:latin typeface="Times New Roman" pitchFamily="18" charset="0"/>
                <a:cs typeface="Times New Roman" pitchFamily="18" charset="0"/>
              </a:rPr>
              <a:t>Северо-Енисейского района  на среднесрочную перспективу</a:t>
            </a:r>
            <a:endParaRPr lang="ru-RU" sz="2400" dirty="0">
              <a:solidFill>
                <a:prstClr val="black"/>
              </a:solidFill>
              <a:latin typeface="Times New Roman" pitchFamily="18" charset="0"/>
              <a:cs typeface="Times New Roman" pitchFamily="18" charset="0"/>
            </a:endParaRPr>
          </a:p>
        </p:txBody>
      </p:sp>
      <p:grpSp>
        <p:nvGrpSpPr>
          <p:cNvPr id="2" name="Group 88"/>
          <p:cNvGrpSpPr>
            <a:grpSpLocks/>
          </p:cNvGrpSpPr>
          <p:nvPr/>
        </p:nvGrpSpPr>
        <p:grpSpPr bwMode="auto">
          <a:xfrm>
            <a:off x="341311" y="889447"/>
            <a:ext cx="8612188" cy="69850"/>
            <a:chOff x="280" y="601"/>
            <a:chExt cx="5426" cy="21"/>
          </a:xfrm>
        </p:grpSpPr>
        <p:sp>
          <p:nvSpPr>
            <p:cNvPr id="106519" name="Line 89"/>
            <p:cNvSpPr>
              <a:spLocks noChangeShapeType="1"/>
            </p:cNvSpPr>
            <p:nvPr/>
          </p:nvSpPr>
          <p:spPr bwMode="auto">
            <a:xfrm>
              <a:off x="281" y="622"/>
              <a:ext cx="2997" cy="0"/>
            </a:xfrm>
            <a:prstGeom prst="line">
              <a:avLst/>
            </a:prstGeom>
            <a:ln>
              <a:headEnd/>
              <a:tailEnd/>
            </a:ln>
          </p:spPr>
          <p:style>
            <a:lnRef idx="3">
              <a:schemeClr val="accent5"/>
            </a:lnRef>
            <a:fillRef idx="0">
              <a:schemeClr val="accent5"/>
            </a:fillRef>
            <a:effectRef idx="2">
              <a:schemeClr val="accent5"/>
            </a:effectRef>
            <a:fontRef idx="minor">
              <a:schemeClr val="tx1"/>
            </a:fontRef>
          </p:style>
          <p:txBody>
            <a:bodyPr/>
            <a:lstStyle/>
            <a:p>
              <a:endParaRPr lang="ru-RU">
                <a:solidFill>
                  <a:prstClr val="black"/>
                </a:solidFill>
              </a:endParaRPr>
            </a:p>
          </p:txBody>
        </p:sp>
        <p:sp>
          <p:nvSpPr>
            <p:cNvPr id="106520" name="Line 90"/>
            <p:cNvSpPr>
              <a:spLocks noChangeShapeType="1"/>
            </p:cNvSpPr>
            <p:nvPr/>
          </p:nvSpPr>
          <p:spPr bwMode="auto">
            <a:xfrm>
              <a:off x="280" y="601"/>
              <a:ext cx="5426" cy="0"/>
            </a:xfrm>
            <a:prstGeom prst="line">
              <a:avLst/>
            </a:prstGeom>
            <a:ln>
              <a:headEnd/>
              <a:tailEnd/>
            </a:ln>
          </p:spPr>
          <p:style>
            <a:lnRef idx="3">
              <a:schemeClr val="accent5"/>
            </a:lnRef>
            <a:fillRef idx="0">
              <a:schemeClr val="accent5"/>
            </a:fillRef>
            <a:effectRef idx="2">
              <a:schemeClr val="accent5"/>
            </a:effectRef>
            <a:fontRef idx="minor">
              <a:schemeClr val="tx1"/>
            </a:fontRef>
          </p:style>
          <p:txBody>
            <a:bodyPr/>
            <a:lstStyle/>
            <a:p>
              <a:endParaRPr lang="ru-RU">
                <a:solidFill>
                  <a:prstClr val="black"/>
                </a:solidFill>
              </a:endParaRPr>
            </a:p>
          </p:txBody>
        </p:sp>
      </p:grpSp>
      <p:sp>
        <p:nvSpPr>
          <p:cNvPr id="8240" name="AutoShape 7"/>
          <p:cNvSpPr>
            <a:spLocks noChangeArrowheads="1"/>
          </p:cNvSpPr>
          <p:nvPr/>
        </p:nvSpPr>
        <p:spPr bwMode="auto">
          <a:xfrm>
            <a:off x="440126" y="3884457"/>
            <a:ext cx="3679133" cy="457238"/>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t"/>
          <a:lstStyle/>
          <a:p>
            <a:pPr algn="ctr" eaLnBrk="0" hangingPunct="0">
              <a:defRPr/>
            </a:pPr>
            <a:r>
              <a:rPr lang="ru-RU" sz="1100" b="1" dirty="0" smtClean="0">
                <a:solidFill>
                  <a:prstClr val="black"/>
                </a:solidFill>
                <a:latin typeface="Times New Roman" pitchFamily="18" charset="0"/>
                <a:cs typeface="Times New Roman" pitchFamily="18" charset="0"/>
              </a:rPr>
              <a:t>Проведение </a:t>
            </a:r>
            <a:r>
              <a:rPr lang="ru-RU" sz="1100" b="1" dirty="0">
                <a:solidFill>
                  <a:prstClr val="black"/>
                </a:solidFill>
                <a:latin typeface="Times New Roman" pitchFamily="18" charset="0"/>
                <a:cs typeface="Times New Roman" pitchFamily="18" charset="0"/>
              </a:rPr>
              <a:t>инвентаризации имущества и анализ фактического использования </a:t>
            </a:r>
            <a:r>
              <a:rPr lang="ru-RU" sz="1100" b="1" dirty="0" smtClean="0">
                <a:solidFill>
                  <a:prstClr val="black"/>
                </a:solidFill>
                <a:latin typeface="Times New Roman" pitchFamily="18" charset="0"/>
                <a:cs typeface="Times New Roman" pitchFamily="18" charset="0"/>
              </a:rPr>
              <a:t>имущества</a:t>
            </a:r>
            <a:endParaRPr lang="ru-RU" sz="1100" b="1" dirty="0">
              <a:solidFill>
                <a:prstClr val="black"/>
              </a:solidFill>
              <a:latin typeface="Times New Roman" pitchFamily="18" charset="0"/>
              <a:cs typeface="Times New Roman" pitchFamily="18" charset="0"/>
            </a:endParaRPr>
          </a:p>
        </p:txBody>
      </p:sp>
      <p:sp>
        <p:nvSpPr>
          <p:cNvPr id="58" name="AutoShape 7"/>
          <p:cNvSpPr>
            <a:spLocks noChangeArrowheads="1"/>
          </p:cNvSpPr>
          <p:nvPr/>
        </p:nvSpPr>
        <p:spPr bwMode="auto">
          <a:xfrm>
            <a:off x="4930818" y="2780928"/>
            <a:ext cx="3777146" cy="360040"/>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t"/>
          <a:lstStyle/>
          <a:p>
            <a:pPr algn="ctr"/>
            <a:r>
              <a:rPr lang="ru-RU" sz="1100" b="1" dirty="0">
                <a:solidFill>
                  <a:prstClr val="black"/>
                </a:solidFill>
                <a:latin typeface="Times New Roman" pitchFamily="18" charset="0"/>
                <a:cs typeface="Times New Roman" pitchFamily="18" charset="0"/>
              </a:rPr>
              <a:t>Проведение мероприятий земельного контроля</a:t>
            </a:r>
          </a:p>
        </p:txBody>
      </p:sp>
      <p:sp>
        <p:nvSpPr>
          <p:cNvPr id="60" name="AutoShape 7"/>
          <p:cNvSpPr>
            <a:spLocks noChangeArrowheads="1"/>
          </p:cNvSpPr>
          <p:nvPr/>
        </p:nvSpPr>
        <p:spPr bwMode="auto">
          <a:xfrm>
            <a:off x="440380" y="6237312"/>
            <a:ext cx="3667348" cy="432048"/>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spcBef>
                <a:spcPct val="150000"/>
              </a:spcBef>
              <a:defRPr/>
            </a:pPr>
            <a:r>
              <a:rPr lang="ru-RU" sz="1100" b="1" dirty="0" smtClean="0">
                <a:solidFill>
                  <a:prstClr val="black"/>
                </a:solidFill>
                <a:latin typeface="Times New Roman" pitchFamily="18" charset="0"/>
                <a:cs typeface="Times New Roman" pitchFamily="18" charset="0"/>
              </a:rPr>
              <a:t>Повышение качества администрирования доходов бюджетов всех уровней</a:t>
            </a:r>
            <a:endParaRPr lang="ru-RU" sz="1100" b="1" dirty="0">
              <a:solidFill>
                <a:prstClr val="black"/>
              </a:solidFill>
              <a:latin typeface="Times New Roman" pitchFamily="18" charset="0"/>
              <a:cs typeface="Times New Roman" pitchFamily="18" charset="0"/>
            </a:endParaRPr>
          </a:p>
        </p:txBody>
      </p:sp>
      <p:sp>
        <p:nvSpPr>
          <p:cNvPr id="62" name="AutoShape 7"/>
          <p:cNvSpPr>
            <a:spLocks noChangeArrowheads="1"/>
          </p:cNvSpPr>
          <p:nvPr/>
        </p:nvSpPr>
        <p:spPr bwMode="auto">
          <a:xfrm>
            <a:off x="4935789" y="4537872"/>
            <a:ext cx="3729457" cy="475304"/>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r>
              <a:rPr lang="ru-RU" sz="1100" b="1" dirty="0" smtClean="0">
                <a:solidFill>
                  <a:prstClr val="black"/>
                </a:solidFill>
                <a:latin typeface="Times New Roman" pitchFamily="18" charset="0"/>
                <a:cs typeface="Times New Roman" pitchFamily="18" charset="0"/>
              </a:rPr>
              <a:t>Работа по взысканию задолженности по арендной плате за пользование земельными участками</a:t>
            </a:r>
            <a:endParaRPr lang="ru-RU" sz="1100" b="1" dirty="0">
              <a:solidFill>
                <a:prstClr val="black"/>
              </a:solidFill>
              <a:latin typeface="Times New Roman" pitchFamily="18" charset="0"/>
              <a:cs typeface="Times New Roman" pitchFamily="18" charset="0"/>
            </a:endParaRPr>
          </a:p>
        </p:txBody>
      </p:sp>
      <p:sp>
        <p:nvSpPr>
          <p:cNvPr id="64" name="AutoShape 7"/>
          <p:cNvSpPr>
            <a:spLocks noChangeArrowheads="1"/>
          </p:cNvSpPr>
          <p:nvPr/>
        </p:nvSpPr>
        <p:spPr bwMode="auto">
          <a:xfrm>
            <a:off x="416688" y="4437112"/>
            <a:ext cx="3691040" cy="757864"/>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defRPr/>
            </a:pPr>
            <a:endParaRPr lang="ru-RU" sz="1100" b="1" dirty="0" smtClean="0">
              <a:solidFill>
                <a:prstClr val="black"/>
              </a:solidFill>
              <a:latin typeface="Times New Roman" pitchFamily="18" charset="0"/>
              <a:cs typeface="Times New Roman" pitchFamily="18" charset="0"/>
            </a:endParaRPr>
          </a:p>
          <a:p>
            <a:pPr algn="ctr">
              <a:defRPr/>
            </a:pPr>
            <a:r>
              <a:rPr lang="ru-RU" sz="1100" b="1" dirty="0" smtClean="0">
                <a:solidFill>
                  <a:prstClr val="black"/>
                </a:solidFill>
                <a:latin typeface="Times New Roman" pitchFamily="18" charset="0"/>
                <a:cs typeface="Times New Roman" pitchFamily="18" charset="0"/>
              </a:rPr>
              <a:t>Работа межведомственной комиссии по укреплению налоговой, бюджетной и платежной дисциплины, проведения мероприятий по легализации заработной платы и неформальной занятости</a:t>
            </a:r>
            <a:endParaRPr lang="ru-RU" sz="1100" b="1" dirty="0">
              <a:solidFill>
                <a:prstClr val="black"/>
              </a:solidFill>
              <a:latin typeface="Times New Roman" pitchFamily="18" charset="0"/>
              <a:cs typeface="Times New Roman" pitchFamily="18" charset="0"/>
            </a:endParaRPr>
          </a:p>
        </p:txBody>
      </p:sp>
      <p:sp>
        <p:nvSpPr>
          <p:cNvPr id="66" name="AutoShape 7"/>
          <p:cNvSpPr>
            <a:spLocks noChangeArrowheads="1"/>
          </p:cNvSpPr>
          <p:nvPr/>
        </p:nvSpPr>
        <p:spPr bwMode="auto">
          <a:xfrm>
            <a:off x="4949404" y="5923873"/>
            <a:ext cx="3745639" cy="720081"/>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t"/>
          <a:lstStyle/>
          <a:p>
            <a:pPr algn="ctr" eaLnBrk="0" hangingPunct="0">
              <a:spcBef>
                <a:spcPct val="150000"/>
              </a:spcBef>
              <a:defRPr/>
            </a:pPr>
            <a:r>
              <a:rPr lang="ru-RU" sz="1100" b="1" dirty="0">
                <a:solidFill>
                  <a:prstClr val="black"/>
                </a:solidFill>
                <a:latin typeface="Times New Roman" pitchFamily="18" charset="0"/>
                <a:cs typeface="Times New Roman" pitchFamily="18" charset="0"/>
              </a:rPr>
              <a:t>Обеспечение полного учета имущества и земельных участков, вовлечения максимального количества объектов недвижимости в налоговый оборот</a:t>
            </a:r>
          </a:p>
        </p:txBody>
      </p:sp>
      <p:sp>
        <p:nvSpPr>
          <p:cNvPr id="68" name="AutoShape 7"/>
          <p:cNvSpPr>
            <a:spLocks noChangeArrowheads="1"/>
          </p:cNvSpPr>
          <p:nvPr/>
        </p:nvSpPr>
        <p:spPr bwMode="auto">
          <a:xfrm>
            <a:off x="4954098" y="3789040"/>
            <a:ext cx="3753865" cy="648072"/>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eaLnBrk="0" hangingPunct="0">
              <a:defRPr/>
            </a:pPr>
            <a:r>
              <a:rPr lang="ru-RU" sz="1100" b="1" dirty="0" smtClean="0">
                <a:solidFill>
                  <a:prstClr val="black"/>
                </a:solidFill>
                <a:latin typeface="Times New Roman" pitchFamily="18" charset="0"/>
                <a:cs typeface="Times New Roman" pitchFamily="18" charset="0"/>
              </a:rPr>
              <a:t>Актуализация сведений в </a:t>
            </a:r>
            <a:r>
              <a:rPr lang="ru-RU" sz="1100" b="1" dirty="0">
                <a:solidFill>
                  <a:prstClr val="black"/>
                </a:solidFill>
                <a:latin typeface="Times New Roman" pitchFamily="18" charset="0"/>
                <a:cs typeface="Times New Roman" pitchFamily="18" charset="0"/>
              </a:rPr>
              <a:t>ЕГРН </a:t>
            </a:r>
            <a:endParaRPr lang="ru-RU" sz="1100" b="1" dirty="0" smtClean="0">
              <a:solidFill>
                <a:prstClr val="black"/>
              </a:solidFill>
              <a:latin typeface="Times New Roman" pitchFamily="18" charset="0"/>
              <a:cs typeface="Times New Roman" pitchFamily="18" charset="0"/>
            </a:endParaRPr>
          </a:p>
          <a:p>
            <a:pPr algn="ctr" eaLnBrk="0" hangingPunct="0">
              <a:defRPr/>
            </a:pPr>
            <a:r>
              <a:rPr lang="ru-RU" sz="1100" b="1" dirty="0" smtClean="0">
                <a:solidFill>
                  <a:prstClr val="black"/>
                </a:solidFill>
                <a:latin typeface="Times New Roman" pitchFamily="18" charset="0"/>
                <a:cs typeface="Times New Roman" pitchFamily="18" charset="0"/>
              </a:rPr>
              <a:t>об объектах недвижимости.</a:t>
            </a:r>
          </a:p>
          <a:p>
            <a:pPr algn="ctr" eaLnBrk="0" hangingPunct="0">
              <a:defRPr/>
            </a:pPr>
            <a:r>
              <a:rPr lang="ru-RU" sz="1100" b="1" dirty="0" smtClean="0">
                <a:solidFill>
                  <a:prstClr val="black"/>
                </a:solidFill>
                <a:latin typeface="Times New Roman" pitchFamily="18" charset="0"/>
                <a:cs typeface="Times New Roman" pitchFamily="18" charset="0"/>
              </a:rPr>
              <a:t>Работа с Росреестром</a:t>
            </a:r>
            <a:endParaRPr lang="ru-RU" sz="1100" b="1" dirty="0">
              <a:solidFill>
                <a:prstClr val="black"/>
              </a:solidFill>
              <a:latin typeface="Times New Roman" pitchFamily="18" charset="0"/>
              <a:cs typeface="Times New Roman" pitchFamily="18" charset="0"/>
            </a:endParaRPr>
          </a:p>
        </p:txBody>
      </p:sp>
      <p:sp>
        <p:nvSpPr>
          <p:cNvPr id="19" name="AutoShape 7"/>
          <p:cNvSpPr>
            <a:spLocks noChangeArrowheads="1"/>
          </p:cNvSpPr>
          <p:nvPr/>
        </p:nvSpPr>
        <p:spPr bwMode="auto">
          <a:xfrm>
            <a:off x="428595" y="5249978"/>
            <a:ext cx="3679133" cy="915325"/>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spcBef>
                <a:spcPct val="150000"/>
              </a:spcBef>
              <a:defRPr/>
            </a:pPr>
            <a:r>
              <a:rPr lang="ru-RU" sz="1100" b="1" dirty="0" smtClean="0">
                <a:solidFill>
                  <a:prstClr val="black"/>
                </a:solidFill>
                <a:latin typeface="Times New Roman" pitchFamily="18" charset="0"/>
                <a:cs typeface="Times New Roman" pitchFamily="18" charset="0"/>
              </a:rPr>
              <a:t>Сохранение налоговых льгот для социально незащищённых групп населения, предусмотренных решениями районного Совета депутатов Северо-Енисейского района</a:t>
            </a:r>
            <a:endParaRPr lang="ru-RU" sz="1100" b="1" dirty="0">
              <a:solidFill>
                <a:prstClr val="black"/>
              </a:solidFill>
              <a:latin typeface="Times New Roman" pitchFamily="18" charset="0"/>
              <a:cs typeface="Times New Roman" pitchFamily="18" charset="0"/>
            </a:endParaRPr>
          </a:p>
        </p:txBody>
      </p:sp>
      <p:sp>
        <p:nvSpPr>
          <p:cNvPr id="20" name="AutoShape 7"/>
          <p:cNvSpPr>
            <a:spLocks noChangeArrowheads="1"/>
          </p:cNvSpPr>
          <p:nvPr/>
        </p:nvSpPr>
        <p:spPr bwMode="auto">
          <a:xfrm>
            <a:off x="428596" y="3284984"/>
            <a:ext cx="3702986" cy="504056"/>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eaLnBrk="0" hangingPunct="0">
              <a:defRPr/>
            </a:pPr>
            <a:r>
              <a:rPr lang="ru-RU" sz="1100" b="1" dirty="0" smtClean="0">
                <a:solidFill>
                  <a:prstClr val="black"/>
                </a:solidFill>
                <a:latin typeface="Times New Roman" pitchFamily="18" charset="0"/>
                <a:cs typeface="Times New Roman" pitchFamily="18" charset="0"/>
              </a:rPr>
              <a:t>Обеспечение</a:t>
            </a:r>
            <a:r>
              <a:rPr lang="ru-RU" sz="1100" dirty="0" smtClean="0">
                <a:solidFill>
                  <a:prstClr val="black"/>
                </a:solidFill>
                <a:latin typeface="Times New Roman" pitchFamily="18" charset="0"/>
                <a:cs typeface="Times New Roman" pitchFamily="18" charset="0"/>
              </a:rPr>
              <a:t> </a:t>
            </a:r>
            <a:r>
              <a:rPr lang="ru-RU" sz="1100" b="1" dirty="0" smtClean="0">
                <a:solidFill>
                  <a:prstClr val="black"/>
                </a:solidFill>
                <a:latin typeface="Times New Roman" pitchFamily="18" charset="0"/>
                <a:cs typeface="Times New Roman" pitchFamily="18" charset="0"/>
              </a:rPr>
              <a:t>благоприятных условий для малого и среднего предпринимательства</a:t>
            </a:r>
            <a:endParaRPr lang="ru-RU" sz="1100" b="1" dirty="0">
              <a:solidFill>
                <a:prstClr val="black"/>
              </a:solidFill>
              <a:latin typeface="Times New Roman" pitchFamily="18" charset="0"/>
              <a:cs typeface="Times New Roman" pitchFamily="18" charset="0"/>
            </a:endParaRPr>
          </a:p>
        </p:txBody>
      </p:sp>
      <p:sp>
        <p:nvSpPr>
          <p:cNvPr id="21" name="AutoShape 7"/>
          <p:cNvSpPr>
            <a:spLocks noChangeArrowheads="1"/>
          </p:cNvSpPr>
          <p:nvPr/>
        </p:nvSpPr>
        <p:spPr bwMode="auto">
          <a:xfrm>
            <a:off x="4930817" y="2204864"/>
            <a:ext cx="3751876" cy="504056"/>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defRPr/>
            </a:pPr>
            <a:r>
              <a:rPr lang="ru-RU" sz="1100" b="1" dirty="0" smtClean="0">
                <a:solidFill>
                  <a:prstClr val="black"/>
                </a:solidFill>
                <a:latin typeface="Times New Roman" pitchFamily="18" charset="0"/>
                <a:cs typeface="Times New Roman" pitchFamily="18" charset="0"/>
              </a:rPr>
              <a:t>Работа </a:t>
            </a:r>
            <a:r>
              <a:rPr lang="ru-RU" sz="1100" b="1" dirty="0">
                <a:solidFill>
                  <a:prstClr val="black"/>
                </a:solidFill>
                <a:latin typeface="Times New Roman" pitchFamily="18" charset="0"/>
                <a:cs typeface="Times New Roman" pitchFamily="18" charset="0"/>
              </a:rPr>
              <a:t>с земельно-имущественным комплексом </a:t>
            </a:r>
            <a:endParaRPr lang="ru-RU" sz="1100" b="1" dirty="0" smtClean="0">
              <a:solidFill>
                <a:prstClr val="black"/>
              </a:solidFill>
              <a:latin typeface="Times New Roman" pitchFamily="18" charset="0"/>
              <a:cs typeface="Times New Roman" pitchFamily="18" charset="0"/>
            </a:endParaRPr>
          </a:p>
          <a:p>
            <a:pPr algn="ctr">
              <a:defRPr/>
            </a:pPr>
            <a:r>
              <a:rPr lang="ru-RU" sz="1100" b="1" dirty="0" smtClean="0">
                <a:solidFill>
                  <a:prstClr val="black"/>
                </a:solidFill>
                <a:latin typeface="Times New Roman" pitchFamily="18" charset="0"/>
                <a:cs typeface="Times New Roman" pitchFamily="18" charset="0"/>
              </a:rPr>
              <a:t>Северо-Енисейского </a:t>
            </a:r>
            <a:r>
              <a:rPr lang="ru-RU" sz="1100" b="1" dirty="0">
                <a:solidFill>
                  <a:prstClr val="black"/>
                </a:solidFill>
                <a:latin typeface="Times New Roman" pitchFamily="18" charset="0"/>
                <a:cs typeface="Times New Roman" pitchFamily="18" charset="0"/>
              </a:rPr>
              <a:t>района</a:t>
            </a:r>
            <a:endParaRPr lang="ru-RU" sz="1100" b="1" dirty="0" smtClean="0">
              <a:solidFill>
                <a:prstClr val="black"/>
              </a:solidFill>
              <a:latin typeface="Times New Roman" pitchFamily="18" charset="0"/>
              <a:cs typeface="Times New Roman" pitchFamily="18" charset="0"/>
            </a:endParaRPr>
          </a:p>
        </p:txBody>
      </p:sp>
      <p:sp>
        <p:nvSpPr>
          <p:cNvPr id="22" name="AutoShape 7"/>
          <p:cNvSpPr>
            <a:spLocks noChangeArrowheads="1"/>
          </p:cNvSpPr>
          <p:nvPr/>
        </p:nvSpPr>
        <p:spPr bwMode="auto">
          <a:xfrm>
            <a:off x="448488" y="2636912"/>
            <a:ext cx="3683094" cy="576064"/>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eaLnBrk="0" hangingPunct="0">
              <a:defRPr/>
            </a:pPr>
            <a:r>
              <a:rPr lang="ru-RU" sz="1100" b="1" dirty="0" smtClean="0">
                <a:solidFill>
                  <a:prstClr val="black"/>
                </a:solidFill>
                <a:latin typeface="Times New Roman" pitchFamily="18" charset="0"/>
                <a:cs typeface="Times New Roman" pitchFamily="18" charset="0"/>
              </a:rPr>
              <a:t>Обеспечение преемственности налоговой политики предыдущих лет</a:t>
            </a:r>
            <a:endParaRPr lang="ru-RU" sz="1100" b="1" dirty="0">
              <a:solidFill>
                <a:prstClr val="black"/>
              </a:solidFill>
              <a:latin typeface="Times New Roman" pitchFamily="18" charset="0"/>
              <a:cs typeface="Times New Roman" pitchFamily="18" charset="0"/>
            </a:endParaRPr>
          </a:p>
        </p:txBody>
      </p:sp>
      <p:sp>
        <p:nvSpPr>
          <p:cNvPr id="4" name="Загнутый угол 3"/>
          <p:cNvSpPr/>
          <p:nvPr/>
        </p:nvSpPr>
        <p:spPr>
          <a:xfrm>
            <a:off x="448488" y="1715460"/>
            <a:ext cx="3683094" cy="849444"/>
          </a:xfrm>
          <a:prstGeom prst="foldedCorner">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ru-RU" sz="1100" dirty="0" smtClean="0">
              <a:solidFill>
                <a:prstClr val="black"/>
              </a:solidFill>
              <a:latin typeface="Times New Roman" pitchFamily="18" charset="0"/>
              <a:cs typeface="Times New Roman" pitchFamily="18" charset="0"/>
            </a:endParaRPr>
          </a:p>
          <a:p>
            <a:pPr algn="ctr"/>
            <a:r>
              <a:rPr lang="ru-RU" sz="1100" b="1" dirty="0" smtClean="0">
                <a:solidFill>
                  <a:prstClr val="black"/>
                </a:solidFill>
                <a:latin typeface="Times New Roman" pitchFamily="18" charset="0"/>
                <a:cs typeface="Times New Roman" pitchFamily="18" charset="0"/>
              </a:rPr>
              <a:t>Увеличение </a:t>
            </a:r>
            <a:r>
              <a:rPr lang="ru-RU" sz="1100" b="1" dirty="0">
                <a:solidFill>
                  <a:prstClr val="black"/>
                </a:solidFill>
                <a:latin typeface="Times New Roman" pitchFamily="18" charset="0"/>
                <a:cs typeface="Times New Roman" pitchFamily="18" charset="0"/>
              </a:rPr>
              <a:t>объемов </a:t>
            </a:r>
            <a:r>
              <a:rPr lang="ru-RU" sz="1100" b="1" dirty="0" smtClean="0">
                <a:solidFill>
                  <a:prstClr val="black"/>
                </a:solidFill>
                <a:latin typeface="Times New Roman" pitchFamily="18" charset="0"/>
                <a:cs typeface="Times New Roman" pitchFamily="18" charset="0"/>
              </a:rPr>
              <a:t>производства в золотодобывающей отрасли</a:t>
            </a:r>
          </a:p>
          <a:p>
            <a:pPr algn="ctr"/>
            <a:r>
              <a:rPr lang="ru-RU" sz="1100" b="1" dirty="0" smtClean="0">
                <a:solidFill>
                  <a:prstClr val="black"/>
                </a:solidFill>
                <a:latin typeface="Times New Roman" pitchFamily="18" charset="0"/>
                <a:cs typeface="Times New Roman" pitchFamily="18" charset="0"/>
              </a:rPr>
              <a:t> в </a:t>
            </a:r>
            <a:r>
              <a:rPr lang="ru-RU" sz="1100" b="1" dirty="0">
                <a:solidFill>
                  <a:prstClr val="black"/>
                </a:solidFill>
                <a:latin typeface="Times New Roman" pitchFamily="18" charset="0"/>
                <a:cs typeface="Times New Roman" pitchFamily="18" charset="0"/>
              </a:rPr>
              <a:t>Северо-Енисейском районе</a:t>
            </a:r>
          </a:p>
        </p:txBody>
      </p:sp>
      <p:sp>
        <p:nvSpPr>
          <p:cNvPr id="5" name="Прямоугольник 4"/>
          <p:cNvSpPr/>
          <p:nvPr/>
        </p:nvSpPr>
        <p:spPr>
          <a:xfrm>
            <a:off x="464315" y="1052736"/>
            <a:ext cx="8207531"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prstClr val="white"/>
                </a:solidFill>
              </a:rPr>
              <a:t>Основная цель налоговой политики Северо-Енисейского района – рост налоговой базы, </a:t>
            </a:r>
          </a:p>
          <a:p>
            <a:pPr algn="ctr"/>
            <a:r>
              <a:rPr lang="ru-RU" sz="1600" dirty="0" smtClean="0">
                <a:solidFill>
                  <a:prstClr val="white"/>
                </a:solidFill>
              </a:rPr>
              <a:t>за счет реализации следующих задач:</a:t>
            </a:r>
            <a:endParaRPr lang="ru-RU" sz="1600" dirty="0">
              <a:solidFill>
                <a:prstClr val="white"/>
              </a:solidFill>
            </a:endParaRPr>
          </a:p>
        </p:txBody>
      </p:sp>
      <p:sp>
        <p:nvSpPr>
          <p:cNvPr id="24" name="AutoShape 7"/>
          <p:cNvSpPr>
            <a:spLocks noChangeArrowheads="1"/>
          </p:cNvSpPr>
          <p:nvPr/>
        </p:nvSpPr>
        <p:spPr bwMode="auto">
          <a:xfrm>
            <a:off x="4913370" y="1766329"/>
            <a:ext cx="3751876" cy="373854"/>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defRPr/>
            </a:pPr>
            <a:r>
              <a:rPr lang="ru-RU" sz="1100" b="1" dirty="0" smtClean="0">
                <a:solidFill>
                  <a:prstClr val="black"/>
                </a:solidFill>
                <a:latin typeface="Times New Roman" pitchFamily="18" charset="0"/>
                <a:cs typeface="Times New Roman" pitchFamily="18" charset="0"/>
              </a:rPr>
              <a:t>Снижение недоимки </a:t>
            </a:r>
          </a:p>
        </p:txBody>
      </p:sp>
      <p:sp>
        <p:nvSpPr>
          <p:cNvPr id="25" name="AutoShape 7"/>
          <p:cNvSpPr>
            <a:spLocks noChangeArrowheads="1"/>
          </p:cNvSpPr>
          <p:nvPr/>
        </p:nvSpPr>
        <p:spPr bwMode="auto">
          <a:xfrm>
            <a:off x="4930818" y="3212976"/>
            <a:ext cx="3777146" cy="504056"/>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t"/>
          <a:lstStyle/>
          <a:p>
            <a:pPr algn="ctr"/>
            <a:r>
              <a:rPr lang="ru-RU" sz="1100" b="1" dirty="0" smtClean="0">
                <a:solidFill>
                  <a:prstClr val="black"/>
                </a:solidFill>
                <a:latin typeface="Times New Roman" pitchFamily="18" charset="0"/>
                <a:cs typeface="Times New Roman" pitchFamily="18" charset="0"/>
              </a:rPr>
              <a:t>Работа по внесению </a:t>
            </a:r>
            <a:r>
              <a:rPr lang="ru-RU" sz="1100" b="1" dirty="0">
                <a:solidFill>
                  <a:prstClr val="black"/>
                </a:solidFill>
                <a:latin typeface="Times New Roman" pitchFamily="18" charset="0"/>
                <a:cs typeface="Times New Roman" pitchFamily="18" charset="0"/>
              </a:rPr>
              <a:t>сведений в </a:t>
            </a:r>
            <a:r>
              <a:rPr lang="ru-RU" sz="1100" b="1" dirty="0" smtClean="0">
                <a:solidFill>
                  <a:prstClr val="black"/>
                </a:solidFill>
                <a:latin typeface="Times New Roman" pitchFamily="18" charset="0"/>
                <a:cs typeface="Times New Roman" pitchFamily="18" charset="0"/>
              </a:rPr>
              <a:t>ФИАС</a:t>
            </a:r>
          </a:p>
          <a:p>
            <a:pPr algn="ctr"/>
            <a:r>
              <a:rPr lang="ru-RU" sz="1100" b="1" dirty="0" smtClean="0">
                <a:solidFill>
                  <a:prstClr val="black"/>
                </a:solidFill>
                <a:latin typeface="Times New Roman" pitchFamily="18" charset="0"/>
                <a:cs typeface="Times New Roman" pitchFamily="18" charset="0"/>
              </a:rPr>
              <a:t>Актуализация сведений в ГАР</a:t>
            </a:r>
            <a:endParaRPr lang="ru-RU" sz="1100" b="1" dirty="0">
              <a:solidFill>
                <a:prstClr val="black"/>
              </a:solidFill>
              <a:latin typeface="Times New Roman" pitchFamily="18" charset="0"/>
              <a:cs typeface="Times New Roman" pitchFamily="18" charset="0"/>
            </a:endParaRPr>
          </a:p>
        </p:txBody>
      </p:sp>
      <p:sp>
        <p:nvSpPr>
          <p:cNvPr id="27" name="AutoShape 7"/>
          <p:cNvSpPr>
            <a:spLocks noChangeArrowheads="1"/>
          </p:cNvSpPr>
          <p:nvPr/>
        </p:nvSpPr>
        <p:spPr bwMode="auto">
          <a:xfrm>
            <a:off x="4930817" y="5085184"/>
            <a:ext cx="3734429" cy="720079"/>
          </a:xfrm>
          <a:prstGeom prst="foldedCorner">
            <a:avLst/>
          </a:prstGeom>
          <a:ln>
            <a:headEnd/>
            <a:tailEnd/>
          </a:ln>
        </p:spPr>
        <p:style>
          <a:lnRef idx="1">
            <a:schemeClr val="accent5"/>
          </a:lnRef>
          <a:fillRef idx="3">
            <a:schemeClr val="accent5"/>
          </a:fillRef>
          <a:effectRef idx="2">
            <a:schemeClr val="accent5"/>
          </a:effectRef>
          <a:fontRef idx="minor">
            <a:schemeClr val="lt1"/>
          </a:fontRef>
        </p:style>
        <p:txBody>
          <a:bodyPr lIns="18000" tIns="90000" rIns="18000" bIns="90000" anchor="ctr"/>
          <a:lstStyle/>
          <a:p>
            <a:pPr algn="ctr"/>
            <a:r>
              <a:rPr lang="ru-RU" sz="1050" b="1" dirty="0" smtClean="0">
                <a:solidFill>
                  <a:prstClr val="black"/>
                </a:solidFill>
                <a:latin typeface="Times New Roman" pitchFamily="18" charset="0"/>
                <a:cs typeface="Times New Roman" pitchFamily="18" charset="0"/>
              </a:rPr>
              <a:t>Работа по взысканию задолженности по </a:t>
            </a:r>
            <a:r>
              <a:rPr lang="ru-RU" sz="1050" b="1" dirty="0">
                <a:solidFill>
                  <a:prstClr val="black"/>
                </a:solidFill>
                <a:latin typeface="Times New Roman" pitchFamily="18" charset="0"/>
                <a:cs typeface="Times New Roman" pitchFamily="18" charset="0"/>
              </a:rPr>
              <a:t>плате за наем жилого помещения </a:t>
            </a:r>
            <a:r>
              <a:rPr lang="ru-RU" sz="1050" b="1" dirty="0" smtClean="0">
                <a:solidFill>
                  <a:prstClr val="black"/>
                </a:solidFill>
                <a:latin typeface="Times New Roman" pitchFamily="18" charset="0"/>
                <a:cs typeface="Times New Roman" pitchFamily="18" charset="0"/>
              </a:rPr>
              <a:t>муниципального </a:t>
            </a:r>
            <a:r>
              <a:rPr lang="ru-RU" sz="1050" b="1" dirty="0">
                <a:solidFill>
                  <a:prstClr val="black"/>
                </a:solidFill>
                <a:latin typeface="Times New Roman" pitchFamily="18" charset="0"/>
                <a:cs typeface="Times New Roman" pitchFamily="18" charset="0"/>
              </a:rPr>
              <a:t>жилищного фонда социального и коммерческого использования </a:t>
            </a:r>
            <a:endParaRPr lang="ru-RU" sz="1050" b="1" dirty="0" smtClean="0">
              <a:solidFill>
                <a:prstClr val="black"/>
              </a:solidFill>
              <a:latin typeface="Times New Roman" pitchFamily="18" charset="0"/>
              <a:cs typeface="Times New Roman" pitchFamily="18" charset="0"/>
            </a:endParaRPr>
          </a:p>
          <a:p>
            <a:pPr algn="ctr"/>
            <a:r>
              <a:rPr lang="ru-RU" sz="1050" b="1" dirty="0" smtClean="0">
                <a:solidFill>
                  <a:prstClr val="black"/>
                </a:solidFill>
                <a:latin typeface="Times New Roman" pitchFamily="18" charset="0"/>
                <a:cs typeface="Times New Roman" pitchFamily="18" charset="0"/>
              </a:rPr>
              <a:t>Северо-Енисейского </a:t>
            </a:r>
            <a:r>
              <a:rPr lang="ru-RU" sz="1050" b="1" dirty="0">
                <a:solidFill>
                  <a:prstClr val="black"/>
                </a:solidFill>
                <a:latin typeface="Times New Roman" pitchFamily="18" charset="0"/>
                <a:cs typeface="Times New Roman" pitchFamily="18" charset="0"/>
              </a:rPr>
              <a:t>района</a:t>
            </a:r>
          </a:p>
        </p:txBody>
      </p:sp>
    </p:spTree>
    <p:extLst>
      <p:ext uri="{BB962C8B-B14F-4D97-AF65-F5344CB8AC3E}">
        <p14:creationId xmlns:p14="http://schemas.microsoft.com/office/powerpoint/2010/main" val="157647610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2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9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Тема Office">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themeOverride>
</file>

<file path=ppt/theme/themeOverride2.xml><?xml version="1.0" encoding="utf-8"?>
<a:themeOverride xmlns:a="http://schemas.openxmlformats.org/drawingml/2006/main">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themeOverride>
</file>

<file path=docProps/app.xml><?xml version="1.0" encoding="utf-8"?>
<Properties xmlns="http://schemas.openxmlformats.org/officeDocument/2006/extended-properties" xmlns:vt="http://schemas.openxmlformats.org/officeDocument/2006/docPropsVTypes">
  <TotalTime>1766</TotalTime>
  <Words>13447</Words>
  <Application>Microsoft Office PowerPoint</Application>
  <PresentationFormat>Экран (4:3)</PresentationFormat>
  <Paragraphs>3499</Paragraphs>
  <Slides>83</Slides>
  <Notes>19</Notes>
  <HiddenSlides>0</HiddenSlides>
  <MMClips>0</MMClips>
  <ScaleCrop>false</ScaleCrop>
  <HeadingPairs>
    <vt:vector size="4" baseType="variant">
      <vt:variant>
        <vt:lpstr>Тема</vt:lpstr>
      </vt:variant>
      <vt:variant>
        <vt:i4>10</vt:i4>
      </vt:variant>
      <vt:variant>
        <vt:lpstr>Заголовки слайдов</vt:lpstr>
      </vt:variant>
      <vt:variant>
        <vt:i4>83</vt:i4>
      </vt:variant>
    </vt:vector>
  </HeadingPairs>
  <TitlesOfParts>
    <vt:vector size="93" baseType="lpstr">
      <vt:lpstr>Тема Office</vt:lpstr>
      <vt:lpstr>1_Тема Office</vt:lpstr>
      <vt:lpstr>3_Тема Office</vt:lpstr>
      <vt:lpstr>2_Тема Office</vt:lpstr>
      <vt:lpstr>4_Тема Office</vt:lpstr>
      <vt:lpstr>5_Тема Office</vt:lpstr>
      <vt:lpstr>8_Тема Office</vt:lpstr>
      <vt:lpstr>9_Тема Office</vt:lpstr>
      <vt:lpstr>6_Тема Office</vt:lpstr>
      <vt:lpstr>12_Тема Office</vt:lpstr>
      <vt:lpstr>Презентация PowerPoint</vt:lpstr>
      <vt:lpstr>Презентация PowerPoint</vt:lpstr>
      <vt:lpstr>Презентация PowerPoint</vt:lpstr>
      <vt:lpstr>Презентация PowerPoint</vt:lpstr>
      <vt:lpstr>Глоссарий</vt:lpstr>
      <vt:lpstr>Презентация PowerPoint</vt:lpstr>
      <vt:lpstr>Презентация PowerPoint</vt:lpstr>
      <vt:lpstr>Презентация PowerPoint</vt:lpstr>
      <vt:lpstr>Презентация PowerPoint</vt:lpstr>
      <vt:lpstr>Стадии бюджетного процесса Северо-Енисейского района</vt:lpstr>
      <vt:lpstr>Презентация PowerPoint</vt:lpstr>
      <vt:lpstr>Презентация PowerPoint</vt:lpstr>
      <vt:lpstr>Презентация PowerPoint</vt:lpstr>
      <vt:lpstr>Основные параметры бюджета Северо-Енисейского района  в 2022 - 2024 годах (с учетом средств из федерального и краевого бюджетов), (тыс. рублей)</vt:lpstr>
      <vt:lpstr>Динамика параметров бюджета  Северо-Енисейского района, (тыс. рублей)</vt:lpstr>
      <vt:lpstr>Структура доходов бюджета на 2022 год (тыс. рублей)</vt:lpstr>
      <vt:lpstr>Структура доходов бюджета Северо-Енисейского района в 2022 году, (тыс. рублей)</vt:lpstr>
      <vt:lpstr>Структура и динамика доходов бюджета Северо-Енисейского района, (тыс. рублей)</vt:lpstr>
      <vt:lpstr>Динамика налоговых доходов бюджета Северо-Енисейского района, (тыс. рублей)</vt:lpstr>
      <vt:lpstr>Динамика неналоговых доходов бюджета Северо-Енисейского района, (тыс. рублей)</vt:lpstr>
      <vt:lpstr>Структура налога на доходы физических лиц бюджета Северо-Енисейского района в 2022 году,  (тыс. рублей)</vt:lpstr>
      <vt:lpstr>ПОСТУПЛЕНИЯ ПО ДОХОДАМ ОТ ИСПОЛЬЗОВАНИЯ ИМУЩЕСТВА, НАХОДЯЩЕГОСЯ В МУНИЦИПАЛЬНОЙ СОБСТВЕННОСТИ, (тыс. рублей)</vt:lpstr>
      <vt:lpstr>Доходы от оказания платных услуг муниципальными учреждениями  на 2022 год, (тыс. рублей)</vt:lpstr>
      <vt:lpstr>Расходы  на реализацию муниципальных программ  и непрограммных расходов в 2022-2024 годах (тыс. рублей) </vt:lpstr>
      <vt:lpstr>Отраслевая структура расходов по разделам бюджетной классификации РФ в 2022 году (тыс. рублей)</vt:lpstr>
      <vt:lpstr>Расходы бюджета Северо-Енисейского района по разделам функциональной классификации, (тыс. рублей)</vt:lpstr>
      <vt:lpstr>Структура расходов бюджета района по разделам бюджетной классификации РФ  на 2020–2024 годы, (млн. рублей)</vt:lpstr>
      <vt:lpstr>Основные статьи расходов за счет средств бюджета  Северо-Енисейского района, (тыс. рублей)</vt:lpstr>
      <vt:lpstr> Работникам,  месячная  заработная  плата  которых   при   полностью отработанной  норме  рабочего  времени  и выполненной норме труда (трудовых обязанностей)  ниже  размера  заработной  платы,  установленного в Северо-Енисейском районе, предоставляется региональная выплата. Региональная выплата для работника рассчитывается как разница между размером заработной платы, установленным в Северо-Енисейском районе, и месячной заработной платой конкретного работника при полностью отработанной норме рабочего времени и выполненной норме труда (трудовых обязанностей).</vt:lpstr>
      <vt:lpstr> Основание: Бюджетный кодекс Российской Федерации Статья 142.2. Субсидии бюджету субъекта Российской Федерации из местных бюджетов Законом субъекта Российской Федерации может быть предусмотрено предоставление бюджету субъекта Российской Федерации субсидий из бюджетов городских, сельских поселений (внутригородских районов) и (или) муниципальных районов (муниципальных округов, городских округов, городских округов с внутригородским делением), в которых в отчетном финансовом году расчетные налоговые доходы местных бюджетов (без учета налоговых доходов по дополнительным нормативам отчислений) превышали уровень, установленный законом субъекта Российской Федерации.  Закон Красноярского края «О межбюджетных отношениях в Красноярском крае»  Статья 15. Субсидии, предоставляемые из местных бюджетов Муниципальные районы, муниципальные округа, городские округа, в которых в отчетном финансовом году расчетные налоговые доходы  (без учета налоговых доходов по дополнительным нормативам отчислений) превышали уровень, определенный по методике согласно  приложению 6 к настоящему Закону, предусматривают на очередной финансовый год в составе своих бюджетов предоставление субсидии краевому бюджету.  </vt:lpstr>
      <vt:lpstr>Муниципальный дорожный фонд Северо-Енисейского района на 2022 год, (тыс. рублей)  </vt:lpstr>
      <vt:lpstr>Презентация PowerPoint</vt:lpstr>
      <vt:lpstr>Презентация PowerPoint</vt:lpstr>
      <vt:lpstr>Презентация PowerPoint</vt:lpstr>
      <vt:lpstr>Презентация PowerPoint</vt:lpstr>
      <vt:lpstr>Строительство объектов недвижимого имущества Северо-Енисейского района на 2022 год, 258 815,7 (тыс. рублей) </vt:lpstr>
      <vt:lpstr>Капитальный ремонт объектов недвижимого имущества Северо-Енисейского района на 2022 год, 98 779,8 (тыс. рублей)</vt:lpstr>
      <vt:lpstr>Капитальный ремонт объектов недвижимого имущества Северо-Енисейского района на 2022 год, 39 941,0 (тыс. рублей) </vt:lpstr>
      <vt:lpstr>Ремонт улично-дорожной сети на 2022 год, 88 053,8 (тыс. рублей)</vt:lpstr>
      <vt:lpstr>Направления расходования субсидий, предоставляемых из бюджета Северо-Енисейского района для организации в границах населенных пунктов Северо-Енисейского района электро-, тепло- и водоснабжения населения, водоотведения, снабжения населения топливом на 2022 год, 370 386,2 (тыс. рублей)</vt:lpstr>
      <vt:lpstr>Направления расходования субсидий, предоставляемых из бюджета  Северо-Енисейского района на 2022 год, 71 788,7 (тыс. рублей)</vt:lpstr>
      <vt:lpstr>Муниципальная программа «Развитие образования»</vt:lpstr>
      <vt:lpstr>Динамика численности детей, охваченных дошкольным, общим и дополнительным образованием, человек</vt:lpstr>
      <vt:lpstr>Питание обучающихся в муниципальных общеобразовательных организациях Северо-Енисейского района в 2022 – 2024 годах</vt:lpstr>
      <vt:lpstr>Динамика расходов, предусмотренных на организацию питания обучающихся в муниципальных общеобразовательных организациях Северо-Енисейского района, (тыс. рублей)</vt:lpstr>
      <vt:lpstr>Финансовое обеспечение организации отдыха и оздоровления детей  в 2022 – 2024 годах</vt:lpstr>
      <vt:lpstr>Основные результаты при реализации муниципальной программы «Развитие образования»</vt:lpstr>
      <vt:lpstr>Муниципальная программа «Реформирование и модернизация жилищно-коммунального хозяйства и повышение энергетической эффективности» </vt:lpstr>
      <vt:lpstr>Основные результаты при реализации муниципальной программы «Реформирование и модернизация жилищно-коммунального хозяйства и повышение энергетической эффективности»</vt:lpstr>
      <vt:lpstr>Муниципальная программа «Защита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vt:lpstr>
      <vt:lpstr>Основные результаты при реализации муниципальной программы «Защита населения и территории Северо-Енисейского района от чрезвычайных ситуаций природного и техногенного характера и обеспечение профилактики правонарушений»</vt:lpstr>
      <vt:lpstr>Муниципальная программа «Развитие культуры»</vt:lpstr>
      <vt:lpstr>Основные результаты при реализации муниципальной программы «Развитие культуры»</vt:lpstr>
      <vt:lpstr>Муниципальная программа «Развитие физической культуры, спорта и молодежной политики»</vt:lpstr>
      <vt:lpstr>Основные результаты при реализации муниципальной программы «Развитие физической культуры, спорта и молодежной политики»</vt:lpstr>
      <vt:lpstr> Муниципальная программа «Развитие транспортной системы Северо-Енисейского района» </vt:lpstr>
      <vt:lpstr>Презентация PowerPoint</vt:lpstr>
      <vt:lpstr>Муниципальная программа «Управление муниципальными финансами» </vt:lpstr>
      <vt:lpstr>Муниципальная программа «Развитие местного самоуправления» </vt:lpstr>
      <vt:lpstr>Муниципальная программа «Создание условий для обеспечения доступным и комфортным жильем граждан Северо-Енисейского района»</vt:lpstr>
      <vt:lpstr>Презентация PowerPoint</vt:lpstr>
      <vt:lpstr>Муниципальная программа «Содействие развитию гражданского общества»</vt:lpstr>
      <vt:lpstr>Муниципальная программа «Управление муниципальным имуществом» </vt:lpstr>
      <vt:lpstr>Презентация PowerPoint</vt:lpstr>
      <vt:lpstr>Муниципальная программа «Благоустройство территории»</vt:lpstr>
      <vt:lpstr>Презентация PowerPoint</vt:lpstr>
      <vt:lpstr>Благоустройство территории населенных пунктов Северо-Енисейского района на 2022 год, (тыс. рублей)</vt:lpstr>
      <vt:lpstr>Благоустройство территории населенных пунктов Северо-Енисейского района на 2022 год, (тыс. рублей)</vt:lpstr>
      <vt:lpstr>Муниципальная программа «Развитие социальных отношений, рост благополучия и защищенности граждан в Северо-Енисейском районе»</vt:lpstr>
      <vt:lpstr>Дополнительные меры социальной поддержки для отдельных категорий граждан </vt:lpstr>
      <vt:lpstr>Основные результаты при реализации муниципальной программы «Развитие социальных отношений, рост благополучия и защищенности граждан  в Северо-Енисейском районе»</vt:lpstr>
      <vt:lpstr>Муниципальная программа «Привлечение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vt:lpstr>
      <vt:lpstr>Основные результаты при реализации муниципальной программы «Привлечение квалифицированных специалистов, обладающих специальностями, являющимися дефицитными для учреждений социальной сферы Северо-Енисейского района»</vt:lpstr>
      <vt:lpstr>Динамика муниципального долга Северо-Енисейского района</vt:lpstr>
      <vt:lpstr>    Показатели долговой устойчивости бюджета Северо-Енисейского района                                                                       в соответствии:                      со статьей 107.1 Бюджетного кодекса Российской Федерации;                      с пунктом 8 Порядка оценки долговой устойчивости муниципальных                         образований  Красноярского края , утвержденного постановлением                       Правительства Красноярского  края от 03.09.2020 № 605-п.</vt:lpstr>
      <vt:lpstr>Презентация PowerPoint</vt:lpstr>
      <vt:lpstr>Расходы бюджета Северо-Енисейского района на реализацию национальных проектов, тыс. рублей</vt:lpstr>
      <vt:lpstr>Презентация PowerPoint</vt:lpstr>
      <vt:lpstr>Динамика целевых показателей заработной платы по отдельным категориям работников бюджетной сферы, обозначенных в Указах Президента Российской Федерации от 07.05.2012 № 597 «О мероприятиях по реализации государственной политики», от 01.06.2012 N 761 «О Национальной стратегии действий в интересах детей на 2012 - 2017 годы»</vt:lpstr>
      <vt:lpstr>Участие в конкурсном отборе проводимом в рамках 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 </vt:lpstr>
      <vt:lpstr>Участие в конкурсном отборе проводимом в рамках реализации мероприятий подпрограммы «Поддержка местных инициатив»  государственной программы Красноярского края «Содействие развитию местного самоуправления» </vt:lpstr>
      <vt:lpstr>Финансовое обеспечение мероприятий, имеющих приоритетное значение для жителей Северо-Енисейского района по решению вопросов местного значения или иных вопросов, право решения которых предоставлено органам местного самоуправления муниципального района (инициативных проектов) в 2022 году</vt:lpstr>
      <vt:lpstr>Участие конкурсном отборе, проводимого в рамках реализации мероприятий в рамках подпрограммы «Благоустройство дворовых и общественных территорий муниципальных образований» государственной программы Красноярского края «Содействие органам местного самоуправления в формировании современной городской среды» в 2022 году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User3</dc:creator>
  <cp:lastModifiedBy>user</cp:lastModifiedBy>
  <cp:revision>264</cp:revision>
  <cp:lastPrinted>2021-11-15T08:22:11Z</cp:lastPrinted>
  <dcterms:created xsi:type="dcterms:W3CDTF">2021-10-25T04:12:17Z</dcterms:created>
  <dcterms:modified xsi:type="dcterms:W3CDTF">2021-11-15T08:55:39Z</dcterms:modified>
</cp:coreProperties>
</file>