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2.xml" ContentType="application/vnd.openxmlformats-officedocument.drawingml.chartshapes+xml"/>
  <Override PartName="/ppt/charts/chart17.xml" ContentType="application/vnd.openxmlformats-officedocument.drawingml.chart+xml"/>
  <Override PartName="/ppt/drawings/drawing3.xml" ContentType="application/vnd.openxmlformats-officedocument.drawingml.chartshapes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drawings/drawing4.xml" ContentType="application/vnd.openxmlformats-officedocument.drawingml.chartshapes+xml"/>
  <Override PartName="/ppt/charts/chart20.xml" ContentType="application/vnd.openxmlformats-officedocument.drawingml.chart+xml"/>
  <Override PartName="/ppt/drawings/drawing5.xml" ContentType="application/vnd.openxmlformats-officedocument.drawingml.chartshapes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drawings/drawing6.xml" ContentType="application/vnd.openxmlformats-officedocument.drawingml.chartshapes+xml"/>
  <Override PartName="/ppt/charts/chart23.xml" ContentType="application/vnd.openxmlformats-officedocument.drawingml.chart+xml"/>
  <Override PartName="/ppt/drawings/drawing7.xml" ContentType="application/vnd.openxmlformats-officedocument.drawingml.chartshapes+xml"/>
  <Override PartName="/ppt/charts/chart24.xml" ContentType="application/vnd.openxmlformats-officedocument.drawingml.chart+xml"/>
  <Override PartName="/ppt/drawings/drawing8.xml" ContentType="application/vnd.openxmlformats-officedocument.drawingml.chartshapes+xml"/>
  <Override PartName="/ppt/charts/chart2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6.xml" ContentType="application/vnd.openxmlformats-officedocument.drawingml.chart+xml"/>
  <Override PartName="/ppt/drawings/drawing9.xml" ContentType="application/vnd.openxmlformats-officedocument.drawingml.chartshapes+xml"/>
  <Override PartName="/ppt/charts/chart27.xml" ContentType="application/vnd.openxmlformats-officedocument.drawingml.chart+xml"/>
  <Override PartName="/ppt/drawings/drawing10.xml" ContentType="application/vnd.openxmlformats-officedocument.drawingml.chartshapes+xml"/>
  <Override PartName="/ppt/charts/chart28.xml" ContentType="application/vnd.openxmlformats-officedocument.drawingml.chart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drawings/drawing12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97" r:id="rId2"/>
    <p:sldId id="257" r:id="rId3"/>
    <p:sldId id="290" r:id="rId4"/>
    <p:sldId id="258" r:id="rId5"/>
    <p:sldId id="287" r:id="rId6"/>
    <p:sldId id="260" r:id="rId7"/>
    <p:sldId id="300" r:id="rId8"/>
    <p:sldId id="294" r:id="rId9"/>
    <p:sldId id="295" r:id="rId10"/>
    <p:sldId id="296" r:id="rId11"/>
    <p:sldId id="270" r:id="rId12"/>
    <p:sldId id="283" r:id="rId13"/>
    <p:sldId id="298" r:id="rId14"/>
    <p:sldId id="291" r:id="rId15"/>
    <p:sldId id="261" r:id="rId16"/>
    <p:sldId id="262" r:id="rId17"/>
    <p:sldId id="292" r:id="rId18"/>
    <p:sldId id="272" r:id="rId19"/>
    <p:sldId id="288" r:id="rId20"/>
    <p:sldId id="299" r:id="rId21"/>
    <p:sldId id="271" r:id="rId22"/>
    <p:sldId id="273" r:id="rId23"/>
    <p:sldId id="274" r:id="rId24"/>
    <p:sldId id="275" r:id="rId25"/>
    <p:sldId id="276" r:id="rId26"/>
    <p:sldId id="266" r:id="rId27"/>
    <p:sldId id="280" r:id="rId28"/>
    <p:sldId id="281" r:id="rId29"/>
    <p:sldId id="277" r:id="rId30"/>
    <p:sldId id="265" r:id="rId31"/>
    <p:sldId id="263" r:id="rId32"/>
    <p:sldId id="286" r:id="rId33"/>
    <p:sldId id="268" r:id="rId34"/>
    <p:sldId id="269" r:id="rId35"/>
    <p:sldId id="264" r:id="rId36"/>
    <p:sldId id="267" r:id="rId37"/>
    <p:sldId id="282" r:id="rId38"/>
    <p:sldId id="279" r:id="rId39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6A6"/>
    <a:srgbClr val="36583A"/>
    <a:srgbClr val="56583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71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-2322" y="-9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28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200" b="1" cap="none" spc="0">
              <a:ln w="1905">
                <a:noFill/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525498397061633"/>
          <c:y val="0.21396034998982588"/>
          <c:w val="0.81044467281413179"/>
          <c:h val="0.401344703529673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Среднедушевой денежный доход (за месяц), руб.
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5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0"/>
                  <c:y val="5.827620460471712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092323075213867E-3"/>
                  <c:y val="1.23552448420763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092323075213867E-3"/>
                  <c:y val="-3.64060855983322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636929230085547E-2"/>
                  <c:y val="-5.62302717998653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228391289856683E-2"/>
                  <c:y val="-0.1001543129194795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0.1237248148898488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solidFill>
                      <a:srgbClr val="C00000"/>
                    </a:solidFill>
                    <a:latin typeface="Calibri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 отчет</c:v>
                </c:pt>
                <c:pt idx="1">
                  <c:v>2017 отчет</c:v>
                </c:pt>
                <c:pt idx="2">
                  <c:v>2018 оценка</c:v>
                </c:pt>
                <c:pt idx="3">
                  <c:v>2019 прогноз</c:v>
                </c:pt>
                <c:pt idx="4">
                  <c:v>2020 прогноз</c:v>
                </c:pt>
                <c:pt idx="5">
                  <c:v>2021 прогноз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57252.6</c:v>
                </c:pt>
                <c:pt idx="1">
                  <c:v>62041.3</c:v>
                </c:pt>
                <c:pt idx="2">
                  <c:v>68245.399999999994</c:v>
                </c:pt>
                <c:pt idx="3">
                  <c:v>72954.3</c:v>
                </c:pt>
                <c:pt idx="4">
                  <c:v>76747.899999999994</c:v>
                </c:pt>
                <c:pt idx="5">
                  <c:v>80738.8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146368"/>
        <c:axId val="119147904"/>
      </c:barChart>
      <c:catAx>
        <c:axId val="119146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Calibri" pitchFamily="34" charset="0"/>
              </a:defRPr>
            </a:pPr>
            <a:endParaRPr lang="ru-RU"/>
          </a:p>
        </c:txPr>
        <c:crossAx val="119147904"/>
        <c:crosses val="autoZero"/>
        <c:auto val="1"/>
        <c:lblAlgn val="ctr"/>
        <c:lblOffset val="100"/>
        <c:noMultiLvlLbl val="0"/>
      </c:catAx>
      <c:valAx>
        <c:axId val="119147904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119146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налоги на имущество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2356.6</c:v>
                </c:pt>
                <c:pt idx="1">
                  <c:v>2644</c:v>
                </c:pt>
                <c:pt idx="2">
                  <c:v>2430</c:v>
                </c:pt>
                <c:pt idx="3">
                  <c:v>2650</c:v>
                </c:pt>
                <c:pt idx="4">
                  <c:v>2756</c:v>
                </c:pt>
                <c:pt idx="5">
                  <c:v>2866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акцизы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1667.1</c:v>
                </c:pt>
                <c:pt idx="1">
                  <c:v>1248.4000000000001</c:v>
                </c:pt>
                <c:pt idx="2">
                  <c:v>1065</c:v>
                </c:pt>
                <c:pt idx="3">
                  <c:v>1317.2</c:v>
                </c:pt>
                <c:pt idx="4">
                  <c:v>1317.2</c:v>
                </c:pt>
                <c:pt idx="5">
                  <c:v>1317.2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госпошлина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#,##0.0</c:formatCode>
                <c:ptCount val="6"/>
                <c:pt idx="0">
                  <c:v>1667.8</c:v>
                </c:pt>
                <c:pt idx="1">
                  <c:v>1328.8</c:v>
                </c:pt>
                <c:pt idx="2">
                  <c:v>1437.6</c:v>
                </c:pt>
                <c:pt idx="3">
                  <c:v>1700</c:v>
                </c:pt>
                <c:pt idx="4">
                  <c:v>1768</c:v>
                </c:pt>
                <c:pt idx="5">
                  <c:v>1838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ЕНВД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Лист1!$E$2:$E$7</c:f>
              <c:numCache>
                <c:formatCode>#,##0.0</c:formatCode>
                <c:ptCount val="6"/>
                <c:pt idx="0">
                  <c:v>10873.5</c:v>
                </c:pt>
                <c:pt idx="1">
                  <c:v>10257.5</c:v>
                </c:pt>
                <c:pt idx="2">
                  <c:v>9784.5</c:v>
                </c:pt>
                <c:pt idx="3">
                  <c:v>8850</c:v>
                </c:pt>
                <c:pt idx="4">
                  <c:v>8900</c:v>
                </c:pt>
                <c:pt idx="5">
                  <c:v>2385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Лист1!$F$2:$F$7</c:f>
              <c:numCache>
                <c:formatCode>#,##0.0</c:formatCode>
                <c:ptCount val="6"/>
                <c:pt idx="0">
                  <c:v>636727.19999999995</c:v>
                </c:pt>
                <c:pt idx="1">
                  <c:v>500290.7</c:v>
                </c:pt>
                <c:pt idx="2">
                  <c:v>564671.69999999995</c:v>
                </c:pt>
                <c:pt idx="3">
                  <c:v>582347.19999999995</c:v>
                </c:pt>
                <c:pt idx="4">
                  <c:v>622347</c:v>
                </c:pt>
                <c:pt idx="5">
                  <c:v>647250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налог на прибыль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Лист1!$G$2:$G$7</c:f>
              <c:numCache>
                <c:formatCode>#,##0.0</c:formatCode>
                <c:ptCount val="6"/>
                <c:pt idx="0">
                  <c:v>570110.80000000005</c:v>
                </c:pt>
                <c:pt idx="1">
                  <c:v>704627.19999999995</c:v>
                </c:pt>
                <c:pt idx="2">
                  <c:v>723375</c:v>
                </c:pt>
                <c:pt idx="3">
                  <c:v>562700</c:v>
                </c:pt>
                <c:pt idx="4">
                  <c:v>605200</c:v>
                </c:pt>
                <c:pt idx="5">
                  <c:v>608600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192512"/>
        <c:axId val="154198400"/>
        <c:axId val="154194816"/>
      </c:bar3DChart>
      <c:catAx>
        <c:axId val="154192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4198400"/>
        <c:crosses val="autoZero"/>
        <c:auto val="1"/>
        <c:lblAlgn val="ctr"/>
        <c:lblOffset val="100"/>
        <c:noMultiLvlLbl val="0"/>
      </c:catAx>
      <c:valAx>
        <c:axId val="154198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/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4192512"/>
        <c:crosses val="autoZero"/>
        <c:crossBetween val="between"/>
      </c:valAx>
      <c:serAx>
        <c:axId val="154194816"/>
        <c:scaling>
          <c:orientation val="minMax"/>
        </c:scaling>
        <c:delete val="0"/>
        <c:axPos val="b"/>
        <c:majorTickMark val="out"/>
        <c:minorTickMark val="none"/>
        <c:tickLblPos val="none"/>
        <c:crossAx val="154198400"/>
        <c:crosses val="autoZero"/>
      </c:serAx>
    </c:plotArea>
    <c:legend>
      <c:legendPos val="b"/>
      <c:layout/>
      <c:overlay val="0"/>
      <c:txPr>
        <a:bodyPr/>
        <a:lstStyle/>
        <a:p>
          <a:pPr>
            <a:defRPr sz="1000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Pt>
            <c:idx val="0"/>
            <c:bubble3D val="0"/>
            <c:explosion val="15"/>
          </c:dPt>
          <c:dPt>
            <c:idx val="2"/>
            <c:bubble3D val="0"/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>
                      <a:latin typeface="Calibri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0912312153995469"/>
                  <c:y val="-0.2844138596250475"/>
                </c:manualLayout>
              </c:layout>
              <c:spPr/>
              <c:txPr>
                <a:bodyPr/>
                <a:lstStyle/>
                <a:p>
                  <a:pPr>
                    <a:defRPr sz="800">
                      <a:latin typeface="Calibri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9319991699035538E-2"/>
                  <c:y val="2.6397495038635307E-2"/>
                </c:manualLayout>
              </c:layout>
              <c:spPr/>
              <c:txPr>
                <a:bodyPr/>
                <a:lstStyle/>
                <a:p>
                  <a:pPr>
                    <a:defRPr sz="800">
                      <a:latin typeface="Calibri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607990.4</c:v>
                </c:pt>
                <c:pt idx="1">
                  <c:v>1159564.3999999999</c:v>
                </c:pt>
                <c:pt idx="2">
                  <c:v>75219.7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61625617346997E-2"/>
          <c:w val="0.5557292213473316"/>
          <c:h val="0.846467975032722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7"/>
          </c:dPt>
          <c:cat>
            <c:strRef>
              <c:f>Лист1!$A$2:$A$4</c:f>
              <c:strCache>
                <c:ptCount val="3"/>
                <c:pt idx="0">
                  <c:v>Федеральный бюджет 657 389,1</c:v>
                </c:pt>
                <c:pt idx="1">
                  <c:v>Бюджет края 5 324 851,8</c:v>
                </c:pt>
                <c:pt idx="2">
                  <c:v>Бюджет района 591 650,2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657389.1</c:v>
                </c:pt>
                <c:pt idx="1">
                  <c:v>5324851.8</c:v>
                </c:pt>
                <c:pt idx="2">
                  <c:v>591650.19999999995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49843599027717461"/>
          <c:y val="1.5337256611625641E-2"/>
          <c:w val="0.48190836540047738"/>
          <c:h val="0.72037728114662281"/>
        </c:manualLayout>
      </c:layout>
      <c:overlay val="0"/>
      <c:txPr>
        <a:bodyPr/>
        <a:lstStyle/>
        <a:p>
          <a:pPr>
            <a:defRPr sz="1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61625617346997E-2"/>
          <c:w val="0.5557292213473316"/>
          <c:h val="0.846467975032722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7"/>
          </c:dPt>
          <c:cat>
            <c:strRef>
              <c:f>Лист1!$A$2:$A$4</c:f>
              <c:strCache>
                <c:ptCount val="3"/>
                <c:pt idx="0">
                  <c:v>Федеральный бюджет 633 456,4</c:v>
                </c:pt>
                <c:pt idx="1">
                  <c:v>Бюджет края 5 130 997,2</c:v>
                </c:pt>
                <c:pt idx="2">
                  <c:v>Бюджет района 570 110,8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633456.4</c:v>
                </c:pt>
                <c:pt idx="1">
                  <c:v>5130997.2</c:v>
                </c:pt>
                <c:pt idx="2">
                  <c:v>570110.80000000005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0615730491121302"/>
          <c:y val="0"/>
          <c:w val="0.46884288252740086"/>
          <c:h val="0.72037728114662281"/>
        </c:manualLayout>
      </c:layout>
      <c:overlay val="0"/>
      <c:txPr>
        <a:bodyPr/>
        <a:lstStyle/>
        <a:p>
          <a:pPr>
            <a:defRPr sz="1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4.5053515620624381E-2"/>
          <c:w val="0.5557292213473316"/>
          <c:h val="0.846467975032722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7"/>
          </c:dPt>
          <c:cat>
            <c:strRef>
              <c:f>Лист1!$A$2:$A$4</c:f>
              <c:strCache>
                <c:ptCount val="3"/>
                <c:pt idx="0">
                  <c:v>Федеральный бюджет 939 325,8</c:v>
                </c:pt>
                <c:pt idx="1">
                  <c:v>Бюджет края 7 608 538,8</c:v>
                </c:pt>
                <c:pt idx="2">
                  <c:v>Бюджет района 845 393,2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939325.8</c:v>
                </c:pt>
                <c:pt idx="1">
                  <c:v>7608538.7999999998</c:v>
                </c:pt>
                <c:pt idx="2">
                  <c:v>845393.2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1826434683792766"/>
          <c:y val="0"/>
          <c:w val="0.47893817042304448"/>
          <c:h val="0.72037728114662281"/>
        </c:manualLayout>
      </c:layout>
      <c:overlay val="0"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краевой бюджет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факт</c:v>
                </c:pt>
                <c:pt idx="1">
                  <c:v>2018 план</c:v>
                </c:pt>
                <c:pt idx="2">
                  <c:v>2019 проект</c:v>
                </c:pt>
                <c:pt idx="3">
                  <c:v>2020 проект</c:v>
                </c:pt>
                <c:pt idx="4">
                  <c:v>2021 проект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34163.699999999997</c:v>
                </c:pt>
                <c:pt idx="1">
                  <c:v>31394.9</c:v>
                </c:pt>
                <c:pt idx="2">
                  <c:v>18960.8</c:v>
                </c:pt>
                <c:pt idx="3">
                  <c:v>19700.3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 района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факт</c:v>
                </c:pt>
                <c:pt idx="1">
                  <c:v>2018 план</c:v>
                </c:pt>
                <c:pt idx="2">
                  <c:v>2019 проект</c:v>
                </c:pt>
                <c:pt idx="3">
                  <c:v>2020 проект</c:v>
                </c:pt>
                <c:pt idx="4">
                  <c:v>2021 проект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42249.7</c:v>
                </c:pt>
                <c:pt idx="1">
                  <c:v>20508.3</c:v>
                </c:pt>
                <c:pt idx="2">
                  <c:v>14602.7</c:v>
                </c:pt>
                <c:pt idx="3">
                  <c:v>12447.7</c:v>
                </c:pt>
                <c:pt idx="4">
                  <c:v>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284992"/>
        <c:axId val="47286528"/>
        <c:axId val="0"/>
      </c:bar3DChart>
      <c:catAx>
        <c:axId val="472849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alibri" pitchFamily="34" charset="0"/>
              </a:defRPr>
            </a:pPr>
            <a:endParaRPr lang="ru-RU"/>
          </a:p>
        </c:txPr>
        <c:crossAx val="47286528"/>
        <c:crosses val="autoZero"/>
        <c:auto val="1"/>
        <c:lblAlgn val="ctr"/>
        <c:lblOffset val="100"/>
        <c:noMultiLvlLbl val="0"/>
      </c:catAx>
      <c:valAx>
        <c:axId val="47286528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4728499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900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66515647690513E-2"/>
          <c:y val="0.23719632190134962"/>
          <c:w val="0.44772037429737416"/>
          <c:h val="0.4266662152151474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5"/>
            <c:bubble3D val="0"/>
            <c:explosion val="25"/>
          </c:dPt>
          <c:dLbls>
            <c:dLbl>
              <c:idx val="0"/>
              <c:layout>
                <c:manualLayout>
                  <c:x val="-4.5064338804739312E-2"/>
                  <c:y val="3.7024565118803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604321327434202E-2"/>
                  <c:y val="-2.5708317173420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3472716369999015E-2"/>
                  <c:y val="-3.38804104925541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0538577896688863E-2"/>
                  <c:y val="9.46693835839915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1317.2</c:v>
                </c:pt>
                <c:pt idx="1">
                  <c:v>198.4</c:v>
                </c:pt>
                <c:pt idx="2">
                  <c:v>200</c:v>
                </c:pt>
                <c:pt idx="3">
                  <c:v>600</c:v>
                </c:pt>
                <c:pt idx="4">
                  <c:v>11704.7</c:v>
                </c:pt>
                <c:pt idx="5">
                  <c:v>18960.8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33563,491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3.9245023707456417</c:v>
                </c:pt>
                <c:pt idx="1">
                  <c:v>0.59111848645303322</c:v>
                </c:pt>
                <c:pt idx="2">
                  <c:v>0.59588557102120276</c:v>
                </c:pt>
                <c:pt idx="3">
                  <c:v>1.7876567130636081</c:v>
                </c:pt>
                <c:pt idx="4">
                  <c:v>34.873309215659361</c:v>
                </c:pt>
                <c:pt idx="5">
                  <c:v>56.492335675094111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455482330871797E-2"/>
          <c:y val="3.532350572158649E-2"/>
          <c:w val="0.72751311945731523"/>
          <c:h val="0.738538440955699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48019317298078E-2"/>
                  <c:y val="-3.1494516482295618E-3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>
                        <a:latin typeface="Calibri" pitchFamily="34" charset="0"/>
                      </a:rPr>
                      <a:t>388 763,1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48019317298078E-2"/>
                  <c:y val="-3.1494516482295618E-3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>
                        <a:latin typeface="Calibri" pitchFamily="34" charset="0"/>
                      </a:rPr>
                      <a:t>388 741,6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48019317298078E-2"/>
                  <c:y val="-3.1494516482295618E-3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>
                        <a:latin typeface="Calibri" pitchFamily="34" charset="0"/>
                      </a:rPr>
                      <a:t>388 230,6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388763.1</c:v>
                </c:pt>
                <c:pt idx="1">
                  <c:v>388741.6</c:v>
                </c:pt>
                <c:pt idx="2">
                  <c:v>388230.6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000" dirty="0" smtClean="0">
                        <a:solidFill>
                          <a:schemeClr val="bg1"/>
                        </a:solidFill>
                        <a:latin typeface="Calibri" pitchFamily="34" charset="0"/>
                      </a:rPr>
                      <a:t>219 227,3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000" dirty="0" smtClean="0">
                        <a:solidFill>
                          <a:schemeClr val="bg1"/>
                        </a:solidFill>
                        <a:latin typeface="Calibri" pitchFamily="34" charset="0"/>
                      </a:rPr>
                      <a:t>219 966,8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000" dirty="0" smtClean="0">
                        <a:solidFill>
                          <a:schemeClr val="bg1"/>
                        </a:solidFill>
                        <a:latin typeface="Calibri" pitchFamily="34" charset="0"/>
                      </a:rPr>
                      <a:t>200 266,5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219227.3</c:v>
                </c:pt>
                <c:pt idx="1">
                  <c:v>219966.8</c:v>
                </c:pt>
                <c:pt idx="2">
                  <c:v>200266.5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Общий объем МБТ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100"/>
        <c:axId val="153638016"/>
        <c:axId val="153639552"/>
      </c:barChart>
      <c:catAx>
        <c:axId val="153638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53639552"/>
        <c:crosses val="autoZero"/>
        <c:auto val="1"/>
        <c:lblAlgn val="ctr"/>
        <c:lblOffset val="100"/>
        <c:noMultiLvlLbl val="0"/>
      </c:catAx>
      <c:valAx>
        <c:axId val="153639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36380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>
                <a:latin typeface="Calibri" pitchFamily="34" charset="0"/>
              </a:defRPr>
            </a:pPr>
            <a:endParaRPr lang="ru-RU"/>
          </a:p>
        </c:txPr>
      </c:dTable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869958493936889"/>
          <c:y val="0.10271395261809493"/>
          <c:w val="0.58973434794972612"/>
          <c:h val="0.7945720947638100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5"/>
            <c:bubble3D val="0"/>
            <c:explosion val="18"/>
          </c:dPt>
          <c:dLbls>
            <c:dLbl>
              <c:idx val="5"/>
              <c:layout>
                <c:manualLayout>
                  <c:x val="-0.12934158398178322"/>
                  <c:y val="9.46362877457612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9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ЖКХ</c:v>
                </c:pt>
                <c:pt idx="3">
                  <c:v>Национальная экономика</c:v>
                </c:pt>
                <c:pt idx="4">
                  <c:v>Образование 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2224.1999999999998</c:v>
                </c:pt>
                <c:pt idx="1">
                  <c:v>491.2</c:v>
                </c:pt>
                <c:pt idx="2">
                  <c:v>101614.9</c:v>
                </c:pt>
                <c:pt idx="3">
                  <c:v>19681.8</c:v>
                </c:pt>
                <c:pt idx="4">
                  <c:v>234469.5</c:v>
                </c:pt>
                <c:pt idx="5">
                  <c:v>49509.5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61427433988816"/>
          <c:y val="0.24491117103802404"/>
          <c:w val="0.81455764174350997"/>
          <c:h val="0.519041811483098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изменение остатков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 дефицит -20 954,5</c:v>
                </c:pt>
                <c:pt idx="1">
                  <c:v>2018  дефицит -130 703,8</c:v>
                </c:pt>
                <c:pt idx="2">
                  <c:v>2019  дефицит - 101 962,7</c:v>
                </c:pt>
                <c:pt idx="3">
                  <c:v>2020  дефицит - 96 534,2</c:v>
                </c:pt>
                <c:pt idx="4">
                  <c:v>2021 сбалансированность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20954.5</c:v>
                </c:pt>
                <c:pt idx="1">
                  <c:v>39296.199999999997</c:v>
                </c:pt>
                <c:pt idx="2">
                  <c:v>1962.7</c:v>
                </c:pt>
                <c:pt idx="3">
                  <c:v>21534.3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полученные от кредитных организаций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1.7636929230085547E-2"/>
                  <c:y val="-7.71994080973466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 дефицит -20 954,5</c:v>
                </c:pt>
                <c:pt idx="1">
                  <c:v>2018  дефицит -130 703,8</c:v>
                </c:pt>
                <c:pt idx="2">
                  <c:v>2019  дефицит - 101 962,7</c:v>
                </c:pt>
                <c:pt idx="3">
                  <c:v>2020  дефицит - 96 534,2</c:v>
                </c:pt>
                <c:pt idx="4">
                  <c:v>2021 сбалансированность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1">
                  <c:v>230000</c:v>
                </c:pt>
                <c:pt idx="2">
                  <c:v>395000</c:v>
                </c:pt>
                <c:pt idx="3">
                  <c:v>460000</c:v>
                </c:pt>
                <c:pt idx="4">
                  <c:v>460000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погашение кредитов от кредитных организаций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3.5273858460171094E-2"/>
                  <c:y val="3.3453076842183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092323075213866E-2"/>
                  <c:y val="2.57331360324488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8394545550317368E-3"/>
                  <c:y val="2.9157287600012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 дефицит -20 954,5</c:v>
                </c:pt>
                <c:pt idx="1">
                  <c:v>2018  дефицит -130 703,8</c:v>
                </c:pt>
                <c:pt idx="2">
                  <c:v>2019  дефицит - 101 962,7</c:v>
                </c:pt>
                <c:pt idx="3">
                  <c:v>2020  дефицит - 96 534,2</c:v>
                </c:pt>
                <c:pt idx="4">
                  <c:v>2021 сбалансированность</c:v>
                </c:pt>
              </c:strCache>
            </c:strRef>
          </c:cat>
          <c:val>
            <c:numRef>
              <c:f>Лист1!$D$2:$D$6</c:f>
              <c:numCache>
                <c:formatCode>#,##0.0</c:formatCode>
                <c:ptCount val="5"/>
                <c:pt idx="1">
                  <c:v>210000</c:v>
                </c:pt>
                <c:pt idx="2">
                  <c:v>145000</c:v>
                </c:pt>
                <c:pt idx="3">
                  <c:v>385000</c:v>
                </c:pt>
                <c:pt idx="4">
                  <c:v>460000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получение бюджетных кредитов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1757952820057031E-2"/>
                  <c:y val="3.08797632389386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 дефицит -20 954,5</c:v>
                </c:pt>
                <c:pt idx="1">
                  <c:v>2018  дефицит -130 703,8</c:v>
                </c:pt>
                <c:pt idx="2">
                  <c:v>2019  дефицит - 101 962,7</c:v>
                </c:pt>
                <c:pt idx="3">
                  <c:v>2020  дефицит - 96 534,2</c:v>
                </c:pt>
                <c:pt idx="4">
                  <c:v>2021 сбалансированность</c:v>
                </c:pt>
              </c:strCache>
            </c:strRef>
          </c:cat>
          <c:val>
            <c:numRef>
              <c:f>Лист1!$E$2:$E$6</c:f>
              <c:numCache>
                <c:formatCode>#,##0.0</c:formatCode>
                <c:ptCount val="5"/>
                <c:pt idx="1">
                  <c:v>150000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погашение бюджетных кредитов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1.1431600192571195E-2"/>
                  <c:y val="4.8738357022339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2017  дефицит -20 954,5</c:v>
                </c:pt>
                <c:pt idx="1">
                  <c:v>2018  дефицит -130 703,8</c:v>
                </c:pt>
                <c:pt idx="2">
                  <c:v>2019  дефицит - 101 962,7</c:v>
                </c:pt>
                <c:pt idx="3">
                  <c:v>2020  дефицит - 96 534,2</c:v>
                </c:pt>
                <c:pt idx="4">
                  <c:v>2021 сбалансированность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2" formatCode="#,##0.0">
                  <c:v>150000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8864384"/>
        <c:axId val="168874368"/>
        <c:axId val="0"/>
      </c:bar3DChart>
      <c:catAx>
        <c:axId val="1688643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3780000" anchor="t" anchorCtr="0"/>
          <a:lstStyle/>
          <a:p>
            <a:pPr>
              <a:defRPr sz="800" baseline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8874368"/>
        <c:crosses val="autoZero"/>
        <c:auto val="1"/>
        <c:lblAlgn val="ctr"/>
        <c:lblOffset val="100"/>
        <c:noMultiLvlLbl val="0"/>
      </c:catAx>
      <c:valAx>
        <c:axId val="16887436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tx2"/>
                </a:solidFill>
                <a:latin typeface="Calibri" pitchFamily="34" charset="0"/>
              </a:defRPr>
            </a:pPr>
            <a:endParaRPr lang="ru-RU"/>
          </a:p>
        </c:txPr>
        <c:crossAx val="168864384"/>
        <c:crossesAt val="1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000">
              <a:solidFill>
                <a:schemeClr val="tx2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900" b="1" cap="none" spc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defRPr>
            </a:pPr>
            <a:r>
              <a:rPr lang="ru-RU" sz="1200" b="1" cap="none" spc="0" dirty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Численность населения , в среднем за период, чел.</a:t>
            </a:r>
            <a:r>
              <a:rPr lang="ru-RU" sz="900" b="1" cap="none" spc="0" dirty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
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525498397061633"/>
          <c:y val="0.21396034998982588"/>
          <c:w val="0.81044467281413179"/>
          <c:h val="0.401344703529673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, в среднем за период, чел.
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5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rgbClr val="C00000"/>
                    </a:solidFill>
                    <a:latin typeface="Calibri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 отчет</c:v>
                </c:pt>
                <c:pt idx="1">
                  <c:v>2017 отчет</c:v>
                </c:pt>
                <c:pt idx="2">
                  <c:v>2018 оценка</c:v>
                </c:pt>
                <c:pt idx="3">
                  <c:v>2019 прогноз</c:v>
                </c:pt>
                <c:pt idx="4">
                  <c:v>2020 прогноз</c:v>
                </c:pt>
                <c:pt idx="5">
                  <c:v>2021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11812</c:v>
                </c:pt>
                <c:pt idx="1">
                  <c:v>11232</c:v>
                </c:pt>
                <c:pt idx="2">
                  <c:v>10965</c:v>
                </c:pt>
                <c:pt idx="3">
                  <c:v>10733</c:v>
                </c:pt>
                <c:pt idx="4">
                  <c:v>10536</c:v>
                </c:pt>
                <c:pt idx="5">
                  <c:v>10372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183552"/>
        <c:axId val="114193536"/>
      </c:barChart>
      <c:catAx>
        <c:axId val="114183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Calibri" pitchFamily="34" charset="0"/>
              </a:defRPr>
            </a:pPr>
            <a:endParaRPr lang="ru-RU"/>
          </a:p>
        </c:txPr>
        <c:crossAx val="114193536"/>
        <c:crosses val="autoZero"/>
        <c:auto val="1"/>
        <c:lblAlgn val="ctr"/>
        <c:lblOffset val="100"/>
        <c:noMultiLvlLbl val="0"/>
      </c:catAx>
      <c:valAx>
        <c:axId val="11419353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418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823992985441928"/>
          <c:y val="1.9548753842165686E-2"/>
          <c:w val="0.88037693817684559"/>
          <c:h val="0.8513203666705848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9CC00"/>
            </a:solidFill>
          </c:spPr>
          <c:invertIfNegative val="0"/>
          <c:dLbls>
            <c:txPr>
              <a:bodyPr/>
              <a:lstStyle/>
              <a:p>
                <a:pPr>
                  <a:defRPr sz="10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
отчет</c:v>
                </c:pt>
                <c:pt idx="1">
                  <c:v>2017
отчет</c:v>
                </c:pt>
                <c:pt idx="2">
                  <c:v>2018
план</c:v>
                </c:pt>
                <c:pt idx="3">
                  <c:v>2019
план</c:v>
                </c:pt>
                <c:pt idx="4">
                  <c:v>2020        план
</c:v>
                </c:pt>
                <c:pt idx="5">
                  <c:v>2021                                           план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356007.3</c:v>
                </c:pt>
                <c:pt idx="1">
                  <c:v>20954.5</c:v>
                </c:pt>
                <c:pt idx="2">
                  <c:v>130703.8</c:v>
                </c:pt>
                <c:pt idx="3">
                  <c:v>101962.7</c:v>
                </c:pt>
                <c:pt idx="4">
                  <c:v>96534.2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760448"/>
        <c:axId val="168761984"/>
        <c:axId val="0"/>
      </c:bar3DChart>
      <c:catAx>
        <c:axId val="168760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8761984"/>
        <c:crosses val="autoZero"/>
        <c:auto val="1"/>
        <c:lblAlgn val="ctr"/>
        <c:lblOffset val="100"/>
        <c:noMultiLvlLbl val="0"/>
      </c:catAx>
      <c:valAx>
        <c:axId val="168761984"/>
        <c:scaling>
          <c:orientation val="minMax"/>
        </c:scaling>
        <c:delete val="0"/>
        <c:axPos val="l"/>
        <c:numFmt formatCode="#,##0.0" sourceLinked="0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8760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033819815816262"/>
          <c:y val="2.3217055894855336E-2"/>
          <c:w val="0.38330012881451614"/>
          <c:h val="0.9257876987808326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Lbls>
            <c:dLbl>
              <c:idx val="0"/>
              <c:layout>
                <c:manualLayout>
                  <c:x val="3.5750532223146378E-2"/>
                  <c:y val="-8.35359518675054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75053222314637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517269852899225E-2"/>
                  <c:y val="-4.1767975933752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2434113927281353E-2"/>
                  <c:y val="4.1767975933752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673432681653990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9584220371910628E-2"/>
                  <c:y val="-8.35359518675054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0486822785456271"/>
                  <c:y val="3.828686897942904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7875247344889608"/>
                  <c:y val="-4.1767975933752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1882861363752375"/>
                  <c:y val="4.1767975933752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.20020298044961979"/>
                  <c:y val="7.52828590414417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0">
                  <c:v>Обслуживание муниципального долга</c:v>
                </c:pt>
                <c:pt idx="1">
                  <c:v>Средства массовой информации</c:v>
                </c:pt>
                <c:pt idx="2">
                  <c:v>Национальная безопасность, национальная оборона</c:v>
                </c:pt>
                <c:pt idx="3">
                  <c:v>Физическая культура и спорт</c:v>
                </c:pt>
                <c:pt idx="4">
                  <c:v>Социальная политика</c:v>
                </c:pt>
                <c:pt idx="5">
                  <c:v>Национальная экономика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Жилищно-коммунальное хозяйство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19</c:v>
                </c:pt>
                <c:pt idx="1">
                  <c:v>25</c:v>
                </c:pt>
                <c:pt idx="2">
                  <c:v>34</c:v>
                </c:pt>
                <c:pt idx="3">
                  <c:v>68</c:v>
                </c:pt>
                <c:pt idx="4">
                  <c:v>84</c:v>
                </c:pt>
                <c:pt idx="5">
                  <c:v>106</c:v>
                </c:pt>
                <c:pt idx="6">
                  <c:v>119</c:v>
                </c:pt>
                <c:pt idx="7">
                  <c:v>294</c:v>
                </c:pt>
                <c:pt idx="8">
                  <c:v>588</c:v>
                </c:pt>
                <c:pt idx="9">
                  <c:v>608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68937344"/>
        <c:axId val="168935808"/>
      </c:barChart>
      <c:valAx>
        <c:axId val="168935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8937344"/>
        <c:crosses val="autoZero"/>
        <c:crossBetween val="between"/>
      </c:valAx>
      <c:catAx>
        <c:axId val="168937344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b="0">
                <a:latin typeface="Bookman Old Style" pitchFamily="18" charset="0"/>
              </a:defRPr>
            </a:pPr>
            <a:endParaRPr lang="ru-RU"/>
          </a:p>
        </c:txPr>
        <c:crossAx val="168935808"/>
        <c:crosses val="autoZero"/>
        <c:auto val="1"/>
        <c:lblAlgn val="l"/>
        <c:lblOffset val="100"/>
        <c:noMultiLvlLbl val="0"/>
      </c:catAx>
    </c:plotArea>
    <c:plotVisOnly val="1"/>
    <c:dispBlanksAs val="zero"/>
    <c:showDLblsOverMax val="0"/>
  </c:chart>
  <c:txPr>
    <a:bodyPr/>
    <a:lstStyle/>
    <a:p>
      <a:pPr>
        <a:defRPr sz="900" b="1" baseline="0">
          <a:solidFill>
            <a:schemeClr val="tx2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9.8729203009896904E-2"/>
                  <c:y val="-8.5599682828621779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3239291754178989"/>
                  <c:y val="3.7392664354351991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12386927853718203"/>
                  <c:y val="7.0314025180653605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8.3985377286121387E-3"/>
                  <c:y val="0.1107637866790139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1.0963728897847328E-2"/>
                  <c:y val="-3.309059615608223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7.0947363873149899E-2"/>
                  <c:y val="0.1581344627429947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-0.12358371115731409"/>
                  <c:y val="-1.0755825220851896E-3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-0.10229837778165742"/>
                  <c:y val="-4.3606530071789308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8.1697492165773461E-2"/>
                  <c:y val="1.340353383986365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1.0579732763379025E-2"/>
                  <c:y val="-9.0019474145688096E-3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0"/>
              <c:layout>
                <c:manualLayout>
                  <c:x val="-2.0278831452589925E-2"/>
                  <c:y val="-3.9573422976558727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1"/>
              <c:layout>
                <c:manualLayout>
                  <c:x val="6.2058356177649487E-2"/>
                  <c:y val="-0.10394247200618359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4"/>
              <c:layout>
                <c:manualLayout>
                  <c:x val="0"/>
                  <c:y val="-9.7828208946996315E-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sz="1000" b="0">
                    <a:solidFill>
                      <a:srgbClr val="36583A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LegendKey val="1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Лист1!$A$2:$A$12</c:f>
              <c:strCache>
                <c:ptCount val="11"/>
                <c:pt idx="0">
                  <c:v>Развитие образования </c:v>
                </c:pt>
                <c:pt idx="1">
                  <c:v>Система соц. защиты граждан</c:v>
                </c:pt>
                <c:pt idx="2">
                  <c:v>модернизация ЖКХ</c:v>
                </c:pt>
                <c:pt idx="3">
                  <c:v>Развитие культуры</c:v>
                </c:pt>
                <c:pt idx="4">
                  <c:v>Развитие  спорта  </c:v>
                </c:pt>
                <c:pt idx="5">
                  <c:v>Развитие транспортной системы</c:v>
                </c:pt>
                <c:pt idx="6">
                  <c:v>комфортное жилье</c:v>
                </c:pt>
                <c:pt idx="7">
                  <c:v>Управление мун. имуществом</c:v>
                </c:pt>
                <c:pt idx="8">
                  <c:v>Благоустройство</c:v>
                </c:pt>
                <c:pt idx="9">
                  <c:v>другие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615441</c:v>
                </c:pt>
                <c:pt idx="1">
                  <c:v>52519</c:v>
                </c:pt>
                <c:pt idx="2">
                  <c:v>506171.5</c:v>
                </c:pt>
                <c:pt idx="3">
                  <c:v>127231.8</c:v>
                </c:pt>
                <c:pt idx="4">
                  <c:v>78878.100000000006</c:v>
                </c:pt>
                <c:pt idx="5">
                  <c:v>74211.3</c:v>
                </c:pt>
                <c:pt idx="6">
                  <c:v>56040.9</c:v>
                </c:pt>
                <c:pt idx="7">
                  <c:v>80358.7</c:v>
                </c:pt>
                <c:pt idx="8">
                  <c:v>25147.4</c:v>
                </c:pt>
                <c:pt idx="9">
                  <c:v>131018.45</c:v>
                </c:pt>
                <c:pt idx="10">
                  <c:v>197718.04500000001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6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670444300985976E-2"/>
          <c:y val="8.37485792116483E-2"/>
          <c:w val="0.92054170422971804"/>
          <c:h val="0.8325028415767034"/>
        </c:manualLayout>
      </c:layout>
      <c:ofPieChart>
        <c:ofPieType val="bar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explosion val="1"/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4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408</c:v>
                </c:pt>
                <c:pt idx="1">
                  <c:v>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4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</c:v>
                </c:pt>
                <c:pt idx="1">
                  <c:v>19228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200708881808832E-2"/>
          <c:y val="6.5073911089676334E-2"/>
          <c:w val="0.8335513776421748"/>
          <c:h val="0.80484948728038652"/>
        </c:manualLayout>
      </c:layout>
      <c:ofPieChart>
        <c:ofPieType val="bar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6457199200088879"/>
                  <c:y val="-0.17002555271636485"/>
                </c:manualLayout>
              </c:layout>
              <c:tx>
                <c:rich>
                  <a:bodyPr/>
                  <a:lstStyle/>
                  <a:p>
                    <a:r>
                      <a:rPr lang="ru-RU" sz="800" b="0" dirty="0" smtClean="0">
                        <a:latin typeface="Times New Roman" pitchFamily="18" charset="0"/>
                        <a:cs typeface="Times New Roman" pitchFamily="18" charset="0"/>
                      </a:rPr>
                      <a:t>1 944 737,2 </a:t>
                    </a:r>
                  </a:p>
                  <a:p>
                    <a:r>
                      <a:rPr lang="ru-RU" sz="800" b="0" dirty="0" smtClean="0">
                        <a:latin typeface="Times New Roman" pitchFamily="18" charset="0"/>
                        <a:cs typeface="Times New Roman" pitchFamily="18" charset="0"/>
                      </a:rPr>
                      <a:t> (74</a:t>
                    </a:r>
                    <a:r>
                      <a:rPr lang="ru-RU" sz="800" b="0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800" b="0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r>
                      <a:rPr lang="ru-RU" sz="800" b="0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sz="14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-0.10942365831405938"/>
                  <c:y val="2.6595656038217976E-2"/>
                </c:manualLayout>
              </c:layout>
              <c:tx>
                <c:rich>
                  <a:bodyPr/>
                  <a:lstStyle/>
                  <a:p>
                    <a:r>
                      <a:rPr lang="ru-RU" sz="800" b="0" dirty="0" smtClean="0">
                        <a:latin typeface="Times New Roman" pitchFamily="18" charset="0"/>
                        <a:cs typeface="Times New Roman" pitchFamily="18" charset="0"/>
                      </a:rPr>
                      <a:t>510 081,3 </a:t>
                    </a:r>
                  </a:p>
                  <a:p>
                    <a:r>
                      <a:rPr lang="ru-RU" sz="800" b="0" dirty="0" smtClean="0">
                        <a:latin typeface="Times New Roman" pitchFamily="18" charset="0"/>
                        <a:cs typeface="Times New Roman" pitchFamily="18" charset="0"/>
                      </a:rPr>
                      <a:t>(26</a:t>
                    </a:r>
                    <a:r>
                      <a:rPr lang="en-US" sz="800" b="0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r>
                      <a:rPr lang="ru-RU" sz="800" b="0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8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1944737.2</c:v>
                </c:pt>
                <c:pt idx="1">
                  <c:v>510081.3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9"/>
          <c:dPt>
            <c:idx val="1"/>
            <c:bubble3D val="0"/>
            <c:spPr>
              <a:ln>
                <a:solidFill>
                  <a:schemeClr val="tx1"/>
                </a:solidFill>
              </a:ln>
            </c:spPr>
          </c:dPt>
          <c:dLbls>
            <c:dLbl>
              <c:idx val="1"/>
              <c:delete val="1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средства бюджета Северо-Енисейского района</c:v>
                </c:pt>
                <c:pt idx="1">
                  <c:v>средства краевого бюджета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373855.9</c:v>
                </c:pt>
                <c:pt idx="1">
                  <c:v>241585.1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/>
      </c:ofPieChart>
    </c:plotArea>
    <c:legend>
      <c:legendPos val="r"/>
      <c:layout/>
      <c:overlay val="0"/>
      <c:txPr>
        <a:bodyPr/>
        <a:lstStyle/>
        <a:p>
          <a:pPr>
            <a:defRPr sz="1000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3">
        <a:lumMod val="40000"/>
        <a:lumOff val="6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91025372219295"/>
          <c:y val="0.25432088094551236"/>
          <c:w val="0.5384702802056579"/>
          <c:h val="0.629974642316831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Создание комфортных условий проживания граждан</c:v>
                </c:pt>
              </c:strCache>
            </c:strRef>
          </c:tx>
          <c:dPt>
            <c:idx val="0"/>
            <c:bubble3D val="0"/>
            <c:explosion val="29"/>
          </c:dPt>
          <c:dPt>
            <c:idx val="2"/>
            <c:bubble3D val="0"/>
            <c:explosion val="18"/>
          </c:dPt>
          <c:dPt>
            <c:idx val="3"/>
            <c:bubble3D val="0"/>
            <c:explosion val="8"/>
          </c:dPt>
          <c:dPt>
            <c:idx val="4"/>
            <c:bubble3D val="0"/>
            <c:spPr>
              <a:gradFill rotWithShape="1">
                <a:gsLst>
                  <a:gs pos="0">
                    <a:schemeClr val="dk1">
                      <a:shade val="51000"/>
                      <a:satMod val="130000"/>
                    </a:schemeClr>
                  </a:gs>
                  <a:gs pos="80000">
                    <a:schemeClr val="dk1">
                      <a:shade val="93000"/>
                      <a:satMod val="130000"/>
                    </a:schemeClr>
                  </a:gs>
                  <a:gs pos="100000">
                    <a:schemeClr val="dk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cat>
            <c:strRef>
              <c:f>Лист1!$A$2:$A$6</c:f>
              <c:strCache>
                <c:ptCount val="5"/>
                <c:pt idx="0">
                  <c:v>16 кв жилой дом гп Северо-Енисейский на 2019 год - 4000,0 на 2020 год -64000,0</c:v>
                </c:pt>
                <c:pt idx="1">
                  <c:v>8 квартирный дом, ул. Новая, 9А, п. Брянка на 2019 год - 2500,0</c:v>
                </c:pt>
                <c:pt idx="2">
                  <c:v>8 квартирный дом, ул. Новая, 9Б, п. Брянка на 2019 год - 2500,0
</c:v>
                </c:pt>
                <c:pt idx="3">
                  <c:v>Коммунальная и транспортная инфраструктура микрорайона «Сосновый бор», гп Северо-Енисейский на 2019 год - 5000,0 на 2020 год - 16000,0
</c:v>
                </c:pt>
                <c:pt idx="4">
                  <c:v>Устройство пожарного пирса, ул. Первомайская, п. Тея на 2019 год - 58,2
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68000</c:v>
                </c:pt>
                <c:pt idx="1">
                  <c:v>2500</c:v>
                </c:pt>
                <c:pt idx="2">
                  <c:v>2500</c:v>
                </c:pt>
                <c:pt idx="3">
                  <c:v>21000</c:v>
                </c:pt>
                <c:pt idx="4">
                  <c:v>58.2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92117681189225"/>
          <c:y val="0.16159962906626332"/>
          <c:w val="0.58166459796116221"/>
          <c:h val="0.7182612594458723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Создание комфортных условий проживания граждан</c:v>
                </c:pt>
              </c:strCache>
            </c:strRef>
          </c:tx>
          <c:dPt>
            <c:idx val="0"/>
            <c:bubble3D val="0"/>
            <c:explosion val="12"/>
          </c:dPt>
          <c:dPt>
            <c:idx val="1"/>
            <c:bubble3D val="0"/>
            <c:explosion val="3"/>
          </c:dPt>
          <c:dPt>
            <c:idx val="3"/>
            <c:bubble3D val="0"/>
            <c:explosion val="8"/>
          </c:dPt>
          <c:cat>
            <c:strRef>
              <c:f>Лист1!$A$2:$A$6</c:f>
              <c:strCache>
                <c:ptCount val="5"/>
                <c:pt idx="0">
                  <c:v>Вторая очередь строительства водозабора подземных вод для хоз-питьевого водоснабжения, гп Северо-Енисейский на 2019 год - 48599,2
</c:v>
                </c:pt>
                <c:pt idx="1">
                  <c:v>Водозабор подземных вод для хозяйственно-питьевого водоснабжения», п. Тея на 2019 год - 2000,0
</c:v>
                </c:pt>
                <c:pt idx="2">
                  <c:v>Водозабор подземных вод для хозяйственно-питьевого водоснабжения, п. Новая Калами на 2019 год - 2000,0
</c:v>
                </c:pt>
                <c:pt idx="3">
                  <c:v>Реконструкция здания котельной, п. Брянка на 2019 год - 11776,8
</c:v>
                </c:pt>
                <c:pt idx="4">
                  <c:v>Полигон твердых коммунальных отходов, п. Новая Калами на 2019 год - 2000,0
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48599.199999999997</c:v>
                </c:pt>
                <c:pt idx="1">
                  <c:v>2000</c:v>
                </c:pt>
                <c:pt idx="2">
                  <c:v>2000</c:v>
                </c:pt>
                <c:pt idx="3">
                  <c:v>11776.8</c:v>
                </c:pt>
                <c:pt idx="4">
                  <c:v>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60853886605191"/>
          <c:y val="0.29359515609376735"/>
          <c:w val="0.51091386020861074"/>
          <c:h val="0.4155432729696700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Pt>
            <c:idx val="0"/>
            <c:bubble3D val="0"/>
            <c:explosion val="15"/>
          </c:dPt>
          <c:dPt>
            <c:idx val="2"/>
            <c:bubble3D val="0"/>
            <c:explosion val="8"/>
          </c:dPt>
          <c:dPt>
            <c:idx val="3"/>
            <c:bubble3D val="0"/>
            <c:explosion val="27"/>
          </c:dPt>
          <c:dPt>
            <c:idx val="4"/>
            <c:bubble3D val="0"/>
            <c:explosion val="18"/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Образовательные учреждения: СОШ № 1, СОШ № 2, СОШ № 9,школьные мастерские п. Новая Калами</c:v>
                </c:pt>
                <c:pt idx="1">
                  <c:v>Жилые дома по адресу: ул. Гоголя, 18, гп Северо-Енисейский, ул.Лесная, 11, кв. 1, п. Тея, ул. Лесная, 23, кв. 1, п. Тея, ул. Советская, 5, кв. 1, п. Новая Калами, ул. Нагорная, 13, кв. 1, п. Новая Калами, ул. Школьная, 13, кв. 1, п. Тея, микрорайон, 8, кв</c:v>
                </c:pt>
                <c:pt idx="2">
                  <c:v>Коммунальное хозяйство 8 529,3 здание бани п. Тея и сети тепловодоснабжения гп Северо-Енисейский</c:v>
                </c:pt>
                <c:pt idx="3">
                  <c:v>Музей истории золотодобычи Северо-Енисейского района 1 202,1</c:v>
                </c:pt>
                <c:pt idx="4">
                  <c:v>Гараж администрации п. Вельмо 841,2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22759.8</c:v>
                </c:pt>
                <c:pt idx="1">
                  <c:v>13422.4</c:v>
                </c:pt>
                <c:pt idx="2">
                  <c:v>8529.2999999999993</c:v>
                </c:pt>
                <c:pt idx="3">
                  <c:v>1202.0999999999999</c:v>
                </c:pt>
                <c:pt idx="4" formatCode="General">
                  <c:v>841.2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60429396733694"/>
          <c:y val="0.23607195651100496"/>
          <c:w val="0.55336768136873682"/>
          <c:h val="0.4611397344739473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explosion val="14"/>
          </c:dPt>
          <c:dPt>
            <c:idx val="1"/>
            <c:bubble3D val="0"/>
            <c:explosion val="6"/>
          </c:dPt>
          <c:cat>
            <c:strRef>
              <c:f>Лист1!$A$2:$A$4</c:f>
              <c:strCache>
                <c:ptCount val="3"/>
                <c:pt idx="0">
                  <c:v>Жилищное хозяйство 12 520,9  жилые дома по адресу:  ул. Металлистов, 15 кв.2, п. Тея,  ул. Новая, 18, п. Тея, ул. 60лет ВЛКСМ, 5, кв. 1, п. Тея, ул. Центральная, 24, кв. 3, кв. 4, п. Вельмо,ул. Студенческая, 17, п. Вангаш</c:v>
                </c:pt>
                <c:pt idx="1">
                  <c:v>Образовательные учреждения: СОШ № 2, школьные мастерские СОШ № 3, ДЮЦ, спортивный зал ДЮСШ - 8 616,5</c:v>
                </c:pt>
                <c:pt idx="2">
                  <c:v>Участок сети тепловодоснабжения, ТК № 93А до ТК № 104 гп Северо-Енисейский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12520.9</c:v>
                </c:pt>
                <c:pt idx="1">
                  <c:v>8616.5</c:v>
                </c:pt>
                <c:pt idx="2">
                  <c:v>3900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n>
                  <a:noFill/>
                </a:ln>
                <a:solidFill>
                  <a:srgbClr val="C00000"/>
                </a:solidFill>
                <a:latin typeface="Calibri" pitchFamily="34" charset="0"/>
              </a:defRPr>
            </a:pPr>
            <a:r>
              <a:rPr lang="ru-RU" sz="1200" b="1" cap="none" spc="0" dirty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Оборот розничной торговли, млн. руб.</a:t>
            </a:r>
            <a:r>
              <a:rPr lang="ru-RU" sz="1200" dirty="0">
                <a:ln>
                  <a:noFill/>
                </a:ln>
                <a:solidFill>
                  <a:srgbClr val="C00000"/>
                </a:solidFill>
              </a:rPr>
              <a:t>
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525498397061633"/>
          <c:y val="0.21396034998982588"/>
          <c:w val="0.81044467281413179"/>
          <c:h val="0.401344703529673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Оборот розничной торговли, млн. руб.
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5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rgbClr val="C00000"/>
                    </a:solidFill>
                    <a:latin typeface="Calibri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 отчет</c:v>
                </c:pt>
                <c:pt idx="1">
                  <c:v>2017 отчет</c:v>
                </c:pt>
                <c:pt idx="2">
                  <c:v>2018 оценка</c:v>
                </c:pt>
                <c:pt idx="3">
                  <c:v>2019 прогноз</c:v>
                </c:pt>
                <c:pt idx="4">
                  <c:v>2020 прогноз</c:v>
                </c:pt>
                <c:pt idx="5">
                  <c:v>2021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1454.2</c:v>
                </c:pt>
                <c:pt idx="1">
                  <c:v>1336.1</c:v>
                </c:pt>
                <c:pt idx="2">
                  <c:v>1373.6</c:v>
                </c:pt>
                <c:pt idx="3">
                  <c:v>1439.7</c:v>
                </c:pt>
                <c:pt idx="4">
                  <c:v>1483.1</c:v>
                </c:pt>
                <c:pt idx="5">
                  <c:v>1536.8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485568"/>
        <c:axId val="119487104"/>
      </c:barChart>
      <c:catAx>
        <c:axId val="119485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Calibri" pitchFamily="34" charset="0"/>
              </a:defRPr>
            </a:pPr>
            <a:endParaRPr lang="ru-RU"/>
          </a:p>
        </c:txPr>
        <c:crossAx val="119487104"/>
        <c:crosses val="autoZero"/>
        <c:auto val="1"/>
        <c:lblAlgn val="ctr"/>
        <c:lblOffset val="100"/>
        <c:noMultiLvlLbl val="0"/>
      </c:catAx>
      <c:valAx>
        <c:axId val="11948710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9485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200" b="1" cap="none" spc="0">
              <a:ln w="1905">
                <a:noFill/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2407336684812799"/>
          <c:y val="0.21899947624867078"/>
          <c:w val="0.81044467281413179"/>
          <c:h val="0.401344703529673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Сводный индекс потребительских цен,  %
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5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rgbClr val="C00000"/>
                    </a:solidFill>
                    <a:latin typeface="Calibri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 отчет</c:v>
                </c:pt>
                <c:pt idx="1">
                  <c:v>2017 отчет</c:v>
                </c:pt>
                <c:pt idx="2">
                  <c:v>2018 оценка</c:v>
                </c:pt>
                <c:pt idx="3">
                  <c:v>2019 прогноз</c:v>
                </c:pt>
                <c:pt idx="4">
                  <c:v>2020 прогноз</c:v>
                </c:pt>
                <c:pt idx="5">
                  <c:v>2021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104.7</c:v>
                </c:pt>
                <c:pt idx="1">
                  <c:v>103.7</c:v>
                </c:pt>
                <c:pt idx="2">
                  <c:v>103.7</c:v>
                </c:pt>
                <c:pt idx="3">
                  <c:v>103.9</c:v>
                </c:pt>
                <c:pt idx="4">
                  <c:v>103.9</c:v>
                </c:pt>
                <c:pt idx="5">
                  <c:v>103.9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511680"/>
        <c:axId val="119513472"/>
      </c:barChart>
      <c:catAx>
        <c:axId val="119511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Calibri" pitchFamily="34" charset="0"/>
              </a:defRPr>
            </a:pPr>
            <a:endParaRPr lang="ru-RU"/>
          </a:p>
        </c:txPr>
        <c:crossAx val="119513472"/>
        <c:crosses val="autoZero"/>
        <c:auto val="1"/>
        <c:lblAlgn val="ctr"/>
        <c:lblOffset val="100"/>
        <c:noMultiLvlLbl val="0"/>
      </c:catAx>
      <c:valAx>
        <c:axId val="11951347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9511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cap="none" spc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defRPr>
            </a:pPr>
            <a:r>
              <a:rPr lang="ru-RU" sz="1200" b="1" cap="none" spc="0" dirty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Общая площадь жилых домов, введенных в эксплуатацию за счет средств бюджетов всех уровней, кв. м
</a:t>
            </a:r>
          </a:p>
        </c:rich>
      </c:tx>
      <c:layout>
        <c:manualLayout>
          <c:xMode val="edge"/>
          <c:yMode val="edge"/>
          <c:x val="0.14119854738362406"/>
          <c:y val="9.798294016714191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525498397061633"/>
          <c:y val="0.21396034998982588"/>
          <c:w val="0.81044467281413179"/>
          <c:h val="0.401344703529673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площадь жилых домов, введенных в эксплуатацию за счет средств бюджетов всех уровней, кв. м
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5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rgbClr val="C00000"/>
                    </a:solidFill>
                    <a:latin typeface="Calibri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 отчет</c:v>
                </c:pt>
                <c:pt idx="1">
                  <c:v>2017 отчет</c:v>
                </c:pt>
                <c:pt idx="2">
                  <c:v>2018 оценка</c:v>
                </c:pt>
                <c:pt idx="3">
                  <c:v>2019 прогноз</c:v>
                </c:pt>
                <c:pt idx="4">
                  <c:v>2020 прогноз</c:v>
                </c:pt>
                <c:pt idx="5">
                  <c:v>2021 прогноз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4161.8</c:v>
                </c:pt>
                <c:pt idx="1">
                  <c:v>3805</c:v>
                </c:pt>
                <c:pt idx="2">
                  <c:v>2174</c:v>
                </c:pt>
                <c:pt idx="3">
                  <c:v>920</c:v>
                </c:pt>
                <c:pt idx="4">
                  <c:v>2482.9</c:v>
                </c:pt>
                <c:pt idx="5">
                  <c:v>2172.3000000000002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0902016"/>
        <c:axId val="120903552"/>
      </c:barChart>
      <c:catAx>
        <c:axId val="120902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Calibri" pitchFamily="34" charset="0"/>
              </a:defRPr>
            </a:pPr>
            <a:endParaRPr lang="ru-RU"/>
          </a:p>
        </c:txPr>
        <c:crossAx val="120903552"/>
        <c:crosses val="autoZero"/>
        <c:auto val="1"/>
        <c:lblAlgn val="ctr"/>
        <c:lblOffset val="100"/>
        <c:noMultiLvlLbl val="0"/>
      </c:catAx>
      <c:valAx>
        <c:axId val="120903552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120902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6.8887137540273299E-2"/>
          <c:y val="0"/>
        </c:manualLayout>
      </c:layout>
      <c:overlay val="0"/>
      <c:txPr>
        <a:bodyPr/>
        <a:lstStyle/>
        <a:p>
          <a:pPr>
            <a:defRPr sz="1200" b="1" cap="none" spc="0">
              <a:ln w="1905">
                <a:noFill/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525498397061633"/>
          <c:y val="0.21396034998982588"/>
          <c:w val="0.81044467281413179"/>
          <c:h val="0.401344703529673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платных услуг, оказанных населению, млн. руб.
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5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800">
                    <a:solidFill>
                      <a:srgbClr val="C00000"/>
                    </a:solidFill>
                    <a:latin typeface="Calibri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2016 отчет</c:v>
                </c:pt>
                <c:pt idx="1">
                  <c:v>2017 отчет</c:v>
                </c:pt>
                <c:pt idx="2">
                  <c:v>2018 оценка</c:v>
                </c:pt>
                <c:pt idx="3">
                  <c:v>2019 прогноз</c:v>
                </c:pt>
                <c:pt idx="4">
                  <c:v>2020 прогноз</c:v>
                </c:pt>
                <c:pt idx="5">
                  <c:v>2021 прогноз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266.39999999999998</c:v>
                </c:pt>
                <c:pt idx="1">
                  <c:v>285.10000000000002</c:v>
                </c:pt>
                <c:pt idx="2">
                  <c:v>290.8</c:v>
                </c:pt>
                <c:pt idx="3">
                  <c:v>302.5</c:v>
                </c:pt>
                <c:pt idx="4">
                  <c:v>317.60000000000002</c:v>
                </c:pt>
                <c:pt idx="5">
                  <c:v>335.1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1988992"/>
        <c:axId val="121990528"/>
      </c:barChart>
      <c:catAx>
        <c:axId val="121988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Calibri" pitchFamily="34" charset="0"/>
              </a:defRPr>
            </a:pPr>
            <a:endParaRPr lang="ru-RU"/>
          </a:p>
        </c:txPr>
        <c:crossAx val="121990528"/>
        <c:crosses val="autoZero"/>
        <c:auto val="1"/>
        <c:lblAlgn val="ctr"/>
        <c:lblOffset val="100"/>
        <c:noMultiLvlLbl val="0"/>
      </c:catAx>
      <c:valAx>
        <c:axId val="121990528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121988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798862484667234"/>
          <c:y val="2.9083590023945748E-2"/>
          <c:w val="0.47706632369645996"/>
          <c:h val="0.7174853983875125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numFmt formatCode="#,##0.0" sourceLinked="0"/>
            <c:txPr>
              <a:bodyPr/>
              <a:lstStyle/>
              <a:p>
                <a:pPr>
                  <a:defRPr sz="105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-102</c:v>
                </c:pt>
                <c:pt idx="1">
                  <c:v>-97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наналоговые доходы</c:v>
                </c:pt>
              </c:strCache>
            </c:strRef>
          </c:tx>
          <c:invertIfNegative val="0"/>
          <c:dLbls>
            <c:numFmt formatCode="#,##0.0" sourceLinked="0"/>
            <c:txPr>
              <a:bodyPr/>
              <a:lstStyle/>
              <a:p>
                <a:pPr>
                  <a:defRPr sz="105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1235</c:v>
                </c:pt>
                <c:pt idx="1">
                  <c:v>1318</c:v>
                </c:pt>
                <c:pt idx="2">
                  <c:v>1339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numFmt formatCode="#,##0.0" sourceLinked="0"/>
            <c:txPr>
              <a:bodyPr/>
              <a:lstStyle/>
              <a:p>
                <a:pPr>
                  <a:defRPr sz="105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608</c:v>
                </c:pt>
                <c:pt idx="1">
                  <c:v>609</c:v>
                </c:pt>
                <c:pt idx="2">
                  <c:v>588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gapDepth val="75"/>
        <c:shape val="box"/>
        <c:axId val="46306432"/>
        <c:axId val="46307968"/>
        <c:axId val="0"/>
      </c:bar3DChart>
      <c:catAx>
        <c:axId val="463064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pPr>
            <a:endParaRPr lang="ru-RU"/>
          </a:p>
        </c:txPr>
        <c:crossAx val="46307968"/>
        <c:crosses val="autoZero"/>
        <c:auto val="1"/>
        <c:lblAlgn val="ctr"/>
        <c:lblOffset val="100"/>
        <c:noMultiLvlLbl val="0"/>
      </c:catAx>
      <c:valAx>
        <c:axId val="46307968"/>
        <c:scaling>
          <c:orientation val="minMax"/>
          <c:min val="-300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Calibri" pitchFamily="34" charset="0"/>
              </a:defRPr>
            </a:pPr>
            <a:endParaRPr lang="ru-RU"/>
          </a:p>
        </c:txPr>
        <c:crossAx val="46306432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508702736732956"/>
          <c:y val="0.39130524702511832"/>
          <c:w val="0.49258400060783869"/>
          <c:h val="0.3439677202832740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1945</c:v>
                </c:pt>
                <c:pt idx="1">
                  <c:v>2023</c:v>
                </c:pt>
                <c:pt idx="2">
                  <c:v>1928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22272"/>
        <c:axId val="46424064"/>
      </c:lineChart>
      <c:catAx>
        <c:axId val="46422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6424064"/>
        <c:crosses val="autoZero"/>
        <c:auto val="1"/>
        <c:lblAlgn val="ctr"/>
        <c:lblOffset val="100"/>
        <c:noMultiLvlLbl val="0"/>
      </c:catAx>
      <c:valAx>
        <c:axId val="46424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6422272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4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административные платежи, штрафы, прочие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2016 - 87 925,6</c:v>
                </c:pt>
                <c:pt idx="1">
                  <c:v>2017 - 125 143,3</c:v>
                </c:pt>
                <c:pt idx="2">
                  <c:v>2018 - 110 656,7</c:v>
                </c:pt>
                <c:pt idx="3">
                  <c:v>2019 - 75 2019,7</c:v>
                </c:pt>
                <c:pt idx="4">
                  <c:v>2020 - 75 299,9</c:v>
                </c:pt>
                <c:pt idx="5">
                  <c:v>2021 - 75 210,0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3397.8</c:v>
                </c:pt>
                <c:pt idx="1">
                  <c:v>10575.9</c:v>
                </c:pt>
                <c:pt idx="2">
                  <c:v>5108.5</c:v>
                </c:pt>
                <c:pt idx="3">
                  <c:v>3168.8</c:v>
                </c:pt>
                <c:pt idx="4">
                  <c:v>3169</c:v>
                </c:pt>
                <c:pt idx="5">
                  <c:v>3169.9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2016 - 87 925,6</c:v>
                </c:pt>
                <c:pt idx="1">
                  <c:v>2017 - 125 143,3</c:v>
                </c:pt>
                <c:pt idx="2">
                  <c:v>2018 - 110 656,7</c:v>
                </c:pt>
                <c:pt idx="3">
                  <c:v>2019 - 75 2019,7</c:v>
                </c:pt>
                <c:pt idx="4">
                  <c:v>2020 - 75 299,9</c:v>
                </c:pt>
                <c:pt idx="5">
                  <c:v>2021 - 75 210,0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3143.6</c:v>
                </c:pt>
                <c:pt idx="1">
                  <c:v>5342</c:v>
                </c:pt>
                <c:pt idx="2">
                  <c:v>7113.3</c:v>
                </c:pt>
                <c:pt idx="3">
                  <c:v>5803.4</c:v>
                </c:pt>
                <c:pt idx="4">
                  <c:v>5853.4</c:v>
                </c:pt>
                <c:pt idx="5">
                  <c:v>5853.4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2016 - 87 925,6</c:v>
                </c:pt>
                <c:pt idx="1">
                  <c:v>2017 - 125 143,3</c:v>
                </c:pt>
                <c:pt idx="2">
                  <c:v>2018 - 110 656,7</c:v>
                </c:pt>
                <c:pt idx="3">
                  <c:v>2019 - 75 2019,7</c:v>
                </c:pt>
                <c:pt idx="4">
                  <c:v>2020 - 75 299,9</c:v>
                </c:pt>
                <c:pt idx="5">
                  <c:v>2021 - 75 210,0</c:v>
                </c:pt>
              </c:strCache>
            </c:strRef>
          </c:cat>
          <c:val>
            <c:numRef>
              <c:f>Лист1!$D$2:$D$7</c:f>
              <c:numCache>
                <c:formatCode>#,##0.0</c:formatCode>
                <c:ptCount val="6"/>
                <c:pt idx="0">
                  <c:v>7388.4</c:v>
                </c:pt>
                <c:pt idx="1">
                  <c:v>17310.599999999999</c:v>
                </c:pt>
                <c:pt idx="2">
                  <c:v>26850</c:v>
                </c:pt>
                <c:pt idx="3">
                  <c:v>5950</c:v>
                </c:pt>
                <c:pt idx="4">
                  <c:v>5950</c:v>
                </c:pt>
                <c:pt idx="5">
                  <c:v>5700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2016 - 87 925,6</c:v>
                </c:pt>
                <c:pt idx="1">
                  <c:v>2017 - 125 143,3</c:v>
                </c:pt>
                <c:pt idx="2">
                  <c:v>2018 - 110 656,7</c:v>
                </c:pt>
                <c:pt idx="3">
                  <c:v>2019 - 75 2019,7</c:v>
                </c:pt>
                <c:pt idx="4">
                  <c:v>2020 - 75 299,9</c:v>
                </c:pt>
                <c:pt idx="5">
                  <c:v>2021 - 75 210,0</c:v>
                </c:pt>
              </c:strCache>
            </c:strRef>
          </c:cat>
          <c:val>
            <c:numRef>
              <c:f>Лист1!$E$2:$E$7</c:f>
              <c:numCache>
                <c:formatCode>#,##0.0</c:formatCode>
                <c:ptCount val="6"/>
                <c:pt idx="0">
                  <c:v>25007.9</c:v>
                </c:pt>
                <c:pt idx="1">
                  <c:v>18982</c:v>
                </c:pt>
                <c:pt idx="2">
                  <c:v>3516</c:v>
                </c:pt>
                <c:pt idx="3">
                  <c:v>4330</c:v>
                </c:pt>
                <c:pt idx="4">
                  <c:v>4330</c:v>
                </c:pt>
                <c:pt idx="5">
                  <c:v>4330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использования имущества государственной и муниципальной собственности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2016 - 87 925,6</c:v>
                </c:pt>
                <c:pt idx="1">
                  <c:v>2017 - 125 143,3</c:v>
                </c:pt>
                <c:pt idx="2">
                  <c:v>2018 - 110 656,7</c:v>
                </c:pt>
                <c:pt idx="3">
                  <c:v>2019 - 75 2019,7</c:v>
                </c:pt>
                <c:pt idx="4">
                  <c:v>2020 - 75 299,9</c:v>
                </c:pt>
                <c:pt idx="5">
                  <c:v>2021 - 75 210,0</c:v>
                </c:pt>
              </c:strCache>
            </c:strRef>
          </c:cat>
          <c:val>
            <c:numRef>
              <c:f>Лист1!$F$2:$F$7</c:f>
              <c:numCache>
                <c:formatCode>#,##0.0</c:formatCode>
                <c:ptCount val="6"/>
                <c:pt idx="0">
                  <c:v>48987.9</c:v>
                </c:pt>
                <c:pt idx="1">
                  <c:v>72932.800000000003</c:v>
                </c:pt>
                <c:pt idx="2">
                  <c:v>68068.899999999994</c:v>
                </c:pt>
                <c:pt idx="3">
                  <c:v>55967.5</c:v>
                </c:pt>
                <c:pt idx="4">
                  <c:v>55997.5</c:v>
                </c:pt>
                <c:pt idx="5">
                  <c:v>56156.7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583040"/>
        <c:axId val="154584576"/>
        <c:axId val="154588480"/>
      </c:bar3DChart>
      <c:catAx>
        <c:axId val="1545830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4584576"/>
        <c:crosses val="autoZero"/>
        <c:auto val="1"/>
        <c:lblAlgn val="ctr"/>
        <c:lblOffset val="100"/>
        <c:noMultiLvlLbl val="0"/>
      </c:catAx>
      <c:valAx>
        <c:axId val="154584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/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4583040"/>
        <c:crosses val="autoZero"/>
        <c:crossBetween val="between"/>
      </c:valAx>
      <c:serAx>
        <c:axId val="154588480"/>
        <c:scaling>
          <c:orientation val="minMax"/>
        </c:scaling>
        <c:delete val="1"/>
        <c:axPos val="b"/>
        <c:majorTickMark val="out"/>
        <c:minorTickMark val="none"/>
        <c:tickLblPos val="none"/>
        <c:crossAx val="154584576"/>
        <c:crosses val="autoZero"/>
      </c:serAx>
    </c:plotArea>
    <c:legend>
      <c:legendPos val="r"/>
      <c:layout>
        <c:manualLayout>
          <c:xMode val="edge"/>
          <c:yMode val="edge"/>
          <c:x val="0.58270854520437898"/>
          <c:y val="1.1581593916084804E-3"/>
          <c:w val="0.41462508439233248"/>
          <c:h val="0.78443217638127349"/>
        </c:manualLayout>
      </c:layout>
      <c:overlay val="0"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1E84F7-0283-49EE-A09A-078F4A14C914}" type="doc">
      <dgm:prSet loTypeId="urn:microsoft.com/office/officeart/2005/8/layout/process4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DF201F3-8964-4DD3-82F7-A43A4DC804C1}">
      <dgm:prSet custT="1"/>
      <dgm:spPr/>
      <dgm:t>
        <a:bodyPr/>
        <a:lstStyle/>
        <a:p>
          <a:pPr algn="ctr"/>
          <a:r>
            <a:rPr lang="ru-RU" sz="125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снижение размера дефицита бюджета района</a:t>
          </a:r>
          <a:endParaRPr lang="ru-RU" sz="125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gm:t>
    </dgm:pt>
    <dgm:pt modelId="{026A9E91-1F6B-4787-BA9C-31B477D426D2}" type="parTrans" cxnId="{2DBB41AA-7880-4ED9-B677-F804D303F070}">
      <dgm:prSet/>
      <dgm:spPr/>
      <dgm:t>
        <a:bodyPr/>
        <a:lstStyle/>
        <a:p>
          <a:endParaRPr lang="ru-RU"/>
        </a:p>
      </dgm:t>
    </dgm:pt>
    <dgm:pt modelId="{47103092-D8E9-4FFC-A226-9135B11C1484}" type="sibTrans" cxnId="{2DBB41AA-7880-4ED9-B677-F804D303F070}">
      <dgm:prSet/>
      <dgm:spPr/>
      <dgm:t>
        <a:bodyPr/>
        <a:lstStyle/>
        <a:p>
          <a:endParaRPr lang="ru-RU"/>
        </a:p>
      </dgm:t>
    </dgm:pt>
    <dgm:pt modelId="{F3C9C869-5667-4F0C-B8E7-24724F9139B8}">
      <dgm:prSet custT="1"/>
      <dgm:spPr/>
      <dgm:t>
        <a:bodyPr/>
        <a:lstStyle/>
        <a:p>
          <a:pPr algn="ctr"/>
          <a:r>
            <a:rPr lang="ru-RU" sz="125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обеспечение открытости бюджетного процесса и вовлечение в него граждан</a:t>
          </a:r>
          <a:endParaRPr lang="ru-RU" sz="125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gm:t>
    </dgm:pt>
    <dgm:pt modelId="{5BFE3FE8-FE46-48FC-BD72-714664BA7B4D}" type="parTrans" cxnId="{A835F806-16E7-412A-871E-DD963A21E967}">
      <dgm:prSet/>
      <dgm:spPr/>
      <dgm:t>
        <a:bodyPr/>
        <a:lstStyle/>
        <a:p>
          <a:endParaRPr lang="ru-RU"/>
        </a:p>
      </dgm:t>
    </dgm:pt>
    <dgm:pt modelId="{7BD2E2D5-0E3C-4887-8A4B-B671940EE7CD}" type="sibTrans" cxnId="{A835F806-16E7-412A-871E-DD963A21E967}">
      <dgm:prSet/>
      <dgm:spPr/>
      <dgm:t>
        <a:bodyPr/>
        <a:lstStyle/>
        <a:p>
          <a:endParaRPr lang="ru-RU"/>
        </a:p>
      </dgm:t>
    </dgm:pt>
    <dgm:pt modelId="{D11AB4ED-70A2-4EC6-95B9-6BEDEFC121EE}">
      <dgm:prSet custT="1"/>
      <dgm:spPr/>
      <dgm:t>
        <a:bodyPr/>
        <a:lstStyle/>
        <a:p>
          <a:pPr algn="ctr"/>
          <a:r>
            <a:rPr lang="ru-RU" sz="125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повышение эффективности бюджетных расходов</a:t>
          </a:r>
          <a:endParaRPr lang="ru-RU" sz="125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gm:t>
    </dgm:pt>
    <dgm:pt modelId="{F3FA9399-95F2-48AC-94F8-B23060CE1D25}" type="parTrans" cxnId="{FAB61ABA-8CC0-455F-B109-7648C852BE68}">
      <dgm:prSet/>
      <dgm:spPr/>
      <dgm:t>
        <a:bodyPr/>
        <a:lstStyle/>
        <a:p>
          <a:endParaRPr lang="ru-RU"/>
        </a:p>
      </dgm:t>
    </dgm:pt>
    <dgm:pt modelId="{77EB4818-2672-47FB-826B-52C478E480AA}" type="sibTrans" cxnId="{FAB61ABA-8CC0-455F-B109-7648C852BE68}">
      <dgm:prSet/>
      <dgm:spPr/>
      <dgm:t>
        <a:bodyPr/>
        <a:lstStyle/>
        <a:p>
          <a:endParaRPr lang="ru-RU"/>
        </a:p>
      </dgm:t>
    </dgm:pt>
    <dgm:pt modelId="{E5117688-84D9-4385-AFE4-35EBCD8A502D}">
      <dgm:prSet custT="1"/>
      <dgm:spPr/>
      <dgm:t>
        <a:bodyPr/>
        <a:lstStyle/>
        <a:p>
          <a:pPr algn="ctr"/>
          <a:r>
            <a:rPr lang="ru-RU" sz="125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реализация Указа Президента Российской Федерации от 7 мая 2018 года № 204 «О национальных целях и стратегических задачах развития Российской Федерации на период до 2024 года»</a:t>
          </a:r>
          <a:endParaRPr lang="ru-RU" sz="125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gm:t>
    </dgm:pt>
    <dgm:pt modelId="{79452655-3F3D-44C3-9D4F-6B86B82C226D}" type="parTrans" cxnId="{56FC0D7A-2B02-45C6-91AC-42CF729F9216}">
      <dgm:prSet/>
      <dgm:spPr/>
      <dgm:t>
        <a:bodyPr/>
        <a:lstStyle/>
        <a:p>
          <a:endParaRPr lang="ru-RU"/>
        </a:p>
      </dgm:t>
    </dgm:pt>
    <dgm:pt modelId="{DDA97106-12B1-4D11-B098-ABC2ABBA4BEA}" type="sibTrans" cxnId="{56FC0D7A-2B02-45C6-91AC-42CF729F9216}">
      <dgm:prSet/>
      <dgm:spPr/>
      <dgm:t>
        <a:bodyPr/>
        <a:lstStyle/>
        <a:p>
          <a:endParaRPr lang="ru-RU"/>
        </a:p>
      </dgm:t>
    </dgm:pt>
    <dgm:pt modelId="{429B1C1C-05AA-465F-8079-103FDEB4DF43}" type="pres">
      <dgm:prSet presAssocID="{841E84F7-0283-49EE-A09A-078F4A14C9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EE4B6C-2FC0-41E6-A7A3-8A4F69A83AD7}" type="pres">
      <dgm:prSet presAssocID="{F3C9C869-5667-4F0C-B8E7-24724F9139B8}" presName="boxAndChildren" presStyleCnt="0"/>
      <dgm:spPr/>
    </dgm:pt>
    <dgm:pt modelId="{E20E5153-3D07-4BFA-9F39-5A534E755936}" type="pres">
      <dgm:prSet presAssocID="{F3C9C869-5667-4F0C-B8E7-24724F9139B8}" presName="parentTextBox" presStyleLbl="node1" presStyleIdx="0" presStyleCnt="4"/>
      <dgm:spPr/>
      <dgm:t>
        <a:bodyPr/>
        <a:lstStyle/>
        <a:p>
          <a:endParaRPr lang="ru-RU"/>
        </a:p>
      </dgm:t>
    </dgm:pt>
    <dgm:pt modelId="{E1AF62C9-35A3-4A63-A2FF-10914EFA5C2E}" type="pres">
      <dgm:prSet presAssocID="{47103092-D8E9-4FFC-A226-9135B11C1484}" presName="sp" presStyleCnt="0"/>
      <dgm:spPr/>
    </dgm:pt>
    <dgm:pt modelId="{8671C6F9-FA9B-4331-B8CB-F027B146F68D}" type="pres">
      <dgm:prSet presAssocID="{9DF201F3-8964-4DD3-82F7-A43A4DC804C1}" presName="arrowAndChildren" presStyleCnt="0"/>
      <dgm:spPr/>
    </dgm:pt>
    <dgm:pt modelId="{5CA1FFD6-7E31-4DAA-BB74-C5A45B85A0CE}" type="pres">
      <dgm:prSet presAssocID="{9DF201F3-8964-4DD3-82F7-A43A4DC804C1}" presName="parentTextArrow" presStyleLbl="node1" presStyleIdx="1" presStyleCnt="4" custLinFactNeighborY="-82"/>
      <dgm:spPr/>
      <dgm:t>
        <a:bodyPr/>
        <a:lstStyle/>
        <a:p>
          <a:endParaRPr lang="ru-RU"/>
        </a:p>
      </dgm:t>
    </dgm:pt>
    <dgm:pt modelId="{3C01501A-34C7-4D7A-B4C7-997D26F5A23C}" type="pres">
      <dgm:prSet presAssocID="{77EB4818-2672-47FB-826B-52C478E480AA}" presName="sp" presStyleCnt="0"/>
      <dgm:spPr/>
    </dgm:pt>
    <dgm:pt modelId="{581040C1-413C-4C86-8CB9-0826E95BDC1F}" type="pres">
      <dgm:prSet presAssocID="{D11AB4ED-70A2-4EC6-95B9-6BEDEFC121EE}" presName="arrowAndChildren" presStyleCnt="0"/>
      <dgm:spPr/>
    </dgm:pt>
    <dgm:pt modelId="{7CED47E0-37C9-481D-9212-281A044392DB}" type="pres">
      <dgm:prSet presAssocID="{D11AB4ED-70A2-4EC6-95B9-6BEDEFC121EE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D96CD546-7934-4CEA-A352-796269E3798F}" type="pres">
      <dgm:prSet presAssocID="{DDA97106-12B1-4D11-B098-ABC2ABBA4BEA}" presName="sp" presStyleCnt="0"/>
      <dgm:spPr/>
    </dgm:pt>
    <dgm:pt modelId="{E5B9F27D-E26D-4771-AA1A-EFCC3A7E1D96}" type="pres">
      <dgm:prSet presAssocID="{E5117688-84D9-4385-AFE4-35EBCD8A502D}" presName="arrowAndChildren" presStyleCnt="0"/>
      <dgm:spPr/>
    </dgm:pt>
    <dgm:pt modelId="{A67D8232-C45C-4645-8BFF-B03DC487F817}" type="pres">
      <dgm:prSet presAssocID="{E5117688-84D9-4385-AFE4-35EBCD8A502D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A835F806-16E7-412A-871E-DD963A21E967}" srcId="{841E84F7-0283-49EE-A09A-078F4A14C914}" destId="{F3C9C869-5667-4F0C-B8E7-24724F9139B8}" srcOrd="3" destOrd="0" parTransId="{5BFE3FE8-FE46-48FC-BD72-714664BA7B4D}" sibTransId="{7BD2E2D5-0E3C-4887-8A4B-B671940EE7CD}"/>
    <dgm:cxn modelId="{1486C927-7CF6-487A-B8F0-AFE7FDFDCB07}" type="presOf" srcId="{9DF201F3-8964-4DD3-82F7-A43A4DC804C1}" destId="{5CA1FFD6-7E31-4DAA-BB74-C5A45B85A0CE}" srcOrd="0" destOrd="0" presId="urn:microsoft.com/office/officeart/2005/8/layout/process4"/>
    <dgm:cxn modelId="{D783E34D-B606-493D-9DF3-B8DD91BA37F4}" type="presOf" srcId="{841E84F7-0283-49EE-A09A-078F4A14C914}" destId="{429B1C1C-05AA-465F-8079-103FDEB4DF43}" srcOrd="0" destOrd="0" presId="urn:microsoft.com/office/officeart/2005/8/layout/process4"/>
    <dgm:cxn modelId="{422212EB-1A19-4EFF-88DC-29625A6D8EFB}" type="presOf" srcId="{F3C9C869-5667-4F0C-B8E7-24724F9139B8}" destId="{E20E5153-3D07-4BFA-9F39-5A534E755936}" srcOrd="0" destOrd="0" presId="urn:microsoft.com/office/officeart/2005/8/layout/process4"/>
    <dgm:cxn modelId="{FAB61ABA-8CC0-455F-B109-7648C852BE68}" srcId="{841E84F7-0283-49EE-A09A-078F4A14C914}" destId="{D11AB4ED-70A2-4EC6-95B9-6BEDEFC121EE}" srcOrd="1" destOrd="0" parTransId="{F3FA9399-95F2-48AC-94F8-B23060CE1D25}" sibTransId="{77EB4818-2672-47FB-826B-52C478E480AA}"/>
    <dgm:cxn modelId="{56FC0D7A-2B02-45C6-91AC-42CF729F9216}" srcId="{841E84F7-0283-49EE-A09A-078F4A14C914}" destId="{E5117688-84D9-4385-AFE4-35EBCD8A502D}" srcOrd="0" destOrd="0" parTransId="{79452655-3F3D-44C3-9D4F-6B86B82C226D}" sibTransId="{DDA97106-12B1-4D11-B098-ABC2ABBA4BEA}"/>
    <dgm:cxn modelId="{7B278C47-5B5A-446C-A32F-FD6D28013E2A}" type="presOf" srcId="{D11AB4ED-70A2-4EC6-95B9-6BEDEFC121EE}" destId="{7CED47E0-37C9-481D-9212-281A044392DB}" srcOrd="0" destOrd="0" presId="urn:microsoft.com/office/officeart/2005/8/layout/process4"/>
    <dgm:cxn modelId="{C90173C4-BB10-456C-AB57-B1A485B0A671}" type="presOf" srcId="{E5117688-84D9-4385-AFE4-35EBCD8A502D}" destId="{A67D8232-C45C-4645-8BFF-B03DC487F817}" srcOrd="0" destOrd="0" presId="urn:microsoft.com/office/officeart/2005/8/layout/process4"/>
    <dgm:cxn modelId="{2DBB41AA-7880-4ED9-B677-F804D303F070}" srcId="{841E84F7-0283-49EE-A09A-078F4A14C914}" destId="{9DF201F3-8964-4DD3-82F7-A43A4DC804C1}" srcOrd="2" destOrd="0" parTransId="{026A9E91-1F6B-4787-BA9C-31B477D426D2}" sibTransId="{47103092-D8E9-4FFC-A226-9135B11C1484}"/>
    <dgm:cxn modelId="{6D57A553-20B1-4EF4-B7DA-639B7E3A285B}" type="presParOf" srcId="{429B1C1C-05AA-465F-8079-103FDEB4DF43}" destId="{51EE4B6C-2FC0-41E6-A7A3-8A4F69A83AD7}" srcOrd="0" destOrd="0" presId="urn:microsoft.com/office/officeart/2005/8/layout/process4"/>
    <dgm:cxn modelId="{B13E9950-70C5-4846-BCCC-9052CD886FDB}" type="presParOf" srcId="{51EE4B6C-2FC0-41E6-A7A3-8A4F69A83AD7}" destId="{E20E5153-3D07-4BFA-9F39-5A534E755936}" srcOrd="0" destOrd="0" presId="urn:microsoft.com/office/officeart/2005/8/layout/process4"/>
    <dgm:cxn modelId="{0A461A6D-AAA4-42C4-9D53-F2670B0BB98F}" type="presParOf" srcId="{429B1C1C-05AA-465F-8079-103FDEB4DF43}" destId="{E1AF62C9-35A3-4A63-A2FF-10914EFA5C2E}" srcOrd="1" destOrd="0" presId="urn:microsoft.com/office/officeart/2005/8/layout/process4"/>
    <dgm:cxn modelId="{3F8D65E8-4A39-448F-89F3-5A438EC7995E}" type="presParOf" srcId="{429B1C1C-05AA-465F-8079-103FDEB4DF43}" destId="{8671C6F9-FA9B-4331-B8CB-F027B146F68D}" srcOrd="2" destOrd="0" presId="urn:microsoft.com/office/officeart/2005/8/layout/process4"/>
    <dgm:cxn modelId="{78770586-803F-4625-B13B-78D8F3DF5DEC}" type="presParOf" srcId="{8671C6F9-FA9B-4331-B8CB-F027B146F68D}" destId="{5CA1FFD6-7E31-4DAA-BB74-C5A45B85A0CE}" srcOrd="0" destOrd="0" presId="urn:microsoft.com/office/officeart/2005/8/layout/process4"/>
    <dgm:cxn modelId="{4A77D465-2FFF-435C-B1B4-BB1B90B12FB7}" type="presParOf" srcId="{429B1C1C-05AA-465F-8079-103FDEB4DF43}" destId="{3C01501A-34C7-4D7A-B4C7-997D26F5A23C}" srcOrd="3" destOrd="0" presId="urn:microsoft.com/office/officeart/2005/8/layout/process4"/>
    <dgm:cxn modelId="{0DC18989-C2AB-43D5-9CC5-C44DD2F62356}" type="presParOf" srcId="{429B1C1C-05AA-465F-8079-103FDEB4DF43}" destId="{581040C1-413C-4C86-8CB9-0826E95BDC1F}" srcOrd="4" destOrd="0" presId="urn:microsoft.com/office/officeart/2005/8/layout/process4"/>
    <dgm:cxn modelId="{8A1D7472-398A-4224-8210-7EC2796DAA57}" type="presParOf" srcId="{581040C1-413C-4C86-8CB9-0826E95BDC1F}" destId="{7CED47E0-37C9-481D-9212-281A044392DB}" srcOrd="0" destOrd="0" presId="urn:microsoft.com/office/officeart/2005/8/layout/process4"/>
    <dgm:cxn modelId="{1076F08E-34DC-4F7B-B85F-9D2F4AC078F7}" type="presParOf" srcId="{429B1C1C-05AA-465F-8079-103FDEB4DF43}" destId="{D96CD546-7934-4CEA-A352-796269E3798F}" srcOrd="5" destOrd="0" presId="urn:microsoft.com/office/officeart/2005/8/layout/process4"/>
    <dgm:cxn modelId="{FF225A0D-95D3-43EF-9179-EA207194E370}" type="presParOf" srcId="{429B1C1C-05AA-465F-8079-103FDEB4DF43}" destId="{E5B9F27D-E26D-4771-AA1A-EFCC3A7E1D96}" srcOrd="6" destOrd="0" presId="urn:microsoft.com/office/officeart/2005/8/layout/process4"/>
    <dgm:cxn modelId="{1F508BE7-63AB-470F-BAFA-E7D1502B4E64}" type="presParOf" srcId="{E5B9F27D-E26D-4771-AA1A-EFCC3A7E1D96}" destId="{A67D8232-C45C-4645-8BFF-B03DC487F81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B47308-4CC4-4511-88B3-BE98BFADAD3E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6E5522-5AF0-4737-8E2D-A3C771DE368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100 %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5 путевок детям сиротам (средства субвенции) 81,1 тыс. руб.</a:t>
          </a:r>
          <a:endParaRPr lang="ru-RU" dirty="0"/>
        </a:p>
      </dgm:t>
    </dgm:pt>
    <dgm:pt modelId="{8722D961-EFAF-49C6-80D5-B073CB600DDE}" type="parTrans" cxnId="{C7451D24-D0FE-4F00-8E2D-9C8B5603C658}">
      <dgm:prSet/>
      <dgm:spPr/>
      <dgm:t>
        <a:bodyPr/>
        <a:lstStyle/>
        <a:p>
          <a:endParaRPr lang="ru-RU"/>
        </a:p>
      </dgm:t>
    </dgm:pt>
    <dgm:pt modelId="{2BB25DC2-2BC8-4F23-8CC0-70DEB2CCA6AD}" type="sibTrans" cxnId="{C7451D24-D0FE-4F00-8E2D-9C8B5603C658}">
      <dgm:prSet/>
      <dgm:spPr/>
      <dgm:t>
        <a:bodyPr/>
        <a:lstStyle/>
        <a:p>
          <a:endParaRPr lang="ru-RU"/>
        </a:p>
      </dgm:t>
    </dgm:pt>
    <dgm:pt modelId="{AD1B864E-4712-4240-BA78-CEC028338E4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70 %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72 путевок (средства субвенции) 946,1 тыс. руб.</a:t>
          </a:r>
          <a:endParaRPr lang="ru-RU" dirty="0"/>
        </a:p>
      </dgm:t>
    </dgm:pt>
    <dgm:pt modelId="{08E1ACDB-760E-4480-842C-08069593F5BD}" type="parTrans" cxnId="{B3B8317C-0FCA-4E0C-97CA-12E48ACA0660}">
      <dgm:prSet/>
      <dgm:spPr/>
      <dgm:t>
        <a:bodyPr/>
        <a:lstStyle/>
        <a:p>
          <a:endParaRPr lang="ru-RU"/>
        </a:p>
      </dgm:t>
    </dgm:pt>
    <dgm:pt modelId="{F6269A6C-E218-4095-83C9-ED90F7BA9C0A}" type="sibTrans" cxnId="{B3B8317C-0FCA-4E0C-97CA-12E48ACA0660}">
      <dgm:prSet/>
      <dgm:spPr/>
      <dgm:t>
        <a:bodyPr/>
        <a:lstStyle/>
        <a:p>
          <a:endParaRPr lang="ru-RU"/>
        </a:p>
      </dgm:t>
    </dgm:pt>
    <dgm:pt modelId="{C4815655-FFE0-4CD8-AD99-7E4CC1F2093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30 %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72 путевок (средства бюджета района) 405,5 тыс. руб.</a:t>
          </a:r>
          <a:endParaRPr lang="ru-RU" dirty="0"/>
        </a:p>
      </dgm:t>
    </dgm:pt>
    <dgm:pt modelId="{A6B7E9FE-8C74-4B0B-80AE-9218492B6057}" type="parTrans" cxnId="{C814091E-0F20-4306-97AE-D19131985EF5}">
      <dgm:prSet/>
      <dgm:spPr/>
      <dgm:t>
        <a:bodyPr/>
        <a:lstStyle/>
        <a:p>
          <a:endParaRPr lang="ru-RU"/>
        </a:p>
      </dgm:t>
    </dgm:pt>
    <dgm:pt modelId="{15C30A5A-1E27-41FB-A030-B3352F2835DA}" type="sibTrans" cxnId="{C814091E-0F20-4306-97AE-D19131985EF5}">
      <dgm:prSet/>
      <dgm:spPr/>
      <dgm:t>
        <a:bodyPr/>
        <a:lstStyle/>
        <a:p>
          <a:endParaRPr lang="ru-RU"/>
        </a:p>
      </dgm:t>
    </dgm:pt>
    <dgm:pt modelId="{00860CDD-0706-41AE-B02B-49AA169BA198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92 детей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отдохнут в загородных оздоровительных лагерях</a:t>
          </a:r>
          <a:r>
            <a:rPr lang="ru-RU" sz="1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1 633,2 тыс. рублей</a:t>
          </a:r>
          <a:endParaRPr lang="ru-RU" sz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A2DD6A7-09B7-443F-BF40-A539689FA645}" type="parTrans" cxnId="{DC770F42-1DCF-47FF-825F-AF5DD4650031}">
      <dgm:prSet/>
      <dgm:spPr/>
      <dgm:t>
        <a:bodyPr/>
        <a:lstStyle/>
        <a:p>
          <a:endParaRPr lang="ru-RU"/>
        </a:p>
      </dgm:t>
    </dgm:pt>
    <dgm:pt modelId="{D691BD26-7328-4C0B-ACC4-40C6A20B4DC6}" type="sibTrans" cxnId="{DC770F42-1DCF-47FF-825F-AF5DD4650031}">
      <dgm:prSet/>
      <dgm:spPr/>
      <dgm:t>
        <a:bodyPr/>
        <a:lstStyle/>
        <a:p>
          <a:endParaRPr lang="ru-RU"/>
        </a:p>
      </dgm:t>
    </dgm:pt>
    <dgm:pt modelId="{EBEBA797-9867-4522-B387-1C095DBCED7F}" type="pres">
      <dgm:prSet presAssocID="{34B47308-4CC4-4511-88B3-BE98BFADAD3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D7BDB8-CD81-49AF-8482-CC7B85C015D3}" type="pres">
      <dgm:prSet presAssocID="{34B47308-4CC4-4511-88B3-BE98BFADAD3E}" presName="ellipse" presStyleLbl="trBgShp" presStyleIdx="0" presStyleCnt="1" custScaleX="50663" custScaleY="99572"/>
      <dgm:spPr/>
    </dgm:pt>
    <dgm:pt modelId="{0904C387-E341-4A8F-9C05-CFEC6445D8D2}" type="pres">
      <dgm:prSet presAssocID="{34B47308-4CC4-4511-88B3-BE98BFADAD3E}" presName="arrow1" presStyleLbl="fgShp" presStyleIdx="0" presStyleCnt="1"/>
      <dgm:spPr/>
    </dgm:pt>
    <dgm:pt modelId="{6351AB01-14DF-4738-A126-863E7B3966D4}" type="pres">
      <dgm:prSet presAssocID="{34B47308-4CC4-4511-88B3-BE98BFADAD3E}" presName="rectangle" presStyleLbl="revTx" presStyleIdx="0" presStyleCnt="1" custScaleX="79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505FC-2CA4-4D83-A5EB-96EEE000B8D6}" type="pres">
      <dgm:prSet presAssocID="{AD1B864E-4712-4240-BA78-CEC028338E44}" presName="item1" presStyleLbl="node1" presStyleIdx="0" presStyleCnt="3" custLinFactNeighborX="93452" custLinFactNeighborY="-65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48359-A30A-46F8-A5C0-34FA15140D00}" type="pres">
      <dgm:prSet presAssocID="{C4815655-FFE0-4CD8-AD99-7E4CC1F2093E}" presName="item2" presStyleLbl="node1" presStyleIdx="1" presStyleCnt="3" custLinFactNeighborX="-30913" custLinFactNeighborY="-9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37130-4D57-42FB-B481-A9CE9E36ACE3}" type="pres">
      <dgm:prSet presAssocID="{00860CDD-0706-41AE-B02B-49AA169BA198}" presName="item3" presStyleLbl="node1" presStyleIdx="2" presStyleCnt="3" custLinFactNeighborX="-29279" custLinFactNeighborY="-18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520DD-03F9-4BFD-B32B-E2B392A6A347}" type="pres">
      <dgm:prSet presAssocID="{34B47308-4CC4-4511-88B3-BE98BFADAD3E}" presName="funnel" presStyleLbl="trAlignAcc1" presStyleIdx="0" presStyleCnt="1" custScaleX="94961" custScaleY="91478" custLinFactNeighborX="785" custLinFactNeighborY="3694"/>
      <dgm:spPr/>
    </dgm:pt>
  </dgm:ptLst>
  <dgm:cxnLst>
    <dgm:cxn modelId="{DC770F42-1DCF-47FF-825F-AF5DD4650031}" srcId="{34B47308-4CC4-4511-88B3-BE98BFADAD3E}" destId="{00860CDD-0706-41AE-B02B-49AA169BA198}" srcOrd="3" destOrd="0" parTransId="{1A2DD6A7-09B7-443F-BF40-A539689FA645}" sibTransId="{D691BD26-7328-4C0B-ACC4-40C6A20B4DC6}"/>
    <dgm:cxn modelId="{1EADD416-8235-4856-A0FF-D6F51AFC17F7}" type="presOf" srcId="{C4815655-FFE0-4CD8-AD99-7E4CC1F2093E}" destId="{D9B505FC-2CA4-4D83-A5EB-96EEE000B8D6}" srcOrd="0" destOrd="0" presId="urn:microsoft.com/office/officeart/2005/8/layout/funnel1"/>
    <dgm:cxn modelId="{28C5792C-859D-461D-9CFD-E9B7622795D6}" type="presOf" srcId="{676E5522-5AF0-4737-8E2D-A3C771DE3686}" destId="{76F37130-4D57-42FB-B481-A9CE9E36ACE3}" srcOrd="0" destOrd="0" presId="urn:microsoft.com/office/officeart/2005/8/layout/funnel1"/>
    <dgm:cxn modelId="{DFD6CFDE-7F93-42F0-83DE-1022FD77B002}" type="presOf" srcId="{00860CDD-0706-41AE-B02B-49AA169BA198}" destId="{6351AB01-14DF-4738-A126-863E7B3966D4}" srcOrd="0" destOrd="0" presId="urn:microsoft.com/office/officeart/2005/8/layout/funnel1"/>
    <dgm:cxn modelId="{B244987B-07DE-4AB6-AEAF-624BD66F6CA8}" type="presOf" srcId="{AD1B864E-4712-4240-BA78-CEC028338E44}" destId="{B9148359-A30A-46F8-A5C0-34FA15140D00}" srcOrd="0" destOrd="0" presId="urn:microsoft.com/office/officeart/2005/8/layout/funnel1"/>
    <dgm:cxn modelId="{C814091E-0F20-4306-97AE-D19131985EF5}" srcId="{34B47308-4CC4-4511-88B3-BE98BFADAD3E}" destId="{C4815655-FFE0-4CD8-AD99-7E4CC1F2093E}" srcOrd="2" destOrd="0" parTransId="{A6B7E9FE-8C74-4B0B-80AE-9218492B6057}" sibTransId="{15C30A5A-1E27-41FB-A030-B3352F2835DA}"/>
    <dgm:cxn modelId="{B3B8317C-0FCA-4E0C-97CA-12E48ACA0660}" srcId="{34B47308-4CC4-4511-88B3-BE98BFADAD3E}" destId="{AD1B864E-4712-4240-BA78-CEC028338E44}" srcOrd="1" destOrd="0" parTransId="{08E1ACDB-760E-4480-842C-08069593F5BD}" sibTransId="{F6269A6C-E218-4095-83C9-ED90F7BA9C0A}"/>
    <dgm:cxn modelId="{52116C9B-2E26-4FA8-868F-2D092D77B659}" type="presOf" srcId="{34B47308-4CC4-4511-88B3-BE98BFADAD3E}" destId="{EBEBA797-9867-4522-B387-1C095DBCED7F}" srcOrd="0" destOrd="0" presId="urn:microsoft.com/office/officeart/2005/8/layout/funnel1"/>
    <dgm:cxn modelId="{C7451D24-D0FE-4F00-8E2D-9C8B5603C658}" srcId="{34B47308-4CC4-4511-88B3-BE98BFADAD3E}" destId="{676E5522-5AF0-4737-8E2D-A3C771DE3686}" srcOrd="0" destOrd="0" parTransId="{8722D961-EFAF-49C6-80D5-B073CB600DDE}" sibTransId="{2BB25DC2-2BC8-4F23-8CC0-70DEB2CCA6AD}"/>
    <dgm:cxn modelId="{CA2DF78A-9E92-4AC6-B9C5-C0E31EFCB28B}" type="presParOf" srcId="{EBEBA797-9867-4522-B387-1C095DBCED7F}" destId="{65D7BDB8-CD81-49AF-8482-CC7B85C015D3}" srcOrd="0" destOrd="0" presId="urn:microsoft.com/office/officeart/2005/8/layout/funnel1"/>
    <dgm:cxn modelId="{7E4E442E-1936-40EF-AFA1-D6C32B8B91DD}" type="presParOf" srcId="{EBEBA797-9867-4522-B387-1C095DBCED7F}" destId="{0904C387-E341-4A8F-9C05-CFEC6445D8D2}" srcOrd="1" destOrd="0" presId="urn:microsoft.com/office/officeart/2005/8/layout/funnel1"/>
    <dgm:cxn modelId="{45939F51-CA13-4E3F-8D8E-E448E0576D04}" type="presParOf" srcId="{EBEBA797-9867-4522-B387-1C095DBCED7F}" destId="{6351AB01-14DF-4738-A126-863E7B3966D4}" srcOrd="2" destOrd="0" presId="urn:microsoft.com/office/officeart/2005/8/layout/funnel1"/>
    <dgm:cxn modelId="{BDB6A181-4D1B-4C81-A83F-492ECDE1B1E5}" type="presParOf" srcId="{EBEBA797-9867-4522-B387-1C095DBCED7F}" destId="{D9B505FC-2CA4-4D83-A5EB-96EEE000B8D6}" srcOrd="3" destOrd="0" presId="urn:microsoft.com/office/officeart/2005/8/layout/funnel1"/>
    <dgm:cxn modelId="{08A46161-A9CC-4D0A-BBDD-61BE79D35799}" type="presParOf" srcId="{EBEBA797-9867-4522-B387-1C095DBCED7F}" destId="{B9148359-A30A-46F8-A5C0-34FA15140D00}" srcOrd="4" destOrd="0" presId="urn:microsoft.com/office/officeart/2005/8/layout/funnel1"/>
    <dgm:cxn modelId="{B26411FC-487E-4460-B345-7C2B33A68DEB}" type="presParOf" srcId="{EBEBA797-9867-4522-B387-1C095DBCED7F}" destId="{76F37130-4D57-42FB-B481-A9CE9E36ACE3}" srcOrd="5" destOrd="0" presId="urn:microsoft.com/office/officeart/2005/8/layout/funnel1"/>
    <dgm:cxn modelId="{01BC9915-0814-4865-A0C0-5E3898F8701D}" type="presParOf" srcId="{EBEBA797-9867-4522-B387-1C095DBCED7F}" destId="{1CF520DD-03F9-4BFD-B32B-E2B392A6A34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640463-DA4A-4B0D-A170-3571EA1A9B6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3793B6-E426-40CA-A8B4-66002D5EA34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70 %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набора питания для 540 детей (средства субвенции)           2 055,3 тыс. руб.</a:t>
          </a:r>
          <a:endParaRPr lang="ru-RU" dirty="0"/>
        </a:p>
      </dgm:t>
    </dgm:pt>
    <dgm:pt modelId="{190369E6-098F-447D-A98D-EF1F7B82EF13}" type="parTrans" cxnId="{C509F5AC-F858-429E-A0DC-263C257C457F}">
      <dgm:prSet/>
      <dgm:spPr/>
      <dgm:t>
        <a:bodyPr/>
        <a:lstStyle/>
        <a:p>
          <a:endParaRPr lang="ru-RU"/>
        </a:p>
      </dgm:t>
    </dgm:pt>
    <dgm:pt modelId="{C4E92735-E5BD-40DB-B756-C035ED9BF39B}" type="sibTrans" cxnId="{C509F5AC-F858-429E-A0DC-263C257C457F}">
      <dgm:prSet/>
      <dgm:spPr/>
      <dgm:t>
        <a:bodyPr/>
        <a:lstStyle/>
        <a:p>
          <a:endParaRPr lang="ru-RU"/>
        </a:p>
      </dgm:t>
    </dgm:pt>
    <dgm:pt modelId="{4FDA87C9-77D6-4C54-99F0-3A2D2A047079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30 %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набора питания  для 540 детей (средства бюджета района) 880,8 тыс. руб.</a:t>
          </a:r>
          <a:endParaRPr lang="ru-RU" dirty="0"/>
        </a:p>
      </dgm:t>
    </dgm:pt>
    <dgm:pt modelId="{E742F6A1-C32A-49CC-9227-C74B5ABA77A2}" type="parTrans" cxnId="{36A448C3-8824-4769-ABFD-3A766CB6717A}">
      <dgm:prSet/>
      <dgm:spPr/>
      <dgm:t>
        <a:bodyPr/>
        <a:lstStyle/>
        <a:p>
          <a:endParaRPr lang="ru-RU"/>
        </a:p>
      </dgm:t>
    </dgm:pt>
    <dgm:pt modelId="{ABAA5810-E579-4CAE-8197-9880D8742BAD}" type="sibTrans" cxnId="{36A448C3-8824-4769-ABFD-3A766CB6717A}">
      <dgm:prSet/>
      <dgm:spPr/>
      <dgm:t>
        <a:bodyPr/>
        <a:lstStyle/>
        <a:p>
          <a:endParaRPr lang="ru-RU"/>
        </a:p>
      </dgm:t>
    </dgm:pt>
    <dgm:pt modelId="{89A20710-A579-4680-A825-9CC0803F758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100 %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набора питания  для 20 детей (средства бюджета района) 108,7 тыс. руб.</a:t>
          </a:r>
          <a:endParaRPr lang="ru-RU" dirty="0"/>
        </a:p>
      </dgm:t>
    </dgm:pt>
    <dgm:pt modelId="{B425603D-0247-49C2-A702-C50D25A7211A}" type="parTrans" cxnId="{5305BD0A-C328-4108-83E9-562C563CF79D}">
      <dgm:prSet/>
      <dgm:spPr/>
      <dgm:t>
        <a:bodyPr/>
        <a:lstStyle/>
        <a:p>
          <a:endParaRPr lang="ru-RU"/>
        </a:p>
      </dgm:t>
    </dgm:pt>
    <dgm:pt modelId="{2259A774-397C-4F97-862F-0DC8A659BD34}" type="sibTrans" cxnId="{5305BD0A-C328-4108-83E9-562C563CF79D}">
      <dgm:prSet/>
      <dgm:spPr/>
      <dgm:t>
        <a:bodyPr/>
        <a:lstStyle/>
        <a:p>
          <a:endParaRPr lang="ru-RU"/>
        </a:p>
      </dgm:t>
    </dgm:pt>
    <dgm:pt modelId="{A40146CA-E218-43EB-9067-67B57662511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560 детей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получат питание в лагерях с дневным пребыванием  3 044,8 тыс. рублей</a:t>
          </a:r>
          <a:endParaRPr lang="ru-RU" sz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4BEBE9A-67F3-4FAA-B35C-259E25E30119}" type="parTrans" cxnId="{76D2794F-181A-4395-9D39-10C756C0C192}">
      <dgm:prSet/>
      <dgm:spPr/>
      <dgm:t>
        <a:bodyPr/>
        <a:lstStyle/>
        <a:p>
          <a:endParaRPr lang="ru-RU"/>
        </a:p>
      </dgm:t>
    </dgm:pt>
    <dgm:pt modelId="{541DE525-6821-4ABF-B6DF-4C325C6FF572}" type="sibTrans" cxnId="{76D2794F-181A-4395-9D39-10C756C0C192}">
      <dgm:prSet/>
      <dgm:spPr/>
      <dgm:t>
        <a:bodyPr/>
        <a:lstStyle/>
        <a:p>
          <a:endParaRPr lang="ru-RU"/>
        </a:p>
      </dgm:t>
    </dgm:pt>
    <dgm:pt modelId="{78479438-282F-4349-9FB6-D76CCF96E841}" type="pres">
      <dgm:prSet presAssocID="{E8640463-DA4A-4B0D-A170-3571EA1A9B6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9E1DE4-16EF-40AD-9489-A15956E9248B}" type="pres">
      <dgm:prSet presAssocID="{E8640463-DA4A-4B0D-A170-3571EA1A9B67}" presName="ellipse" presStyleLbl="trBgShp" presStyleIdx="0" presStyleCnt="1" custLinFactNeighborX="1600" custLinFactNeighborY="4475"/>
      <dgm:spPr/>
    </dgm:pt>
    <dgm:pt modelId="{581DE8EB-C450-4FE2-95AC-00655E40AC9B}" type="pres">
      <dgm:prSet presAssocID="{E8640463-DA4A-4B0D-A170-3571EA1A9B67}" presName="arrow1" presStyleLbl="fgShp" presStyleIdx="0" presStyleCnt="1"/>
      <dgm:spPr/>
    </dgm:pt>
    <dgm:pt modelId="{30CF660F-CD38-41DC-8D3F-EB323343BA43}" type="pres">
      <dgm:prSet presAssocID="{E8640463-DA4A-4B0D-A170-3571EA1A9B67}" presName="rectangle" presStyleLbl="revTx" presStyleIdx="0" presStyleCnt="1" custScaleX="112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675EA4-3548-4A97-9A87-D89642721A97}" type="pres">
      <dgm:prSet presAssocID="{4FDA87C9-77D6-4C54-99F0-3A2D2A047079}" presName="item1" presStyleLbl="node1" presStyleIdx="0" presStyleCnt="3" custLinFactNeighborX="-17738" custLinFactNeighborY="4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7EF1C-0931-4D27-9F64-224EC2737FA1}" type="pres">
      <dgm:prSet presAssocID="{89A20710-A579-4680-A825-9CC0803F7587}" presName="item2" presStyleLbl="node1" presStyleIdx="1" presStyleCnt="3" custLinFactNeighborX="-9181" custLinFactNeighborY="-14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13BF5-6963-4A2D-B146-3AD5B838A984}" type="pres">
      <dgm:prSet presAssocID="{A40146CA-E218-43EB-9067-67B57662511D}" presName="item3" presStyleLbl="node1" presStyleIdx="2" presStyleCnt="3" custLinFactNeighborX="14595" custLinFactNeighborY="11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BF3BB6-19EF-432D-8DE2-5B3023382EEB}" type="pres">
      <dgm:prSet presAssocID="{E8640463-DA4A-4B0D-A170-3571EA1A9B67}" presName="funnel" presStyleLbl="trAlignAcc1" presStyleIdx="0" presStyleCnt="1" custLinFactNeighborX="1210" custLinFactNeighborY="-893"/>
      <dgm:spPr/>
    </dgm:pt>
  </dgm:ptLst>
  <dgm:cxnLst>
    <dgm:cxn modelId="{BEE87BF7-BBFF-4B23-9749-0A3C5BFBBB23}" type="presOf" srcId="{E8640463-DA4A-4B0D-A170-3571EA1A9B67}" destId="{78479438-282F-4349-9FB6-D76CCF96E841}" srcOrd="0" destOrd="0" presId="urn:microsoft.com/office/officeart/2005/8/layout/funnel1"/>
    <dgm:cxn modelId="{36A448C3-8824-4769-ABFD-3A766CB6717A}" srcId="{E8640463-DA4A-4B0D-A170-3571EA1A9B67}" destId="{4FDA87C9-77D6-4C54-99F0-3A2D2A047079}" srcOrd="1" destOrd="0" parTransId="{E742F6A1-C32A-49CC-9227-C74B5ABA77A2}" sibTransId="{ABAA5810-E579-4CAE-8197-9880D8742BAD}"/>
    <dgm:cxn modelId="{5305BD0A-C328-4108-83E9-562C563CF79D}" srcId="{E8640463-DA4A-4B0D-A170-3571EA1A9B67}" destId="{89A20710-A579-4680-A825-9CC0803F7587}" srcOrd="2" destOrd="0" parTransId="{B425603D-0247-49C2-A702-C50D25A7211A}" sibTransId="{2259A774-397C-4F97-862F-0DC8A659BD34}"/>
    <dgm:cxn modelId="{9FEA8E2B-1DA9-4F3B-9609-99080A867E24}" type="presOf" srcId="{89A20710-A579-4680-A825-9CC0803F7587}" destId="{44675EA4-3548-4A97-9A87-D89642721A97}" srcOrd="0" destOrd="0" presId="urn:microsoft.com/office/officeart/2005/8/layout/funnel1"/>
    <dgm:cxn modelId="{F2E26846-9024-4D2A-82A5-78455AEB0B06}" type="presOf" srcId="{7A3793B6-E426-40CA-A8B4-66002D5EA34C}" destId="{F9A13BF5-6963-4A2D-B146-3AD5B838A984}" srcOrd="0" destOrd="0" presId="urn:microsoft.com/office/officeart/2005/8/layout/funnel1"/>
    <dgm:cxn modelId="{C509F5AC-F858-429E-A0DC-263C257C457F}" srcId="{E8640463-DA4A-4B0D-A170-3571EA1A9B67}" destId="{7A3793B6-E426-40CA-A8B4-66002D5EA34C}" srcOrd="0" destOrd="0" parTransId="{190369E6-098F-447D-A98D-EF1F7B82EF13}" sibTransId="{C4E92735-E5BD-40DB-B756-C035ED9BF39B}"/>
    <dgm:cxn modelId="{76D2794F-181A-4395-9D39-10C756C0C192}" srcId="{E8640463-DA4A-4B0D-A170-3571EA1A9B67}" destId="{A40146CA-E218-43EB-9067-67B57662511D}" srcOrd="3" destOrd="0" parTransId="{34BEBE9A-67F3-4FAA-B35C-259E25E30119}" sibTransId="{541DE525-6821-4ABF-B6DF-4C325C6FF572}"/>
    <dgm:cxn modelId="{140D5F78-EFE0-4FF1-BDAA-30EE41690C0F}" type="presOf" srcId="{A40146CA-E218-43EB-9067-67B57662511D}" destId="{30CF660F-CD38-41DC-8D3F-EB323343BA43}" srcOrd="0" destOrd="0" presId="urn:microsoft.com/office/officeart/2005/8/layout/funnel1"/>
    <dgm:cxn modelId="{4A474408-C368-4737-85BC-8E11B5188486}" type="presOf" srcId="{4FDA87C9-77D6-4C54-99F0-3A2D2A047079}" destId="{DEE7EF1C-0931-4D27-9F64-224EC2737FA1}" srcOrd="0" destOrd="0" presId="urn:microsoft.com/office/officeart/2005/8/layout/funnel1"/>
    <dgm:cxn modelId="{3ACE30A0-2774-483D-887B-CDD44FCEA494}" type="presParOf" srcId="{78479438-282F-4349-9FB6-D76CCF96E841}" destId="{DC9E1DE4-16EF-40AD-9489-A15956E9248B}" srcOrd="0" destOrd="0" presId="urn:microsoft.com/office/officeart/2005/8/layout/funnel1"/>
    <dgm:cxn modelId="{2FD5BE8C-7F8F-4CEF-B5F4-BFFCA12A74C0}" type="presParOf" srcId="{78479438-282F-4349-9FB6-D76CCF96E841}" destId="{581DE8EB-C450-4FE2-95AC-00655E40AC9B}" srcOrd="1" destOrd="0" presId="urn:microsoft.com/office/officeart/2005/8/layout/funnel1"/>
    <dgm:cxn modelId="{7E6D8A46-DEC0-4943-B54B-9368CE6AE64D}" type="presParOf" srcId="{78479438-282F-4349-9FB6-D76CCF96E841}" destId="{30CF660F-CD38-41DC-8D3F-EB323343BA43}" srcOrd="2" destOrd="0" presId="urn:microsoft.com/office/officeart/2005/8/layout/funnel1"/>
    <dgm:cxn modelId="{049563E7-1B87-4CFC-88BE-10B6EDCFFE27}" type="presParOf" srcId="{78479438-282F-4349-9FB6-D76CCF96E841}" destId="{44675EA4-3548-4A97-9A87-D89642721A97}" srcOrd="3" destOrd="0" presId="urn:microsoft.com/office/officeart/2005/8/layout/funnel1"/>
    <dgm:cxn modelId="{4728D556-A06F-449F-B6DB-6DDBA3C10018}" type="presParOf" srcId="{78479438-282F-4349-9FB6-D76CCF96E841}" destId="{DEE7EF1C-0931-4D27-9F64-224EC2737FA1}" srcOrd="4" destOrd="0" presId="urn:microsoft.com/office/officeart/2005/8/layout/funnel1"/>
    <dgm:cxn modelId="{E71034CF-ECE1-4DC1-9393-888E8814995E}" type="presParOf" srcId="{78479438-282F-4349-9FB6-D76CCF96E841}" destId="{F9A13BF5-6963-4A2D-B146-3AD5B838A984}" srcOrd="5" destOrd="0" presId="urn:microsoft.com/office/officeart/2005/8/layout/funnel1"/>
    <dgm:cxn modelId="{AC376687-610B-4AB1-8458-63926247A5BC}" type="presParOf" srcId="{78479438-282F-4349-9FB6-D76CCF96E841}" destId="{05BF3BB6-19EF-432D-8DE2-5B3023382EEB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E5153-3D07-4BFA-9F39-5A534E755936}">
      <dsp:nvSpPr>
        <dsp:cNvPr id="0" name=""/>
        <dsp:cNvSpPr/>
      </dsp:nvSpPr>
      <dsp:spPr>
        <a:xfrm>
          <a:off x="0" y="4104458"/>
          <a:ext cx="3528391" cy="89795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2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обеспечение открытости бюджетного процесса и вовлечение в него граждан</a:t>
          </a:r>
          <a:endParaRPr lang="ru-RU" sz="1250" kern="120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sp:txBody>
      <dsp:txXfrm>
        <a:off x="0" y="4104458"/>
        <a:ext cx="3528391" cy="897955"/>
      </dsp:txXfrm>
    </dsp:sp>
    <dsp:sp modelId="{5CA1FFD6-7E31-4DAA-BB74-C5A45B85A0CE}">
      <dsp:nvSpPr>
        <dsp:cNvPr id="0" name=""/>
        <dsp:cNvSpPr/>
      </dsp:nvSpPr>
      <dsp:spPr>
        <a:xfrm rot="10800000">
          <a:off x="0" y="2735740"/>
          <a:ext cx="3528391" cy="1381055"/>
        </a:xfrm>
        <a:prstGeom prst="upArrowCallout">
          <a:avLst/>
        </a:prstGeom>
        <a:gradFill rotWithShape="0">
          <a:gsLst>
            <a:gs pos="0">
              <a:schemeClr val="accent2">
                <a:hueOff val="-1570184"/>
                <a:satOff val="-2097"/>
                <a:lumOff val="1242"/>
                <a:alphaOff val="0"/>
                <a:shade val="60000"/>
              </a:schemeClr>
            </a:gs>
            <a:gs pos="33000">
              <a:schemeClr val="accent2">
                <a:hueOff val="-1570184"/>
                <a:satOff val="-2097"/>
                <a:lumOff val="1242"/>
                <a:alphaOff val="0"/>
                <a:tint val="86500"/>
              </a:schemeClr>
            </a:gs>
            <a:gs pos="46750">
              <a:schemeClr val="accent2">
                <a:hueOff val="-1570184"/>
                <a:satOff val="-2097"/>
                <a:lumOff val="1242"/>
                <a:alphaOff val="0"/>
                <a:tint val="71000"/>
                <a:satMod val="112000"/>
              </a:schemeClr>
            </a:gs>
            <a:gs pos="53000">
              <a:schemeClr val="accent2">
                <a:hueOff val="-1570184"/>
                <a:satOff val="-2097"/>
                <a:lumOff val="1242"/>
                <a:alphaOff val="0"/>
                <a:tint val="71000"/>
                <a:satMod val="112000"/>
              </a:schemeClr>
            </a:gs>
            <a:gs pos="68000">
              <a:schemeClr val="accent2">
                <a:hueOff val="-1570184"/>
                <a:satOff val="-2097"/>
                <a:lumOff val="1242"/>
                <a:alphaOff val="0"/>
                <a:tint val="86000"/>
              </a:schemeClr>
            </a:gs>
            <a:gs pos="100000">
              <a:schemeClr val="accent2">
                <a:hueOff val="-1570184"/>
                <a:satOff val="-2097"/>
                <a:lumOff val="1242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снижение размера дефицита бюджета района</a:t>
          </a:r>
          <a:endParaRPr lang="ru-RU" sz="1250" kern="120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sp:txBody>
      <dsp:txXfrm rot="10800000">
        <a:off x="0" y="2735740"/>
        <a:ext cx="3528391" cy="897368"/>
      </dsp:txXfrm>
    </dsp:sp>
    <dsp:sp modelId="{7CED47E0-37C9-481D-9212-281A044392DB}">
      <dsp:nvSpPr>
        <dsp:cNvPr id="0" name=""/>
        <dsp:cNvSpPr/>
      </dsp:nvSpPr>
      <dsp:spPr>
        <a:xfrm rot="10800000">
          <a:off x="0" y="1369287"/>
          <a:ext cx="3528391" cy="1381055"/>
        </a:xfrm>
        <a:prstGeom prst="upArrowCallout">
          <a:avLst/>
        </a:prstGeom>
        <a:gradFill rotWithShape="0">
          <a:gsLst>
            <a:gs pos="0">
              <a:schemeClr val="accent2">
                <a:hueOff val="-3140368"/>
                <a:satOff val="-4193"/>
                <a:lumOff val="2484"/>
                <a:alphaOff val="0"/>
                <a:shade val="60000"/>
              </a:schemeClr>
            </a:gs>
            <a:gs pos="33000">
              <a:schemeClr val="accent2">
                <a:hueOff val="-3140368"/>
                <a:satOff val="-4193"/>
                <a:lumOff val="2484"/>
                <a:alphaOff val="0"/>
                <a:tint val="86500"/>
              </a:schemeClr>
            </a:gs>
            <a:gs pos="46750">
              <a:schemeClr val="accent2">
                <a:hueOff val="-3140368"/>
                <a:satOff val="-4193"/>
                <a:lumOff val="2484"/>
                <a:alphaOff val="0"/>
                <a:tint val="71000"/>
                <a:satMod val="112000"/>
              </a:schemeClr>
            </a:gs>
            <a:gs pos="53000">
              <a:schemeClr val="accent2">
                <a:hueOff val="-3140368"/>
                <a:satOff val="-4193"/>
                <a:lumOff val="2484"/>
                <a:alphaOff val="0"/>
                <a:tint val="71000"/>
                <a:satMod val="112000"/>
              </a:schemeClr>
            </a:gs>
            <a:gs pos="68000">
              <a:schemeClr val="accent2">
                <a:hueOff val="-3140368"/>
                <a:satOff val="-4193"/>
                <a:lumOff val="2484"/>
                <a:alphaOff val="0"/>
                <a:tint val="86000"/>
              </a:schemeClr>
            </a:gs>
            <a:gs pos="100000">
              <a:schemeClr val="accent2">
                <a:hueOff val="-3140368"/>
                <a:satOff val="-4193"/>
                <a:lumOff val="2484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повышение эффективности бюджетных расходов</a:t>
          </a:r>
          <a:endParaRPr lang="ru-RU" sz="1250" kern="120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sp:txBody>
      <dsp:txXfrm rot="10800000">
        <a:off x="0" y="1369287"/>
        <a:ext cx="3528391" cy="897368"/>
      </dsp:txXfrm>
    </dsp:sp>
    <dsp:sp modelId="{A67D8232-C45C-4645-8BFF-B03DC487F817}">
      <dsp:nvSpPr>
        <dsp:cNvPr id="0" name=""/>
        <dsp:cNvSpPr/>
      </dsp:nvSpPr>
      <dsp:spPr>
        <a:xfrm rot="10800000">
          <a:off x="0" y="1701"/>
          <a:ext cx="3528391" cy="1381055"/>
        </a:xfrm>
        <a:prstGeom prst="upArrowCallout">
          <a:avLst/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shade val="60000"/>
              </a:schemeClr>
            </a:gs>
            <a:gs pos="33000">
              <a:schemeClr val="accent2">
                <a:hueOff val="-4710551"/>
                <a:satOff val="-6290"/>
                <a:lumOff val="3726"/>
                <a:alphaOff val="0"/>
                <a:tint val="86500"/>
              </a:schemeClr>
            </a:gs>
            <a:gs pos="46750">
              <a:schemeClr val="accent2">
                <a:hueOff val="-4710551"/>
                <a:satOff val="-6290"/>
                <a:lumOff val="3726"/>
                <a:alphaOff val="0"/>
                <a:tint val="71000"/>
                <a:satMod val="112000"/>
              </a:schemeClr>
            </a:gs>
            <a:gs pos="53000">
              <a:schemeClr val="accent2">
                <a:hueOff val="-4710551"/>
                <a:satOff val="-6290"/>
                <a:lumOff val="3726"/>
                <a:alphaOff val="0"/>
                <a:tint val="71000"/>
                <a:satMod val="112000"/>
              </a:schemeClr>
            </a:gs>
            <a:gs pos="68000">
              <a:schemeClr val="accent2">
                <a:hueOff val="-4710551"/>
                <a:satOff val="-6290"/>
                <a:lumOff val="3726"/>
                <a:alphaOff val="0"/>
                <a:tint val="86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реализация Указа Президента Российской Федерации от 7 мая 2018 года № 204 «О национальных целях и стратегических задачах развития Российской Федерации на период до 2024 года»</a:t>
          </a:r>
          <a:endParaRPr lang="ru-RU" sz="1250" kern="1200" dirty="0">
            <a:solidFill>
              <a:schemeClr val="tx2"/>
            </a:solidFill>
            <a:latin typeface="Calibri" pitchFamily="34" charset="0"/>
            <a:cs typeface="Times New Roman" pitchFamily="18" charset="0"/>
          </a:endParaRPr>
        </a:p>
      </dsp:txBody>
      <dsp:txXfrm rot="10800000">
        <a:off x="0" y="1701"/>
        <a:ext cx="3528391" cy="8973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D7BDB8-CD81-49AF-8482-CC7B85C015D3}">
      <dsp:nvSpPr>
        <dsp:cNvPr id="0" name=""/>
        <dsp:cNvSpPr/>
      </dsp:nvSpPr>
      <dsp:spPr>
        <a:xfrm>
          <a:off x="1846726" y="133349"/>
          <a:ext cx="1798109" cy="1227299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04C387-E341-4A8F-9C05-CFEC6445D8D2}">
      <dsp:nvSpPr>
        <dsp:cNvPr id="0" name=""/>
        <dsp:cNvSpPr/>
      </dsp:nvSpPr>
      <dsp:spPr>
        <a:xfrm>
          <a:off x="2407373" y="3148870"/>
          <a:ext cx="687821" cy="440205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51AB01-14DF-4738-A126-863E7B3966D4}">
      <dsp:nvSpPr>
        <dsp:cNvPr id="0" name=""/>
        <dsp:cNvSpPr/>
      </dsp:nvSpPr>
      <dsp:spPr>
        <a:xfrm>
          <a:off x="1432136" y="3501035"/>
          <a:ext cx="2638294" cy="825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92 детей </a:t>
          </a:r>
          <a:r>
            <a:rPr lang="ru-RU" sz="1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отдохнут в загородных оздоровительных лагерях</a:t>
          </a:r>
          <a:r>
            <a:rPr lang="ru-RU" sz="12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ru-RU" sz="1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1 633,2 тыс. рублей</a:t>
          </a:r>
          <a:endParaRPr lang="ru-RU" sz="12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32136" y="3501035"/>
        <a:ext cx="2638294" cy="825385"/>
      </dsp:txXfrm>
    </dsp:sp>
    <dsp:sp modelId="{D9B505FC-2CA4-4D83-A5EB-96EEE000B8D6}">
      <dsp:nvSpPr>
        <dsp:cNvPr id="0" name=""/>
        <dsp:cNvSpPr/>
      </dsp:nvSpPr>
      <dsp:spPr>
        <a:xfrm>
          <a:off x="3418563" y="644458"/>
          <a:ext cx="1238077" cy="12380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</a:rPr>
            <a:t>30 %</a:t>
          </a:r>
          <a:r>
            <a:rPr lang="ru-RU" sz="900" kern="1200" dirty="0" smtClean="0">
              <a:solidFill>
                <a:schemeClr val="tx1"/>
              </a:solidFill>
            </a:rPr>
            <a:t> </a:t>
          </a: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72 путевок (средства бюджета района) 405,5 тыс. руб.</a:t>
          </a:r>
          <a:endParaRPr lang="ru-RU" sz="900" kern="1200" dirty="0"/>
        </a:p>
      </dsp:txBody>
      <dsp:txXfrm>
        <a:off x="3599875" y="825770"/>
        <a:ext cx="875453" cy="875453"/>
      </dsp:txXfrm>
    </dsp:sp>
    <dsp:sp modelId="{B9148359-A30A-46F8-A5C0-34FA15140D00}">
      <dsp:nvSpPr>
        <dsp:cNvPr id="0" name=""/>
        <dsp:cNvSpPr/>
      </dsp:nvSpPr>
      <dsp:spPr>
        <a:xfrm>
          <a:off x="992915" y="410842"/>
          <a:ext cx="1238077" cy="12380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</a:rPr>
            <a:t>70 %</a:t>
          </a:r>
          <a:r>
            <a:rPr lang="ru-RU" sz="900" kern="1200" dirty="0" smtClean="0">
              <a:solidFill>
                <a:schemeClr val="tx1"/>
              </a:solidFill>
            </a:rPr>
            <a:t> </a:t>
          </a: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72 путевок (средства субвенции) 946,1 тыс. руб.</a:t>
          </a:r>
          <a:endParaRPr lang="ru-RU" sz="900" kern="1200" dirty="0"/>
        </a:p>
      </dsp:txBody>
      <dsp:txXfrm>
        <a:off x="1174227" y="592154"/>
        <a:ext cx="875453" cy="875453"/>
      </dsp:txXfrm>
    </dsp:sp>
    <dsp:sp modelId="{76F37130-4D57-42FB-B481-A9CE9E36ACE3}">
      <dsp:nvSpPr>
        <dsp:cNvPr id="0" name=""/>
        <dsp:cNvSpPr/>
      </dsp:nvSpPr>
      <dsp:spPr>
        <a:xfrm>
          <a:off x="2278735" y="0"/>
          <a:ext cx="1238077" cy="12380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</a:rPr>
            <a:t>100 %</a:t>
          </a:r>
          <a:r>
            <a:rPr lang="ru-RU" sz="900" kern="1200" dirty="0" smtClean="0">
              <a:solidFill>
                <a:schemeClr val="tx1"/>
              </a:solidFill>
            </a:rPr>
            <a:t> </a:t>
          </a: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5 путевок детям сиротам (средства субвенции) 81,1 тыс. руб.</a:t>
          </a:r>
          <a:endParaRPr lang="ru-RU" sz="900" kern="1200" dirty="0"/>
        </a:p>
      </dsp:txBody>
      <dsp:txXfrm>
        <a:off x="2460047" y="181312"/>
        <a:ext cx="875453" cy="875453"/>
      </dsp:txXfrm>
    </dsp:sp>
    <dsp:sp modelId="{1CF520DD-03F9-4BFD-B32B-E2B392A6A347}">
      <dsp:nvSpPr>
        <dsp:cNvPr id="0" name=""/>
        <dsp:cNvSpPr/>
      </dsp:nvSpPr>
      <dsp:spPr>
        <a:xfrm>
          <a:off x="952667" y="224520"/>
          <a:ext cx="3657705" cy="281883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9E1DE4-16EF-40AD-9489-A15956E9248B}">
      <dsp:nvSpPr>
        <dsp:cNvPr id="0" name=""/>
        <dsp:cNvSpPr/>
      </dsp:nvSpPr>
      <dsp:spPr>
        <a:xfrm>
          <a:off x="1121296" y="206689"/>
          <a:ext cx="3135048" cy="108876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DE8EB-C450-4FE2-95AC-00655E40AC9B}">
      <dsp:nvSpPr>
        <dsp:cNvPr id="0" name=""/>
        <dsp:cNvSpPr/>
      </dsp:nvSpPr>
      <dsp:spPr>
        <a:xfrm>
          <a:off x="2339736" y="2823973"/>
          <a:ext cx="607567" cy="388843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CF660F-CD38-41DC-8D3F-EB323343BA43}">
      <dsp:nvSpPr>
        <dsp:cNvPr id="0" name=""/>
        <dsp:cNvSpPr/>
      </dsp:nvSpPr>
      <dsp:spPr>
        <a:xfrm>
          <a:off x="996482" y="3135048"/>
          <a:ext cx="3294075" cy="7290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560 детей </a:t>
          </a:r>
          <a:r>
            <a:rPr lang="ru-RU" sz="1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получат питание в лагерях с дневным пребыванием  3 044,8 тыс. рублей</a:t>
          </a:r>
          <a:endParaRPr lang="ru-RU" sz="12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96482" y="3135048"/>
        <a:ext cx="3294075" cy="729081"/>
      </dsp:txXfrm>
    </dsp:sp>
    <dsp:sp modelId="{44675EA4-3548-4A97-9A87-D89642721A97}">
      <dsp:nvSpPr>
        <dsp:cNvPr id="0" name=""/>
        <dsp:cNvSpPr/>
      </dsp:nvSpPr>
      <dsp:spPr>
        <a:xfrm>
          <a:off x="2016945" y="1382314"/>
          <a:ext cx="1093621" cy="10936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</a:rPr>
            <a:t>100 %</a:t>
          </a:r>
          <a:r>
            <a:rPr lang="ru-RU" sz="800" kern="1200" dirty="0" smtClean="0">
              <a:solidFill>
                <a:schemeClr val="tx1"/>
              </a:solidFill>
            </a:rPr>
            <a:t> </a:t>
          </a: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набора питания  для 20 детей (средства бюджета района) 108,7 тыс. руб.</a:t>
          </a:r>
          <a:endParaRPr lang="ru-RU" sz="800" kern="1200" dirty="0"/>
        </a:p>
      </dsp:txBody>
      <dsp:txXfrm>
        <a:off x="2177102" y="1542471"/>
        <a:ext cx="773307" cy="773307"/>
      </dsp:txXfrm>
    </dsp:sp>
    <dsp:sp modelId="{DEE7EF1C-0931-4D27-9F64-224EC2737FA1}">
      <dsp:nvSpPr>
        <dsp:cNvPr id="0" name=""/>
        <dsp:cNvSpPr/>
      </dsp:nvSpPr>
      <dsp:spPr>
        <a:xfrm>
          <a:off x="1327979" y="356987"/>
          <a:ext cx="1093621" cy="10936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</a:rPr>
            <a:t>30 %</a:t>
          </a:r>
          <a:r>
            <a:rPr lang="ru-RU" sz="800" kern="1200" dirty="0" smtClean="0">
              <a:solidFill>
                <a:schemeClr val="tx1"/>
              </a:solidFill>
            </a:rPr>
            <a:t> </a:t>
          </a: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набора питания  для 540 детей (средства бюджета района) 880,8 тыс. руб.</a:t>
          </a:r>
          <a:endParaRPr lang="ru-RU" sz="800" kern="1200" dirty="0"/>
        </a:p>
      </dsp:txBody>
      <dsp:txXfrm>
        <a:off x="1488136" y="517144"/>
        <a:ext cx="773307" cy="773307"/>
      </dsp:txXfrm>
    </dsp:sp>
    <dsp:sp modelId="{F9A13BF5-6963-4A2D-B146-3AD5B838A984}">
      <dsp:nvSpPr>
        <dsp:cNvPr id="0" name=""/>
        <dsp:cNvSpPr/>
      </dsp:nvSpPr>
      <dsp:spPr>
        <a:xfrm>
          <a:off x="2705923" y="373973"/>
          <a:ext cx="1093621" cy="10936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</a:rPr>
            <a:t>70 %</a:t>
          </a:r>
          <a:r>
            <a:rPr lang="ru-RU" sz="800" kern="1200" dirty="0" smtClean="0">
              <a:solidFill>
                <a:schemeClr val="tx1"/>
              </a:solidFill>
            </a:rPr>
            <a:t> </a:t>
          </a:r>
          <a:r>
            <a:rPr lang="ru-RU" sz="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стоимости набора питания для 540 детей (средства субвенции)           2 055,3 тыс. руб.</a:t>
          </a:r>
          <a:endParaRPr lang="ru-RU" sz="800" kern="1200" dirty="0"/>
        </a:p>
      </dsp:txBody>
      <dsp:txXfrm>
        <a:off x="2866080" y="534130"/>
        <a:ext cx="773307" cy="773307"/>
      </dsp:txXfrm>
    </dsp:sp>
    <dsp:sp modelId="{05BF3BB6-19EF-432D-8DE2-5B3023382EEB}">
      <dsp:nvSpPr>
        <dsp:cNvPr id="0" name=""/>
        <dsp:cNvSpPr/>
      </dsp:nvSpPr>
      <dsp:spPr>
        <a:xfrm>
          <a:off x="983499" y="0"/>
          <a:ext cx="3402377" cy="2721902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0.57778</cdr:x>
      <cdr:y>0.20618</cdr:y>
    </cdr:from>
    <cdr:to>
      <cdr:x>0.75556</cdr:x>
      <cdr:y>0.44132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872208" y="189417"/>
          <a:ext cx="576064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5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rPr>
            <a:t>2022,8</a:t>
          </a:r>
          <a:endParaRPr lang="ru-RU" sz="1050" dirty="0">
            <a:solidFill>
              <a:schemeClr val="tx2">
                <a:lumMod val="50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0.77778</cdr:x>
      <cdr:y>0.31352</cdr:y>
    </cdr:from>
    <cdr:to>
      <cdr:x>0.95556</cdr:x>
      <cdr:y>0.54867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520280" y="288032"/>
          <a:ext cx="576064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5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rPr>
            <a:t>1928,0</a:t>
          </a:r>
        </a:p>
        <a:p xmlns:a="http://schemas.openxmlformats.org/drawingml/2006/main">
          <a:endParaRPr lang="ru-RU" sz="1050" dirty="0">
            <a:solidFill>
              <a:schemeClr val="tx2">
                <a:lumMod val="50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0.37778</cdr:x>
      <cdr:y>0.39191</cdr:y>
    </cdr:from>
    <cdr:to>
      <cdr:x>0.55556</cdr:x>
      <cdr:y>0.62705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1224136" y="360040"/>
          <a:ext cx="576064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5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rPr>
            <a:t>1944,7</a:t>
          </a:r>
          <a:endParaRPr lang="ru-RU" sz="1050" dirty="0">
            <a:solidFill>
              <a:schemeClr val="tx2">
                <a:lumMod val="50000"/>
              </a:schemeClr>
            </a:solidFill>
            <a:latin typeface="Calibri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0.49982</cdr:x>
      <cdr:y>0.79894</cdr:y>
    </cdr:from>
    <cdr:to>
      <cdr:x>1</cdr:x>
      <cdr:y>1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2177706" y="2818983"/>
          <a:ext cx="2179286" cy="709410"/>
        </a:xfrm>
        <a:prstGeom xmlns:a="http://schemas.openxmlformats.org/drawingml/2006/main" prst="wedgeRectCallout">
          <a:avLst>
            <a:gd name="adj1" fmla="val -13197"/>
            <a:gd name="adj2" fmla="val -132685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48599,2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водозабор подземных вод для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хоз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-питьевого водоснабжения,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гп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Северо-Енисейский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0.63756</cdr:x>
      <cdr:y>0.07641</cdr:y>
    </cdr:from>
    <cdr:to>
      <cdr:x>1</cdr:x>
      <cdr:y>0.38254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2640116" y="269619"/>
          <a:ext cx="1500852" cy="1080120"/>
        </a:xfrm>
        <a:prstGeom xmlns:a="http://schemas.openxmlformats.org/drawingml/2006/main" prst="wedgeRectCallout">
          <a:avLst>
            <a:gd name="adj1" fmla="val -97059"/>
            <a:gd name="adj2" fmla="val 27891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2000,0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водозабор подземных вод для хозяйственно-питьевого водоснабжения, п. Новая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Калами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0.02606</cdr:x>
      <cdr:y>0.66515</cdr:y>
    </cdr:from>
    <cdr:to>
      <cdr:x>0.3496</cdr:x>
      <cdr:y>0.94482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113529" y="2346904"/>
          <a:ext cx="1409673" cy="986789"/>
        </a:xfrm>
        <a:prstGeom xmlns:a="http://schemas.openxmlformats.org/drawingml/2006/main" prst="wedgeRectCallout">
          <a:avLst>
            <a:gd name="adj1" fmla="val -1425"/>
            <a:gd name="adj2" fmla="val -107317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2000,0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водозабор подземных вод для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хоз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-питьевого водоснабжения», п. Тея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0.17845</cdr:y>
    </cdr:from>
    <cdr:to>
      <cdr:x>0.3566</cdr:x>
      <cdr:y>0.40294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0" y="629659"/>
          <a:ext cx="1476669" cy="792088"/>
        </a:xfrm>
        <a:prstGeom xmlns:a="http://schemas.openxmlformats.org/drawingml/2006/main" prst="wedgeRectCallout">
          <a:avLst>
            <a:gd name="adj1" fmla="val -235"/>
            <a:gd name="adj2" fmla="val 75304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2000,0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полигон твердых коммунальных отходов, п. Новая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Калами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0.11325</cdr:x>
      <cdr:y>0.01623</cdr:y>
    </cdr:from>
    <cdr:to>
      <cdr:x>0.57601</cdr:x>
      <cdr:y>0.15805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468965" y="57281"/>
          <a:ext cx="1916274" cy="500369"/>
        </a:xfrm>
        <a:prstGeom xmlns:a="http://schemas.openxmlformats.org/drawingml/2006/main" prst="wedgeRectCallout">
          <a:avLst>
            <a:gd name="adj1" fmla="val 7433"/>
            <a:gd name="adj2" fmla="val 120066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11776,8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реконструкция котельной, п. Брянка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</cdr:x>
      <cdr:y>0.74667</cdr:y>
    </cdr:from>
    <cdr:to>
      <cdr:x>0.59091</cdr:x>
      <cdr:y>0.94812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0" y="4032448"/>
          <a:ext cx="3063613" cy="1087944"/>
        </a:xfrm>
        <a:prstGeom xmlns:a="http://schemas.openxmlformats.org/drawingml/2006/main" prst="wedgeRectCallout">
          <a:avLst>
            <a:gd name="adj1" fmla="val -3517"/>
            <a:gd name="adj2" fmla="val -100684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13 422,4 - 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жилые дома по адресу: ул. Гоголя, 18,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гп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Северо-Енисейский,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ул.Лесная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, 11, кв. 1, п. Тея, ул. Лесная, 23, кв. 1, п. Тея, ул. Советская, 5, кв. 1, п. Новая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Калами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, ул. Нагорная, 13, кв. 1, п. Новая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Калами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, ул. Школьная, 13, кв. 1, п. Тея, микрорайон, 8, кв. 1, п.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Вангаш</a:t>
          </a:r>
          <a:endParaRPr lang="ru-RU" sz="10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0.63636</cdr:x>
      <cdr:y>0.4638</cdr:y>
    </cdr:from>
    <cdr:to>
      <cdr:x>0.95903</cdr:x>
      <cdr:y>0.66875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2914628" y="2504797"/>
          <a:ext cx="1477879" cy="1106867"/>
        </a:xfrm>
        <a:prstGeom xmlns:a="http://schemas.openxmlformats.org/drawingml/2006/main" prst="wedgeRectCallout">
          <a:avLst>
            <a:gd name="adj1" fmla="val -65674"/>
            <a:gd name="adj2" fmla="val -94634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22 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759,8 - 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образовательные учреждения: СОШ № 1, СОШ № 2, СОШ № 9,школьные мастерские п. Новая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Калами</a:t>
          </a:r>
          <a:endParaRPr lang="ru-RU" sz="10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0.00665</cdr:x>
      <cdr:y>0.24</cdr:y>
    </cdr:from>
    <cdr:to>
      <cdr:x>0.25665</cdr:x>
      <cdr:y>0.46667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34474" y="1296144"/>
          <a:ext cx="1296144" cy="1224136"/>
        </a:xfrm>
        <a:prstGeom xmlns:a="http://schemas.openxmlformats.org/drawingml/2006/main" prst="wedgeRectCallout">
          <a:avLst>
            <a:gd name="adj1" fmla="val 66520"/>
            <a:gd name="adj2" fmla="val 34735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8 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529,3 - </a:t>
          </a:r>
          <a:r>
            <a:rPr lang="ru-RU" sz="1000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оммунальное хозяйство (здание бани п. Тея и сети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тепловодоснабжения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гп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Северо-Енисейский)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0.00704</cdr:x>
      <cdr:y>0.09542</cdr:y>
    </cdr:from>
    <cdr:to>
      <cdr:x>0.37067</cdr:x>
      <cdr:y>0.2129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32236" y="515321"/>
          <a:ext cx="1665511" cy="634480"/>
        </a:xfrm>
        <a:prstGeom xmlns:a="http://schemas.openxmlformats.org/drawingml/2006/main" prst="wedgeRectCallout">
          <a:avLst>
            <a:gd name="adj1" fmla="val 54836"/>
            <a:gd name="adj2" fmla="val 96820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1 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202,1 - 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музей истории золотодобычи Северо-Енисейского района </a:t>
          </a:r>
          <a:endParaRPr lang="ru-RU" sz="10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0.47774</cdr:x>
      <cdr:y>0.13333</cdr:y>
    </cdr:from>
    <cdr:to>
      <cdr:x>0.76688</cdr:x>
      <cdr:y>0.23063</cdr:y>
    </cdr:to>
    <cdr:sp macro="" textlink="">
      <cdr:nvSpPr>
        <cdr:cNvPr id="7" name="Прямоугольная выноска 6"/>
        <cdr:cNvSpPr/>
      </cdr:nvSpPr>
      <cdr:spPr>
        <a:xfrm xmlns:a="http://schemas.openxmlformats.org/drawingml/2006/main">
          <a:off x="2188129" y="720080"/>
          <a:ext cx="1324313" cy="525472"/>
        </a:xfrm>
        <a:prstGeom xmlns:a="http://schemas.openxmlformats.org/drawingml/2006/main" prst="wedgeRectCallout">
          <a:avLst>
            <a:gd name="adj1" fmla="val -60898"/>
            <a:gd name="adj2" fmla="val 119364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841,2 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- гараж администрации п.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Вельмо</a:t>
          </a:r>
          <a:endParaRPr lang="ru-RU" sz="10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0.5</cdr:x>
      <cdr:y>0.68056</cdr:y>
    </cdr:from>
    <cdr:to>
      <cdr:x>1</cdr:x>
      <cdr:y>0.95833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2160240" y="3528392"/>
          <a:ext cx="2160240" cy="1440160"/>
        </a:xfrm>
        <a:prstGeom xmlns:a="http://schemas.openxmlformats.org/drawingml/2006/main" prst="wedgeRectCallout">
          <a:avLst>
            <a:gd name="adj1" fmla="val 1784"/>
            <a:gd name="adj2" fmla="val -91592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12 520,9 - 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жилищное хозяйство жилые дома по адресу:  ул. Металлистов, 15 кв.2, п. Тея,  ул. Новая, 18, п. Тея, ул. 60лет ВЛКСМ, 5, кв. 1, п. Тея, ул. Центральная, 24, кв. 3, кв. 4, п.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Вельмо,ул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. Студенческая, 17, п.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Вангаш</a:t>
          </a:r>
          <a:endParaRPr lang="ru-RU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0.03333</cdr:x>
      <cdr:y>0.12306</cdr:y>
    </cdr:from>
    <cdr:to>
      <cdr:x>0.62768</cdr:x>
      <cdr:y>0.23611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144016" y="637994"/>
          <a:ext cx="2567863" cy="586141"/>
        </a:xfrm>
        <a:prstGeom xmlns:a="http://schemas.openxmlformats.org/drawingml/2006/main" prst="wedgeRectCallout">
          <a:avLst>
            <a:gd name="adj1" fmla="val -1031"/>
            <a:gd name="adj2" fmla="val 95593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3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900,0 - 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участок сети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тепловодоснабжения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, ТК № 93А до ТК № 104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гп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Северо-Енисейский</a:t>
          </a:r>
          <a:endParaRPr lang="ru-RU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0.65278</cdr:y>
    </cdr:from>
    <cdr:to>
      <cdr:x>0.46667</cdr:x>
      <cdr:y>0.82955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0" y="3384376"/>
          <a:ext cx="2016224" cy="916465"/>
        </a:xfrm>
        <a:prstGeom xmlns:a="http://schemas.openxmlformats.org/drawingml/2006/main" prst="wedgeRectCallout">
          <a:avLst>
            <a:gd name="adj1" fmla="val -1696"/>
            <a:gd name="adj2" fmla="val -78119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8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616,5 -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образовательные учреждения: СОШ № 2, школьные мастерские СОШ № 3, ДЮЦ, спортивный зал ДЮСШ</a:t>
          </a:r>
          <a:endParaRPr lang="ru-RU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0.03221</cdr:x>
      <cdr:y>0.19817</cdr:y>
    </cdr:from>
    <cdr:to>
      <cdr:x>0.22548</cdr:x>
      <cdr:y>0.2425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144016" y="965717"/>
          <a:ext cx="864096" cy="216024"/>
        </a:xfrm>
        <a:prstGeom xmlns:a="http://schemas.openxmlformats.org/drawingml/2006/main" prst="wedgeRectCallout">
          <a:avLst>
            <a:gd name="adj1" fmla="val 96942"/>
            <a:gd name="adj2" fmla="val 151900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00" b="1" dirty="0" smtClean="0">
              <a:solidFill>
                <a:sysClr val="windowText" lastClr="000000"/>
              </a:solidFill>
              <a:latin typeface="Calibri" pitchFamily="34" charset="0"/>
            </a:rPr>
            <a:t>3,9% </a:t>
          </a:r>
          <a:r>
            <a:rPr lang="ru-RU" sz="1000" dirty="0" smtClean="0">
              <a:solidFill>
                <a:sysClr val="windowText" lastClr="000000"/>
              </a:solidFill>
              <a:latin typeface="Calibri" pitchFamily="34" charset="0"/>
            </a:rPr>
            <a:t>акцизы</a:t>
          </a:r>
          <a:endParaRPr lang="ru-RU" sz="1000" dirty="0">
            <a:solidFill>
              <a:sysClr val="windowText" lastClr="000000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0.01611</cdr:x>
      <cdr:y>0.75967</cdr:y>
    </cdr:from>
    <cdr:to>
      <cdr:x>0.97351</cdr:x>
      <cdr:y>0.92829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72008" y="3702021"/>
          <a:ext cx="4280520" cy="821701"/>
        </a:xfrm>
        <a:prstGeom xmlns:a="http://schemas.openxmlformats.org/drawingml/2006/main" prst="wedgeRectCallout">
          <a:avLst>
            <a:gd name="adj1" fmla="val -38087"/>
            <a:gd name="adj2" fmla="val -178399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000" b="1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56,5%</a:t>
          </a:r>
          <a:r>
            <a:rPr lang="ru-RU" sz="1000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 субсидии бюджетам муниципальных образований на содержание автомобильных дорог общего пользования местного значения за счет средств дорожного фонда Красноярского края в рамках подпрограммы «Дороги Красноярья» государственной программы Красноярского края «Развитие транспортной системы»</a:t>
          </a:r>
          <a:endParaRPr lang="ru-RU" sz="1000" dirty="0">
            <a:solidFill>
              <a:sysClr val="windowText" lastClr="000000"/>
            </a:solidFill>
            <a:latin typeface="Calibri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0.57769</cdr:x>
      <cdr:y>0.18339</cdr:y>
    </cdr:from>
    <cdr:to>
      <cdr:x>1</cdr:x>
      <cdr:y>0.28683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2582818" y="893692"/>
          <a:ext cx="1888123" cy="504073"/>
        </a:xfrm>
        <a:prstGeom xmlns:a="http://schemas.openxmlformats.org/drawingml/2006/main" prst="wedgeRectCallout">
          <a:avLst>
            <a:gd name="adj1" fmla="val -97739"/>
            <a:gd name="adj2" fmla="val 33181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000" b="1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0,6%</a:t>
          </a:r>
          <a:r>
            <a:rPr lang="ru-RU" sz="1000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 </a:t>
          </a:r>
          <a:r>
            <a:rPr lang="ru-RU" sz="900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денежные взыскания (штрафы) за нарушение правил перевозки грузов</a:t>
          </a:r>
          <a:endParaRPr lang="ru-RU" sz="900" dirty="0">
            <a:solidFill>
              <a:sysClr val="windowText" lastClr="000000"/>
            </a:solidFill>
            <a:latin typeface="Calibri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0.57981</cdr:x>
      <cdr:y>0.33116</cdr:y>
    </cdr:from>
    <cdr:to>
      <cdr:x>0.99856</cdr:x>
      <cdr:y>0.46415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2592296" y="1613799"/>
          <a:ext cx="1872207" cy="648062"/>
        </a:xfrm>
        <a:prstGeom xmlns:a="http://schemas.openxmlformats.org/drawingml/2006/main" prst="wedgeRectCallout">
          <a:avLst>
            <a:gd name="adj1" fmla="val -98876"/>
            <a:gd name="adj2" fmla="val -63822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000" b="1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1,8%</a:t>
          </a:r>
          <a:r>
            <a:rPr lang="ru-RU" sz="1000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 </a:t>
          </a:r>
          <a:r>
            <a:rPr lang="ru-RU" sz="900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прочие денежные взыскания (штрафы) за правонарушение в области дорожного движения</a:t>
          </a:r>
          <a:endParaRPr lang="ru-RU" sz="900" dirty="0">
            <a:solidFill>
              <a:sysClr val="windowText" lastClr="000000"/>
            </a:solidFill>
            <a:latin typeface="Calibri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0.57981</cdr:x>
      <cdr:y>0.52325</cdr:y>
    </cdr:from>
    <cdr:to>
      <cdr:x>0.99856</cdr:x>
      <cdr:y>0.56758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2592296" y="2549886"/>
          <a:ext cx="1872207" cy="216031"/>
        </a:xfrm>
        <a:prstGeom xmlns:a="http://schemas.openxmlformats.org/drawingml/2006/main" prst="wedgeRectCallout">
          <a:avLst>
            <a:gd name="adj1" fmla="val -86570"/>
            <a:gd name="adj2" fmla="val -71783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000" b="1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34,9%</a:t>
          </a:r>
          <a:r>
            <a:rPr lang="ru-RU" sz="1000" dirty="0" smtClean="0">
              <a:solidFill>
                <a:sysClr val="windowText" lastClr="000000"/>
              </a:solidFill>
              <a:latin typeface="Calibri" pitchFamily="34" charset="0"/>
              <a:cs typeface="Times New Roman" pitchFamily="18" charset="0"/>
            </a:rPr>
            <a:t> налог на прибыль</a:t>
          </a:r>
          <a:endParaRPr lang="ru-RU" sz="1000" dirty="0">
            <a:solidFill>
              <a:sysClr val="windowText" lastClr="000000"/>
            </a:solidFill>
            <a:latin typeface="Calibri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0.01611</cdr:x>
      <cdr:y>0</cdr:y>
    </cdr:from>
    <cdr:to>
      <cdr:x>0.82139</cdr:x>
      <cdr:y>0.12429</cdr:y>
    </cdr:to>
    <cdr:sp macro="" textlink="">
      <cdr:nvSpPr>
        <cdr:cNvPr id="7" name="Прямоугольная выноска 6"/>
        <cdr:cNvSpPr/>
      </cdr:nvSpPr>
      <cdr:spPr>
        <a:xfrm xmlns:a="http://schemas.openxmlformats.org/drawingml/2006/main">
          <a:off x="72027" y="0"/>
          <a:ext cx="3600359" cy="605677"/>
        </a:xfrm>
        <a:prstGeom xmlns:a="http://schemas.openxmlformats.org/drawingml/2006/main" prst="wedgeRectCallout">
          <a:avLst>
            <a:gd name="adj1" fmla="val -6484"/>
            <a:gd name="adj2" fmla="val 123582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000" b="1" dirty="0" smtClean="0">
              <a:solidFill>
                <a:sysClr val="windowText" lastClr="000000"/>
              </a:solidFill>
              <a:effectLst/>
              <a:latin typeface="Calibri" pitchFamily="34" charset="0"/>
            </a:rPr>
            <a:t>0,6%</a:t>
          </a:r>
          <a:r>
            <a:rPr lang="ru-RU" sz="1000" dirty="0" smtClean="0">
              <a:solidFill>
                <a:sysClr val="windowText" lastClr="000000"/>
              </a:solidFill>
              <a:effectLst/>
              <a:latin typeface="Calibri" pitchFamily="34" charset="0"/>
            </a:rPr>
            <a:t> </a:t>
          </a:r>
          <a:r>
            <a:rPr lang="ru-RU" sz="900" dirty="0" smtClean="0">
              <a:solidFill>
                <a:sysClr val="windowText" lastClr="000000"/>
              </a:solidFill>
              <a:effectLst/>
              <a:latin typeface="Calibri" pitchFamily="34" charset="0"/>
            </a:rPr>
            <a:t>госпошлина за выдачу органом местного самоуправления специального разрешения на движение по автомобильным дорогам транспортных средств, осуществляющих перевозки опасных, тяжеловесных и (или) крупногабаритных грузов</a:t>
          </a:r>
          <a:endParaRPr lang="ru-RU" sz="900" dirty="0">
            <a:solidFill>
              <a:sysClr val="windowText" lastClr="000000"/>
            </a:solidFill>
            <a:effectLst/>
            <a:latin typeface="Calibri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0.26563</cdr:x>
      <cdr:y>0.10714</cdr:y>
    </cdr:from>
    <cdr:to>
      <cdr:x>0.375</cdr:x>
      <cdr:y>0.76786</cdr:y>
    </cdr:to>
    <cdr:sp macro="" textlink="">
      <cdr:nvSpPr>
        <cdr:cNvPr id="7" name="Двойная стрелка вверх/вниз 6"/>
        <cdr:cNvSpPr/>
      </cdr:nvSpPr>
      <cdr:spPr>
        <a:xfrm xmlns:a="http://schemas.openxmlformats.org/drawingml/2006/main">
          <a:off x="1224136" y="432048"/>
          <a:ext cx="504056" cy="2664296"/>
        </a:xfrm>
        <a:prstGeom xmlns:a="http://schemas.openxmlformats.org/drawingml/2006/main" prst="upDownArrow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/>
        <a:lstStyle xmlns:a="http://schemas.openxmlformats.org/drawingml/2006/main"/>
        <a:p xmlns:a="http://schemas.openxmlformats.org/drawingml/2006/main">
          <a:pPr algn="ctr"/>
          <a:r>
            <a:rPr lang="ru-RU" b="1" dirty="0" smtClean="0">
              <a:solidFill>
                <a:schemeClr val="tx2"/>
              </a:solidFill>
            </a:rPr>
            <a:t>Общий объем МБТ</a:t>
          </a:r>
          <a:endParaRPr lang="ru-RU" b="1" dirty="0">
            <a:solidFill>
              <a:schemeClr val="tx2"/>
            </a:solidFill>
          </a:endParaRPr>
        </a:p>
      </cdr:txBody>
    </cdr:sp>
  </cdr:relSizeAnchor>
  <cdr:relSizeAnchor xmlns:cdr="http://schemas.openxmlformats.org/drawingml/2006/chartDrawing">
    <cdr:from>
      <cdr:x>0.34375</cdr:x>
      <cdr:y>0.82143</cdr:y>
    </cdr:from>
    <cdr:to>
      <cdr:x>0.53125</cdr:x>
      <cdr:y>0.875</cdr:y>
    </cdr:to>
    <cdr:sp macro="" textlink="">
      <cdr:nvSpPr>
        <cdr:cNvPr id="9" name="Прямоугольник 8"/>
        <cdr:cNvSpPr/>
      </cdr:nvSpPr>
      <cdr:spPr>
        <a:xfrm xmlns:a="http://schemas.openxmlformats.org/drawingml/2006/main">
          <a:off x="1584176" y="3312368"/>
          <a:ext cx="864096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Calibri" pitchFamily="34" charset="0"/>
            </a:rPr>
            <a:t>607 990,4</a:t>
          </a:r>
          <a:endParaRPr lang="ru-RU" sz="1200" dirty="0">
            <a:solidFill>
              <a:schemeClr val="tx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0.51563</cdr:x>
      <cdr:y>0.82143</cdr:y>
    </cdr:from>
    <cdr:to>
      <cdr:x>0.70313</cdr:x>
      <cdr:y>0.89286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2376264" y="3312368"/>
          <a:ext cx="864096" cy="2880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Calibri" pitchFamily="34" charset="0"/>
            </a:rPr>
            <a:t>608 708,4</a:t>
          </a:r>
          <a:endParaRPr lang="ru-RU" sz="1200" dirty="0">
            <a:solidFill>
              <a:schemeClr val="tx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0.6875</cdr:x>
      <cdr:y>0.82143</cdr:y>
    </cdr:from>
    <cdr:to>
      <cdr:x>0.875</cdr:x>
      <cdr:y>0.875</cdr:y>
    </cdr:to>
    <cdr:sp macro="" textlink="">
      <cdr:nvSpPr>
        <cdr:cNvPr id="14" name="Прямоугольник 13"/>
        <cdr:cNvSpPr/>
      </cdr:nvSpPr>
      <cdr:spPr>
        <a:xfrm xmlns:a="http://schemas.openxmlformats.org/drawingml/2006/main">
          <a:off x="3168352" y="3312368"/>
          <a:ext cx="864096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Calibri" pitchFamily="34" charset="0"/>
            </a:rPr>
            <a:t>588 497,0</a:t>
          </a:r>
          <a:endParaRPr lang="ru-RU" sz="1200" dirty="0">
            <a:solidFill>
              <a:schemeClr val="tx1"/>
            </a:solidFill>
            <a:latin typeface="Calibri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0.76667</cdr:x>
      <cdr:y>0.20427</cdr:y>
    </cdr:from>
    <cdr:to>
      <cdr:x>0.9741</cdr:x>
      <cdr:y>0.24935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312368" y="1008112"/>
          <a:ext cx="896193" cy="22251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000" b="1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rPr>
            <a:t>тыс. рублей</a:t>
          </a:r>
          <a:endParaRPr lang="ru-RU" sz="1000" b="1" dirty="0">
            <a:solidFill>
              <a:schemeClr val="tx2"/>
            </a:solidFill>
            <a:latin typeface="Calibri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0.76714</cdr:x>
      <cdr:y>0.02291</cdr:y>
    </cdr:from>
    <cdr:to>
      <cdr:x>1</cdr:x>
      <cdr:y>0.09434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321170" y="69284"/>
          <a:ext cx="1008112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r"/>
          <a:r>
            <a:rPr lang="ru-RU" sz="1000" b="1" dirty="0" smtClean="0">
              <a:solidFill>
                <a:schemeClr val="bg1"/>
              </a:solidFill>
              <a:latin typeface="Calibri" pitchFamily="34" charset="0"/>
              <a:cs typeface="Times New Roman" pitchFamily="18" charset="0"/>
            </a:rPr>
            <a:t>тыс. рублей</a:t>
          </a:r>
          <a:endParaRPr lang="ru-RU" sz="1000" b="1" dirty="0">
            <a:solidFill>
              <a:schemeClr val="bg1"/>
            </a:solidFill>
            <a:latin typeface="Calibri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0.2719</cdr:x>
      <cdr:y>0.36481</cdr:y>
    </cdr:from>
    <cdr:to>
      <cdr:x>0.73572</cdr:x>
      <cdr:y>0.63815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1233475" y="1392989"/>
          <a:ext cx="2104122" cy="104372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rgbClr val="36583A"/>
              </a:solidFill>
              <a:latin typeface="Times New Roman" pitchFamily="18" charset="0"/>
              <a:cs typeface="Times New Roman" pitchFamily="18" charset="0"/>
            </a:rPr>
            <a:t>1 945 млн. рублей</a:t>
          </a:r>
          <a:endParaRPr lang="ru-RU" sz="1800" b="1" dirty="0">
            <a:solidFill>
              <a:srgbClr val="36583A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0.16902</cdr:x>
      <cdr:y>0.5398</cdr:y>
    </cdr:from>
    <cdr:to>
      <cdr:x>0.53763</cdr:x>
      <cdr:y>0.8928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594319" y="900435"/>
          <a:ext cx="1296144" cy="5888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tx2"/>
              </a:solidFill>
              <a:latin typeface="Calibri" pitchFamily="34" charset="0"/>
            </a:rPr>
            <a:t>608,0</a:t>
          </a:r>
          <a:r>
            <a:rPr lang="ru-RU" sz="1200" b="1" dirty="0" smtClean="0">
              <a:solidFill>
                <a:schemeClr val="tx2"/>
              </a:solidFill>
              <a:latin typeface="Calibri" pitchFamily="34" charset="0"/>
            </a:rPr>
            <a:t> </a:t>
          </a:r>
        </a:p>
        <a:p xmlns:a="http://schemas.openxmlformats.org/drawingml/2006/main">
          <a:pPr algn="ctr"/>
          <a:r>
            <a:rPr lang="ru-RU" sz="1200" dirty="0" smtClean="0">
              <a:solidFill>
                <a:schemeClr val="tx2"/>
              </a:solidFill>
              <a:latin typeface="Calibri" pitchFamily="34" charset="0"/>
            </a:rPr>
            <a:t>млн. рублей</a:t>
          </a:r>
          <a:endParaRPr lang="ru-RU" sz="1200" dirty="0">
            <a:solidFill>
              <a:schemeClr val="tx2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0.61257</cdr:x>
      <cdr:y>0.2873</cdr:y>
    </cdr:from>
    <cdr:to>
      <cdr:x>0.84609</cdr:x>
      <cdr:y>0.75029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2153986" y="479242"/>
          <a:ext cx="821116" cy="7723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chemeClr val="bg1"/>
              </a:solidFill>
              <a:latin typeface="Calibri" pitchFamily="34" charset="0"/>
            </a:rPr>
            <a:t>200,0</a:t>
          </a:r>
          <a:r>
            <a:rPr lang="ru-RU" sz="1400" b="1" dirty="0" smtClean="0">
              <a:solidFill>
                <a:schemeClr val="bg1"/>
              </a:solidFill>
              <a:latin typeface="Calibri" pitchFamily="34" charset="0"/>
            </a:rPr>
            <a:t> </a:t>
          </a:r>
        </a:p>
        <a:p xmlns:a="http://schemas.openxmlformats.org/drawingml/2006/main">
          <a:pPr algn="ctr"/>
          <a:r>
            <a:rPr lang="ru-RU" sz="1200" dirty="0" smtClean="0">
              <a:solidFill>
                <a:schemeClr val="bg1"/>
              </a:solidFill>
              <a:latin typeface="Calibri" pitchFamily="34" charset="0"/>
            </a:rPr>
            <a:t>млн. рублей</a:t>
          </a:r>
        </a:p>
        <a:p xmlns:a="http://schemas.openxmlformats.org/drawingml/2006/main">
          <a:pPr algn="ctr"/>
          <a:r>
            <a:rPr lang="ru-RU" sz="1200" dirty="0" smtClean="0">
              <a:solidFill>
                <a:schemeClr val="bg1"/>
              </a:solidFill>
              <a:latin typeface="Calibri" pitchFamily="34" charset="0"/>
            </a:rPr>
            <a:t>33%</a:t>
          </a:r>
        </a:p>
        <a:p xmlns:a="http://schemas.openxmlformats.org/drawingml/2006/main">
          <a:pPr algn="ctr"/>
          <a:endParaRPr lang="ru-RU" sz="1200" dirty="0">
            <a:solidFill>
              <a:schemeClr val="bg1"/>
            </a:solidFill>
            <a:latin typeface="Calibri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0.60606</cdr:x>
      <cdr:y>0.3</cdr:y>
    </cdr:from>
    <cdr:to>
      <cdr:x>0.75758</cdr:x>
      <cdr:y>0.3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2880320" y="432048"/>
          <a:ext cx="7200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0.51515</cdr:x>
      <cdr:y>0.65</cdr:y>
    </cdr:from>
    <cdr:to>
      <cdr:x>0.66031</cdr:x>
      <cdr:y>0.76541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2448272" y="936104"/>
          <a:ext cx="689877" cy="166209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101 614,9</a:t>
          </a:r>
          <a:endParaRPr lang="ru-RU" sz="8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0.51515</cdr:x>
      <cdr:y>0.15</cdr:y>
    </cdr:from>
    <cdr:to>
      <cdr:x>0.65151</cdr:x>
      <cdr:y>0.3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2448272" y="216024"/>
          <a:ext cx="648071" cy="216024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408 456,4</a:t>
          </a:r>
          <a:endParaRPr lang="ru-RU" sz="8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0.75758</cdr:x>
      <cdr:y>0.09492</cdr:y>
    </cdr:from>
    <cdr:to>
      <cdr:x>0.98485</cdr:x>
      <cdr:y>0.43116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3600400" y="136706"/>
          <a:ext cx="1080120" cy="4842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800" dirty="0" smtClean="0">
              <a:latin typeface="Times New Roman" pitchFamily="18" charset="0"/>
              <a:cs typeface="Times New Roman" pitchFamily="18" charset="0"/>
            </a:rPr>
            <a:t>Субсидии за счет средств бюджета района</a:t>
          </a:r>
          <a:endParaRPr lang="ru-RU" sz="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0.75758</cdr:x>
      <cdr:y>0.5</cdr:y>
    </cdr:from>
    <cdr:to>
      <cdr:x>0.98656</cdr:x>
      <cdr:y>0.83623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600400" y="720080"/>
          <a:ext cx="1088270" cy="48422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800" dirty="0" smtClean="0">
              <a:latin typeface="Times New Roman" pitchFamily="18" charset="0"/>
              <a:cs typeface="Times New Roman" pitchFamily="18" charset="0"/>
            </a:rPr>
            <a:t>Субсидии за счет средств бюджета края</a:t>
          </a:r>
          <a:endParaRPr lang="ru-RU" sz="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0.60606</cdr:x>
      <cdr:y>0.55</cdr:y>
    </cdr:from>
    <cdr:to>
      <cdr:x>0.75758</cdr:x>
      <cdr:y>0.55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>
          <a:off x="2880320" y="792088"/>
          <a:ext cx="7200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0.78396</cdr:y>
    </cdr:from>
    <cdr:to>
      <cdr:x>0.37052</cdr:x>
      <cdr:y>0.95397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0" y="2848006"/>
          <a:ext cx="1574788" cy="617606"/>
        </a:xfrm>
        <a:prstGeom xmlns:a="http://schemas.openxmlformats.org/drawingml/2006/main" prst="wedgeRectCallout">
          <a:avLst>
            <a:gd name="adj1" fmla="val 24757"/>
            <a:gd name="adj2" fmla="val -153559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2500,0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- 8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кв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дом, ул. Новая, 9А, п. Брянка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0.10941</cdr:y>
    </cdr:from>
    <cdr:to>
      <cdr:x>0.4918</cdr:x>
      <cdr:y>0.28004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0" y="397473"/>
          <a:ext cx="2090244" cy="619868"/>
        </a:xfrm>
        <a:prstGeom xmlns:a="http://schemas.openxmlformats.org/drawingml/2006/main" prst="wedgeRectCallout">
          <a:avLst>
            <a:gd name="adj1" fmla="val 32581"/>
            <a:gd name="adj2" fmla="val 142737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16000,0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инфраструктура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мкр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«Сосновый бор»,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гп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Северо-Енисейский на 2019 год - 5000,0 на 2020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0.63979</cdr:x>
      <cdr:y>0.79999</cdr:y>
    </cdr:from>
    <cdr:to>
      <cdr:x>1</cdr:x>
      <cdr:y>0.98655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2810351" y="2906212"/>
          <a:ext cx="1582288" cy="677737"/>
        </a:xfrm>
        <a:prstGeom xmlns:a="http://schemas.openxmlformats.org/drawingml/2006/main" prst="wedgeRectCallout">
          <a:avLst>
            <a:gd name="adj1" fmla="val -65429"/>
            <a:gd name="adj2" fmla="val -38441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2019 год - 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4000,0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</a:t>
          </a:r>
        </a:p>
        <a:p xmlns:a="http://schemas.openxmlformats.org/drawingml/2006/main"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2020 год -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64000,0</a:t>
          </a:r>
        </a:p>
        <a:p xmlns:a="http://schemas.openxmlformats.org/drawingml/2006/main">
          <a:r>
            <a:rPr lang="ru-RU" sz="1000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16 </a:t>
          </a:r>
          <a:r>
            <a:rPr lang="ru-RU" sz="1000" dirty="0" err="1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кв</a:t>
          </a:r>
          <a:r>
            <a:rPr lang="ru-RU" sz="1000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жилой дом </a:t>
          </a:r>
          <a:r>
            <a:rPr lang="ru-RU" sz="1000" dirty="0" err="1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гп</a:t>
          </a:r>
          <a:r>
            <a:rPr lang="ru-RU" sz="1000" dirty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Северо-Енисейский</a:t>
          </a:r>
        </a:p>
      </cdr:txBody>
    </cdr:sp>
  </cdr:relSizeAnchor>
  <cdr:relSizeAnchor xmlns:cdr="http://schemas.openxmlformats.org/drawingml/2006/chartDrawing">
    <cdr:from>
      <cdr:x>0</cdr:x>
      <cdr:y>0.35933</cdr:y>
    </cdr:from>
    <cdr:to>
      <cdr:x>0.32799</cdr:x>
      <cdr:y>0.50568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-177821" y="1305372"/>
          <a:ext cx="1394010" cy="531685"/>
        </a:xfrm>
        <a:prstGeom xmlns:a="http://schemas.openxmlformats.org/drawingml/2006/main" prst="wedgeRectCallout">
          <a:avLst>
            <a:gd name="adj1" fmla="val 22355"/>
            <a:gd name="adj2" fmla="val 76892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2500,0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- 8 </a:t>
          </a:r>
          <a:r>
            <a:rPr lang="ru-RU" sz="1000" dirty="0" err="1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кв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дом, ул. Новая, 9Б, п. Брянка на 2019 год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0.54919</cdr:x>
      <cdr:y>0.16286</cdr:y>
    </cdr:from>
    <cdr:to>
      <cdr:x>0.98172</cdr:x>
      <cdr:y>0.3015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2334142" y="591642"/>
          <a:ext cx="1838324" cy="503644"/>
        </a:xfrm>
        <a:prstGeom xmlns:a="http://schemas.openxmlformats.org/drawingml/2006/main" prst="wedgeRectCallout">
          <a:avLst>
            <a:gd name="adj1" fmla="val -53704"/>
            <a:gd name="adj2" fmla="val 89160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58,2</a:t>
          </a:r>
          <a:r>
            <a:rPr lang="ru-RU" sz="1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 - устройство пожарного пирса, ул. Первомайская, п. Тея </a:t>
          </a:r>
          <a:endParaRPr lang="ru-RU" sz="10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2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EBC1F-E482-4467-A27E-5845D9CF01AE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5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2" y="6456218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648C1-FC9B-43CD-B918-A78F0FAF2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7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A474A-3DFA-4D0E-9200-0C35E85765D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037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A474A-3DFA-4D0E-9200-0C35E85765DC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976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F5D-92D7-4A05-9FCD-C05EF359A4EC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6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C6954-17CC-480B-A4A8-0F89FAE9E179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33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3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0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31" y="4087564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6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9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7" y="3429003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3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3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6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3" y="6250167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9EF96FA-BD55-4CBB-BE73-60996BC4DDEC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1" y="6250167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6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5A061DF-9847-4C5B-9034-26244725139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chart" Target="../charts/char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8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8.png"/><Relationship Id="rId18" Type="http://schemas.microsoft.com/office/2007/relationships/hdphoto" Target="../media/hdphoto13.wdp"/><Relationship Id="rId3" Type="http://schemas.openxmlformats.org/officeDocument/2006/relationships/image" Target="../media/image33.png"/><Relationship Id="rId21" Type="http://schemas.openxmlformats.org/officeDocument/2006/relationships/image" Target="../media/image42.png"/><Relationship Id="rId7" Type="http://schemas.openxmlformats.org/officeDocument/2006/relationships/image" Target="../media/image35.png"/><Relationship Id="rId12" Type="http://schemas.microsoft.com/office/2007/relationships/hdphoto" Target="../media/hdphoto10.wdp"/><Relationship Id="rId17" Type="http://schemas.openxmlformats.org/officeDocument/2006/relationships/image" Target="../media/image40.png"/><Relationship Id="rId25" Type="http://schemas.openxmlformats.org/officeDocument/2006/relationships/chart" Target="../charts/chart23.xml"/><Relationship Id="rId2" Type="http://schemas.openxmlformats.org/officeDocument/2006/relationships/image" Target="../media/image32.png"/><Relationship Id="rId16" Type="http://schemas.microsoft.com/office/2007/relationships/hdphoto" Target="../media/hdphoto12.wdp"/><Relationship Id="rId20" Type="http://schemas.microsoft.com/office/2007/relationships/hdphoto" Target="../media/hdphoto14.wdp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11" Type="http://schemas.openxmlformats.org/officeDocument/2006/relationships/image" Target="../media/image37.png"/><Relationship Id="rId24" Type="http://schemas.openxmlformats.org/officeDocument/2006/relationships/image" Target="../media/image43.png"/><Relationship Id="rId5" Type="http://schemas.openxmlformats.org/officeDocument/2006/relationships/image" Target="../media/image34.png"/><Relationship Id="rId15" Type="http://schemas.openxmlformats.org/officeDocument/2006/relationships/image" Target="../media/image39.png"/><Relationship Id="rId23" Type="http://schemas.openxmlformats.org/officeDocument/2006/relationships/chart" Target="../charts/chart22.xml"/><Relationship Id="rId10" Type="http://schemas.microsoft.com/office/2007/relationships/hdphoto" Target="../media/hdphoto9.wdp"/><Relationship Id="rId19" Type="http://schemas.openxmlformats.org/officeDocument/2006/relationships/image" Target="../media/image41.png"/><Relationship Id="rId4" Type="http://schemas.openxmlformats.org/officeDocument/2006/relationships/chart" Target="../charts/chart21.xml"/><Relationship Id="rId9" Type="http://schemas.openxmlformats.org/officeDocument/2006/relationships/image" Target="../media/image36.png"/><Relationship Id="rId14" Type="http://schemas.microsoft.com/office/2007/relationships/hdphoto" Target="../media/hdphoto11.wdp"/><Relationship Id="rId22" Type="http://schemas.microsoft.com/office/2007/relationships/hdphoto" Target="../media/hdphoto15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39.png"/><Relationship Id="rId18" Type="http://schemas.microsoft.com/office/2007/relationships/hdphoto" Target="../media/hdphoto17.wdp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12" Type="http://schemas.microsoft.com/office/2007/relationships/hdphoto" Target="../media/hdphoto11.wdp"/><Relationship Id="rId17" Type="http://schemas.openxmlformats.org/officeDocument/2006/relationships/image" Target="../media/image46.png"/><Relationship Id="rId2" Type="http://schemas.openxmlformats.org/officeDocument/2006/relationships/image" Target="../media/image44.png"/><Relationship Id="rId16" Type="http://schemas.microsoft.com/office/2007/relationships/hdphoto" Target="../media/hdphoto13.wdp"/><Relationship Id="rId20" Type="http://schemas.microsoft.com/office/2007/relationships/hdphoto" Target="../media/hdphoto18.wdp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11" Type="http://schemas.openxmlformats.org/officeDocument/2006/relationships/image" Target="../media/image38.png"/><Relationship Id="rId5" Type="http://schemas.openxmlformats.org/officeDocument/2006/relationships/image" Target="../media/image45.png"/><Relationship Id="rId15" Type="http://schemas.openxmlformats.org/officeDocument/2006/relationships/image" Target="../media/image40.png"/><Relationship Id="rId10" Type="http://schemas.microsoft.com/office/2007/relationships/hdphoto" Target="../media/hdphoto10.wdp"/><Relationship Id="rId19" Type="http://schemas.openxmlformats.org/officeDocument/2006/relationships/image" Target="../media/image47.png"/><Relationship Id="rId4" Type="http://schemas.microsoft.com/office/2007/relationships/hdphoto" Target="../media/hdphoto7.wdp"/><Relationship Id="rId9" Type="http://schemas.openxmlformats.org/officeDocument/2006/relationships/image" Target="../media/image37.png"/><Relationship Id="rId1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chart" Target="../charts/chart24.xml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chart" Target="../charts/char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9.png"/><Relationship Id="rId18" Type="http://schemas.openxmlformats.org/officeDocument/2006/relationships/chart" Target="../charts/chart4.xml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chart" Target="../charts/chart1.xml"/><Relationship Id="rId17" Type="http://schemas.openxmlformats.org/officeDocument/2006/relationships/chart" Target="../charts/chart3.xml"/><Relationship Id="rId2" Type="http://schemas.openxmlformats.org/officeDocument/2006/relationships/image" Target="../media/image4.png"/><Relationship Id="rId16" Type="http://schemas.openxmlformats.org/officeDocument/2006/relationships/chart" Target="../charts/chart2.xml"/><Relationship Id="rId20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openxmlformats.org/officeDocument/2006/relationships/image" Target="../media/image10.png"/><Relationship Id="rId10" Type="http://schemas.openxmlformats.org/officeDocument/2006/relationships/image" Target="../media/image8.png"/><Relationship Id="rId19" Type="http://schemas.openxmlformats.org/officeDocument/2006/relationships/chart" Target="../charts/chart5.xml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58.pn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5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Relationship Id="rId9" Type="http://schemas.openxmlformats.org/officeDocument/2006/relationships/image" Target="../media/image6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7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png"/><Relationship Id="rId5" Type="http://schemas.openxmlformats.org/officeDocument/2006/relationships/image" Target="../media/image84.jpg"/><Relationship Id="rId4" Type="http://schemas.openxmlformats.org/officeDocument/2006/relationships/image" Target="../media/image8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g"/><Relationship Id="rId3" Type="http://schemas.openxmlformats.org/officeDocument/2006/relationships/image" Target="../media/image86.png"/><Relationship Id="rId7" Type="http://schemas.openxmlformats.org/officeDocument/2006/relationships/image" Target="../media/image9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jpg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7.jpg"/><Relationship Id="rId4" Type="http://schemas.openxmlformats.org/officeDocument/2006/relationships/image" Target="../media/image9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g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g"/><Relationship Id="rId5" Type="http://schemas.openxmlformats.org/officeDocument/2006/relationships/image" Target="../media/image105.jpeg"/><Relationship Id="rId4" Type="http://schemas.openxmlformats.org/officeDocument/2006/relationships/image" Target="../media/image10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jpg"/><Relationship Id="rId4" Type="http://schemas.openxmlformats.org/officeDocument/2006/relationships/image" Target="../media/image109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chart" Target="../charts/chart26.xml"/><Relationship Id="rId7" Type="http://schemas.openxmlformats.org/officeDocument/2006/relationships/image" Target="../media/image114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chart" Target="../charts/chart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8.png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g"/><Relationship Id="rId3" Type="http://schemas.openxmlformats.org/officeDocument/2006/relationships/image" Target="../media/image120.png"/><Relationship Id="rId7" Type="http://schemas.openxmlformats.org/officeDocument/2006/relationships/image" Target="../media/image124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Relationship Id="rId9" Type="http://schemas.openxmlformats.org/officeDocument/2006/relationships/image" Target="../media/image126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g"/><Relationship Id="rId3" Type="http://schemas.openxmlformats.org/officeDocument/2006/relationships/image" Target="../media/image127.png"/><Relationship Id="rId7" Type="http://schemas.openxmlformats.org/officeDocument/2006/relationships/image" Target="../media/image1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jpg"/><Relationship Id="rId5" Type="http://schemas.openxmlformats.org/officeDocument/2006/relationships/image" Target="../media/image134.jpg"/><Relationship Id="rId4" Type="http://schemas.openxmlformats.org/officeDocument/2006/relationships/image" Target="../media/image13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g"/><Relationship Id="rId3" Type="http://schemas.openxmlformats.org/officeDocument/2006/relationships/image" Target="../media/image136.jpg"/><Relationship Id="rId7" Type="http://schemas.openxmlformats.org/officeDocument/2006/relationships/image" Target="../media/image13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../media/image138.png"/><Relationship Id="rId4" Type="http://schemas.openxmlformats.org/officeDocument/2006/relationships/image" Target="../media/image137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chart" Target="../charts/chart8.xml"/><Relationship Id="rId4" Type="http://schemas.openxmlformats.org/officeDocument/2006/relationships/diagramData" Target="../diagrams/data1.xml"/><Relationship Id="rId9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51089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 проекту решения Северо-Енисейского районного Совета депутатов «О бюджете Северо-Енисейского района на 2019 год и плановый период 2020-2021 года»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Том 2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27850" y="6345324"/>
            <a:ext cx="2976331" cy="432048"/>
          </a:xfrm>
        </p:spPr>
        <p:txBody>
          <a:bodyPr>
            <a:normAutofit fontScale="85000" lnSpcReduction="20000"/>
          </a:bodyPr>
          <a:lstStyle/>
          <a:p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Енисейский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2336" t="52355" r="22529" b="31167"/>
          <a:stretch/>
        </p:blipFill>
        <p:spPr bwMode="auto">
          <a:xfrm>
            <a:off x="251520" y="5195744"/>
            <a:ext cx="8640960" cy="810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Users\User3\Downloads\с-е анимация_files\s-e_co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30" y="134019"/>
            <a:ext cx="1004265" cy="831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1137695" y="189273"/>
            <a:ext cx="3072341" cy="594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Северо-Енисейский район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5195743"/>
            <a:ext cx="929827" cy="177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35830" y="5195743"/>
            <a:ext cx="768085" cy="177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16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474840" cy="720080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СОХРАНЕНИЕ СТАРЫХ И ВВЕДЕНИЕ НОВЫХ НАЛОГОВЫХ ЛЬГОТ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57504924"/>
              </p:ext>
            </p:extLst>
          </p:nvPr>
        </p:nvGraphicFramePr>
        <p:xfrm>
          <a:off x="251520" y="1052736"/>
          <a:ext cx="4320480" cy="23926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320480"/>
              </a:tblGrid>
              <a:tr h="556961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ИМУЩЕСТВО ФИЗИЧЕСКИХ ЛИЦ ОТ  ИНВЕНТАРИЗАЦИОННОЙ СТОИМОСТИ </a:t>
                      </a:r>
                    </a:p>
                    <a:p>
                      <a:pPr algn="ctr"/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ДЕЙСТВУЕТ до 01.01.2019 года</a:t>
                      </a:r>
                      <a:endParaRPr lang="ru-RU" sz="1100" b="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98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Северо-Енисейского районного Совета депутатов от 25.11.2014 № 949-71 </a:t>
                      </a:r>
                      <a:endParaRPr lang="ru-RU" sz="1100" b="1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4742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ПРЕДОСТАВЛЕНЫ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ЛЬГОТЫ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СЛЕДУЮЩИМ КАТЕГОРИЯМ ПЛАТЕЛЬЩИКОВ: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Северо-Енисейским районным Советом депутатов определено, что от уплаты налога на имущество физических лиц, помимо категорий льготников, установленных Налоговым кодексом Российской Федерации,  освобождаются:</a:t>
                      </a:r>
                    </a:p>
                    <a:p>
                      <a:pPr marL="171450" indent="-171450" algn="just">
                        <a:buFont typeface="Wingdings" pitchFamily="2" charset="2"/>
                        <a:buChar char="§"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 (семьи, имеющие трех и более детей, не достигших восемнадцатилетнего возраста).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27793796"/>
              </p:ext>
            </p:extLst>
          </p:nvPr>
        </p:nvGraphicFramePr>
        <p:xfrm>
          <a:off x="251520" y="3645024"/>
          <a:ext cx="4320480" cy="302026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320480"/>
              </a:tblGrid>
              <a:tr h="4462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 ОТ  КАДАСТРОВОЙ СТОИМОСТИ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100" b="0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ВВЕДЕНИЕ</a:t>
                      </a:r>
                      <a:r>
                        <a:rPr lang="ru-RU" sz="1100" b="0" u="sng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sz="1100" b="0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01.01.2019 ГОДА</a:t>
                      </a:r>
                      <a:endParaRPr lang="ru-RU" sz="1100" b="0" i="1" u="sng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0403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Решения Северо-Енисейского районного Совета депутатов</a:t>
                      </a:r>
                      <a:endParaRPr lang="ru-RU" sz="11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0550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ПЛАНИРУЕТСЯ ПРЕДОСТАВЛЕНИЕ ЛЬГОТ СЛЕДУЮЩИМ КАТЕГОРИЯМ ПЛАТЕЛЬЩИКОВ: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§"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Герои Социалистического Труда, а также лица, награжденные орденами Трудовой славы, «За службу Родине в Вооруженных Силах СССР»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§"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сироты, оставшиеся без родителей, до достижения ими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восемнадцатилетнего возраста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§"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дети, находящиеся под опекой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§"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родители, усыновители, опекуны, воспитывающие детей-инвалидов, если ребенок не находится на полном государственном обеспечении;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0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(льгота</a:t>
                      </a:r>
                      <a:r>
                        <a:rPr lang="ru-RU" sz="1000" u="sng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будет сохранена</a:t>
                      </a:r>
                      <a:r>
                        <a:rPr lang="ru-RU" sz="10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indent="-171450" algn="l">
                        <a:buFont typeface="Wingdings" pitchFamily="2" charset="2"/>
                        <a:buChar char="§"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 (семьи, имеющие трех и более детей, не достигших восемнадцатилетнего возраста)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2156414"/>
              </p:ext>
            </p:extLst>
          </p:nvPr>
        </p:nvGraphicFramePr>
        <p:xfrm>
          <a:off x="4716016" y="260648"/>
          <a:ext cx="4284984" cy="31623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284984"/>
              </a:tblGrid>
              <a:tr h="518160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  <a:b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ВВЕДЕНИЕ НАЛОГОВЫХ ВЫЧЕТОВ</a:t>
                      </a:r>
                    </a:p>
                  </a:txBody>
                  <a:tcPr/>
                </a:tc>
              </a:tr>
              <a:tr h="230748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Решения Северо-Енисейского районного Совета депутатов</a:t>
                      </a:r>
                    </a:p>
                  </a:txBody>
                  <a:tcPr/>
                </a:tc>
              </a:tr>
              <a:tr h="2116067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ВВЕДЕНИЕ НАЛОГОВЫХ ВЫЧЕТОВ :</a:t>
                      </a:r>
                    </a:p>
                    <a:p>
                      <a:pPr marL="0" indent="0" algn="ctr">
                        <a:buNone/>
                      </a:pPr>
                      <a:endParaRPr lang="ru-RU" sz="1200" dirty="0" smtClean="0"/>
                    </a:p>
                    <a:p>
                      <a:pPr marL="0" indent="0" algn="ctr">
                        <a:buNone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НАЛОГОВАЯ БАЗА БУДЕТ ОПРЕДЕЛЯТЬСЯ  В ОТНОШЕНИИ КАЖДОГО ОБЪЕКТА НЕДВИЖИМОСТИ КАК ЕГО КАДАСТРОВАЯ СТОИМОСТЬ, УКАЗАННАЯ В ГОСУДАРСТВЕННОСМ КАДАСТРЕ НЕДВИЖИМОСТИ.</a:t>
                      </a:r>
                    </a:p>
                    <a:p>
                      <a:pPr marL="0" indent="0" algn="ctr">
                        <a:buNone/>
                      </a:pPr>
                      <a:endParaRPr lang="ru-RU" sz="1200" dirty="0" smtClean="0"/>
                    </a:p>
                    <a:p>
                      <a:pPr marL="0" indent="0" algn="just">
                        <a:buNone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Для расчета  налога  НК РФ предусмотрены налоговые вычеты, на которые уменьшается кадастровая стоимость по каждому объекту жилой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недвижимости (статья 403 Налогового Кодекса РФ)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Если установленный вычет превышает размер Вашей недвижимости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( к примеру, площадь дома меньше либо равна 50 кв.м.),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то налог уплачивать не нужно.</a:t>
                      </a:r>
                      <a:r>
                        <a:rPr lang="ru-RU" sz="1200" dirty="0" smtClean="0"/>
                        <a:t> 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842915" y="3789040"/>
            <a:ext cx="1739566" cy="3600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НЕДВИЖИМОСТИ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92280" y="3789040"/>
            <a:ext cx="1800199" cy="3600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НЕОБЛАГАЕМЫЙ МИНИМУМ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48887" y="4509120"/>
            <a:ext cx="1733595" cy="2880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КВАРТИРА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7808" y="4941168"/>
            <a:ext cx="1724673" cy="4320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КОМНАТА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80847" y="5536805"/>
            <a:ext cx="1701635" cy="39375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ЖИЛОЙ ДОМ 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80847" y="6093296"/>
            <a:ext cx="1701635" cy="5760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Единый недвижимый комплекс, в состав которого входит хотя бы</a:t>
            </a:r>
          </a:p>
          <a:p>
            <a:pPr algn="just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жилое помещение (жилой дом)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03172" y="4460540"/>
            <a:ext cx="1770565" cy="3366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Кадастровая стоимость 20 кв.м. общей площади этой квартиры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92280" y="5517232"/>
            <a:ext cx="1800198" cy="39375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Кадастровая стоимость </a:t>
            </a:r>
            <a:r>
              <a:rPr lang="ru-RU" sz="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кв.м. общей площади </a:t>
            </a:r>
            <a:r>
              <a:rPr lang="ru-RU" sz="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этого дома</a:t>
            </a:r>
            <a:endParaRPr lang="ru-RU" sz="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92280" y="6064470"/>
            <a:ext cx="1792350" cy="5760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миллион рублей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flipH="1">
            <a:off x="7776355" y="4197660"/>
            <a:ext cx="432047" cy="262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470382" y="4220267"/>
            <a:ext cx="484632" cy="262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pic>
        <p:nvPicPr>
          <p:cNvPr id="19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428" y="4900810"/>
            <a:ext cx="341313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757" y="5517232"/>
            <a:ext cx="341313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428" y="6128721"/>
            <a:ext cx="341313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428" y="4427175"/>
            <a:ext cx="341313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7092280" y="4900810"/>
            <a:ext cx="1800199" cy="4320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Кадастровая стоимость </a:t>
            </a:r>
            <a:endParaRPr lang="ru-RU" sz="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кв.м. общей площади этой </a:t>
            </a:r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комнаты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41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83173" y="532468"/>
            <a:ext cx="3816424" cy="792088"/>
          </a:xfr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Дорожный фонд Северо-Енисейского района на 2019 год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80" y="4365104"/>
            <a:ext cx="3672408" cy="2376264"/>
          </a:xfrm>
          <a:prstGeom prst="roundRect">
            <a:avLst/>
          </a:prstGeom>
          <a:gradFill>
            <a:gsLst>
              <a:gs pos="0">
                <a:schemeClr val="bg2">
                  <a:lumMod val="9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Расходы за счет средств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дорожного фонда</a:t>
            </a:r>
          </a:p>
          <a:p>
            <a:pPr marL="171450" indent="-171450">
              <a:buFont typeface="Wingdings" pitchFamily="2" charset="2"/>
              <a:buChar char="q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Ликвидация колей и других неровностей методами фрезерования,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</a:rPr>
              <a:t>термопрофилирования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 или холодной регенерации старых конструктивных слоев с добавлением органических и неорганических материалов и укладкой нового слоя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покрытия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; 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содержание автомобильных дорог местного значения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.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87900832"/>
              </p:ext>
            </p:extLst>
          </p:nvPr>
        </p:nvGraphicFramePr>
        <p:xfrm>
          <a:off x="5364088" y="1268760"/>
          <a:ext cx="331316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44561709"/>
              </p:ext>
            </p:extLst>
          </p:nvPr>
        </p:nvGraphicFramePr>
        <p:xfrm>
          <a:off x="107504" y="1887219"/>
          <a:ext cx="4470941" cy="487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508104" y="328882"/>
            <a:ext cx="345638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Динамика доходов муниципального дорожного фонда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969" y="1324556"/>
            <a:ext cx="4105007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Источники формирования муниципального дорожного фонда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69" y="288766"/>
            <a:ext cx="832204" cy="8322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867303" y="1120970"/>
            <a:ext cx="936104" cy="271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3501008"/>
            <a:ext cx="352839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Снижение доходов дорожного фонда обусловлено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нераспределением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части трансфертов из краевого бюджета на 2019-2020 годы. На 2021 год трансферт из краевого бюджета не распределен.  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1700808"/>
            <a:ext cx="115212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7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85902195"/>
              </p:ext>
            </p:extLst>
          </p:nvPr>
        </p:nvGraphicFramePr>
        <p:xfrm>
          <a:off x="35496" y="1306695"/>
          <a:ext cx="460851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82034" y="264573"/>
            <a:ext cx="3873624" cy="1066130"/>
          </a:xfrm>
        </p:spPr>
        <p:txBody>
          <a:bodyPr>
            <a:noAutofit/>
          </a:bodyPr>
          <a:lstStyle/>
          <a:p>
            <a:pPr algn="l"/>
            <a:r>
              <a:rPr lang="ru-RU" altLang="ru-RU" sz="2000" kern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трансфертов, переданных </a:t>
            </a:r>
            <a:r>
              <a:rPr lang="ru-RU" alt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бюджету района из краевого бюджета</a:t>
            </a:r>
            <a:endParaRPr lang="ru-RU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9191" y="116632"/>
            <a:ext cx="3091880" cy="936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Отраслевая структура расходов межбюджетных трансфертов в 2019 году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980728"/>
            <a:ext cx="4248472" cy="18791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kern="0" dirty="0">
                <a:solidFill>
                  <a:srgbClr val="002060"/>
                </a:solidFill>
                <a:latin typeface="Calibri" pitchFamily="34" charset="0"/>
              </a:rPr>
              <a:t>В структуре </a:t>
            </a:r>
            <a:r>
              <a:rPr lang="ru-RU" sz="1200" kern="0" dirty="0" smtClean="0">
                <a:solidFill>
                  <a:srgbClr val="002060"/>
                </a:solidFill>
                <a:latin typeface="Calibri" pitchFamily="34" charset="0"/>
              </a:rPr>
              <a:t>МБТ, </a:t>
            </a:r>
            <a:r>
              <a:rPr lang="ru-RU" sz="1200" kern="0" dirty="0">
                <a:solidFill>
                  <a:srgbClr val="002060"/>
                </a:solidFill>
                <a:latin typeface="Calibri" pitchFamily="34" charset="0"/>
              </a:rPr>
              <a:t>передаваемых </a:t>
            </a:r>
            <a:r>
              <a:rPr lang="ru-RU" sz="1200" kern="0" dirty="0" smtClean="0">
                <a:solidFill>
                  <a:srgbClr val="002060"/>
                </a:solidFill>
                <a:latin typeface="Calibri" pitchFamily="34" charset="0"/>
              </a:rPr>
              <a:t>бюджету района из краевого бюджета:</a:t>
            </a:r>
            <a:endParaRPr lang="ru-RU" sz="1200" kern="0" dirty="0">
              <a:solidFill>
                <a:srgbClr val="002060"/>
              </a:solidFill>
              <a:latin typeface="Calibri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kern="0" dirty="0">
                <a:solidFill>
                  <a:srgbClr val="C00000"/>
                </a:solidFill>
                <a:latin typeface="Calibri" pitchFamily="34" charset="0"/>
              </a:rPr>
              <a:t>70 %</a:t>
            </a:r>
            <a:r>
              <a:rPr lang="ru-RU" sz="1200" kern="0" dirty="0">
                <a:solidFill>
                  <a:srgbClr val="002060"/>
                </a:solidFill>
                <a:latin typeface="Calibri" pitchFamily="34" charset="0"/>
              </a:rPr>
              <a:t> – целевые трансферты социальной направленности: образование (58 %), социальная политика (12 %)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kern="0" dirty="0">
                <a:solidFill>
                  <a:srgbClr val="C00000"/>
                </a:solidFill>
                <a:latin typeface="Calibri" pitchFamily="34" charset="0"/>
              </a:rPr>
              <a:t>25 %</a:t>
            </a:r>
            <a:r>
              <a:rPr lang="ru-RU" sz="1200" kern="0" dirty="0">
                <a:solidFill>
                  <a:srgbClr val="002060"/>
                </a:solidFill>
                <a:latin typeface="Calibri" pitchFamily="34" charset="0"/>
              </a:rPr>
              <a:t> – трансферты на расходы по отрасли ЖКХ: переселение граждан из ветхого жилья, ремонт инженерных </a:t>
            </a:r>
            <a:r>
              <a:rPr lang="ru-RU" sz="1200" kern="0" dirty="0" smtClean="0">
                <a:solidFill>
                  <a:srgbClr val="002060"/>
                </a:solidFill>
                <a:latin typeface="Calibri" pitchFamily="34" charset="0"/>
              </a:rPr>
              <a:t>сетей</a:t>
            </a:r>
            <a:endParaRPr lang="ru-RU" sz="1200" kern="0" dirty="0">
              <a:solidFill>
                <a:srgbClr val="002060"/>
              </a:solidFill>
              <a:latin typeface="Calibri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kern="0" dirty="0">
                <a:solidFill>
                  <a:srgbClr val="C00000"/>
                </a:solidFill>
                <a:latin typeface="Calibri" pitchFamily="34" charset="0"/>
              </a:rPr>
              <a:t>5 %</a:t>
            </a:r>
            <a:r>
              <a:rPr lang="ru-RU" sz="1200" kern="0" dirty="0">
                <a:solidFill>
                  <a:srgbClr val="002060"/>
                </a:solidFill>
                <a:latin typeface="Calibri" pitchFamily="34" charset="0"/>
              </a:rPr>
              <a:t> – организация, ремонт дорог, приобретение имущества в муниципальную собственность, формирование земельных участков для предоставления многодетным </a:t>
            </a:r>
            <a:r>
              <a:rPr lang="ru-RU" sz="1200" kern="0" dirty="0" smtClean="0">
                <a:solidFill>
                  <a:srgbClr val="002060"/>
                </a:solidFill>
                <a:latin typeface="Calibri" pitchFamily="34" charset="0"/>
              </a:rPr>
              <a:t>семьям</a:t>
            </a:r>
            <a:endParaRPr lang="ru-RU" sz="1200" kern="0" dirty="0">
              <a:solidFill>
                <a:srgbClr val="002060"/>
              </a:solidFill>
              <a:latin typeface="Calibri" pitchFamily="34" charset="0"/>
            </a:endParaRPr>
          </a:p>
          <a:p>
            <a:pPr algn="just"/>
            <a:endParaRPr lang="ru-RU" sz="1200" kern="0" dirty="0">
              <a:solidFill>
                <a:srgbClr val="002060"/>
              </a:solidFill>
            </a:endParaRPr>
          </a:p>
          <a:p>
            <a:pPr algn="just"/>
            <a:endParaRPr lang="ru-RU" sz="1200" kern="0" dirty="0">
              <a:solidFill>
                <a:srgbClr val="002060"/>
              </a:solidFill>
            </a:endParaRPr>
          </a:p>
          <a:p>
            <a:pPr algn="just"/>
            <a:endParaRPr lang="ru-RU" sz="1200" kern="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47606" y="313835"/>
            <a:ext cx="730514" cy="7305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743" y="268836"/>
            <a:ext cx="792088" cy="792088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34019843"/>
              </p:ext>
            </p:extLst>
          </p:nvPr>
        </p:nvGraphicFramePr>
        <p:xfrm>
          <a:off x="4211960" y="3356992"/>
          <a:ext cx="4680521" cy="347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275856" y="1330703"/>
            <a:ext cx="136815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тыс. рублей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3058290"/>
            <a:ext cx="115212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тыс. рублей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010255"/>
            <a:ext cx="44644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*Межбюджетные 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трансферты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(МБТ)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  <a:r>
              <a:rPr lang="ru-RU" sz="1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255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1138660"/>
              </p:ext>
            </p:extLst>
          </p:nvPr>
        </p:nvGraphicFramePr>
        <p:xfrm>
          <a:off x="5076056" y="332656"/>
          <a:ext cx="3898776" cy="645505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534214"/>
                <a:gridCol w="732204"/>
                <a:gridCol w="632358"/>
              </a:tblGrid>
              <a:tr h="1008112"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финансовое обеспечение переданных Красноярским краем государственных полномочий  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краевого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бюджета  </a:t>
                      </a:r>
                    </a:p>
                    <a:p>
                      <a:pPr algn="ctr"/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(тыс. рублей)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 района 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 рублей)</a:t>
                      </a:r>
                    </a:p>
                    <a:p>
                      <a:pPr algn="ctr"/>
                      <a:endParaRPr lang="ru-RU" sz="9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2854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Администрация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Северо-Енисейского района: 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2 088,9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1 118,6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628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образований на осуществление государственных полномочий по созданию и обеспечению деятельности комиссий по делам несовершеннолетних и защите их прав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820,6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640,8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8908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образований на осуществление государственных полномочий в области архивного дела, переданных органам местного самоуправления Красноярского края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441,5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143,1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5196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образований на обеспечение деятельности специалистов, осуществляющих переданные государственные полномочия по переселению граждан из районов Крайнего Севера и приравненных к ним местностей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826,8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334,7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2012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Отдел социальной защиты населения администрации Северо-Енисейского района 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7 737,9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2 884,3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748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образований на осуществление государственных полномочий по организации деятельности органов управления системой социальной защиты населения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7 737,9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2 884,3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1426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Управление образование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администрации Северо-Енисейского района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2 491,7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752,0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2634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образований на осуществление государственных полномочий по организации и осуществлению деятельности по опеке и попечительству в отношении несовершеннолетних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2 491,7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752,0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9754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/>
                        <a:t>ИТОГО: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12 318,5</a:t>
                      </a:r>
                      <a:endParaRPr lang="ru-RU" sz="9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4 754,9 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7477" y="188640"/>
            <a:ext cx="38065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финансовое обеспечение переданных Красноярским краем государственных полномочий и финансовое обеспечение содержания дополнительных штатных единиц в сфере социальной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на 2019 год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8946091"/>
              </p:ext>
            </p:extLst>
          </p:nvPr>
        </p:nvGraphicFramePr>
        <p:xfrm>
          <a:off x="251520" y="2276872"/>
          <a:ext cx="4320481" cy="329177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592288"/>
                <a:gridCol w="1027437"/>
                <a:gridCol w="700756"/>
              </a:tblGrid>
              <a:tr h="430058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Финансовое обеспечение содержания дополнительных штатных единиц в сфере социальной политики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краевого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бюджета  </a:t>
                      </a:r>
                    </a:p>
                    <a:p>
                      <a:pPr algn="ctr"/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(тыс. рублей)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 района 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 рублей)</a:t>
                      </a:r>
                      <a:endParaRPr lang="ru-RU" sz="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0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Отдел социальной защиты населения администрации Северо-Енисейского района </a:t>
                      </a:r>
                    </a:p>
                    <a:p>
                      <a:pPr algn="l"/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684,4</a:t>
                      </a:r>
                      <a:endParaRPr lang="ru-RU" sz="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2 штатные единицы служащих (1 муниципальный служащий, 1 специалист), осуществляющих реализацию подпрограммы 6. «Дополнительные меры социальной поддержки граждан» муниципальной программы «Система социальной защиты граждан в Северо-Енисейском районе»</a:t>
                      </a:r>
                      <a:endParaRPr lang="ru-RU" sz="10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1 684,4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14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1 684,4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14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12 318,5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6 439,3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69" y="260648"/>
            <a:ext cx="681884" cy="68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3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0"/>
            <a:ext cx="3995936" cy="155976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Источники внутреннего финансирования дефицита бюджета района</a:t>
            </a:r>
            <a:endParaRPr lang="ru-RU" sz="2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4140609"/>
              </p:ext>
            </p:extLst>
          </p:nvPr>
        </p:nvGraphicFramePr>
        <p:xfrm>
          <a:off x="4716016" y="1700808"/>
          <a:ext cx="4320480" cy="4935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293534"/>
              </p:ext>
            </p:extLst>
          </p:nvPr>
        </p:nvGraphicFramePr>
        <p:xfrm>
          <a:off x="207644" y="1302041"/>
          <a:ext cx="432928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1005102" y="116632"/>
            <a:ext cx="3744416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Динамика дефицита бюджета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766" y="4447950"/>
            <a:ext cx="467570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*Соблюдение  требований статьи 184.1 Бюджетного кодекса РФ</a:t>
            </a:r>
            <a:r>
              <a:rPr lang="ru-RU" sz="1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Общий объем условно утверждаемых (утвержденных) расходов в случае утверждения бюджета на очередной финансовый год и плановый период (без учета расходов бюджета, предусмотренных за счет межбюджетных трансфертов из других бюджетов бюджетной системы Российской Федерации, имеющих целевое назначение) на первый год планового периода в объеме не менее 2,5 процента общего объема расходов бюджета, на второй год планового периода в объеме не менее 5 процентов общего объема расходов бюджета</a:t>
            </a:r>
            <a:b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(абзац 5 пункта 3 статьи 184.1 Бюджетного кодекса Российской Федерации ) </a:t>
            </a:r>
            <a:b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бюджете Северо-Енисейского района на плановый период условно утверждаемые (утвержденные) расходы составляют:</a:t>
            </a:r>
            <a:b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2020 году – 54 200,0 тыс. рублей или 2,7 % от общего объема  расходов бюджета;</a:t>
            </a:r>
            <a:b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2021 году – 152 800,9 тыс. рублей или 7,9 % от общего объема  расходов бюджета.</a:t>
            </a:r>
            <a:endParaRPr lang="ru-RU" sz="1000" i="1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30" y="367475"/>
            <a:ext cx="609604" cy="6096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562" y="292984"/>
            <a:ext cx="758586" cy="75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314" y="197424"/>
            <a:ext cx="1008112" cy="100811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682314" y="1124744"/>
            <a:ext cx="1453851" cy="545296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Это документы, определяющие: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7" y="275699"/>
            <a:ext cx="929837" cy="929837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759624" y="1169947"/>
            <a:ext cx="3384376" cy="1038896"/>
          </a:xfrm>
        </p:spPr>
        <p:txBody>
          <a:bodyPr>
            <a:normAutofit fontScale="55000" lnSpcReduction="20000"/>
          </a:bodyPr>
          <a:lstStyle/>
          <a:p>
            <a:pPr marL="342900" indent="-342900" algn="l">
              <a:buFontTx/>
              <a:buChar char="-"/>
            </a:pP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- цели </a:t>
            </a:r>
            <a:r>
              <a:rPr lang="ru-RU" dirty="0">
                <a:latin typeface="Bookman Old Style" pitchFamily="18" charset="0"/>
                <a:cs typeface="Times New Roman" pitchFamily="18" charset="0"/>
              </a:rPr>
              <a:t>и задачи государственной политики в определенной </a:t>
            </a: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сфере 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Bookman Old Style" pitchFamily="18" charset="0"/>
                <a:cs typeface="Times New Roman" pitchFamily="18" charset="0"/>
              </a:rPr>
              <a:t>способы их </a:t>
            </a: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достижения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Bookman Old Style" pitchFamily="18" charset="0"/>
                <a:cs typeface="Times New Roman" pitchFamily="18" charset="0"/>
              </a:rPr>
              <a:t>источники </a:t>
            </a: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финансирования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Bookman Old Style" pitchFamily="18" charset="0"/>
                <a:cs typeface="Times New Roman" pitchFamily="18" charset="0"/>
              </a:rPr>
              <a:t>ожидаемые результаты</a:t>
            </a: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1160339" y="5462"/>
            <a:ext cx="2811514" cy="1225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Характеристика расходной </a:t>
            </a:r>
          </a:p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части бюджета района </a:t>
            </a:r>
          </a:p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2019 год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5662554" y="154695"/>
            <a:ext cx="3481446" cy="927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Муниципальные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программы бюджета 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района на 2019 год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30778493"/>
              </p:ext>
            </p:extLst>
          </p:nvPr>
        </p:nvGraphicFramePr>
        <p:xfrm>
          <a:off x="394292" y="1162729"/>
          <a:ext cx="5328592" cy="3373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" y="1137272"/>
            <a:ext cx="288032" cy="2880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" y="1465819"/>
            <a:ext cx="290045" cy="2900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3" y="1836507"/>
            <a:ext cx="275972" cy="2759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6" y="3086614"/>
            <a:ext cx="288032" cy="2880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" y="2725464"/>
            <a:ext cx="308408" cy="30840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" y="2112479"/>
            <a:ext cx="294639" cy="2946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81" y="2430826"/>
            <a:ext cx="294638" cy="2946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39" y="3712789"/>
            <a:ext cx="298466" cy="29846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74" y="3394070"/>
            <a:ext cx="298466" cy="29846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467797" y="1011515"/>
            <a:ext cx="1008112" cy="226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Calibri" pitchFamily="34" charset="0"/>
              </a:rPr>
              <a:t>млн</a:t>
            </a:r>
            <a:r>
              <a:rPr lang="ru-RU" sz="1000" b="1" dirty="0" smtClean="0"/>
              <a:t> </a:t>
            </a:r>
            <a:r>
              <a:rPr lang="ru-RU" sz="1100" b="1" dirty="0" smtClean="0"/>
              <a:t>рублей</a:t>
            </a:r>
            <a:endParaRPr lang="ru-RU" sz="1100" b="1" dirty="0"/>
          </a:p>
        </p:txBody>
      </p:sp>
      <p:graphicFrame>
        <p:nvGraphicFramePr>
          <p:cNvPr id="2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1222171"/>
              </p:ext>
            </p:extLst>
          </p:nvPr>
        </p:nvGraphicFramePr>
        <p:xfrm>
          <a:off x="4437637" y="1796389"/>
          <a:ext cx="4536504" cy="3818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3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475909" y="4941617"/>
            <a:ext cx="172819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90 %</a:t>
            </a:r>
          </a:p>
          <a:p>
            <a:r>
              <a:rPr lang="ru-RU" dirty="0" smtClean="0"/>
              <a:t>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доля программных расходов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бюджета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69096" y="5013176"/>
            <a:ext cx="734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164288" y="5202834"/>
            <a:ext cx="1810634" cy="916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13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муниципальных программ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076055" y="6392679"/>
            <a:ext cx="4151213" cy="400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i="1" u="sng" dirty="0">
                <a:solidFill>
                  <a:schemeClr val="tx2">
                    <a:lumMod val="50000"/>
                  </a:schemeClr>
                </a:solidFill>
              </a:rPr>
              <a:t>С текстом любой из </a:t>
            </a:r>
            <a:r>
              <a:rPr lang="ru-RU" sz="1000" i="1" u="sng" dirty="0" smtClean="0">
                <a:solidFill>
                  <a:schemeClr val="tx2">
                    <a:lumMod val="50000"/>
                  </a:schemeClr>
                </a:solidFill>
              </a:rPr>
              <a:t>муниципальных </a:t>
            </a:r>
            <a:r>
              <a:rPr lang="ru-RU" sz="1000" i="1" u="sng" dirty="0">
                <a:solidFill>
                  <a:schemeClr val="tx2">
                    <a:lumMod val="50000"/>
                  </a:schemeClr>
                </a:solidFill>
              </a:rPr>
              <a:t>программ вы можете ознакомиться на сайте </a:t>
            </a:r>
            <a:r>
              <a:rPr lang="ru-RU" sz="1000" i="1" u="sng" dirty="0" smtClean="0">
                <a:solidFill>
                  <a:schemeClr val="tx2">
                    <a:lumMod val="50000"/>
                  </a:schemeClr>
                </a:solidFill>
              </a:rPr>
              <a:t>администрации Северо-Енисейского района: </a:t>
            </a:r>
            <a:r>
              <a:rPr lang="en-US" sz="1000" i="1" u="sng" dirty="0" smtClean="0">
                <a:solidFill>
                  <a:schemeClr val="tx2">
                    <a:lumMod val="50000"/>
                  </a:schemeClr>
                </a:solidFill>
              </a:rPr>
              <a:t>http</a:t>
            </a:r>
            <a:r>
              <a:rPr lang="en-US" sz="1000" i="1" u="sng" dirty="0">
                <a:solidFill>
                  <a:schemeClr val="tx2">
                    <a:lumMod val="50000"/>
                  </a:schemeClr>
                </a:solidFill>
              </a:rPr>
              <a:t>://www.admse.ru/</a:t>
            </a:r>
            <a:endParaRPr lang="ru-RU" sz="1000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82" y="6369134"/>
            <a:ext cx="448473" cy="448473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622177080"/>
              </p:ext>
            </p:extLst>
          </p:nvPr>
        </p:nvGraphicFramePr>
        <p:xfrm>
          <a:off x="372762" y="5124982"/>
          <a:ext cx="3516310" cy="1668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" y="4339179"/>
            <a:ext cx="462758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/>
                </a:solidFill>
                <a:latin typeface="Calibri" pitchFamily="34" charset="0"/>
              </a:rPr>
              <a:t>Д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оля </a:t>
            </a:r>
            <a:r>
              <a:rPr lang="ru-RU" sz="1200" b="1" dirty="0" smtClean="0">
                <a:solidFill>
                  <a:schemeClr val="tx2"/>
                </a:solidFill>
                <a:latin typeface="Calibri" pitchFamily="34" charset="0"/>
              </a:rPr>
              <a:t>субсидии </a:t>
            </a:r>
            <a:r>
              <a:rPr lang="ru-RU" sz="1200" b="1" dirty="0">
                <a:solidFill>
                  <a:schemeClr val="tx2"/>
                </a:solidFill>
                <a:latin typeface="Calibri" pitchFamily="34" charset="0"/>
              </a:rPr>
              <a:t>на выравнивание обеспеченности муниципальных образований края по реализации ими их отдельных расходных </a:t>
            </a:r>
            <a:r>
              <a:rPr lang="ru-RU" sz="1200" b="1" dirty="0" smtClean="0">
                <a:solidFill>
                  <a:schemeClr val="tx2"/>
                </a:solidFill>
                <a:latin typeface="Calibri" pitchFamily="34" charset="0"/>
              </a:rPr>
              <a:t>обязательств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от общего объема межбюджетных трансфертов перечисляемых из краевого бюджета в 2019 году</a:t>
            </a:r>
            <a:endParaRPr lang="ru-RU" sz="1200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97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-1141"/>
            <a:ext cx="3819626" cy="1408462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бюджета района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2017–2021 годы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16" y="357594"/>
            <a:ext cx="750718" cy="75071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405" y="1499398"/>
            <a:ext cx="432047" cy="4320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89" y="548680"/>
            <a:ext cx="429282" cy="4292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47" y="1499398"/>
            <a:ext cx="388251" cy="3882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009" y="4158838"/>
            <a:ext cx="413566" cy="4135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912" y="3140968"/>
            <a:ext cx="438652" cy="4386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601" y="2492896"/>
            <a:ext cx="423130" cy="4231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6918"/>
            <a:ext cx="352514" cy="3525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139" y="4725144"/>
            <a:ext cx="413381" cy="4133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47" y="4020582"/>
            <a:ext cx="344521" cy="344521"/>
          </a:xfrm>
          <a:prstGeom prst="rect">
            <a:avLst/>
          </a:prstGeom>
        </p:spPr>
      </p:pic>
      <p:graphicFrame>
        <p:nvGraphicFramePr>
          <p:cNvPr id="20" name="Объект 1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006011936"/>
              </p:ext>
            </p:extLst>
          </p:nvPr>
        </p:nvGraphicFramePr>
        <p:xfrm>
          <a:off x="323528" y="1274905"/>
          <a:ext cx="4092009" cy="492182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800200"/>
                <a:gridCol w="491609"/>
                <a:gridCol w="432048"/>
                <a:gridCol w="432048"/>
                <a:gridCol w="432048"/>
                <a:gridCol w="504056"/>
              </a:tblGrid>
              <a:tr h="1320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Наименование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2017*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2018**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2019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2020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2021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</a:tr>
              <a:tr h="13207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Всего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2 027,7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2 246,3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1 944,7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2 022,8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1 927,9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</a:tr>
              <a:tr h="13207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Общегосударственные вопросы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198,8  </a:t>
                      </a:r>
                      <a:endParaRPr lang="ru-RU" sz="800" b="1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252,9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294,2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241,9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242,0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 anchor="ctr"/>
                </a:tc>
              </a:tr>
              <a:tr h="24412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Функционирование высшего должностного лица субъекта РФ и </a:t>
                      </a:r>
                      <a:r>
                        <a:rPr lang="ru-RU" sz="800" u="none" strike="noStrike" dirty="0" err="1">
                          <a:effectLst/>
                          <a:latin typeface="Calibri" pitchFamily="34" charset="0"/>
                        </a:rPr>
                        <a:t>мун</a:t>
                      </a:r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. образования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6,8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8,7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9,2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9,3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9,3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5998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</a:t>
                      </a:r>
                      <a:r>
                        <a:rPr lang="ru-RU" sz="800" u="none" strike="noStrike" dirty="0" err="1">
                          <a:effectLst/>
                          <a:latin typeface="Calibri" pitchFamily="34" charset="0"/>
                        </a:rPr>
                        <a:t>мун</a:t>
                      </a:r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. образований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4,5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4,7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5,3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5,4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36270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Функционирование высших исполнительных органов государственной власти местных администраций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15,1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193,3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181,9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184,9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184,9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Судебная система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0,1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0,0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48128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25,4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28,2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30,9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32,0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32,0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Резервные фонды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Другие общегосударственные вопросы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9,0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13,0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62,0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5,4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5,4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3207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Национальная оборона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0,4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0,5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0,5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0,5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0,0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27804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31,2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33,2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33,3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34,4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34,6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36270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Предупреждение и ликвидация последствий чс природного и техногенного характера, гражданская оборона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27,6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31,4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32,2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33,3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33,5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Обеспечение пожарной безопасности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3,6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0,7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0,7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0,7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36270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0,8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0,4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0,4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0,4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3902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Национальная экономика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150,5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146,1  </a:t>
                      </a:r>
                      <a:endParaRPr lang="ru-RU" sz="800" b="1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106,1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107,6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82,9  </a:t>
                      </a:r>
                      <a:endParaRPr lang="ru-RU" sz="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Сельское хозяйство и рыболовство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0,9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2,2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Транспорт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23,1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23,6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23,9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25,8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27,8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12553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Дорожное хозяйство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76,6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68,0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50,3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49,6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23,2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  <a:tr h="24412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Другие вопросы в области национальной экономики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50,0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52,4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29,7  </a:t>
                      </a:r>
                      <a:endParaRPr lang="ru-RU" sz="8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30,0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29,7  </a:t>
                      </a:r>
                      <a:endParaRPr lang="ru-RU" sz="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5360" marR="5360" marT="5360" marB="0"/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132120"/>
              </p:ext>
            </p:extLst>
          </p:nvPr>
        </p:nvGraphicFramePr>
        <p:xfrm>
          <a:off x="5014570" y="475112"/>
          <a:ext cx="3852936" cy="4991811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764704"/>
                <a:gridCol w="432048"/>
                <a:gridCol w="432048"/>
                <a:gridCol w="432048"/>
                <a:gridCol w="432048"/>
                <a:gridCol w="360040"/>
              </a:tblGrid>
              <a:tr h="1776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Наименование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  <a:latin typeface="Calibri" pitchFamily="34" charset="0"/>
                        </a:rPr>
                        <a:t>2017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  <a:latin typeface="Calibri" pitchFamily="34" charset="0"/>
                        </a:rPr>
                        <a:t>2018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2019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2020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2021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 anchor="ctr"/>
                </a:tc>
              </a:tr>
              <a:tr h="16154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Жилищно-коммунальное хозяйство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779,2 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908,4 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587,6 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606,3 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511,4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34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Жилищное хозяйство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146,3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136,9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33,9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99,0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6,5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Коммунальное хозяйство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533,5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670,3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507,0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455,4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464,9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Благоустройство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73,9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80,1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24,4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28,9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17,0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28025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Другие вопросы в области жилищно-коммунального хозяйства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25,5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21,1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22,3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23,0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23,0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6154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Образование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529,3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564,7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608,4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596,4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587,8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Дошкольное образование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115,8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147,2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160,2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160,4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160,2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Общее образование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238,3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242,1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282,6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267,0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260,7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34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Дополнительное образование детей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101,9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98,0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88,6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91,1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88,9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28025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Молодежная политика и оздоровление детей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17,4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20,8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19,2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19,4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19,4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Другие вопросы в области образования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56,0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56,6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57,8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58,6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58,6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6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Культура,  кинематография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122,9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139,5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118,6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183,2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118,1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34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Культура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90,4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90,3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71,1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135,0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69,9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28025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Другие вопросы в области культуры, кинематографии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32,5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49,2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47,5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48,2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48,2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6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Социальная политика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115,8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84,3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84,1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84,2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84,2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34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Пенсионное обеспечение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1,3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1,3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1,5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1,5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1,5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Социальное обслуживание населения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30,0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32,4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31,3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31,3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31,3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34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Социальное обеспечение населения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22,6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25,2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27,1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27,1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27,1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34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Охрана семьи и детства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5,5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6,0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4,7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4,7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4,7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28025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Другие вопросы в области социальной политики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56,4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19,4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19,4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19,6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19,6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6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Физическая культура и спорт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75,7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74,4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67,7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69,3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69,3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4538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Массовый спорт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62,6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59,0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52,1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53,1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53,1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28025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Другие вопросы в области физической культуры и спорта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13,1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15,4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>
                          <a:effectLst/>
                          <a:latin typeface="Calibri" pitchFamily="34" charset="0"/>
                        </a:rPr>
                        <a:t>15,6  </a:t>
                      </a:r>
                      <a:endParaRPr lang="ru-RU" sz="800" b="0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16,2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u="none" strike="noStrike" dirty="0">
                          <a:effectLst/>
                          <a:latin typeface="Calibri" pitchFamily="34" charset="0"/>
                        </a:rPr>
                        <a:t>16,2  </a:t>
                      </a:r>
                      <a:endParaRPr lang="ru-RU" sz="800" b="0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8577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Средства массовой информации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23,8 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24,4 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25,0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25,6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25,6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3473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18,0 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19,2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19,2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19,2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  <a:tr h="16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Условно утвержденные расходы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0,0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0,0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>
                          <a:effectLst/>
                          <a:latin typeface="Calibri" pitchFamily="34" charset="0"/>
                        </a:rPr>
                        <a:t>0,0 </a:t>
                      </a:r>
                      <a:endParaRPr lang="ru-RU" sz="800" b="1" i="0" u="none" strike="noStrike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54,2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u="none" strike="noStrike" dirty="0">
                          <a:effectLst/>
                          <a:latin typeface="Calibri" pitchFamily="34" charset="0"/>
                        </a:rPr>
                        <a:t>152,8 </a:t>
                      </a:r>
                      <a:endParaRPr lang="ru-RU" sz="800" b="1" i="0" u="none" strike="noStrike" dirty="0">
                        <a:effectLst/>
                        <a:latin typeface="Calibri" pitchFamily="34" charset="0"/>
                      </a:endParaRPr>
                    </a:p>
                  </a:txBody>
                  <a:tcPr marL="5859" marR="5859" marT="5859" marB="0"/>
                </a:tc>
              </a:tr>
            </a:tbl>
          </a:graphicData>
        </a:graphic>
      </p:graphicFrame>
      <p:sp>
        <p:nvSpPr>
          <p:cNvPr id="22" name="Заголовок 1"/>
          <p:cNvSpPr txBox="1">
            <a:spLocks/>
          </p:cNvSpPr>
          <p:nvPr/>
        </p:nvSpPr>
        <p:spPr>
          <a:xfrm>
            <a:off x="4584443" y="5466851"/>
            <a:ext cx="4559557" cy="114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*в соответствии с решением Северо-Енисейского районного </a:t>
            </a:r>
            <a:r>
              <a:rPr lang="ru-RU" sz="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Совета депутатов от 09.07.2018 № 669-40 «Об  исполнении бюджета Северо-Енисейского района за 2017 </a:t>
            </a:r>
            <a:r>
              <a:rPr lang="ru-RU" sz="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год»</a:t>
            </a:r>
          </a:p>
          <a:p>
            <a:pPr algn="l"/>
            <a:endParaRPr lang="ru-RU" sz="8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** </a:t>
            </a:r>
            <a:r>
              <a:rPr lang="ru-RU" sz="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решением </a:t>
            </a:r>
            <a:r>
              <a:rPr lang="ru-RU" sz="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бюджете Северо-Енисейского района  от  01.12.2017 № 365-31 «О </a:t>
            </a:r>
            <a:r>
              <a:rPr lang="ru-RU" sz="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бюджете Северо-Енисейского района на 2018 год и плановый период 2019 - 2020 годов» . с учетом </a:t>
            </a:r>
            <a:r>
              <a:rPr lang="ru-RU" sz="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корректировки от 27.09.2018 №  514-41</a:t>
            </a:r>
            <a:endParaRPr lang="ru-RU" sz="800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36411" y="1052736"/>
            <a:ext cx="1092563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млн. рублей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1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1741"/>
            <a:ext cx="3672408" cy="1080120"/>
          </a:xfrm>
        </p:spPr>
        <p:txBody>
          <a:bodyPr>
            <a:noAutofit/>
          </a:bodyPr>
          <a:lstStyle/>
          <a:p>
            <a:pPr algn="l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Субсидии, предоставляемые в соответствии со статьей 78.1 Бюджетного Кодекса Российской Федерации в 2019 году</a:t>
            </a:r>
            <a:endParaRPr lang="ru-RU" sz="16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111659"/>
              </p:ext>
            </p:extLst>
          </p:nvPr>
        </p:nvGraphicFramePr>
        <p:xfrm>
          <a:off x="251520" y="1124744"/>
          <a:ext cx="4248472" cy="492882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90888"/>
                <a:gridCol w="3557584"/>
              </a:tblGrid>
              <a:tr h="13030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Бюджет района  -  408 456,4 тыс. рублей </a:t>
                      </a:r>
                      <a:endParaRPr lang="ru-RU" sz="12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7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284 444,0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финансовое обеспечение затрат, связанных с организацией в границах района теплоснабжения населения в части затрат по приобретению (закупу) котельно-печного топлива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620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23 902,2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недополученных доходов, возникающих у перевозчиков при исполнении муниципальной программы пассажирских перевозок автомобильным транспортом по маршрутам с небольшой интенсивностью пассажиропотоков в условиях регулирования тарифов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2011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23 605,2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созданием условий для обеспечения жителей услугами торговли (реализации населению района продуктов питания) в части затрат по доставке в район указанных продуктов (включая транспортно-заготовительные расходы)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6204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16 745,6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в границах района теплоснабжения населения в части выполнения работ по устройству и содержанию участка автозимника, связанного с доставкой в район котельно-печного топлива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276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13 132,6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благоустройства территории района в части освещения улиц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0668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12 045,2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деятельности по накоплению (в том числе раздельному накоплению), сбору, транспортированию, обработке, утилизации, обезвреживанию, захоронению твердых коммунальных отходов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5131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11 208,8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в границах района теплоснабжения населения теплоснабжающим и </a:t>
                      </a:r>
                      <a:r>
                        <a:rPr lang="ru-RU" sz="8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энергосбытовым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организациям, осуществляющим производство и (или) реализацию тепловой и электрической энергии, не включенных в тарифы на коммунальные услуги вследствие ограничения их роста, в части доставки котельно-печного топлива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6204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7 942,9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в границах района теплоснабжения населения в части производства и (или) реализации топлива твердого (швырок всех групп пород)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149395"/>
              </p:ext>
            </p:extLst>
          </p:nvPr>
        </p:nvGraphicFramePr>
        <p:xfrm>
          <a:off x="4860032" y="5130164"/>
          <a:ext cx="4139952" cy="16764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48072"/>
                <a:gridCol w="3491880"/>
              </a:tblGrid>
              <a:tr h="1463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Бюджет края  - 101 614,9  тыс. рублей                                   </a:t>
                      </a:r>
                      <a:endParaRPr lang="ru-RU" sz="12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8300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96 520,6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Субсидии бюджетам муниципальных образований на реализацию отдельных мер по обеспечению ограничения платы граждан за коммунальные услуги (в соответствии с Законом края от 1 декабря 2014 года № 7-2839)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3538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5 094,3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Субсидии бюджетам муниципальных образований на компенсацию выпадающих доходов </a:t>
                      </a:r>
                      <a:r>
                        <a:rPr lang="ru-RU" sz="8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энергоснабжающих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организаций, связанных с применением государственных регулируемых цен (тарифов) на электрическую энергию, вырабатываемую дизельными электростанциями на территории Красноярского края для населения (в соответствии с Законом края от 20 декабря 2012 года № 3-963)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870089"/>
              </p:ext>
            </p:extLst>
          </p:nvPr>
        </p:nvGraphicFramePr>
        <p:xfrm>
          <a:off x="4788024" y="260648"/>
          <a:ext cx="4104456" cy="2804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67468"/>
                <a:gridCol w="3436988"/>
              </a:tblGrid>
              <a:tr h="13030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Бюджет района  -  408 456,4 тыс. рублей 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0235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7 942,9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в границах района теплоснабжения населения в части производства и (или) реализации топлива твердого (швырок всех групп пород)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4396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7 080,2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недополученных доходов по созданию условий для обеспечения жителей района услугами бытового обслуживания в части услуг муниципальной бани 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0235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5 976,2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 по организации водоснабжения населения в части доставки воды автомобильным транспортом от центральной водокачки к водоразборным колонкам и на содержание водоразборных колонок в </a:t>
                      </a:r>
                      <a:r>
                        <a:rPr lang="ru-RU" sz="8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гп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Северо-Енисейский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8557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200,0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Возмещение части затрат гражданам, ведущим подсобное хозяйство на территории Северо-Енисейского района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0235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173,5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ритуальных услуг в районе в части оказания услуг по поднятию и доставке криминальных и бесхозных трупов с мест происшествий и обнаружения в морг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82" y="6021288"/>
            <a:ext cx="1384410" cy="7855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819" y="6021288"/>
            <a:ext cx="1393763" cy="7855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021288"/>
            <a:ext cx="1470299" cy="785503"/>
          </a:xfrm>
          <a:prstGeom prst="rect">
            <a:avLst/>
          </a:prstGeom>
        </p:spPr>
      </p:pic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8866475"/>
              </p:ext>
            </p:extLst>
          </p:nvPr>
        </p:nvGraphicFramePr>
        <p:xfrm>
          <a:off x="4211960" y="3429000"/>
          <a:ext cx="475252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Заголовок 1"/>
          <p:cNvSpPr>
            <a:spLocks noGrp="1"/>
          </p:cNvSpPr>
          <p:nvPr/>
        </p:nvSpPr>
        <p:spPr>
          <a:xfrm>
            <a:off x="4788024" y="3140968"/>
            <a:ext cx="4248472" cy="216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Доля субсидий в общем объеме расходов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района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4" y="476672"/>
            <a:ext cx="665423" cy="66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8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7874"/>
            <a:ext cx="3887981" cy="761999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«Развитие образования»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363437"/>
            <a:ext cx="4032448" cy="432048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году: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4419" y="980728"/>
            <a:ext cx="3081437" cy="18722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высокого качества образования на территории района, соответствующего потребностям граждан и перспективным задачам развития экономики, организация отдыха и оздоровления детей.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68087"/>
              </p:ext>
            </p:extLst>
          </p:nvPr>
        </p:nvGraphicFramePr>
        <p:xfrm>
          <a:off x="239830" y="2924944"/>
          <a:ext cx="4302783" cy="82373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60557"/>
                <a:gridCol w="815264"/>
                <a:gridCol w="860557"/>
                <a:gridCol w="905848"/>
                <a:gridCol w="860557"/>
              </a:tblGrid>
              <a:tr h="186428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642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509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581 142,3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567 492,3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625 198,7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613 034,1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604 417,6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одзаголовок 2"/>
          <p:cNvSpPr txBox="1">
            <a:spLocks/>
          </p:cNvSpPr>
          <p:nvPr/>
        </p:nvSpPr>
        <p:spPr>
          <a:xfrm>
            <a:off x="194420" y="6381328"/>
            <a:ext cx="7458472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280316"/>
              </p:ext>
            </p:extLst>
          </p:nvPr>
        </p:nvGraphicFramePr>
        <p:xfrm>
          <a:off x="4932041" y="787786"/>
          <a:ext cx="3960439" cy="573755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4095"/>
                <a:gridCol w="3096344"/>
              </a:tblGrid>
              <a:tr h="2082552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Calibri" pitchFamily="34" charset="0"/>
                        </a:rPr>
                        <a:t>36 239,8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dirty="0" smtClean="0">
                          <a:latin typeface="Calibri" pitchFamily="34" charset="0"/>
                        </a:rPr>
                        <a:t>Обеспечение</a:t>
                      </a:r>
                      <a:r>
                        <a:rPr lang="ru-RU" sz="900" b="0" baseline="0" dirty="0" smtClean="0">
                          <a:latin typeface="Calibri" pitchFamily="34" charset="0"/>
                        </a:rPr>
                        <a:t> жизнедеятельности образовательных учреждений: текущие ремонты всех образовательных учреждений – 11 857,0 тыс. рублей, капитальные ремонты МБОУ «Вельминская основная школа № 9», МБОУ «Северо-Енисейская средняя школа № 1 имени Е.С. Белинского», МБОУ «Северо-Енисейская средняя школа № 2», МБОУ «Новокаламинская средняя школа № 6», Управления образования администрации Северо-Енисейского района - 22 559,8 тыс. рублей, приобретение и установка технологического оборудования для пищеблоков, приобретение и установка окон и входных дверей, оборудование путей эвакуации, приобретение и установка санитарно-технических материалов и оборудования, замена электротехнического оборудования, устройство речевого оповещения при пожаре, ремонт автоматической пожарной сигнализации – 1 823,0 тыс. рублей.  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</a:rPr>
                        <a:t>1 784,2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Поддержка одаренных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детей: приобретение оборудования для работы с одаренными детьми – 125,7 тыс. рублей, обеспечение возможности участия в мероприятиях различного уровня, круглогодичных интенсивных школах и интеллектуальных смотрах различных направленностей – 1 658,5 тыс. рублей.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7241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</a:rPr>
                        <a:t>31 453,5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Сохранение и укрепление здоровья детей: организация отдыха и оздоровления детей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– 8 139,7 тыс. рублей, организация питания учащихся общеобразовательных школ района – 21 367,0 тыс. рублей, обеспечение молоком  учащихся 1-5 классов общеобразовательных учреждений – 2 046,8 тыс. рублей.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1913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</a:rPr>
                        <a:t>499 165,4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Развитие дошкольного,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общего и дополнительного образования: услуги дошкольного образования получат 715  детей, </a:t>
                      </a:r>
                      <a:r>
                        <a:rPr lang="ru-RU" sz="900" kern="1200" baseline="0" dirty="0" smtClean="0">
                          <a:latin typeface="Calibri" pitchFamily="34" charset="0"/>
                        </a:rPr>
                        <a:t>получение</a:t>
                      </a:r>
                      <a:r>
                        <a:rPr lang="ru-RU" sz="900" kern="1200" dirty="0" smtClean="0">
                          <a:effectLst/>
                          <a:latin typeface="Calibri" pitchFamily="34" charset="0"/>
                        </a:rPr>
                        <a:t> общедоступного и бесплатного начального общего, основного общего, среднего общего образования дополнительного образования 1 381 учащийся,</a:t>
                      </a:r>
                      <a:r>
                        <a:rPr lang="ru-RU" sz="900" kern="1200" baseline="0" dirty="0" smtClean="0">
                          <a:effectLst/>
                          <a:latin typeface="Calibri" pitchFamily="34" charset="0"/>
                        </a:rPr>
                        <a:t> обеспечение реализации дополнительного образования  для 2 640 детей.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4038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</a:rPr>
                        <a:t>56 555,8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Обеспечение деятельности Управления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образования администрации Северо-Енисейского района</a:t>
                      </a:r>
                      <a:r>
                        <a:rPr lang="ru-RU" sz="900" dirty="0" smtClean="0">
                          <a:latin typeface="Calibri" pitchFamily="34" charset="0"/>
                        </a:rPr>
                        <a:t> 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0" y="269224"/>
            <a:ext cx="792088" cy="792088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55485043"/>
              </p:ext>
            </p:extLst>
          </p:nvPr>
        </p:nvGraphicFramePr>
        <p:xfrm>
          <a:off x="194420" y="4443811"/>
          <a:ext cx="4393604" cy="2081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94420" y="3717032"/>
            <a:ext cx="43936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Доля средств краевого бюджета в общем объеме финансирования муниципальной программы «Развитие образования»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4" name="Рисунок 13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0" r="14056"/>
          <a:stretch/>
        </p:blipFill>
        <p:spPr>
          <a:xfrm>
            <a:off x="3132000" y="1109986"/>
            <a:ext cx="1404000" cy="172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52891" y="559994"/>
            <a:ext cx="123958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dirty="0" smtClean="0">
                <a:latin typeface="Calibri" pitchFamily="34" charset="0"/>
              </a:rPr>
              <a:t>тыс. рублей</a:t>
            </a:r>
            <a:endParaRPr lang="ru-RU" sz="1000" b="1" dirty="0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4437112"/>
            <a:ext cx="111612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2"/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8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81054" y="-35283"/>
            <a:ext cx="4248472" cy="3917672"/>
          </a:xfrm>
        </p:spPr>
        <p:txBody>
          <a:bodyPr>
            <a:normAutofit/>
          </a:bodyPr>
          <a:lstStyle/>
          <a:p>
            <a:pPr algn="l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РАЗМЕР ПЛАТЫ ЗА ПРИСМОТР И УХОД ЗА ДЕТЬМИ В СЕВЕРО-ЕНСИЕЙСКОМ РАЙОНЕ </a:t>
            </a:r>
            <a:b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муниципальных бюджетных дошкольных образовательных учреждениях*: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в десятичасовых дошкольных группах –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1530,00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рублей в месяц;</a:t>
            </a:r>
            <a:b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в двенадцатичасовых дошкольных группах –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1690,00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рублей в месяц.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КОМПЕНСАЦИИ РОДИТЕЛЯМ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производится в соответствии с постановлением Правительства Красноярского края от 25.11.2014 № 561-п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ВЫПЛАЧИВАЕТСЯ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счет средств субвенции бюджетам муниципальных образований на выплату и доставку компенсации родительской платы за присмотр и уход за детьми в образовательных организациях края.</a:t>
            </a: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949280"/>
            <a:ext cx="42484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постановление администрации Северо-Енисейского района от 14.11.2018 № 391-п «Об установлении размера платы за присмотр и уход за детьми в муниципальных бюджетных дошкольных образовательных учреждениях и муниципальных бюджетных образовательных учреждениях, в структуру которых входят дошкольные группы»</a:t>
            </a:r>
            <a:endParaRPr lang="ru-RU" sz="9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643908"/>
              </p:ext>
            </p:extLst>
          </p:nvPr>
        </p:nvGraphicFramePr>
        <p:xfrm>
          <a:off x="251520" y="3429000"/>
          <a:ext cx="4057426" cy="8534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06821"/>
                <a:gridCol w="806821"/>
                <a:gridCol w="806821"/>
                <a:gridCol w="806821"/>
                <a:gridCol w="830142"/>
              </a:tblGrid>
              <a:tr h="209732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</a:rPr>
                        <a:t>Объем</a:t>
                      </a:r>
                      <a:r>
                        <a:rPr lang="ru-RU" sz="1400" baseline="0" dirty="0" smtClean="0">
                          <a:latin typeface="Calibri" pitchFamily="34" charset="0"/>
                        </a:rPr>
                        <a:t> субвенции, тыс. рублей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517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2017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2018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2019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5517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2 388,4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1 854,2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1 854,2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1 854,2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1 854,2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одзаголовок 2"/>
          <p:cNvSpPr txBox="1">
            <a:spLocks/>
          </p:cNvSpPr>
          <p:nvPr/>
        </p:nvSpPr>
        <p:spPr>
          <a:xfrm>
            <a:off x="251520" y="4293096"/>
            <a:ext cx="4107540" cy="584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Ø"/>
            </a:pP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Снижение объёма субвенции в 2018 году связано с повышением уровня величины прожиточного минимума при определении права на получение компенсации родителям.</a:t>
            </a:r>
            <a:endParaRPr lang="ru-RU" sz="11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53656" y="116632"/>
            <a:ext cx="4174489" cy="2117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БЕСПЛАТНОЕ ПИТАНИЕ УЧАЩИХСЯ</a:t>
            </a: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СЕВЕРО-ЕНИСЕЙСКОМ РАЙОНЕ</a:t>
            </a:r>
          </a:p>
          <a:p>
            <a:pPr algn="l">
              <a:lnSpc>
                <a:spcPts val="1400"/>
              </a:lnSpc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общеобразовательных учреждениях района производится в соответствии с Законом Красноярского края от 02.11.2000 № 12-961 «О защите прав ребенка»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решением районного Совета депутатов от 31.01.2011 № 226-16 «О бесплатном питании учащихся общеобразовательных учреждений»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Бесплатное питание учащихся в Северо-Енисейском районе производится за счет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7" y="4877649"/>
            <a:ext cx="1443244" cy="838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871187"/>
            <a:ext cx="1296145" cy="8446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69436"/>
            <a:ext cx="1368152" cy="838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31884" y="3924325"/>
            <a:ext cx="401803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Ø"/>
            </a:pP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Расходов, связанных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обеспечением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бесплатным питанием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 общеобразовательных школ района, не имеющих права на обеспечение бесплатным питанием в соответствии с пунктом 6 статьи 11 Закона от 02 ноября 2000 года № 12-961 «О защите прав ребенка»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31727" y="1916832"/>
            <a:ext cx="41181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Ø"/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 бюджетам муниципальных образований на обеспечение питанием обучающихся в муниципальных и частных общеобразовательных организациях по имеющим государственную аккредитацию основным общеобразовательным программам без взимания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платы в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соответствии с Законом края от 27 декабря 2005 года №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17-4377</a:t>
            </a:r>
            <a:endParaRPr lang="ru-RU" sz="11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90447"/>
              </p:ext>
            </p:extLst>
          </p:nvPr>
        </p:nvGraphicFramePr>
        <p:xfrm>
          <a:off x="4862269" y="3130605"/>
          <a:ext cx="3987650" cy="8534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792946"/>
                <a:gridCol w="792946"/>
                <a:gridCol w="792946"/>
                <a:gridCol w="792946"/>
                <a:gridCol w="815866"/>
              </a:tblGrid>
              <a:tr h="232792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</a:rPr>
                        <a:t>Объем</a:t>
                      </a:r>
                      <a:r>
                        <a:rPr lang="ru-RU" sz="1400" baseline="0" dirty="0" smtClean="0">
                          <a:latin typeface="Calibri" pitchFamily="34" charset="0"/>
                        </a:rPr>
                        <a:t> средств краевого бюджета, тыс. рублей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517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2017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2018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2019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5517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3</a:t>
                      </a:r>
                      <a:r>
                        <a:rPr lang="ru-RU" sz="1200" b="0" baseline="0" dirty="0" smtClean="0">
                          <a:latin typeface="Calibri" pitchFamily="34" charset="0"/>
                        </a:rPr>
                        <a:t> 088,7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</a:t>
                      </a:r>
                      <a:r>
                        <a:rPr lang="ru-RU" sz="1200" b="0" baseline="0" dirty="0" smtClean="0">
                          <a:latin typeface="Calibri" pitchFamily="34" charset="0"/>
                        </a:rPr>
                        <a:t> 994,8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5 528,6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5 528,6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5 528,6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328937"/>
              </p:ext>
            </p:extLst>
          </p:nvPr>
        </p:nvGraphicFramePr>
        <p:xfrm>
          <a:off x="4860031" y="4829546"/>
          <a:ext cx="4032449" cy="87628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787545"/>
                <a:gridCol w="815694"/>
                <a:gridCol w="815694"/>
                <a:gridCol w="815694"/>
                <a:gridCol w="797822"/>
              </a:tblGrid>
              <a:tr h="327646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</a:rPr>
                        <a:t>Объем</a:t>
                      </a:r>
                      <a:r>
                        <a:rPr lang="ru-RU" sz="1400" baseline="0" dirty="0" smtClean="0">
                          <a:latin typeface="Calibri" pitchFamily="34" charset="0"/>
                        </a:rPr>
                        <a:t> средств бюджета района, тыс. рублей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517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2017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2018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2019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5517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10 274,8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Calibri" pitchFamily="34" charset="0"/>
                        </a:rPr>
                        <a:t>12 579,5</a:t>
                      </a:r>
                      <a:endParaRPr lang="ru-RU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15 838,4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15 838,4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15 838,4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831884" y="5805264"/>
            <a:ext cx="4074332" cy="9288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Объём средств направленных на питание рассчитан из ежедневной суммы расходов на одного обучающегося в возрасте от 6 до 10 лет включительно -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74,71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рублей, на одного обучающегося от 11 до 18 лет включительно - 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86,87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рублей.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048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966" y="1988840"/>
            <a:ext cx="1384477" cy="138447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817690"/>
            <a:ext cx="1242655" cy="12426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risscrossEtching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789830"/>
            <a:ext cx="1512168" cy="151216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778815"/>
            <a:ext cx="1440160" cy="14401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86" y="3789040"/>
            <a:ext cx="1419710" cy="1419710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33595647"/>
              </p:ext>
            </p:extLst>
          </p:nvPr>
        </p:nvGraphicFramePr>
        <p:xfrm>
          <a:off x="3131840" y="2132856"/>
          <a:ext cx="288032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CrisscrossEtching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05002"/>
            <a:ext cx="1440160" cy="1440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6797" y="193857"/>
            <a:ext cx="3888432" cy="1008112"/>
          </a:xfrm>
        </p:spPr>
        <p:txBody>
          <a:bodyPr>
            <a:normAutofit fontScale="90000"/>
          </a:bodyPr>
          <a:lstStyle/>
          <a:p>
            <a:pPr marL="0" indent="0" algn="l">
              <a:spcBef>
                <a:spcPts val="0"/>
              </a:spcBef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прогноза </a:t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развития </a:t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еверо-Енисейского района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730514" cy="730514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76603681"/>
              </p:ext>
            </p:extLst>
          </p:nvPr>
        </p:nvGraphicFramePr>
        <p:xfrm>
          <a:off x="35496" y="2069193"/>
          <a:ext cx="2880320" cy="2460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076458082"/>
              </p:ext>
            </p:extLst>
          </p:nvPr>
        </p:nvGraphicFramePr>
        <p:xfrm>
          <a:off x="251520" y="4409728"/>
          <a:ext cx="288032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311456060"/>
              </p:ext>
            </p:extLst>
          </p:nvPr>
        </p:nvGraphicFramePr>
        <p:xfrm>
          <a:off x="3243532" y="4337720"/>
          <a:ext cx="288032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371125937"/>
              </p:ext>
            </p:extLst>
          </p:nvPr>
        </p:nvGraphicFramePr>
        <p:xfrm>
          <a:off x="6156176" y="4265712"/>
          <a:ext cx="288032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991729764"/>
              </p:ext>
            </p:extLst>
          </p:nvPr>
        </p:nvGraphicFramePr>
        <p:xfrm>
          <a:off x="6084168" y="2204864"/>
          <a:ext cx="288032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4932040" y="0"/>
            <a:ext cx="4166370" cy="2420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Золотодобывающая </a:t>
            </a:r>
            <a:r>
              <a:rPr lang="ru-RU" sz="1200" dirty="0">
                <a:solidFill>
                  <a:schemeClr val="bg1"/>
                </a:solidFill>
                <a:latin typeface="Calibri" pitchFamily="34" charset="0"/>
              </a:rPr>
              <a:t>промышленность является определяющей в социально-экономическом развитии района и составляет более 96% прироста всего промышленного производства. </a:t>
            </a:r>
            <a:endParaRPr lang="ru-RU" sz="12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Северо-Енисейский </a:t>
            </a:r>
            <a:r>
              <a:rPr lang="ru-RU" sz="1200" dirty="0">
                <a:solidFill>
                  <a:schemeClr val="bg1"/>
                </a:solidFill>
                <a:latin typeface="Calibri" pitchFamily="34" charset="0"/>
              </a:rPr>
              <a:t>район является не только центром золотодобычи Красноярского края, но и центром развития инновационных технологий добычи золота и обеспечивает 88% добычи золота в Красноярском крае и около 20% всей золотодобычи России.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2765" y="1198420"/>
            <a:ext cx="3387136" cy="720080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Северо-Енисейского района – 47,2 тыс. кв. км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-конечная звезда 4"/>
          <p:cNvSpPr/>
          <p:nvPr/>
        </p:nvSpPr>
        <p:spPr>
          <a:xfrm>
            <a:off x="4767532" y="334469"/>
            <a:ext cx="288032" cy="349606"/>
          </a:xfrm>
          <a:prstGeom prst="star4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4767532" y="1215570"/>
            <a:ext cx="288032" cy="349606"/>
          </a:xfrm>
          <a:prstGeom prst="star4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1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Овал 27"/>
          <p:cNvSpPr/>
          <p:nvPr/>
        </p:nvSpPr>
        <p:spPr>
          <a:xfrm>
            <a:off x="2051720" y="3861048"/>
            <a:ext cx="1313512" cy="1233625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100 % </a:t>
            </a: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стоимости 15 путевок (средства бюджета района) 281,6 тыс. 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203" y="259507"/>
            <a:ext cx="4039048" cy="1162908"/>
          </a:xfrm>
        </p:spPr>
        <p:txBody>
          <a:bodyPr>
            <a:noAutofit/>
          </a:bodyPr>
          <a:lstStyle/>
          <a:p>
            <a:pPr algn="l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ополнительное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финансовое обеспечение переданных Красноярским краем отдельных государственных полномочий и  финансовое обеспечение дополнительных мероприятий по охране и укреплению здоровья детей, проживающих в Северо-Енисейском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районе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0308" y="62017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Набор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продуктов питания или готовых блюд и их транспортировки в лагеря с дневным пребыванием детей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949644" y="5229200"/>
            <a:ext cx="39458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3,5 ставок педагогов дополнительного образования, исполняющих функции по сопровождению детей с 03.07.2019 по 28.08.2019 года в сумме 302,8 тыс. рублей  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52397007"/>
              </p:ext>
            </p:extLst>
          </p:nvPr>
        </p:nvGraphicFramePr>
        <p:xfrm>
          <a:off x="-256934" y="2564904"/>
          <a:ext cx="5502568" cy="44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43826924"/>
              </p:ext>
            </p:extLst>
          </p:nvPr>
        </p:nvGraphicFramePr>
        <p:xfrm>
          <a:off x="4355976" y="1196752"/>
          <a:ext cx="528704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02839" y="1700808"/>
            <a:ext cx="4513985" cy="989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Путевки в краевые загородные оздоровительные лагеря,  расположенные на территории Красноярского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края для детей в возрасте от 7 до 18 лет, являющихся гражданами Российской Федерации, проживающих на территории Северо-Енисейского района и не относящихся к категориям детей   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39" y="629980"/>
            <a:ext cx="650531" cy="65053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" y="4797152"/>
            <a:ext cx="1512168" cy="151216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12" y="3140968"/>
            <a:ext cx="1209824" cy="120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0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77585657"/>
              </p:ext>
            </p:extLst>
          </p:nvPr>
        </p:nvGraphicFramePr>
        <p:xfrm>
          <a:off x="179512" y="223433"/>
          <a:ext cx="4248472" cy="54178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00200"/>
                <a:gridCol w="504056"/>
                <a:gridCol w="504056"/>
                <a:gridCol w="475252"/>
                <a:gridCol w="460852"/>
                <a:gridCol w="504056"/>
              </a:tblGrid>
              <a:tr h="298968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Основные результаты 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при реализации муниципальной программы «Развитие образования»</a:t>
                      </a:r>
                      <a:endParaRPr lang="ru-RU" sz="105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05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05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05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05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05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7832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Calibri" pitchFamily="34" charset="0"/>
                        </a:rPr>
                        <a:t>Удельный вес численности обучающихся по программам общего образования, участвующих в олимпиадах и конкурсах различного уровня в общей численности обучающихся по программам общего образования,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39,0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39,0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39,0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39,0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39,0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968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Calibri" pitchFamily="34" charset="0"/>
                        </a:rPr>
                        <a:t>Доля оздоровленных детей школьного возраста,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82,0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82,0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82,0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82,0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82,0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8452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Calibri" pitchFamily="34" charset="0"/>
                        </a:rPr>
                        <a:t>Доля учащихся муниципальных общеобразовательных учреждений, получающих горячее питание,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968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Calibri" pitchFamily="34" charset="0"/>
                        </a:rPr>
                        <a:t>Охват детей, занимающихся в системе дополнительного образования,</a:t>
                      </a:r>
                      <a:r>
                        <a:rPr lang="ru-RU" sz="900" kern="1200" baseline="0" dirty="0" smtClean="0">
                          <a:latin typeface="Calibri" pitchFamily="34" charset="0"/>
                        </a:rPr>
                        <a:t>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71,0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71,0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71,0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71,0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71,0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7832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Calibri" pitchFamily="34" charset="0"/>
                        </a:rPr>
                        <a:t>Доля детей в возрасте от 3 до 7 лет, которым предоставлена возможность получать услуги дошкольного образования, в общей численности детей в возрасте от 3 до 7 лет (с учетом групп кратковременного пребывания),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179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Calibri" pitchFamily="34" charset="0"/>
                        </a:rPr>
                        <a:t>Уровень удовлетворенности жителей района качеством предоставления муниципальных  услуг по отрасли образования,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85,0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85,0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85,0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85,0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85,0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9" name="Picture 5" descr="C:\Documents and Settings\rabota\Мои документы\картинки к бюд\2016-17\orig_7c570a0dfa343c955f04a461a470fc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5648355"/>
            <a:ext cx="1080120" cy="881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C:\Documents and Settings\rabota\Мои документы\картинки к бюд\2016-17\ои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1" y="2020121"/>
            <a:ext cx="1522822" cy="1116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932041" y="260648"/>
            <a:ext cx="3978606" cy="17594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сеть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образовательных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учреждений включает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:</a:t>
            </a:r>
          </a:p>
          <a:p>
            <a:r>
              <a:rPr lang="ru-RU" sz="11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Дошкольное образование</a:t>
            </a:r>
            <a:endParaRPr lang="ru-RU" sz="11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  <a:p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В системе дошкольного образования по состоянию на 01.09.2018 функционирует 6 дошкольных учреждений. Кроме этого в трех школах работают 6 дошкольных групп полного дня.</a:t>
            </a:r>
          </a:p>
          <a:p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Общее количество мест в учреждениях, реализующих программы дошкольного образования в 2019 году планируется 743 места.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40030" y="3139069"/>
            <a:ext cx="3952450" cy="9654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Общее образование</a:t>
            </a:r>
            <a:endParaRPr lang="ru-RU" sz="11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  <a:p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Система общего образования состоит из 7 муниципальных общеобразовательных учреждений, из них 6 средних общеобразовательных школ и 1 основная общеобразовательная школа.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32040" y="5479933"/>
            <a:ext cx="3922771" cy="10319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Дополнительное образование детей</a:t>
            </a:r>
            <a:endParaRPr lang="ru-RU" sz="11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  <a:p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В муниципальной системе образования действует 2 учреждения дополнительного образования детей. </a:t>
            </a:r>
          </a:p>
          <a:p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По состоянию на 01.09.2018 доля детей, занимающихся дополнительным образованием, составляет 71% от общей численности детей в возрасте от 5 до 18 лет.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862" y="2039912"/>
            <a:ext cx="2455785" cy="10963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940" y="5648352"/>
            <a:ext cx="1180924" cy="8811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07" y="5669018"/>
            <a:ext cx="1176387" cy="8811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06" y="4104551"/>
            <a:ext cx="1836205" cy="13753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1" y="4104551"/>
            <a:ext cx="2086565" cy="1373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41" y="5669015"/>
            <a:ext cx="1244801" cy="88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034" y="321056"/>
            <a:ext cx="3805990" cy="887229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«Система социальной защиты граждан в Северо-Енисейском районе»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5450" y="1340768"/>
            <a:ext cx="4570566" cy="12510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качества и доступности предоставления услуг по социальному обслуживанию; повышение качества жизни и степени социальной защищенности отдельных категорий граждан, проживающих в районе, путем предоставления дополнительных мер социальной поддержки и социальной помощи.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445103"/>
              </p:ext>
            </p:extLst>
          </p:nvPr>
        </p:nvGraphicFramePr>
        <p:xfrm>
          <a:off x="251522" y="2708920"/>
          <a:ext cx="4392486" cy="8782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78497"/>
                <a:gridCol w="832261"/>
                <a:gridCol w="878497"/>
                <a:gridCol w="924734"/>
                <a:gridCol w="878497"/>
              </a:tblGrid>
              <a:tr h="36004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 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4976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85 048,2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55</a:t>
                      </a: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968,9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52 519,0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52 715,4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52 715,4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Documents and Settings\rabota\Мои документы\картинки к бюд\2016-17\с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592342"/>
            <a:ext cx="1368153" cy="988786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888471"/>
              </p:ext>
            </p:extLst>
          </p:nvPr>
        </p:nvGraphicFramePr>
        <p:xfrm>
          <a:off x="4860032" y="260646"/>
          <a:ext cx="4104456" cy="642067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76064"/>
                <a:gridCol w="3528392"/>
              </a:tblGrid>
              <a:tr h="45210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направления расходов в 2019 году</a:t>
                      </a:r>
                    </a:p>
                    <a:p>
                      <a:pPr algn="r"/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тыс. рублей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40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976,0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дополнительные меры социальной поддержки отдельных категорий граждан- граждан, награжденных</a:t>
                      </a: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значками отличия </a:t>
                      </a: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1644,0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и социальной помощи для отдельных категорий граждан - пенсионерам в виде ежемесячных денежных выплат неработающим гражданам, имеющим длительный трудовой стаж на территории Северо-Енисейского района (женщины не менее 25 лет, мужчины не менее 30 лет) и постоянно проживающим в районе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33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652,0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и социальной помощи для отдельных категорий граждан - семьям с новорожденными детьми, беременным женщинам, проживающим,</a:t>
                      </a:r>
                      <a:r>
                        <a:rPr lang="ru-RU" sz="11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семьям, воспитывающим детей-инвалидов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576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1 450,0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для отдельных категорий граждан – граждан, </a:t>
                      </a:r>
                      <a:r>
                        <a:rPr lang="ru-RU" sz="1100" i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обучающихся в высших и средних специальных образовательных организациях Красноярского края</a:t>
                      </a:r>
                      <a:endParaRPr lang="ru-RU" sz="1100" i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584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600,0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и социальной помощи для отдельных категорий граждан в виде единовременной адресной помощи отдельным категориям граждан, проживающим в районе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505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115,2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и социальной помощи для отдельных категорий граждан - одиноким гражданам, достигшим возраста - женщины 55 лет, мужчины 60 лет и одиноким неработающим гражданам, имеющим группу инвалидности, со среднедушевым денежным доходом ниже величины прожиточного минимума, установленного на душу населения Красноярского края для Северо-Енисейского района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9346"/>
            <a:ext cx="802522" cy="802522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437820"/>
              </p:ext>
            </p:extLst>
          </p:nvPr>
        </p:nvGraphicFramePr>
        <p:xfrm>
          <a:off x="251520" y="4581128"/>
          <a:ext cx="4392488" cy="208823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48072"/>
                <a:gridCol w="3744416"/>
              </a:tblGrid>
              <a:tr h="33696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Основные направления расходов в 2019 году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8267"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1546,8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Выплата пенсии за выслугу лет лицам, замещавшим должности муниципальной службы и муниципальные должности на постоянной основе в органах местного самоуправления Северо-Енисейского района на основании решения Северо-Енисейского районного Совета депутатов от 14.06.2011 № 303-20 для 30 граждан.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98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12 391,0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обеспечение реализации муниципальной программы</a:t>
                      </a:r>
                      <a:endParaRPr lang="ru-RU" sz="1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320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31 266,0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финансовое обеспечение выполнения муниципального задания МБУ СО «Комплексный центр» для 1 665 человек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92342"/>
            <a:ext cx="2077982" cy="1005844"/>
          </a:xfrm>
          <a:prstGeom prst="rect">
            <a:avLst/>
          </a:prstGeom>
        </p:spPr>
      </p:pic>
      <p:pic>
        <p:nvPicPr>
          <p:cNvPr id="11" name="Picture 2" descr="http://med.uz/upload/iblock/442/442cbe706f6277c78b067cbb444786c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3592343"/>
            <a:ext cx="1035931" cy="100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288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039933"/>
              </p:ext>
            </p:extLst>
          </p:nvPr>
        </p:nvGraphicFramePr>
        <p:xfrm>
          <a:off x="4860032" y="1604893"/>
          <a:ext cx="4032447" cy="47764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18300"/>
                <a:gridCol w="465282"/>
                <a:gridCol w="542830"/>
                <a:gridCol w="542830"/>
                <a:gridCol w="542829"/>
                <a:gridCol w="620376"/>
              </a:tblGrid>
              <a:tr h="4195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49114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Доля граждан, получивших услуги</a:t>
                      </a:r>
                      <a:r>
                        <a:rPr lang="ru-RU" sz="9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в стационарных учреждениях социального обслуживания из общей численности граждан, обратившихся за их получением, 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99,0</a:t>
                      </a:r>
                    </a:p>
                    <a:p>
                      <a:pPr algn="ctr"/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58655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Уровень удовлетворенности граждан качеством предоставления услуг учреждениями социального обслуживания населения, %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90 и более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90 и более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90 и более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90 и более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549114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Доля граждан,</a:t>
                      </a:r>
                      <a:r>
                        <a:rPr lang="ru-RU" sz="9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получивших дополнительные меры социальной поддержки из средств бюджета Северо-Енисейского района от числа граждан, обратившихся за их получением,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92,6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310090"/>
              </p:ext>
            </p:extLst>
          </p:nvPr>
        </p:nvGraphicFramePr>
        <p:xfrm>
          <a:off x="251520" y="1988839"/>
          <a:ext cx="4320480" cy="451857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95928"/>
                <a:gridCol w="3724552"/>
              </a:tblGrid>
              <a:tr h="32621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Основные направления расходов в 2019 году</a:t>
                      </a:r>
                    </a:p>
                    <a:p>
                      <a:pPr algn="r"/>
                      <a:r>
                        <a:rPr lang="ru-RU" sz="1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тыс. рублей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1262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1 380,0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и социальной помощи для отдельных категорий граждан в виде единовременной адресной материальной помощи на приобретение овощей неработающим гражданам, достигшим возраста – женщины 55 лет, мужчины 60 лет, постоянно проживающим на территории района, которым назначена трудовая пенсия по старости и (или) по инвалидности, имеющим стаж работы в районе не менее 10 лет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3321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210,0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Дополнительные меры социальной поддержки и социальной помощи для отдельных категорий граждан в виде единовременной выплаты ветеранам Великой Отечественной войны, пожилым гражданам к празднованию годовщины Победы в Великой Отечественной войне 1941- 1945 годов, Дню пожилого человека с поздравлениями от имени Главы Северо-Енисейского района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553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288,0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обеспечение бесплатного проезда детей и лиц, сопровождающих организованные группы детей, до места нахождения загородных оздоровительных лагерей и обратно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796136" y="248343"/>
            <a:ext cx="3168352" cy="1452465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</a:rPr>
              <a:t>Основные результаты</a:t>
            </a:r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муниципальной программы «Система социальной защиты граждан в Северо-Енисейском районе» :</a:t>
            </a:r>
            <a:endParaRPr lang="ru-RU" sz="1600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3" r="9842"/>
          <a:stretch/>
        </p:blipFill>
        <p:spPr>
          <a:xfrm>
            <a:off x="2448000" y="201253"/>
            <a:ext cx="2124000" cy="17281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07" y="194583"/>
            <a:ext cx="2486009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615" y="512466"/>
            <a:ext cx="1092426" cy="109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10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81977" y="260648"/>
            <a:ext cx="3528392" cy="1611312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            «Реформирование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модернизация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жилищно-коммунального хозяйства и повышение энергетической эффективности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5536" y="4509120"/>
            <a:ext cx="3455988" cy="32543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088348"/>
              </p:ext>
            </p:extLst>
          </p:nvPr>
        </p:nvGraphicFramePr>
        <p:xfrm>
          <a:off x="234771" y="3645024"/>
          <a:ext cx="4049197" cy="8077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81333"/>
                <a:gridCol w="760148"/>
                <a:gridCol w="802378"/>
                <a:gridCol w="844609"/>
                <a:gridCol w="760729"/>
              </a:tblGrid>
              <a:tr h="182136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2136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2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476 652,8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633 252,9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506 171,5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454 590,7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464 145,3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680492"/>
              </p:ext>
            </p:extLst>
          </p:nvPr>
        </p:nvGraphicFramePr>
        <p:xfrm>
          <a:off x="251520" y="4797152"/>
          <a:ext cx="4032448" cy="17983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45449"/>
                <a:gridCol w="2986999"/>
              </a:tblGrid>
              <a:tr h="407205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23 260,1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Calibri" pitchFamily="34" charset="0"/>
                        </a:rPr>
                        <a:t>Подпрограмма 1. «Модернизация,</a:t>
                      </a:r>
                      <a:r>
                        <a:rPr lang="ru-RU" sz="1000" baseline="0" dirty="0" smtClean="0">
                          <a:latin typeface="Calibri" pitchFamily="34" charset="0"/>
                        </a:rPr>
                        <a:t> реконструкция, капитальный ремонт объектов коммунальной инфраструктуры и обновление материально-технической базы предприятий жилищно-коммунального хозяйства Северо-Енисейского района»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3419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11 776,8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Реконструкция объекта «Здание котельной», п. Брянка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3419">
                <a:tc>
                  <a:txBody>
                    <a:bodyPr/>
                    <a:lstStyle/>
                    <a:p>
                      <a:pPr algn="r"/>
                      <a:r>
                        <a:rPr lang="ru-RU" sz="1000" baseline="0" dirty="0" smtClean="0">
                          <a:latin typeface="Calibri" pitchFamily="34" charset="0"/>
                        </a:rPr>
                        <a:t>2 000,0</a:t>
                      </a:r>
                      <a:endParaRPr lang="ru-RU" sz="10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Строительство объекта «Полигон твердых коммунальных отходов», п. Новая </a:t>
                      </a:r>
                      <a:r>
                        <a:rPr kumimoji="0" lang="ru-RU" sz="10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Калами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07504" y="1988840"/>
            <a:ext cx="4320480" cy="14401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района качественными жилищно-коммунальными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услугами; формирование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целостности и эффективной системы управления энергосбережением и повышением энергетической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эффективности; обеспечение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и организаций района топливом для нужд отопления и лесоматериалом для проведения ремонтно-строительных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57237"/>
              </p:ext>
            </p:extLst>
          </p:nvPr>
        </p:nvGraphicFramePr>
        <p:xfrm>
          <a:off x="4716016" y="476670"/>
          <a:ext cx="4211960" cy="51125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20080"/>
                <a:gridCol w="3491880"/>
              </a:tblGrid>
              <a:tr h="254572"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latin typeface="Calibri" pitchFamily="34" charset="0"/>
                        </a:rPr>
                        <a:t>1</a:t>
                      </a:r>
                      <a:r>
                        <a:rPr lang="ru-RU" sz="1000" b="0" baseline="0" dirty="0" smtClean="0">
                          <a:latin typeface="Calibri" pitchFamily="34" charset="0"/>
                        </a:rPr>
                        <a:t> 629,1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Calibri" pitchFamily="34" charset="0"/>
                        </a:rPr>
                        <a:t>Капитальный ремонт здания бани, ул. Лесная, 2 А, п. Тея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3681"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 dirty="0" smtClean="0">
                          <a:latin typeface="Calibri" pitchFamily="34" charset="0"/>
                        </a:rPr>
                        <a:t>7854,2</a:t>
                      </a:r>
                      <a:endParaRPr lang="ru-RU" sz="10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Calibri" pitchFamily="34" charset="0"/>
                        </a:rPr>
                        <a:t>Капитальный ремонт сетей </a:t>
                      </a:r>
                      <a:r>
                        <a:rPr lang="ru-RU" sz="1000" b="0" dirty="0" err="1" smtClean="0">
                          <a:latin typeface="Calibri" pitchFamily="34" charset="0"/>
                        </a:rPr>
                        <a:t>тепловодоснабжения</a:t>
                      </a:r>
                      <a:r>
                        <a:rPr lang="ru-RU" sz="1000" b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000" b="0" dirty="0" err="1" smtClean="0">
                          <a:latin typeface="Calibri" pitchFamily="34" charset="0"/>
                        </a:rPr>
                        <a:t>гп</a:t>
                      </a:r>
                      <a:r>
                        <a:rPr lang="ru-RU" sz="1000" b="0" dirty="0" smtClean="0">
                          <a:latin typeface="Calibri" pitchFamily="34" charset="0"/>
                        </a:rPr>
                        <a:t> Северо-Енисейский 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3681">
                <a:tc>
                  <a:txBody>
                    <a:bodyPr/>
                    <a:lstStyle/>
                    <a:p>
                      <a:pPr algn="r"/>
                      <a:r>
                        <a:rPr lang="ru-RU" sz="1000" b="1" dirty="0" smtClean="0">
                          <a:latin typeface="Calibri" pitchFamily="34" charset="0"/>
                        </a:rPr>
                        <a:t>52 599,2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</a:rPr>
                        <a:t>Подпрограмма 2.</a:t>
                      </a:r>
                      <a:r>
                        <a:rPr lang="ru-RU" sz="1000" b="1" baseline="0" dirty="0" smtClean="0">
                          <a:latin typeface="Calibri" pitchFamily="34" charset="0"/>
                        </a:rPr>
                        <a:t> «Чистая вода Северо-Енисейского района»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28160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48 599,2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   Вторая очередь строительства водозабора, </a:t>
                      </a:r>
                      <a:r>
                        <a:rPr lang="ru-RU" sz="1000" u="none" strike="noStrike" dirty="0" err="1" smtClean="0">
                          <a:effectLst/>
                          <a:latin typeface="Calibri" pitchFamily="34" charset="0"/>
                        </a:rPr>
                        <a:t>гп</a:t>
                      </a:r>
                      <a:r>
                        <a:rPr lang="ru-RU" sz="1000" u="none" strike="noStrike" baseline="0" dirty="0" smtClean="0">
                          <a:effectLst/>
                          <a:latin typeface="Calibri" pitchFamily="34" charset="0"/>
                        </a:rPr>
                        <a:t> Северо-Енисейский</a:t>
                      </a:r>
                      <a:endParaRPr lang="ru-RU" sz="1000" b="0" i="0" u="none" strike="noStrike" dirty="0"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60158">
                <a:tc>
                  <a:txBody>
                    <a:bodyPr/>
                    <a:lstStyle/>
                    <a:p>
                      <a:pPr algn="r"/>
                      <a:r>
                        <a:rPr lang="ru-RU" sz="1000" baseline="0" dirty="0" smtClean="0">
                          <a:latin typeface="Calibri" pitchFamily="34" charset="0"/>
                        </a:rPr>
                        <a:t>2 000,0</a:t>
                      </a:r>
                      <a:endParaRPr lang="ru-RU" sz="10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Строительство водозабора, п. Тея</a:t>
                      </a:r>
                      <a:endParaRPr lang="ru-RU" sz="1000" b="0" i="0" u="none" strike="noStrike" dirty="0"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572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2 000,0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   Строительство водозабора, п. Новая </a:t>
                      </a:r>
                      <a:r>
                        <a:rPr lang="ru-RU" sz="1000" u="none" strike="noStrike" dirty="0" err="1" smtClean="0">
                          <a:effectLst/>
                          <a:latin typeface="Calibri" pitchFamily="34" charset="0"/>
                        </a:rPr>
                        <a:t>Калами</a:t>
                      </a:r>
                      <a:endParaRPr lang="ru-RU" sz="1000" b="0" i="0" u="none" strike="noStrike" dirty="0"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413681">
                <a:tc>
                  <a:txBody>
                    <a:bodyPr/>
                    <a:lstStyle/>
                    <a:p>
                      <a:pPr algn="r"/>
                      <a:r>
                        <a:rPr lang="ru-RU" sz="1000" b="1" dirty="0" smtClean="0">
                          <a:latin typeface="Calibri" pitchFamily="34" charset="0"/>
                        </a:rPr>
                        <a:t>413 172,7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</a:rPr>
                        <a:t>Подпрограмма 3. «Доступность коммунально-бытовых услуг для населения Северо-Енисейского района»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0158">
                <a:tc>
                  <a:txBody>
                    <a:bodyPr/>
                    <a:lstStyle/>
                    <a:p>
                      <a:pPr algn="r"/>
                      <a:r>
                        <a:rPr lang="ru-RU" sz="1000" u="none" dirty="0" smtClean="0">
                          <a:latin typeface="Calibri" pitchFamily="34" charset="0"/>
                        </a:rPr>
                        <a:t>392</a:t>
                      </a:r>
                      <a:r>
                        <a:rPr lang="ru-RU" sz="1000" u="none" baseline="0" dirty="0" smtClean="0">
                          <a:latin typeface="Calibri" pitchFamily="34" charset="0"/>
                        </a:rPr>
                        <a:t> 173,4</a:t>
                      </a:r>
                      <a:endParaRPr lang="ru-RU" sz="1000" b="1" u="none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u="none" dirty="0" smtClean="0">
                          <a:latin typeface="Calibri" pitchFamily="34" charset="0"/>
                        </a:rPr>
                        <a:t>Расходы на организацию теплоснабжения населения</a:t>
                      </a:r>
                      <a:endParaRPr lang="ru-RU" sz="1000" u="none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91005">
                <a:tc>
                  <a:txBody>
                    <a:bodyPr/>
                    <a:lstStyle/>
                    <a:p>
                      <a:pPr algn="r"/>
                      <a:r>
                        <a:rPr lang="ru-RU" sz="1000" u="none" dirty="0" smtClean="0">
                          <a:latin typeface="Calibri" pitchFamily="34" charset="0"/>
                        </a:rPr>
                        <a:t>7 080,2</a:t>
                      </a:r>
                      <a:endParaRPr lang="ru-RU" sz="1000" b="1" u="none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u="none" kern="1200" dirty="0" smtClean="0">
                          <a:effectLst/>
                          <a:latin typeface="Calibri" pitchFamily="34" charset="0"/>
                        </a:rPr>
                        <a:t>Субсидия на возмещение недополученных доходов по созданию условий для обеспечения жителей района услугами бытового обслуживания в части услуг муниципальной бани в п. Тея, п. Вангаш, п. Новая Калами, п. </a:t>
                      </a:r>
                      <a:r>
                        <a:rPr lang="ru-RU" sz="1000" u="none" kern="1200" dirty="0" err="1" smtClean="0">
                          <a:effectLst/>
                          <a:latin typeface="Calibri" pitchFamily="34" charset="0"/>
                        </a:rPr>
                        <a:t>Енашимо</a:t>
                      </a:r>
                      <a:r>
                        <a:rPr lang="ru-RU" sz="1000" u="none" kern="1200" dirty="0" smtClean="0"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lang="ru-RU" sz="1000" u="none" kern="1200" dirty="0" err="1" smtClean="0">
                          <a:effectLst/>
                          <a:latin typeface="Calibri" pitchFamily="34" charset="0"/>
                        </a:rPr>
                        <a:t>гп</a:t>
                      </a:r>
                      <a:r>
                        <a:rPr lang="ru-RU" sz="1000" u="none" kern="1200" dirty="0" smtClean="0">
                          <a:effectLst/>
                          <a:latin typeface="Calibri" pitchFamily="34" charset="0"/>
                        </a:rPr>
                        <a:t> Северо-Енисейский</a:t>
                      </a:r>
                      <a:endParaRPr lang="ru-RU" sz="1000" u="none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91005">
                <a:tc>
                  <a:txBody>
                    <a:bodyPr/>
                    <a:lstStyle/>
                    <a:p>
                      <a:pPr algn="r"/>
                      <a:r>
                        <a:rPr lang="ru-RU" sz="1000" u="none" dirty="0" smtClean="0">
                          <a:latin typeface="Calibri" pitchFamily="34" charset="0"/>
                        </a:rPr>
                        <a:t>5 976,2</a:t>
                      </a:r>
                      <a:endParaRPr lang="ru-RU" sz="1000" b="1" u="none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u="none" dirty="0" smtClean="0">
                          <a:latin typeface="Calibri" pitchFamily="34" charset="0"/>
                        </a:rPr>
                        <a:t>Субсидия на возмещение фактически понесенных затрат по организации водоснабжения населения в части доставки воды автомобильным транспортом от центральной водокачки к водоразборным колонкам и на содержание водоразборных колонок в </a:t>
                      </a:r>
                      <a:r>
                        <a:rPr lang="ru-RU" sz="1000" u="none" dirty="0" err="1" smtClean="0">
                          <a:latin typeface="Calibri" pitchFamily="34" charset="0"/>
                        </a:rPr>
                        <a:t>гп</a:t>
                      </a:r>
                      <a:r>
                        <a:rPr lang="ru-RU" sz="1000" u="none" dirty="0" smtClean="0">
                          <a:latin typeface="Calibri" pitchFamily="34" charset="0"/>
                        </a:rPr>
                        <a:t> Северо-Енисейский</a:t>
                      </a:r>
                      <a:endParaRPr lang="ru-RU" sz="1000" u="none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31897">
                <a:tc>
                  <a:txBody>
                    <a:bodyPr/>
                    <a:lstStyle/>
                    <a:p>
                      <a:pPr algn="r"/>
                      <a:r>
                        <a:rPr lang="ru-RU" sz="1000" u="none" dirty="0" smtClean="0">
                          <a:latin typeface="Calibri" pitchFamily="34" charset="0"/>
                        </a:rPr>
                        <a:t>7 942,9</a:t>
                      </a:r>
                      <a:endParaRPr lang="ru-RU" sz="1000" b="1" u="none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u="none" dirty="0" smtClean="0"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в границах района теплоснабжения населения в части производства и (или) реализации топлива твердого (швырок всех групп пород)</a:t>
                      </a:r>
                      <a:endParaRPr lang="ru-RU" sz="1000" u="none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71" y="878267"/>
            <a:ext cx="947206" cy="9472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587047"/>
            <a:ext cx="1368152" cy="1044116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587046"/>
            <a:ext cx="1728192" cy="1025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s://go3.imgsmail.ru/imgpreview?key=33dca894dde0bd4f&amp;mb=imgdb_preview_193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1" r="12021"/>
          <a:stretch/>
        </p:blipFill>
        <p:spPr bwMode="auto">
          <a:xfrm>
            <a:off x="4716000" y="5587097"/>
            <a:ext cx="1188000" cy="104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812360" y="193844"/>
            <a:ext cx="115212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3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77072"/>
            <a:ext cx="4464496" cy="952040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результаты при реализации муниципальной программы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«Реформирование и модернизация жилищно-коммунального хозяйства и повышение энергетической эффективности»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0585275"/>
              </p:ext>
            </p:extLst>
          </p:nvPr>
        </p:nvGraphicFramePr>
        <p:xfrm>
          <a:off x="4788024" y="260648"/>
          <a:ext cx="4176464" cy="626469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96144"/>
                <a:gridCol w="576064"/>
                <a:gridCol w="576064"/>
                <a:gridCol w="576064"/>
                <a:gridCol w="556352"/>
                <a:gridCol w="595776"/>
              </a:tblGrid>
              <a:tr h="3644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0768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Уровень износа коммунальной инфраструктуры, %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51,5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53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52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02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 pitchFamily="34" charset="0"/>
                        </a:rPr>
                        <a:t>Количество водозаборов подземных вод для хозяйственно-питьевого водоснабжения, ед.</a:t>
                      </a:r>
                      <a:endParaRPr lang="ru-RU" sz="800" dirty="0"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70768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Объем завозимого котельно-печного топлива, </a:t>
                      </a:r>
                      <a:r>
                        <a:rPr lang="ru-RU" sz="800" kern="1200" dirty="0" err="1" smtClean="0">
                          <a:effectLst/>
                          <a:latin typeface="Calibri" pitchFamily="34" charset="0"/>
                        </a:rPr>
                        <a:t>тн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12 997,5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13 012,2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13 545,3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13 545,3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13 545,3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70768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Количество водоразборных колонок, ед.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0768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Количество посещений муниципальных бань, чел.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14 135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14 500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14 500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14 500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14 500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23997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Объем топлива твердого (швырок всех групп пород), необходимый для теплоснабжения населения, проживающего в неблагоустроенном секторе района, </a:t>
                      </a:r>
                      <a:r>
                        <a:rPr lang="ru-RU" sz="800" kern="1200" dirty="0" err="1" smtClean="0">
                          <a:effectLst/>
                          <a:latin typeface="Calibri" pitchFamily="34" charset="0"/>
                        </a:rPr>
                        <a:t>скл.куб.м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6 815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6 750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6 750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6 750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6 750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23997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Доля выравнивания платы граждан за электрическую энергию в зонах децентрализованного электроснабжения по отношению к централизованному электроснабжению, %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70768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Количество полигонов твердых коммунальных отходов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96306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effectLst/>
                          <a:latin typeface="Calibri" pitchFamily="34" charset="0"/>
                        </a:rPr>
                        <a:t>Количество участков земли с твердыми коммунальными отходами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79248"/>
            <a:ext cx="1418740" cy="1369832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21056"/>
              </p:ext>
            </p:extLst>
          </p:nvPr>
        </p:nvGraphicFramePr>
        <p:xfrm>
          <a:off x="251520" y="523728"/>
          <a:ext cx="4320480" cy="2255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97352"/>
                <a:gridCol w="3523128"/>
              </a:tblGrid>
              <a:tr h="457000">
                <a:tc>
                  <a:txBody>
                    <a:bodyPr/>
                    <a:lstStyle/>
                    <a:p>
                      <a:pPr algn="r"/>
                      <a:r>
                        <a:rPr lang="ru-RU" sz="1000" b="1" dirty="0" smtClean="0">
                          <a:latin typeface="Calibri" pitchFamily="34" charset="0"/>
                        </a:rPr>
                        <a:t>5 094,3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</a:rPr>
                        <a:t>Подпрограмма 4. «Энергосбережение и повышение энергетической эффективности в Северо-Енисейском районе»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8440">
                <a:tc>
                  <a:txBody>
                    <a:bodyPr/>
                    <a:lstStyle/>
                    <a:p>
                      <a:pPr algn="r"/>
                      <a:r>
                        <a:rPr lang="ru-RU" sz="1000" u="none" baseline="0" dirty="0" smtClean="0">
                          <a:latin typeface="Calibri" pitchFamily="34" charset="0"/>
                        </a:rPr>
                        <a:t>5 094,3</a:t>
                      </a:r>
                      <a:endParaRPr lang="ru-RU" sz="1000" b="1" u="none" baseline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u="none" dirty="0" smtClean="0">
                          <a:latin typeface="Calibri" pitchFamily="34" charset="0"/>
                        </a:rPr>
                        <a:t>Компенсация выпадающих доходов </a:t>
                      </a:r>
                      <a:r>
                        <a:rPr lang="ru-RU" sz="1000" u="none" dirty="0" err="1" smtClean="0">
                          <a:latin typeface="Calibri" pitchFamily="34" charset="0"/>
                        </a:rPr>
                        <a:t>энергоснабжающих</a:t>
                      </a:r>
                      <a:r>
                        <a:rPr lang="ru-RU" sz="1000" u="none" dirty="0" smtClean="0">
                          <a:latin typeface="Calibri" pitchFamily="34" charset="0"/>
                        </a:rPr>
                        <a:t> организаций, связанных с применением государственных регулируемых цен (тарифов) на электрическую энергию, вырабатываемую дизельными электростанциями</a:t>
                      </a:r>
                      <a:endParaRPr lang="ru-RU" sz="1000" u="none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60280">
                <a:tc>
                  <a:txBody>
                    <a:bodyPr/>
                    <a:lstStyle/>
                    <a:p>
                      <a:pPr algn="r"/>
                      <a:r>
                        <a:rPr lang="ru-RU" sz="1000" u="none" baseline="0" dirty="0" smtClean="0">
                          <a:latin typeface="Calibri" pitchFamily="34" charset="0"/>
                        </a:rPr>
                        <a:t>12 045,2</a:t>
                      </a:r>
                      <a:endParaRPr lang="ru-RU" sz="1000" b="1" u="none" baseline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u="none" dirty="0" smtClean="0">
                          <a:latin typeface="Calibri" pitchFamily="34" charset="0"/>
                        </a:rPr>
                        <a:t>Отдельное мероприятие 1. «Субсидия на возмещение фактически понесенных затрат, связанных с организацией деятельности по накоплению (в том числе раздельному накоплению), сбору, транспортированию, обработке, утилизации, обезвреживанию, захоронению твердых коммунальных отходов на территории района»</a:t>
                      </a:r>
                      <a:endParaRPr lang="ru-RU" sz="1000" b="1" u="none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7571662"/>
              </p:ext>
            </p:extLst>
          </p:nvPr>
        </p:nvGraphicFramePr>
        <p:xfrm>
          <a:off x="251521" y="5085184"/>
          <a:ext cx="4320478" cy="1440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40838"/>
                <a:gridCol w="595928"/>
                <a:gridCol w="595928"/>
                <a:gridCol w="595928"/>
                <a:gridCol w="575536"/>
                <a:gridCol w="616320"/>
              </a:tblGrid>
              <a:tr h="33644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4054">
                <a:tc>
                  <a:txBody>
                    <a:bodyPr/>
                    <a:lstStyle/>
                    <a:p>
                      <a:pPr algn="l"/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Уровень износа коммунальной инфраструктуры,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51,5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696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водозаборов подземных вод для хозяйственно-питьевого водоснабжения,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одзаголовок 2"/>
          <p:cNvSpPr txBox="1">
            <a:spLocks/>
          </p:cNvSpPr>
          <p:nvPr/>
        </p:nvSpPr>
        <p:spPr>
          <a:xfrm>
            <a:off x="251520" y="211145"/>
            <a:ext cx="4320480" cy="2534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user\Documents\слайд картинки\Жкх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88" y="2768940"/>
            <a:ext cx="2189827" cy="138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4" r="26271"/>
          <a:stretch/>
        </p:blipFill>
        <p:spPr bwMode="auto">
          <a:xfrm>
            <a:off x="3492000" y="2768939"/>
            <a:ext cx="1080000" cy="138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508526" y="337860"/>
            <a:ext cx="115212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625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569" y="5661247"/>
            <a:ext cx="942947" cy="1075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69" y="5661247"/>
            <a:ext cx="1617847" cy="1075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661248"/>
            <a:ext cx="1944216" cy="1075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531" y="188640"/>
            <a:ext cx="3700857" cy="1405067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Защита населения и территории Северо-Енисейского района от чрезвычайных ситуаций природного и техногенного характера»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1" y="1304763"/>
            <a:ext cx="4087479" cy="9361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эффективности защиты территории и населения Северо-Енисейского района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140493"/>
              </p:ext>
            </p:extLst>
          </p:nvPr>
        </p:nvGraphicFramePr>
        <p:xfrm>
          <a:off x="214618" y="2340964"/>
          <a:ext cx="4104455" cy="91876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669537"/>
                <a:gridCol w="892720"/>
                <a:gridCol w="1041505"/>
                <a:gridCol w="743931"/>
                <a:gridCol w="756762"/>
              </a:tblGrid>
              <a:tr h="293488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b="1" dirty="0" smtClean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625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7046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31 874,0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33 167,8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33 276,7</a:t>
                      </a:r>
                      <a:endParaRPr lang="ru-RU" sz="105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34 339,2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34 489,2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797033"/>
              </p:ext>
            </p:extLst>
          </p:nvPr>
        </p:nvGraphicFramePr>
        <p:xfrm>
          <a:off x="251519" y="3592761"/>
          <a:ext cx="4104456" cy="3148607"/>
        </p:xfrm>
        <a:graphic>
          <a:graphicData uri="http://schemas.openxmlformats.org/drawingml/2006/table">
            <a:tbl>
              <a:tblPr firstCol="1" bandRow="1">
                <a:tableStyleId>{5DA37D80-6434-44D0-A028-1B22A696006F}</a:tableStyleId>
              </a:tblPr>
              <a:tblGrid>
                <a:gridCol w="648073"/>
                <a:gridCol w="3456383"/>
              </a:tblGrid>
              <a:tr h="327122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1 500,0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Оказание авиационных услуг в период весеннего половодья и пожароопасного сезона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7479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Обеспечение работы оперативных групп по контролю за противопожарным состоянием </a:t>
                      </a:r>
                      <a:r>
                        <a:rPr lang="ru-RU" sz="9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припоселковых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лесов, безопасностью на водных объектах, ледовых переправах и в </a:t>
                      </a:r>
                      <a:r>
                        <a:rPr lang="ru-RU" sz="9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паводкоопасный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период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7904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Получение специализированной гидрометеорологической информации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0892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Обеспечение пропаганды знаний в области ГО и защиты населения и территории района от ЧС природного и техногенного характера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011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Подключение стартовых пакетов спутниковой связи ИРИДИУМ с годовым обслуживанием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3978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680,0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Обеспечение первичных мер пожарной безопасности в населенных пунктах района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0284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355,0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Профилактика правонарушений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в районе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9716"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30 382,7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Обеспечение деятельности МКУ «АСФ»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79495"/>
              </p:ext>
            </p:extLst>
          </p:nvPr>
        </p:nvGraphicFramePr>
        <p:xfrm>
          <a:off x="4499992" y="260648"/>
          <a:ext cx="4464496" cy="540448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272521"/>
                <a:gridCol w="426098"/>
                <a:gridCol w="426098"/>
                <a:gridCol w="497114"/>
                <a:gridCol w="426098"/>
                <a:gridCol w="416567"/>
              </a:tblGrid>
              <a:tr h="3365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11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2016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900" b="0" i="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08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Охват населения района, оповещаемого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 с помощью </a:t>
                      </a:r>
                      <a:r>
                        <a:rPr lang="ru-RU" sz="900" baseline="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электросирен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 С-40 и средствами громкоговорящей связи от числа населения района, %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87596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Охват подготовкой должностных лиц и специалистов ГО и районного звена ТП РСЧС организаций, в том числе образовательных учреждений, от подлежащих подготовке, %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72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Снижение числа пострадавших в районе при</a:t>
                      </a:r>
                      <a:r>
                        <a:rPr lang="ru-RU" sz="9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пожарах и ЧС природного и техногенного характера, человек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78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Обеспечение населенных пунктов района первичными средствами пожаротушения, пожарными знаками, %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95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95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95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95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95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5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Охват подготовки населения к действиям при возникновении ЧС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природного и техногенного характера, %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2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Профилактическое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обслуживание минерализованных защитных противопожарных полос, шт.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78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изготовленных и распространенных печатных продукций (листовка, памятка и т.д</a:t>
                      </a: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.), шт.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500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2500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2500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2500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918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изготовленных видеороликов и прокат их на телевидении,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штук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112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Повышение раскрываемости преступлений, %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74,8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75,2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203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Снижение количества зарегистрированных правонарушений, %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11,1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11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10,9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668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Количества установленных систем видеонаблюдения в общественных местах, ед.</a:t>
                      </a:r>
                      <a:endParaRPr lang="ru-RU" sz="9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 descr="\\Novoselova\мои документы\бюджет проект 2019-2021\Бюджет для граждан 2019-2021\иконки для призентации\городская среда\015-fire-tru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26" y="260648"/>
            <a:ext cx="801711" cy="72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9268" y="3225552"/>
            <a:ext cx="42351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5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09301"/>
            <a:ext cx="3456384" cy="86409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899934"/>
            <a:ext cx="4608512" cy="15929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и сохранение благоприятных условий для устойчивого развития сферы культуры, создание единого культурного пространства и сохранения культурного наследия, развития культурного и духовного потенциала населения Северо-Енисейского района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682849"/>
              </p:ext>
            </p:extLst>
          </p:nvPr>
        </p:nvGraphicFramePr>
        <p:xfrm>
          <a:off x="221641" y="3630994"/>
          <a:ext cx="4360629" cy="88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126"/>
                <a:gridCol w="826224"/>
                <a:gridCol w="872126"/>
                <a:gridCol w="918027"/>
                <a:gridCol w="872126"/>
              </a:tblGrid>
              <a:tr h="27904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Объем финансирования, тыс. рублей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27904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29702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132 462,4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149 117,2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127 381,8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191 923,0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126 912,7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67406" y="4581128"/>
            <a:ext cx="40998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810733"/>
              </p:ext>
            </p:extLst>
          </p:nvPr>
        </p:nvGraphicFramePr>
        <p:xfrm>
          <a:off x="240424" y="4941168"/>
          <a:ext cx="4362258" cy="15841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03184"/>
                <a:gridCol w="3559074"/>
              </a:tblGrid>
              <a:tr h="1008112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44 672,3</a:t>
                      </a:r>
                    </a:p>
                    <a:p>
                      <a:pPr algn="r"/>
                      <a:endParaRPr lang="ru-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на цели, не связанные с выполнением муниципального задания в отношении муниципального бюджетного учреждения «ЦКС»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r"/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29 583,4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Обеспечение деятельности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муниципального казенного учреждения «ЦОУ»  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9301"/>
            <a:ext cx="864096" cy="864096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17456"/>
              </p:ext>
            </p:extLst>
          </p:nvPr>
        </p:nvGraphicFramePr>
        <p:xfrm>
          <a:off x="4880834" y="980728"/>
          <a:ext cx="4032448" cy="405604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92088"/>
                <a:gridCol w="3240360"/>
              </a:tblGrid>
              <a:tr h="1068203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19 956,8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на цели, не связанные с выполнением муниципального задания в отношении муниципального бюджетного учреждения «ЦБС»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0402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17 892,6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Обеспечение деятельности Отдела культуры администрации Северо-Енисейского района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68203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8 608,4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на цели, не связанные с выполнением муниципального задания в отношении муниципального бюджетного учреждения дополнительного образования «ДШИ»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41625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6 668,3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на цели, не связанные с выполнением муниципального задания в отношении муниципального бюджетного учреждения «Муниципальный музей» и капитальный ремонт здания музея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900080" y="487460"/>
            <a:ext cx="40998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1591523" cy="1192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043" y="2345974"/>
            <a:ext cx="1566525" cy="1195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346" y="2345974"/>
            <a:ext cx="1569761" cy="11758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77" y="5069521"/>
            <a:ext cx="1835341" cy="14682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8" r="2784" b="874"/>
          <a:stretch/>
        </p:blipFill>
        <p:spPr>
          <a:xfrm>
            <a:off x="6696000" y="5069520"/>
            <a:ext cx="2232000" cy="146827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801652" y="755918"/>
            <a:ext cx="115212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dirty="0" smtClean="0">
                <a:solidFill>
                  <a:schemeClr val="bg1"/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23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610379"/>
              </p:ext>
            </p:extLst>
          </p:nvPr>
        </p:nvGraphicFramePr>
        <p:xfrm>
          <a:off x="251520" y="908720"/>
          <a:ext cx="4248472" cy="56601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40076"/>
                <a:gridCol w="532132"/>
                <a:gridCol w="576064"/>
                <a:gridCol w="576064"/>
                <a:gridCol w="576064"/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</a:t>
                      </a:r>
                      <a:r>
                        <a:rPr lang="ru-RU" sz="8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результаты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0723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Процент представленных (во всех формах) музейных предметов от общего количества предметов основного фонда музея, % 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38,3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39,1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39,1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39,1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39,1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0723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Число посетителей (индивидуальные посещения, экскурсионные посещения, мероприятия музея), чел.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8 000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8975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Число книговыдач,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224 870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225 500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225 500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225 500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225 500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1991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посещений,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64 300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64 500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64 550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65 550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65 550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44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Увеличение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доли </a:t>
                      </a:r>
                      <a:r>
                        <a:rPr lang="ru-RU" sz="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библиотек, подключенных к сети интернет в общем количестве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библиотек,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87,5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87,5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7737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Число зарегистрированных пользователей, чел.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7 850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7 860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7 860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7 860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7 860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7737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Увеличение объема электронного каталога,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2,3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7737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поступлений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новой литературы,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1991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книжного фонда, экз.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110 000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118 000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107 000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107 000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107 000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51520" y="188640"/>
            <a:ext cx="43924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результаты при реализации муниципальной программы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«Развитие культуры» 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293999"/>
              </p:ext>
            </p:extLst>
          </p:nvPr>
        </p:nvGraphicFramePr>
        <p:xfrm>
          <a:off x="4716016" y="260648"/>
          <a:ext cx="4176462" cy="537435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08112"/>
                <a:gridCol w="576064"/>
                <a:gridCol w="648072"/>
                <a:gridCol w="648072"/>
                <a:gridCol w="648072"/>
                <a:gridCol w="648070"/>
              </a:tblGrid>
              <a:tr h="3622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результаты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2019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4019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новых постановок народного театра «Самородок»,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4019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посетителей, человек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1 350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1 350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1 350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1 350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1 350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0014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посетителей культурно-досуговых мероприятий, чел.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69 050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69 050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69 050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69 050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69 050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152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концертов, </a:t>
                      </a:r>
                      <a:r>
                        <a:rPr lang="ru-RU" sz="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чел.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780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780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780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780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780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4019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Кол-во систематически обучающихся учащихся, чел.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3954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Соблюдение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сроков предоставления отчетности,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6699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Исполнение</a:t>
                      </a:r>
                      <a:r>
                        <a:rPr lang="ru-RU" sz="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сроков предоставления форм бюджетной отчетности,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937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эксплуатационно-технического обслуживания объектов,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помещений,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территории в надлежащем состоянии, кв. м.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19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444,8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586,8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22 586,8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22 586,8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22 586,8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641412"/>
            <a:ext cx="1357908" cy="9146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924" y="5641412"/>
            <a:ext cx="1378396" cy="914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564" y="5624822"/>
            <a:ext cx="1493463" cy="93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5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7727" y="188640"/>
            <a:ext cx="3950297" cy="936103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«Развитие физической культуры, спорта и молодежной политики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2778" y="908720"/>
            <a:ext cx="4603238" cy="17977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 систематически заниматься физической культурой и спортом, повышение конкурентоспособности спорта Северо-Енисейского района на спортивной арене края;   создание условий для развития потенциала молодежи и его реализации в интересах развития Северо-Енисейского  района; создание благоприятных условий для оздоровления населения Северо-Енисейского района.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197825"/>
              </p:ext>
            </p:extLst>
          </p:nvPr>
        </p:nvGraphicFramePr>
        <p:xfrm>
          <a:off x="206298" y="2708920"/>
          <a:ext cx="4325754" cy="7924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80443"/>
                <a:gridCol w="834105"/>
                <a:gridCol w="880443"/>
                <a:gridCol w="926783"/>
                <a:gridCol w="803980"/>
              </a:tblGrid>
              <a:tr h="216024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7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2017 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2018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alibri" pitchFamily="34" charset="0"/>
                        </a:rPr>
                        <a:t>2019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2020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2021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96 531,7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94 138,3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alibri" pitchFamily="34" charset="0"/>
                        </a:rPr>
                        <a:t>81 078,1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82 886,4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82 886,4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82149" y="3429000"/>
            <a:ext cx="432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578425"/>
              </p:ext>
            </p:extLst>
          </p:nvPr>
        </p:nvGraphicFramePr>
        <p:xfrm>
          <a:off x="219459" y="3645025"/>
          <a:ext cx="4325754" cy="307081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8125"/>
                <a:gridCol w="3717629"/>
              </a:tblGrid>
              <a:tr h="510492">
                <a:tc>
                  <a:txBody>
                    <a:bodyPr/>
                    <a:lstStyle/>
                    <a:p>
                      <a:pPr algn="r"/>
                      <a:endParaRPr lang="ru-RU" sz="900" b="0" dirty="0" smtClean="0">
                        <a:latin typeface="Calibri" pitchFamily="34" charset="0"/>
                      </a:endParaRPr>
                    </a:p>
                    <a:p>
                      <a:pPr algn="r"/>
                      <a:r>
                        <a:rPr lang="ru-RU" sz="900" b="0" dirty="0" smtClean="0">
                          <a:latin typeface="Calibri" pitchFamily="34" charset="0"/>
                        </a:rPr>
                        <a:t>2 641,6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latin typeface="Calibri" pitchFamily="34" charset="0"/>
                        </a:rPr>
                        <a:t>Организация и проведение всероссийских, районных спортивных мероприятий, акций, участие в официальных физкультурных</a:t>
                      </a:r>
                      <a:r>
                        <a:rPr lang="ru-RU" sz="900" b="0" baseline="0" dirty="0" smtClean="0">
                          <a:latin typeface="Calibri" pitchFamily="34" charset="0"/>
                        </a:rPr>
                        <a:t> и спортивных мероприятиях Красноярского края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3604">
                <a:tc>
                  <a:txBody>
                    <a:bodyPr/>
                    <a:lstStyle/>
                    <a:p>
                      <a:pPr algn="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r"/>
                      <a:r>
                        <a:rPr lang="ru-RU" sz="900" dirty="0" smtClean="0">
                          <a:latin typeface="Calibri" pitchFamily="34" charset="0"/>
                        </a:rPr>
                        <a:t>26 901,0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Финансовое обеспечение деятельности муниципального казенного учреждения «Спортивный комплекс Северо-Енисейского района «</a:t>
                      </a:r>
                      <a:r>
                        <a:rPr lang="ru-RU" sz="900" dirty="0" err="1" smtClean="0">
                          <a:latin typeface="Calibri" pitchFamily="34" charset="0"/>
                        </a:rPr>
                        <a:t>Нерика</a:t>
                      </a:r>
                      <a:r>
                        <a:rPr lang="ru-RU" sz="900" dirty="0" smtClean="0">
                          <a:latin typeface="Calibri" pitchFamily="34" charset="0"/>
                        </a:rPr>
                        <a:t>»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66368">
                <a:tc>
                  <a:txBody>
                    <a:bodyPr/>
                    <a:lstStyle/>
                    <a:p>
                      <a:pPr algn="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r"/>
                      <a:r>
                        <a:rPr lang="ru-RU" sz="900" dirty="0" smtClean="0">
                          <a:latin typeface="Calibri" pitchFamily="34" charset="0"/>
                        </a:rPr>
                        <a:t>24 798,9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на цели, не связанные с выполнением муниципального задания в отношении муниципального бюджетного физкультурно-оздоровительного учреждения «Бассейн «Аяхта»  Северо-Енисейского района»,</a:t>
                      </a:r>
                      <a:r>
                        <a:rPr lang="ru-RU" sz="900" dirty="0" smtClean="0">
                          <a:latin typeface="Calibri" pitchFamily="34" charset="0"/>
                        </a:rPr>
                        <a:t> в том числе доходы от предпринимательской деятельности – 2 200,0 тыс. рублей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000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</a:rPr>
                        <a:t>15 594,6</a:t>
                      </a:r>
                      <a:endParaRPr lang="ru-RU" sz="9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</a:rPr>
                        <a:t>Обеспечение деятельности Отдела физической культуры,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спорта и молодежной политики администрации Северо-Енисейского района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86748">
                <a:tc>
                  <a:txBody>
                    <a:bodyPr/>
                    <a:lstStyle/>
                    <a:p>
                      <a:pPr algn="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r"/>
                      <a:r>
                        <a:rPr lang="ru-RU" sz="900" dirty="0" smtClean="0">
                          <a:latin typeface="Calibri" pitchFamily="34" charset="0"/>
                        </a:rPr>
                        <a:t>11 142,0</a:t>
                      </a:r>
                      <a:endParaRPr lang="ru-RU" sz="9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900" baseline="0" dirty="0" smtClean="0">
                          <a:latin typeface="Calibri" pitchFamily="34" charset="0"/>
                        </a:rPr>
                        <a:t> на цели, не связанные с выполнением муниципального задания в отношении муниципального бюджетного учреждения «Молодежный центр «АУРУМ» Северо-Енисейского района» , из них организация мероприятий – 807,0 тыс. рублей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676172"/>
              </p:ext>
            </p:extLst>
          </p:nvPr>
        </p:nvGraphicFramePr>
        <p:xfrm>
          <a:off x="4676157" y="260648"/>
          <a:ext cx="4248470" cy="513686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24017"/>
                <a:gridCol w="492576"/>
                <a:gridCol w="554149"/>
                <a:gridCol w="492576"/>
                <a:gridCol w="492576"/>
                <a:gridCol w="49257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</a:p>
                    <a:p>
                      <a:pPr algn="ctr"/>
                      <a:endParaRPr lang="ru-RU" sz="9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2019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9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8376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effectLst/>
                          <a:latin typeface="Calibri" pitchFamily="34" charset="0"/>
                        </a:rPr>
                        <a:t>Доля граждан Северо-Енисейского района, систематически занимающегося физической культурой и спортом от населения района,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29,5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31,6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32,2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0040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effectLst/>
                          <a:latin typeface="Calibri" pitchFamily="34" charset="0"/>
                        </a:rPr>
                        <a:t>Уровень обеспеченности спортивными сооружениями в Северо-Енисейском районе, ед.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45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9913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effectLst/>
                          <a:latin typeface="Calibri" pitchFamily="34" charset="0"/>
                        </a:rPr>
                        <a:t>Количество участников официальных физкультурных мероприятий и спортивных соревнований, проводимых на территории Северо-Енисейского района, согласно календарному плану физкультурно-спортивных мероприятий Северо-Енисейского района, чел.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2 799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2 900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3 000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3 000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3 000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7703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Calibri" pitchFamily="34" charset="0"/>
                        </a:rPr>
                        <a:t>Количество населения систематически занимающегося физической культурой и спортом на спортивных объектах Северо-Енисейского района, бассейн «</a:t>
                      </a:r>
                      <a:r>
                        <a:rPr lang="ru-RU" sz="900" dirty="0" err="1" smtClean="0">
                          <a:latin typeface="Calibri" pitchFamily="34" charset="0"/>
                        </a:rPr>
                        <a:t>Аяхта</a:t>
                      </a:r>
                      <a:r>
                        <a:rPr lang="ru-RU" sz="900" dirty="0" smtClean="0">
                          <a:latin typeface="Calibri" pitchFamily="34" charset="0"/>
                        </a:rPr>
                        <a:t>» Северо-Енисейского района, МКУ СК «</a:t>
                      </a:r>
                      <a:r>
                        <a:rPr lang="ru-RU" sz="900" dirty="0" err="1" smtClean="0">
                          <a:latin typeface="Calibri" pitchFamily="34" charset="0"/>
                        </a:rPr>
                        <a:t>Нерика</a:t>
                      </a:r>
                      <a:r>
                        <a:rPr lang="ru-RU" sz="900" dirty="0" smtClean="0">
                          <a:latin typeface="Calibri" pitchFamily="34" charset="0"/>
                        </a:rPr>
                        <a:t>» Северо-Енисейского района,   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933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950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1 000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1 050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1 050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7703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Calibri" pitchFamily="34" charset="0"/>
                        </a:rPr>
                        <a:t>Количество участников мероприятий МЦ «АУРУМ»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2 526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2 530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2 530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2 530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</a:rPr>
                        <a:t>2 530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2149" y="145872"/>
            <a:ext cx="764704" cy="76470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66" y="5389962"/>
            <a:ext cx="2815708" cy="12891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" b="-1313"/>
          <a:stretch/>
        </p:blipFill>
        <p:spPr>
          <a:xfrm>
            <a:off x="4669030" y="5400000"/>
            <a:ext cx="172104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1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4514" y="131202"/>
            <a:ext cx="3394720" cy="10024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Минимальный размер оплаты труда в Северо-Енисейском районе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2119"/>
            <a:ext cx="872994" cy="8729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9455" y="960898"/>
            <a:ext cx="420298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01.01.2017 по 31.12.2017 действовало  Региональное соглашение о минимальной заработной плате в Красноярском крае от 23.12.2016, которое установило  размер МРОТ для  Северо-Енисейского района в 2017 году в размере </a:t>
            </a:r>
            <a:r>
              <a:rPr lang="ru-RU" sz="105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15 515 рублей, </a:t>
            </a:r>
            <a:endParaRPr lang="ru-RU" sz="105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 01.07.2016 по 01.07.2017 размер МРОТ, установленный Федеральным законом от 19.06.2000 № 82-ФЗ «О минимальном размере оплаты труда»  (далее - Федеральный закон от 19.06.2000 № 82-ФЗ) составлял </a:t>
            </a:r>
            <a:r>
              <a:rPr lang="ru-RU" sz="105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7500 рублей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 результатам сложившейся в Северо-Енисейском районе судебной практики размер МРОТ в Северо-Енисейском районе   составлял </a:t>
            </a:r>
            <a:r>
              <a:rPr lang="ru-RU" sz="105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17 250 рублей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pPr algn="just"/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 Положении об оплате труда работников муниципальных учреждений Северо-Енисейского района, утвержденном решением Северо-Енисейского районного Совета депутатов от 10.02.2017 № 245-20, для целей расчета МРОТ размер заработной платы в Северо-Енисейском районе с 01.01.2017 составлял </a:t>
            </a:r>
            <a:r>
              <a:rPr lang="ru-RU" sz="105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15 515 рублей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 01.07.2017 по 31.12.2017 размер МРОТ, установленный Федеральным законом от 19.06.2000 № 82-ФЗ составлял </a:t>
            </a:r>
            <a:r>
              <a:rPr lang="ru-RU" sz="105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7800 рублей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 результатам сложившейся в Северо-Енисейском районе судебной практики размер МРОТ в Северо-Енисейском районе   составлял </a:t>
            </a:r>
            <a:r>
              <a:rPr lang="ru-RU" sz="105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17 940 рублей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pPr algn="just"/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На 2018 год Региональное соглашение о минимальной заработной плате в Красноярском крае не заключалось. </a:t>
            </a:r>
          </a:p>
          <a:p>
            <a:pPr algn="just"/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07.12.2017 принято Постановление Конституционного суда по делу «О проверке конституционности положений статьи 129, частей первой и третьей статьи 133, частей первой, второй, третьей, четвертой и одиннадцатой статьи 133.1 Трудового кодекса Российской Федерации в связи с жалобой граждан В.С. Григорьевой, О.Л. </a:t>
            </a:r>
            <a:r>
              <a:rPr lang="ru-RU" sz="105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Дейдей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Н.А. </a:t>
            </a:r>
            <a:r>
              <a:rPr lang="ru-RU" sz="105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Капуриной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И.Я. </a:t>
            </a:r>
            <a:r>
              <a:rPr lang="ru-RU" sz="105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Кураш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от 07.12.2017 № 38-П (вступило в силу с момента провозглашения), в котором сделан вывод о том, что заработная плата работников организаций, расположенных в районах Крайнего Севера и приравненных к ним местностях, должна быть определена в размере не менее минимального размера оплаты труда, после чего к ней должны быть начислены районный коэффициент и процентная надбавка за работу в районах Крайнего Севера и приравненных к ним местностях (далее – Постановление от 07.12.2017 № 38-П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05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66232" y="960898"/>
            <a:ext cx="4211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целях реализации единого подхода к системам оплаты труда муниципальных учреждений Красноярского края, определенного в Законе Красноярского края от 29.10.2009 № 9-3864 «О системах оплаты труда работников краевых государственных учреждений» органы местного самоуправления в своих муниципальных правовых актах закрепили размер  заработной платы  для целей расчета региональной выплаты. </a:t>
            </a:r>
          </a:p>
          <a:p>
            <a:pPr algn="just"/>
            <a:endParaRPr lang="ru-RU" sz="105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 01.01.2018 по 31.08.2018 размер  заработной платы  для целей расчета региональной выплаты в Северо-Енисейском районе - </a:t>
            </a:r>
            <a:r>
              <a:rPr lang="ru-RU" sz="105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16 136 рублей.</a:t>
            </a:r>
            <a:endParaRPr lang="ru-RU" sz="105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 01.01.2018 по 30.04.2018 размер МРОТ, установленный Федеральным законом от 19.06.2000 № 82-ФЗ составил  </a:t>
            </a:r>
            <a:r>
              <a:rPr lang="ru-RU" sz="105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9489 рублей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 учетом Постановления от 07.12.2017 № 38-П, сложившейся в Северо-Енисейском районе судебной практики – </a:t>
            </a:r>
            <a:r>
              <a:rPr lang="ru-RU" sz="105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21 824,70 рублей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 01.05.2018 по 31.12.2018 размер МРОТ, установленный Федеральным законом от 19.06.2000 № 82-ФЗ составил  </a:t>
            </a:r>
            <a:r>
              <a:rPr lang="ru-RU" sz="105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11 163 рубля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 учетом Постановления от 07.12.2017 № 38-П, сложившейся в Северо-Енисейском районе судебной практики – </a:t>
            </a:r>
            <a:r>
              <a:rPr lang="ru-RU" sz="105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25 674,90 рублей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 01.09.2018 по 31.12.2018 действует Положение об оплате труда работников муниципальных учреждений Северо-Енисейского района, утвержденное решением Северо-Енисейского районного Совета депутатов от 10.02.2017 № 245-20 (в редакции решения от 09.07.2018 № 468-40), в котором для целей расчета региональной выплаты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 заработной платы в Северо-Енисейском районе составляет </a:t>
            </a:r>
            <a:r>
              <a:rPr lang="ru-RU" sz="14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25 675 рублей. 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343607"/>
            <a:ext cx="1815394" cy="1208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273" y="5330644"/>
            <a:ext cx="1803399" cy="12000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9" r="19221"/>
          <a:stretch/>
        </p:blipFill>
        <p:spPr>
          <a:xfrm>
            <a:off x="4860000" y="5330645"/>
            <a:ext cx="1116000" cy="121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556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8373"/>
            <a:ext cx="3816424" cy="144016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«Развитие транспортной системы Северо-Енисейского района»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560629"/>
              </p:ext>
            </p:extLst>
          </p:nvPr>
        </p:nvGraphicFramePr>
        <p:xfrm>
          <a:off x="256499" y="1238187"/>
          <a:ext cx="3572528" cy="1437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2528"/>
              </a:tblGrid>
              <a:tr h="1437181">
                <a:tc>
                  <a:txBody>
                    <a:bodyPr/>
                    <a:lstStyle/>
                    <a:p>
                      <a:pPr algn="just"/>
                      <a:r>
                        <a:rPr lang="ru-RU" sz="2000" b="0" i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Цель:</a:t>
                      </a:r>
                    </a:p>
                    <a:p>
                      <a:pPr algn="l"/>
                      <a:r>
                        <a:rPr lang="ru-RU" sz="1300" b="0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300" b="0" i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азвитие современной и эффективной транспортной инфраструктуры; повышение комплексной  безопасности дорожного движения; повышение доступности транспортных услуг для населения.</a:t>
                      </a:r>
                      <a:r>
                        <a:rPr lang="ru-RU" sz="1300" b="0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300" b="0" i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371850"/>
              </p:ext>
            </p:extLst>
          </p:nvPr>
        </p:nvGraphicFramePr>
        <p:xfrm>
          <a:off x="276125" y="2660641"/>
          <a:ext cx="4176465" cy="1012099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00385"/>
                <a:gridCol w="888867"/>
                <a:gridCol w="780835"/>
                <a:gridCol w="762990"/>
                <a:gridCol w="943388"/>
              </a:tblGrid>
              <a:tr h="281139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Объемы финансирования, тыс. рублей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113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1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98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99 670,1</a:t>
                      </a:r>
                    </a:p>
                    <a:p>
                      <a:pPr algn="ctr"/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91 588,7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74 211,3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75 359,5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50 934,2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 rot="10800000" flipV="1">
            <a:off x="276126" y="4795752"/>
            <a:ext cx="85255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5575" y="2643182"/>
            <a:ext cx="57997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97037"/>
              </p:ext>
            </p:extLst>
          </p:nvPr>
        </p:nvGraphicFramePr>
        <p:xfrm>
          <a:off x="268646" y="3717032"/>
          <a:ext cx="4159338" cy="30509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63275"/>
                <a:gridCol w="808167"/>
                <a:gridCol w="808167"/>
                <a:gridCol w="779729"/>
              </a:tblGrid>
              <a:tr h="35642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Основные направления расходов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0981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Выполнение работ по ремонту улично-дорожной сети, </a:t>
                      </a:r>
                      <a:r>
                        <a:rPr lang="ru-RU" sz="9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гп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Северо-Енисейский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7 388,8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4 155,3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31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Выполнение работ по ремонту улично-дорожной сети, п. Тея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1 199,2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2490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Выполнение работ по ремонту улично-дорожной сети, п. Новая </a:t>
                      </a:r>
                      <a:r>
                        <a:rPr lang="ru-RU" sz="9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Калами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и</a:t>
                      </a:r>
                      <a:r>
                        <a:rPr lang="ru-RU" sz="9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п. </a:t>
                      </a:r>
                      <a:r>
                        <a:rPr lang="ru-RU" sz="9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Енашимо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213,9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2 093,2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90088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Содержание автомобильных дорог общего пользования местного значения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23 960,8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24 700,3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5 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000,0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891069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Устройство и содержание автозимника «118,5 км автомобильной дороги </a:t>
                      </a:r>
                      <a:r>
                        <a:rPr lang="ru-RU" sz="9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Епишино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- Северо-Енисейский до </a:t>
                      </a:r>
                      <a:r>
                        <a:rPr lang="ru-RU" sz="9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Юрубчено-Тохомского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месторождения нефти»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16 745,6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17 445,0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18</a:t>
                      </a:r>
                      <a:r>
                        <a:rPr lang="ru-RU" sz="9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157,8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262658"/>
              </p:ext>
            </p:extLst>
          </p:nvPr>
        </p:nvGraphicFramePr>
        <p:xfrm>
          <a:off x="4788024" y="2276872"/>
          <a:ext cx="4176464" cy="452427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71399"/>
                <a:gridCol w="435603"/>
                <a:gridCol w="364560"/>
                <a:gridCol w="364560"/>
                <a:gridCol w="364560"/>
                <a:gridCol w="364130"/>
                <a:gridCol w="411652"/>
              </a:tblGrid>
              <a:tr h="3851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Основные результаты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ед. изм.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Годы реализации программы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5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2017</a:t>
                      </a:r>
                      <a:endParaRPr lang="ru-RU" sz="8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2018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2019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2020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2021</a:t>
                      </a:r>
                      <a:endParaRPr lang="ru-RU" sz="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225000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 общего пользования местного значения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км.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199,77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203,83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203,83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203,83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203,83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10125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143589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Протяженность автомобильных дорог общего пользования местного значения, на которых проведены работы по ремонту и капитальному ремонту в общей протяженности автомобильных дорог  и их удельный вес в общей протяженности автомобильных дорог общего пользования местного значения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км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11,12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6,37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1,17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2,00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981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5,57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3,13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0,57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0,98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36189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Транспортная подвижность населения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поездок/ человек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0,29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0,22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0,22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0,22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0,22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2395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перевезенных пассажиров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тыс. чел.</a:t>
                      </a:r>
                      <a:endParaRPr lang="ru-RU" sz="800" b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90,2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117,6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117,6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117,6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117,6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4791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муниципальных маршрутов регулярных перевозок городского сообщения (в одном направлении)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ед.</a:t>
                      </a:r>
                      <a:endParaRPr lang="ru-RU" sz="800" b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20016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20098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20167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20167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20167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  <a:tr h="548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муниципальных маршрутов регулярных перевозок пригородного и междугородного сообщения (в одном направлении)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ед.</a:t>
                      </a:r>
                      <a:endParaRPr lang="ru-RU" sz="800" b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6032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6060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6064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6064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6064</a:t>
                      </a:r>
                      <a:endParaRPr lang="ru-RU" sz="8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012" marR="22012" marT="0" marB="0" anchor="ctr"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47" y="116632"/>
            <a:ext cx="908720" cy="9087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80855"/>
            <a:ext cx="962327" cy="9623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990887" y="200685"/>
            <a:ext cx="962327" cy="1498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bg1"/>
                </a:solidFill>
                <a:latin typeface="Calibri" pitchFamily="34" charset="0"/>
              </a:rPr>
              <a:t>тыс. рублей</a:t>
            </a:r>
            <a:endParaRPr lang="ru-RU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196752"/>
            <a:ext cx="1642641" cy="10931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98882"/>
            <a:ext cx="1818602" cy="109097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89" y="1197653"/>
            <a:ext cx="1468419" cy="1099897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302138"/>
              </p:ext>
            </p:extLst>
          </p:nvPr>
        </p:nvGraphicFramePr>
        <p:xfrm>
          <a:off x="4772589" y="323056"/>
          <a:ext cx="4076583" cy="87369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28192"/>
                <a:gridCol w="792088"/>
                <a:gridCol w="792088"/>
                <a:gridCol w="764215"/>
              </a:tblGrid>
              <a:tr h="3352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направления расходов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7936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Пассажирские перевозки по утвержденным</a:t>
                      </a:r>
                      <a:r>
                        <a:rPr lang="ru-RU" sz="9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маршрутам </a:t>
                      </a: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в Северо-Енисейском районе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23 902,2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25 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766,5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27 776,4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856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014" y="188640"/>
            <a:ext cx="3456384" cy="950711"/>
          </a:xfrm>
          <a:noFill/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местного самоуправления»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757943"/>
              </p:ext>
            </p:extLst>
          </p:nvPr>
        </p:nvGraphicFramePr>
        <p:xfrm>
          <a:off x="243647" y="1822178"/>
          <a:ext cx="4328353" cy="892489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07343"/>
                <a:gridCol w="844417"/>
                <a:gridCol w="863139"/>
                <a:gridCol w="919521"/>
                <a:gridCol w="893933"/>
              </a:tblGrid>
              <a:tr h="374329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Объемы</a:t>
                      </a:r>
                      <a:r>
                        <a:rPr lang="ru-RU" sz="14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Calibri" pitchFamily="34" charset="0"/>
                        </a:rPr>
                        <a:t>финансирования, тыс.</a:t>
                      </a:r>
                      <a:r>
                        <a:rPr lang="ru-RU" sz="1400" baseline="0" dirty="0" smtClean="0">
                          <a:latin typeface="Calibri" pitchFamily="34" charset="0"/>
                        </a:rPr>
                        <a:t> рублей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957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1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1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1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1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620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31 315,3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27 167,2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25 815,2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25 815,2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25 815,2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 rot="10800000" flipV="1">
            <a:off x="205868" y="1052736"/>
            <a:ext cx="43240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содействие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повышению комфортности условий жизнедеятельности населения в Северо-Енисейском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районе.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6894" y="4653136"/>
            <a:ext cx="83615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425" y="2703355"/>
            <a:ext cx="42484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22603"/>
              </p:ext>
            </p:extLst>
          </p:nvPr>
        </p:nvGraphicFramePr>
        <p:xfrm>
          <a:off x="4716015" y="260648"/>
          <a:ext cx="4248472" cy="51305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44570"/>
                <a:gridCol w="479666"/>
                <a:gridCol w="479666"/>
                <a:gridCol w="548190"/>
                <a:gridCol w="548190"/>
                <a:gridCol w="548190"/>
              </a:tblGrid>
              <a:tr h="446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показатели 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r>
                        <a:rPr lang="ru-RU" sz="8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факт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05748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Завоз продовольственных товаров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(продуктов питания) всех наименований, включенных  в потребительскую корзину, установленных </a:t>
                      </a:r>
                      <a:r>
                        <a:rPr lang="ru-RU" sz="9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прил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№ 2 к Закону Красноярского края от 24.10.2013 № 5-1683, тонн 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1 797,825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1 951,155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1 600,015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1 600,015</a:t>
                      </a: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1 600,015</a:t>
                      </a: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081345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субъектов малого и среднего предпринимательства, получивших государственную (муниципальную поддержку), ед. 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не менее 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594740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Численность хозяйств населения, всего по Северо-Енисейскому району, ед.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2 003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2 011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2 021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2 031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2 041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488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Производство продукции растениеводства жителями Северо-Енисейского района, тонн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746,5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761,4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775,2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786,8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786,8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096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Производство скота и птицы на убой (в живом весе), тонн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85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86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88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91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93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03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Производство молока, тонн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440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448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447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466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475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406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Производство яиц,</a:t>
                      </a:r>
                      <a:r>
                        <a:rPr lang="ru-RU" sz="9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тыс. </a:t>
                      </a:r>
                      <a:r>
                        <a:rPr lang="ru-RU" sz="900" kern="12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шт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59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63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68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083397"/>
              </p:ext>
            </p:extLst>
          </p:nvPr>
        </p:nvGraphicFramePr>
        <p:xfrm>
          <a:off x="255844" y="2969109"/>
          <a:ext cx="4311834" cy="364581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3930"/>
                <a:gridCol w="3707904"/>
              </a:tblGrid>
              <a:tr h="675915">
                <a:tc>
                  <a:txBody>
                    <a:bodyPr/>
                    <a:lstStyle/>
                    <a:p>
                      <a:pPr algn="r" fontAlgn="t"/>
                      <a:endParaRPr lang="ru-RU" sz="1000" b="0" u="none" strike="noStrike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algn="r" fontAlgn="t"/>
                      <a:r>
                        <a:rPr lang="ru-RU" sz="100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24 957,2</a:t>
                      </a:r>
                      <a:endParaRPr lang="ru-RU" sz="1000" b="0" i="1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Возмещение затрат,</a:t>
                      </a:r>
                      <a:r>
                        <a:rPr lang="ru-RU" sz="1100" b="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связанных с реализацией населению района продуктов питания в части затрат по доставке в Северо-Енисейский район указанных продуктов (включая транспортно-заготовительные расходы)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95225">
                <a:tc>
                  <a:txBody>
                    <a:bodyPr/>
                    <a:lstStyle/>
                    <a:p>
                      <a:pPr algn="r"/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  <a:p>
                      <a:pPr algn="r"/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  <a:p>
                      <a:pPr algn="r"/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  <a:p>
                      <a:pPr algn="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2 200,0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Возмещение части затрат гражданам, ведущим подсобное хозяйство на территории Северо-Енисейского района (приобретение витаминных добавок и  кормов для сельскохозяйственных животных, имеющихся в подсобном хозяйстве; приобретение минеральных удобрений и сортовых семян; оплата зооветеринарных, санитарных услуг; приобретение новых средств малой механизации, инвентаря, оборудования и навесного оборудования для сельскохозяйственной техники (не бывших в эксплуатации); приобретение строительных материалов для строительства и ремонта производственных помещений, необходимых для производства и хранения сельскохозяйственной продукции, а также животноводческих помещений; приобретение сельскохозяйственных животных)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7778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10,0</a:t>
                      </a:r>
                      <a:endParaRPr lang="ru-RU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Поддержка малого и среднего предпринимательства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 descr="ÐÐ°ÑÑÐ¸Ð½ÐºÐ¸ Ð¿Ð¾ Ð·Ð°Ð¿ÑÐ¾ÑÑ Ð¿Ð¾ÑÑÐµÐ±Ð¸ÑÐµÐ»ÑÑÐºÐ°Ñ ÐºÐ¾ÑÐ·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5445224"/>
            <a:ext cx="1622769" cy="1191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25" y="160653"/>
            <a:ext cx="906199" cy="906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436502"/>
            <a:ext cx="1602162" cy="1200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267" y="5436502"/>
            <a:ext cx="1534221" cy="119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8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0082" y="188640"/>
            <a:ext cx="3573016" cy="1544215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«Создание условий для обеспечения доступным и комфортным жильем граждан Северо-Енисейского района»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556792"/>
            <a:ext cx="3240360" cy="14302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доступности жилья и улучшение жилищных условий граждан, проживающих на территории Северо-Енисейского района.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9002"/>
              </p:ext>
            </p:extLst>
          </p:nvPr>
        </p:nvGraphicFramePr>
        <p:xfrm>
          <a:off x="179513" y="2954915"/>
          <a:ext cx="4464494" cy="8711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92899"/>
                <a:gridCol w="845904"/>
                <a:gridCol w="892899"/>
                <a:gridCol w="939893"/>
                <a:gridCol w="892899"/>
              </a:tblGrid>
              <a:tr h="21600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2017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  <a:endParaRPr lang="ru-RU" sz="12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2018 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2019 </a:t>
                      </a: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200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174 647,1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156 300,0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56 040,9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122 185,1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29 364,2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3804457"/>
            <a:ext cx="3585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74758"/>
              </p:ext>
            </p:extLst>
          </p:nvPr>
        </p:nvGraphicFramePr>
        <p:xfrm>
          <a:off x="251520" y="4097609"/>
          <a:ext cx="4392488" cy="24384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48072"/>
                <a:gridCol w="3744416"/>
              </a:tblGrid>
              <a:tr h="384765"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latin typeface="Calibri" pitchFamily="34" charset="0"/>
                        </a:rPr>
                        <a:t>10 955,1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Улучшение жилищных условий граждан и строительство </a:t>
                      </a:r>
                      <a:r>
                        <a:rPr lang="ru-RU" sz="1000" b="0" dirty="0" err="1" smtClean="0">
                          <a:latin typeface="Calibri" pitchFamily="34" charset="0"/>
                        </a:rPr>
                        <a:t>среднеэтажных</a:t>
                      </a:r>
                      <a:r>
                        <a:rPr lang="ru-RU" sz="1000" b="0" dirty="0" smtClean="0">
                          <a:latin typeface="Calibri" pitchFamily="34" charset="0"/>
                        </a:rPr>
                        <a:t> и малоэтажных </a:t>
                      </a:r>
                      <a:r>
                        <a:rPr kumimoji="0" lang="ru-RU" sz="1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жилых домов</a:t>
                      </a:r>
                      <a:r>
                        <a:rPr lang="ru-RU" sz="1000" b="0" dirty="0" smtClean="0">
                          <a:latin typeface="Calibri" pitchFamily="34" charset="0"/>
                        </a:rPr>
                        <a:t> в Северо-Енисейском районе</a:t>
                      </a:r>
                      <a:r>
                        <a:rPr kumimoji="0" lang="ru-RU" sz="1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 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65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13 422,5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Calibri" pitchFamily="34" charset="0"/>
                        </a:rPr>
                        <a:t>Капитальный ремонт муниципальных жилых помещений и общего имущества в многоквартирных домах, расположенных на территории Северо-Енисейского района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65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22 263,3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Calibri" pitchFamily="34" charset="0"/>
                        </a:rPr>
                        <a:t>Обеспечение деятельности муниципального казенного учреждения «Служба</a:t>
                      </a:r>
                      <a:r>
                        <a:rPr lang="ru-RU" sz="1000" baseline="0" dirty="0" smtClean="0">
                          <a:latin typeface="Calibri" pitchFamily="34" charset="0"/>
                        </a:rPr>
                        <a:t> заказчика - застройщика Северо-Енисейского района»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765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4 400,0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Calibri" pitchFamily="34" charset="0"/>
                        </a:rPr>
                        <a:t>Реализация мероприятий в области градостроительной деятельности на территории Северо-Енисейского района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765"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</a:rPr>
                        <a:t>5 000,0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Calibri" pitchFamily="34" charset="0"/>
                        </a:rPr>
                        <a:t>Стимулирование жилищного строительства на территории Северо-Енисейского района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808995"/>
              </p:ext>
            </p:extLst>
          </p:nvPr>
        </p:nvGraphicFramePr>
        <p:xfrm>
          <a:off x="5004048" y="239472"/>
          <a:ext cx="3897251" cy="491772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96144"/>
                <a:gridCol w="504056"/>
                <a:gridCol w="576064"/>
                <a:gridCol w="504056"/>
                <a:gridCol w="504056"/>
                <a:gridCol w="512875"/>
              </a:tblGrid>
              <a:tr h="417351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отчет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проект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проект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208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Calibri" pitchFamily="34" charset="0"/>
                        </a:rPr>
                        <a:t>Доля ветхого и аварийного жилья в районе из общей площади жилья, 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12,6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12,4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12,2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11,8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11,7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3513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Calibri" pitchFamily="34" charset="0"/>
                        </a:rPr>
                        <a:t>Площадь построенных среднеэтажных и малоэтажных жилых домов в населенных пунктах района, кв. м.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3617,4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2 174,1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920,0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768,6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2957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Calibri" pitchFamily="34" charset="0"/>
                        </a:rPr>
                        <a:t>Количество</a:t>
                      </a:r>
                      <a:r>
                        <a:rPr lang="ru-RU" sz="900" kern="1200" baseline="0" dirty="0" smtClean="0">
                          <a:latin typeface="Calibri" pitchFamily="34" charset="0"/>
                        </a:rPr>
                        <a:t> отремонтированных жилых помещений и отдельных технологических элементов муниципальных квартир, ед.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8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13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6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5520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Доля молодых семей, улучшивших жилищные условия за счет полученной социальной выплаты, к общему количеству молодых семей, состоящих на учете нуждающихся в улучшении жилищных условий,%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49,1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54,5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59,8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65,2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323"/>
            <a:ext cx="918520" cy="9185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75913"/>
            <a:ext cx="1674887" cy="12545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 r="5"/>
          <a:stretch/>
        </p:blipFill>
        <p:spPr>
          <a:xfrm>
            <a:off x="6084000" y="5157192"/>
            <a:ext cx="2858348" cy="13674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157192"/>
            <a:ext cx="1746894" cy="136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90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2007" y="989428"/>
            <a:ext cx="4320480" cy="473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Создание комфортных условий проживания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граждан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94 058,2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026" name="Picture 2" descr="\\Novoselova\мои документы\бюджет проект 2019-2021\Бюджет для граждан 2019-2021\иконки для призентации\012-hot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398" y="2708920"/>
            <a:ext cx="108263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69238366"/>
              </p:ext>
            </p:extLst>
          </p:nvPr>
        </p:nvGraphicFramePr>
        <p:xfrm>
          <a:off x="221634" y="1037158"/>
          <a:ext cx="4250164" cy="3632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73062218"/>
              </p:ext>
            </p:extLst>
          </p:nvPr>
        </p:nvGraphicFramePr>
        <p:xfrm>
          <a:off x="4848096" y="1287173"/>
          <a:ext cx="4140968" cy="3528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6456" y="81292"/>
            <a:ext cx="3717678" cy="90872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Строительство и реконструкция объектов муниципальной собственности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9" name="Picture 5" descr="\\Novoselova\мои документы\бюджет проект 2019-2021\Бюджет для граждан 2019-2021\иконки для призентации\конструкции\relief-valve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520" y="2636912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Novoselova\мои документы\бюджет проект 2019-2021\Бюджет для граждан 2019-2021\иконки для призентации\конструкции\toolbox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672" y="5066119"/>
            <a:ext cx="1178313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Novoselova\мои документы\бюджет проект 2019-2021\Бюджет для граждан 2019-2021\иконки для призентации\школа\050-theatr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3" y="5013176"/>
            <a:ext cx="93610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20656" y="116632"/>
            <a:ext cx="3123752" cy="800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всего расходов:</a:t>
            </a:r>
          </a:p>
          <a:p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2019 год - 128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234,2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2020 год – 145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010,3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63" y="188640"/>
            <a:ext cx="872993" cy="87299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52616" y="1107770"/>
            <a:ext cx="3595848" cy="2366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Коммунальное хозяйство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66 376,0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80312" y="188640"/>
            <a:ext cx="1512168" cy="22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5013176"/>
            <a:ext cx="2880320" cy="1116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Сфера культуры</a:t>
            </a:r>
          </a:p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65010,3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-здание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районного дома культуры «Металлург», ул. Ленина, 9,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гп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Северо-Енисейский на 2020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32040" y="4968640"/>
            <a:ext cx="2808312" cy="1116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Административная сфера</a:t>
            </a:r>
          </a:p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47800,0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- административное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здание, ул. Ленина, 48 А,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гп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Северо-Енисейский</a:t>
            </a:r>
          </a:p>
          <a:p>
            <a:pPr algn="ct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на 2019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58340" y="6253639"/>
            <a:ext cx="4320480" cy="503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* </a:t>
            </a:r>
            <a:r>
              <a:rPr lang="ru-RU" sz="800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полный </a:t>
            </a:r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перечень </a:t>
            </a:r>
            <a:r>
              <a:rPr lang="ru-RU" sz="800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строек и объектов на 2019 год и плановый период 2020 - 2021 </a:t>
            </a:r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годов представлен в приложении 10 к решению Северо-Енисейского районного Совета депутатов  от       №  </a:t>
            </a:r>
            <a:endParaRPr lang="ru-RU" sz="800" i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08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26" y="3095681"/>
            <a:ext cx="1113196" cy="11131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967123"/>
            <a:ext cx="1161025" cy="1161025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85287785"/>
              </p:ext>
            </p:extLst>
          </p:nvPr>
        </p:nvGraphicFramePr>
        <p:xfrm>
          <a:off x="210106" y="969463"/>
          <a:ext cx="4580156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12450" y="69472"/>
            <a:ext cx="3898776" cy="112474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Структура капитального ремонта объектов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муниципальной собственности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904571624"/>
              </p:ext>
            </p:extLst>
          </p:nvPr>
        </p:nvGraphicFramePr>
        <p:xfrm>
          <a:off x="4776984" y="1068228"/>
          <a:ext cx="432048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>
          <a:xfrm>
            <a:off x="1082145" y="1088166"/>
            <a:ext cx="2808312" cy="265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2019 год – 46 754,8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42" y="310027"/>
            <a:ext cx="792088" cy="7920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24328" y="213171"/>
            <a:ext cx="1306488" cy="3106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рублей 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5220072" y="1088164"/>
            <a:ext cx="2052736" cy="265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2020 год – 25 037,4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72677" y="6165718"/>
            <a:ext cx="4320480" cy="503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* полный перечень </a:t>
            </a:r>
            <a:r>
              <a:rPr lang="ru-RU" sz="800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объектов недвижимого имущества, находящихся в </a:t>
            </a:r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муниципальной собственности</a:t>
            </a:r>
            <a:r>
              <a:rPr lang="ru-RU" sz="800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, подлежащих капитальному ремонту </a:t>
            </a:r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на </a:t>
            </a:r>
            <a:r>
              <a:rPr lang="ru-RU" sz="800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2019 год и плановый период 2020-2021 </a:t>
            </a:r>
            <a:r>
              <a:rPr lang="ru-RU" sz="8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годов  представлен в приложении 11 к решению Северо-Енисейского районного Совета депутатов  от       №  </a:t>
            </a:r>
            <a:endParaRPr lang="ru-RU" sz="800" i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8062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7765" y="294064"/>
            <a:ext cx="3960440" cy="104670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муниципальными финансами»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975601"/>
              </p:ext>
            </p:extLst>
          </p:nvPr>
        </p:nvGraphicFramePr>
        <p:xfrm>
          <a:off x="4716016" y="260648"/>
          <a:ext cx="4248472" cy="530734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84176"/>
                <a:gridCol w="432048"/>
                <a:gridCol w="504056"/>
                <a:gridCol w="576064"/>
                <a:gridCol w="576064"/>
                <a:gridCol w="576064"/>
              </a:tblGrid>
              <a:tr h="404718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900" baseline="0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факт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9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90622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Доля расходов на обслуживание муниципального долга в объеме расходов</a:t>
                      </a:r>
                      <a:b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бюджета района, за исключением объема расходов, которые осуществляются за счет субвенций, предоставляемых из бюджетов бюджетной системы РФ,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8291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Отношение годовой суммы платежей на погашение и обслуживание муниципального  долга Северо-Енисейского района  к доходам бюджета района 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30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30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30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30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4028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Доля исполнения собственных доходов к плановым назначениям бюджета Северо-Енисейского района,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92,7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9842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Отношение муниципального долга Северо-Енисейского района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к доходам бюджета района за исключением безвозмездных поступлений,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более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9842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Доля расходов бюджета района, формируемых в рамках муниципальных программ Северо-Енисейского района,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91,1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 </a:t>
                      </a:r>
                      <a:r>
                        <a:rPr lang="ru-RU" sz="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менее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</a:t>
                      </a:r>
                      <a:r>
                        <a:rPr lang="ru-RU" sz="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менее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менее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не менее </a:t>
                      </a: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07504" y="1085878"/>
            <a:ext cx="4320480" cy="16176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бюджетного процесса Северо-Енисейского района, повышение качества и прозрачности управления муниципальными финансами.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703788"/>
              </p:ext>
            </p:extLst>
          </p:nvPr>
        </p:nvGraphicFramePr>
        <p:xfrm>
          <a:off x="242851" y="3933056"/>
          <a:ext cx="4193804" cy="105119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38761"/>
                <a:gridCol w="794615"/>
                <a:gridCol w="838761"/>
                <a:gridCol w="882906"/>
                <a:gridCol w="838761"/>
              </a:tblGrid>
              <a:tr h="312237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1223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1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318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24 148,2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43 917,4</a:t>
                      </a:r>
                    </a:p>
                    <a:p>
                      <a:pPr algn="ctr"/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46</a:t>
                      </a:r>
                      <a:r>
                        <a:rPr lang="ru-RU" sz="11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930,2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47 893,2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47 893,2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084990"/>
              </p:ext>
            </p:extLst>
          </p:nvPr>
        </p:nvGraphicFramePr>
        <p:xfrm>
          <a:off x="258781" y="5445224"/>
          <a:ext cx="4176464" cy="121916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83332"/>
                <a:gridCol w="2993132"/>
              </a:tblGrid>
              <a:tr h="711182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27 730,2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Обеспечение деятельности Финансового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управления администрации Северо-Енисейского района 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7987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19 200,0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Расходы на обслуживание муниципального долга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94" y="5594396"/>
            <a:ext cx="1667845" cy="1191161"/>
          </a:xfrm>
          <a:prstGeom prst="rect">
            <a:avLst/>
          </a:prstGeom>
        </p:spPr>
      </p:pic>
      <p:pic>
        <p:nvPicPr>
          <p:cNvPr id="2050" name="Picture 2" descr="\\Novoselova\мои документы\бюджет проект 2019-2021\Бюджет для граждан 2019-2021\иконки для призентации\бизнес, деньги\coins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4064"/>
            <a:ext cx="775875" cy="7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64" y="5600341"/>
            <a:ext cx="1257659" cy="12576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610485"/>
            <a:ext cx="1204163" cy="12041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63" y="1798179"/>
            <a:ext cx="708821" cy="70882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1521" y="5084662"/>
            <a:ext cx="41764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36912"/>
            <a:ext cx="1584176" cy="1237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636912"/>
            <a:ext cx="1963086" cy="121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28" y="2636913"/>
            <a:ext cx="1303455" cy="121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697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79628"/>
            <a:ext cx="3980332" cy="938553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«Содействие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развитию гражданского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общества»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4062220"/>
              </p:ext>
            </p:extLst>
          </p:nvPr>
        </p:nvGraphicFramePr>
        <p:xfrm>
          <a:off x="235344" y="908720"/>
          <a:ext cx="4330824" cy="1663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0824"/>
              </a:tblGrid>
              <a:tr h="1663670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</a:t>
                      </a:r>
                    </a:p>
                    <a:p>
                      <a:pPr algn="l"/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4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оздание условий для дальнейшего развития гражданского общества, повышения социальной активности населения, повышения прозрачности деятельности органов законодательной и исполнительной власти в Северо-Енисейском районе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5618127"/>
              </p:ext>
            </p:extLst>
          </p:nvPr>
        </p:nvGraphicFramePr>
        <p:xfrm>
          <a:off x="235344" y="2492895"/>
          <a:ext cx="4277120" cy="86952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17773"/>
                <a:gridCol w="843755"/>
                <a:gridCol w="871864"/>
                <a:gridCol w="871864"/>
                <a:gridCol w="871864"/>
              </a:tblGrid>
              <a:tr h="348774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Объемы финансирования</a:t>
                      </a:r>
                      <a:r>
                        <a:rPr lang="ru-RU" sz="1400" baseline="0" dirty="0" smtClean="0">
                          <a:latin typeface="Calibri" pitchFamily="34" charset="0"/>
                        </a:rPr>
                        <a:t>, тыс. рублей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7691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</a:rPr>
                        <a:t>2017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</a:rPr>
                        <a:t>2018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Calibri" pitchFamily="34" charset="0"/>
                        </a:rPr>
                        <a:t>2019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</a:rPr>
                        <a:t>2020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</a:rPr>
                        <a:t>2021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23 965,5</a:t>
                      </a:r>
                      <a:endParaRPr lang="ru-RU" sz="10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24 360,1</a:t>
                      </a:r>
                      <a:endParaRPr lang="ru-RU" sz="10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alibri" pitchFamily="34" charset="0"/>
                        </a:rPr>
                        <a:t>24</a:t>
                      </a:r>
                      <a:r>
                        <a:rPr lang="ru-RU" sz="1000" b="1" baseline="0" dirty="0" smtClean="0">
                          <a:latin typeface="Calibri" pitchFamily="34" charset="0"/>
                        </a:rPr>
                        <a:t> 997,4</a:t>
                      </a:r>
                      <a:endParaRPr lang="ru-RU" sz="1000" b="1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25 629,4</a:t>
                      </a:r>
                      <a:endParaRPr lang="ru-RU" sz="10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25 629,4</a:t>
                      </a:r>
                      <a:endParaRPr lang="ru-RU" sz="1000" dirty="0"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86690" y="4886257"/>
            <a:ext cx="4457317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    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Основные направления расходов в 2019 году:</a:t>
            </a:r>
          </a:p>
          <a:p>
            <a:pPr algn="just"/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        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688,4 тыс. рублей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- производство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 размещение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материалов о деятельности и 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решениях органов местного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самоуправления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, иной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социально-значимой информации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в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газете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«Северо-Енисейский ВЕСТНИК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»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 ее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приложениях</a:t>
            </a:r>
          </a:p>
          <a:p>
            <a:pPr algn="just"/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</a:t>
            </a:r>
          </a:p>
          <a:p>
            <a:pPr algn="just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       24 309,0 тыс. рублей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- обеспечение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деятельности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муниципального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казенного учреждения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Северо-Енисейская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муниципальная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информационная служба»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	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114400"/>
              </p:ext>
            </p:extLst>
          </p:nvPr>
        </p:nvGraphicFramePr>
        <p:xfrm>
          <a:off x="4860032" y="536535"/>
          <a:ext cx="4104455" cy="59436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73939"/>
                <a:gridCol w="626103"/>
                <a:gridCol w="626103"/>
                <a:gridCol w="626103"/>
                <a:gridCol w="633189"/>
                <a:gridCol w="619018"/>
              </a:tblGrid>
              <a:tr h="36556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 факт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 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2019 проект</a:t>
                      </a:r>
                      <a:endParaRPr lang="ru-RU" sz="9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 проект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проект</a:t>
                      </a:r>
                      <a:endParaRPr lang="ru-RU" sz="9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24385"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latin typeface="Calibri" pitchFamily="34" charset="0"/>
                        </a:rPr>
                        <a:t>Количество выходов газеты «Северо-Енисейский ВЕСТНИК» с социально-значимыми материалами, экз.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115 000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115 000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115 000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115 000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115 000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itchFamily="34" charset="0"/>
                        </a:rPr>
                        <a:t>Количество социально-значимых</a:t>
                      </a:r>
                      <a:r>
                        <a:rPr lang="ru-RU" sz="900" baseline="0" dirty="0" smtClean="0">
                          <a:effectLst/>
                          <a:latin typeface="Calibri" pitchFamily="34" charset="0"/>
                        </a:rPr>
                        <a:t> материалов в программах «СЕМИС-ТВ», экз.</a:t>
                      </a:r>
                      <a:endParaRPr lang="ru-RU" sz="900" dirty="0"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</a:t>
                      </a:r>
                      <a:r>
                        <a:rPr lang="ru-RU" sz="800" baseline="0" dirty="0" smtClean="0">
                          <a:latin typeface="Calibri" pitchFamily="34" charset="0"/>
                        </a:rPr>
                        <a:t> 300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</a:t>
                      </a:r>
                      <a:r>
                        <a:rPr lang="ru-RU" sz="800" baseline="0" dirty="0" smtClean="0">
                          <a:latin typeface="Calibri" pitchFamily="34" charset="0"/>
                        </a:rPr>
                        <a:t> 300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</a:t>
                      </a:r>
                      <a:r>
                        <a:rPr lang="ru-RU" sz="800" baseline="0" dirty="0" smtClean="0">
                          <a:latin typeface="Calibri" pitchFamily="34" charset="0"/>
                        </a:rPr>
                        <a:t> 300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</a:t>
                      </a:r>
                      <a:r>
                        <a:rPr lang="ru-RU" sz="800" baseline="0" dirty="0" smtClean="0">
                          <a:latin typeface="Calibri" pitchFamily="34" charset="0"/>
                        </a:rPr>
                        <a:t> 300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</a:t>
                      </a:r>
                      <a:r>
                        <a:rPr lang="ru-RU" sz="800" baseline="0" dirty="0" smtClean="0">
                          <a:latin typeface="Calibri" pitchFamily="34" charset="0"/>
                        </a:rPr>
                        <a:t> 300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687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itchFamily="34" charset="0"/>
                        </a:rPr>
                        <a:t>Количество размещения материалов о деятельности и решениях органов местного самоуправления, иной официальной и социально-значимой</a:t>
                      </a:r>
                      <a:r>
                        <a:rPr lang="ru-RU" sz="900" baseline="0" dirty="0" smtClean="0">
                          <a:effectLst/>
                          <a:latin typeface="Calibri" pitchFamily="34" charset="0"/>
                        </a:rPr>
                        <a:t> инфо в газете и ее приложениях, страница, экз.</a:t>
                      </a:r>
                      <a:endParaRPr lang="ru-RU" sz="900" dirty="0"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1 733 754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1 734 154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latin typeface="Calibri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Calibri" pitchFamily="34" charset="0"/>
                        </a:rPr>
                        <a:t>1 734 554</a:t>
                      </a:r>
                    </a:p>
                    <a:p>
                      <a:pPr algn="ctr"/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1 734 554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1 734 554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91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itchFamily="34" charset="0"/>
                        </a:rPr>
                        <a:t>Количество социально-значимых материалов, размещенных на сайте газеты</a:t>
                      </a:r>
                      <a:r>
                        <a:rPr lang="ru-RU" sz="900" baseline="0" dirty="0" smtClean="0">
                          <a:effectLst/>
                          <a:latin typeface="Calibri" pitchFamily="34" charset="0"/>
                        </a:rPr>
                        <a:t> «Северо-Енисейский Вестник»</a:t>
                      </a:r>
                      <a:endParaRPr lang="ru-RU" sz="900" dirty="0"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28 000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28 500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28 000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28 000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28 000</a:t>
                      </a:r>
                      <a:endParaRPr lang="ru-RU" sz="80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1" name="Picture 2" descr="\\novoselova\Мои Документы\бюджет проект 2019-2021\Бюджет для граждан 2019-2021\иконки для призентации\маркетинг\013-t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44" y="262572"/>
            <a:ext cx="878639" cy="77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9" y="5067101"/>
            <a:ext cx="295175" cy="2951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9" y="5861568"/>
            <a:ext cx="303736" cy="3037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508335"/>
            <a:ext cx="1674498" cy="1254258"/>
          </a:xfrm>
          <a:prstGeom prst="rect">
            <a:avLst/>
          </a:prstGeom>
        </p:spPr>
      </p:pic>
      <p:pic>
        <p:nvPicPr>
          <p:cNvPr id="2050" name="Picture 2" descr="http://sibvestnik.ru/images/news2014/sentyabr/pryamoj_efi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1" y="3510024"/>
            <a:ext cx="2153062" cy="12525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512795"/>
            <a:ext cx="886649" cy="125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9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3750116" cy="792088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 имуществом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924944"/>
            <a:ext cx="4536504" cy="36004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2019 году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908720"/>
            <a:ext cx="4680520" cy="1044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algn="just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и использование муниципального имущества, повышение уровня материально-технической базы административно-социальной сферы Северо-Енисейского района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973583"/>
              </p:ext>
            </p:extLst>
          </p:nvPr>
        </p:nvGraphicFramePr>
        <p:xfrm>
          <a:off x="215517" y="1952836"/>
          <a:ext cx="4464494" cy="94302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92899"/>
                <a:gridCol w="845903"/>
                <a:gridCol w="892899"/>
                <a:gridCol w="939894"/>
                <a:gridCol w="892899"/>
              </a:tblGrid>
              <a:tr h="334352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435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420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107 437,5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111 951,4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80 358,7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24 066,1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24 066,1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77836"/>
              </p:ext>
            </p:extLst>
          </p:nvPr>
        </p:nvGraphicFramePr>
        <p:xfrm>
          <a:off x="251521" y="3297864"/>
          <a:ext cx="4464495" cy="335038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48071"/>
                <a:gridCol w="3816424"/>
              </a:tblGrid>
              <a:tr h="517858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6 500,0</a:t>
                      </a:r>
                      <a:endParaRPr lang="ru-RU" sz="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Средства бюджета Северо-Енисейского района для уплаты обязательных взносов на капитальный ремонт общего имущества многоквартирных домов в муниципальной собственности</a:t>
                      </a:r>
                      <a:r>
                        <a:rPr lang="ru-RU" sz="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08336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2 786,0</a:t>
                      </a:r>
                      <a:endParaRPr lang="ru-RU" sz="900" b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Оформление технической и кадастровой документации на объекты недвижимости муниципальной собственности (жилищный фонд, нежилые помещения, здания, строения, сооружения, объекты внешнего благоустройства, объекты инженерной инфраструктуры), бесхозяйные объекты и объекты, принимаемые в муниципальную собственность, определение рыночной стоимости объектов муниципальной собственности, </a:t>
                      </a:r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оплата расходов управляющей организации по содержанию и текущему ремонту общего имущества многоквартирных домов, отоплению, в которых расположены пустующие жилые муниципальные помещения</a:t>
                      </a:r>
                      <a:r>
                        <a:rPr lang="ru-RU" sz="8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7858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10 561,0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Финансовое обеспечение деятельности Комитета по управлению муниципальным имуществом администрации Северо-Енисейского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9763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2 834,8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Обеспечение жилыми помещениями детей-сирот и детей, оставшихся без попечения родителей, лиц из числа детей-сирот и детей, оставшихся без попечения родителей</a:t>
                      </a: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9763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1 000,0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Реализация мероприятий в области земельных отношений и природопользования</a:t>
                      </a:r>
                    </a:p>
                    <a:p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9366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47 800,0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Строительство административного здания, ул. Ленина, 48А, </a:t>
                      </a:r>
                      <a:r>
                        <a:rPr lang="ru-RU" sz="800" b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гп</a:t>
                      </a:r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Северо-Енисейский</a:t>
                      </a: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622913"/>
              </p:ext>
            </p:extLst>
          </p:nvPr>
        </p:nvGraphicFramePr>
        <p:xfrm>
          <a:off x="5042554" y="1744593"/>
          <a:ext cx="3888430" cy="381532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68150"/>
                <a:gridCol w="504056"/>
                <a:gridCol w="432048"/>
                <a:gridCol w="576064"/>
                <a:gridCol w="504056"/>
                <a:gridCol w="504056"/>
              </a:tblGrid>
              <a:tr h="432049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 результаты</a:t>
                      </a:r>
                      <a:endParaRPr lang="ru-RU" sz="8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  факт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 план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проект</a:t>
                      </a:r>
                      <a:endParaRPr lang="ru-RU" sz="800" b="0" dirty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</a:t>
                      </a:r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209">
                <a:tc>
                  <a:txBody>
                    <a:bodyPr/>
                    <a:lstStyle/>
                    <a:p>
                      <a:pPr algn="l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полученных технических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и кадастровых паспортов на объекты недвижимого имущества, </a:t>
                      </a:r>
                      <a:r>
                        <a:rPr lang="ru-RU" sz="8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ед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53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Количество полученных результатов оценки объектов муниципальной собственности, ед.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5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приобретенных жилых помещений для обеспечения детей-сирот,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5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Увеличение доходной части бюджета района за счет повышения эффективности использования муниципального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имущества и земельных участков, %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5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Количество сформированных и поставленных на государственный кадастровый учет земельных участков,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477334"/>
              </p:ext>
            </p:extLst>
          </p:nvPr>
        </p:nvGraphicFramePr>
        <p:xfrm>
          <a:off x="5004048" y="692696"/>
          <a:ext cx="3960441" cy="6705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54978"/>
                <a:gridCol w="3405463"/>
              </a:tblGrid>
              <a:tr h="251329">
                <a:tc>
                  <a:txBody>
                    <a:bodyPr/>
                    <a:lstStyle/>
                    <a:p>
                      <a:pPr algn="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841,2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Капитальный ремонт гаража администрации</a:t>
                      </a:r>
                      <a:r>
                        <a:rPr lang="ru-RU" sz="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п. </a:t>
                      </a:r>
                      <a:r>
                        <a:rPr lang="ru-RU" sz="8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Вельмо</a:t>
                      </a:r>
                      <a:r>
                        <a:rPr lang="ru-RU" sz="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и деревни  </a:t>
                      </a:r>
                      <a:r>
                        <a:rPr lang="ru-RU" sz="8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Курумба</a:t>
                      </a:r>
                      <a:r>
                        <a:rPr lang="ru-RU" sz="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, ул. Центральная, 38А, п. </a:t>
                      </a:r>
                      <a:r>
                        <a:rPr lang="ru-RU" sz="8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Вельмо</a:t>
                      </a: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6541">
                <a:tc>
                  <a:txBody>
                    <a:bodyPr/>
                    <a:lstStyle/>
                    <a:p>
                      <a:pPr algn="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8 035,7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Приобретение и выполнение работ по установке модульного административно-хозяйственного здания, п. </a:t>
                      </a:r>
                      <a:r>
                        <a:rPr kumimoji="0" lang="ru-RU" sz="8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Вангаш</a:t>
                      </a:r>
                      <a:endParaRPr lang="ru-RU" sz="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одзаголовок 2"/>
          <p:cNvSpPr txBox="1">
            <a:spLocks/>
          </p:cNvSpPr>
          <p:nvPr/>
        </p:nvSpPr>
        <p:spPr>
          <a:xfrm>
            <a:off x="5004048" y="230995"/>
            <a:ext cx="3960440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2019 году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5004048" y="1425825"/>
            <a:ext cx="3960440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результаты: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40" y="5583683"/>
            <a:ext cx="1590348" cy="9876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8"/>
            <a:ext cx="792089" cy="7920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424" y="5583683"/>
            <a:ext cx="1318617" cy="9876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2" r="8610"/>
          <a:stretch/>
        </p:blipFill>
        <p:spPr>
          <a:xfrm>
            <a:off x="5040000" y="5583683"/>
            <a:ext cx="1080000" cy="98769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812360" y="481876"/>
            <a:ext cx="115212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dirty="0" smtClean="0">
                <a:solidFill>
                  <a:schemeClr val="bg1"/>
                </a:solidFill>
                <a:latin typeface="Calibri" pitchFamily="34" charset="0"/>
              </a:rPr>
              <a:t>тыс. рублей</a:t>
            </a:r>
            <a:endParaRPr lang="ru-RU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8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52401"/>
            <a:ext cx="3600400" cy="1008347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«Благоустройство»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3525" y="1091580"/>
            <a:ext cx="4752528" cy="93042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максимально благоприятных, комфортных и безопасных условий для проживания и отдыха жителей Северо-Енисейского района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028321"/>
              </p:ext>
            </p:extLst>
          </p:nvPr>
        </p:nvGraphicFramePr>
        <p:xfrm>
          <a:off x="251519" y="2022004"/>
          <a:ext cx="4536504" cy="853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7301"/>
                <a:gridCol w="859548"/>
                <a:gridCol w="907301"/>
                <a:gridCol w="955053"/>
                <a:gridCol w="907301"/>
              </a:tblGrid>
              <a:tr h="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</a:rPr>
                        <a:t>Объем финансирования, тыс. рублей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2018 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2019</a:t>
                      </a: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2021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75 109,8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74 955,5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25 147,4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29 582,4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17 734,3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943180"/>
              </p:ext>
            </p:extLst>
          </p:nvPr>
        </p:nvGraphicFramePr>
        <p:xfrm>
          <a:off x="240800" y="4005064"/>
          <a:ext cx="4547224" cy="27317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89672"/>
                <a:gridCol w="3957552"/>
              </a:tblGrid>
              <a:tr h="216024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2 758,9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Содержание кладбищ в населенных пунктах района</a:t>
                      </a:r>
                      <a:endParaRPr lang="ru-RU" sz="900" b="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3448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1 200,0</a:t>
                      </a:r>
                      <a:endParaRPr lang="ru-RU" sz="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Устройство и демонтаж зимних городков в населенных пунктах района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2880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4 576,5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Снос аварийных жилых домов, работы по благоустройству и озеленению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5681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2 584,9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Устройство и покраска ограждений скверов п. Тея, благоустройство территории острова п. Тея, устройство пожарного пирса, ул. Первомайская, п. Тея, текущий ремонт мостиков п. Тея,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приобретение, доставка, установка МАФ п. Тея</a:t>
                      </a:r>
                      <a:endParaRPr lang="ru-RU" sz="9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4056">
                <a:tc>
                  <a:txBody>
                    <a:bodyPr/>
                    <a:lstStyle/>
                    <a:p>
                      <a:pPr algn="r"/>
                      <a:endParaRPr lang="ru-RU" sz="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13 132,6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Субсидия на возмещение фактически понесенных затрат, связанных с организацией благоустройства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территории района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, в части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освещения улиц, </a:t>
                      </a:r>
                      <a:r>
                        <a:rPr kumimoji="0" lang="ru-RU" sz="9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светового панно, электрических часов, праздничной иллюминации и </a:t>
                      </a: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выполнения электромонтажных работ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6024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173,5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Возмещение затрат, связанных с оказанием услуг по поднятию и доставке криминальных и бесхозных трупов с мест происшествий и обнаружения в морг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r"/>
                      <a:r>
                        <a:rPr lang="ru-RU" sz="9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721,0</a:t>
                      </a:r>
                      <a:endParaRPr lang="ru-RU" sz="9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Отлов и содержание безнадзорных животных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69179"/>
            <a:ext cx="1584176" cy="9784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856238"/>
            <a:ext cx="1154123" cy="9914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3525" y="3789040"/>
            <a:ext cx="47525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2019 году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7601"/>
            <a:ext cx="872994" cy="872994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50537"/>
              </p:ext>
            </p:extLst>
          </p:nvPr>
        </p:nvGraphicFramePr>
        <p:xfrm>
          <a:off x="5076056" y="257601"/>
          <a:ext cx="3835931" cy="525963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96144"/>
                <a:gridCol w="576064"/>
                <a:gridCol w="562502"/>
                <a:gridCol w="483873"/>
                <a:gridCol w="483873"/>
                <a:gridCol w="433475"/>
              </a:tblGrid>
              <a:tr h="4122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Основные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показатели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2017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</a:t>
                      </a:r>
                      <a:r>
                        <a:rPr lang="ru-RU" sz="8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aseline="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Calibri" pitchFamily="34" charset="0"/>
                        </a:rPr>
                        <a:t>2019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2020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endParaRPr lang="ru-RU" sz="800" b="0" dirty="0">
                        <a:solidFill>
                          <a:schemeClr val="bg1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9213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снесенных</a:t>
                      </a:r>
                      <a:r>
                        <a:rPr lang="ru-RU" sz="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аварийных домов и нежилых зданий в населенных пунктах района,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9048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Площадь снесенного аварийного жилья и нежилых зданий в населенных пунктах района, кв. м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2 089,6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1 821,7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101,6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120,1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2999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приобретенных и установленных МАФ и детских игровых комплексов в населенных пунктах района,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75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30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9213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убранных несанкционированных свалок в населенных пунктах района,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16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9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5645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Длина уложенной брусчатки в </a:t>
                      </a:r>
                      <a:r>
                        <a:rPr lang="ru-RU" sz="8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гп</a:t>
                      </a:r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 Северо-Енисейский, </a:t>
                      </a:r>
                      <a:r>
                        <a:rPr lang="ru-RU" sz="80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м.п</a:t>
                      </a:r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167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230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5645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светильников уличного освещения, шт.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1277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1277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1277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1277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1277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5645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Количество отловленных безнадзорных животных, ед.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174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</a:rPr>
                        <a:t>500</a:t>
                      </a:r>
                      <a:endParaRPr lang="ru-RU" sz="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546600"/>
            <a:ext cx="1961981" cy="11963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532087"/>
            <a:ext cx="1872208" cy="12109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819" y="2860944"/>
            <a:ext cx="1798206" cy="98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5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17386"/>
            <a:ext cx="3748288" cy="108012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 бюджетной политики – сохранение устойчивости бюджета района и безусловное исполнение принятых обязательств наиболее эффективным способом.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508104" y="260648"/>
            <a:ext cx="2880320" cy="859488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Основные параметры бюджета района на 2019 – 2021 годы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796798" cy="7967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67623"/>
            <a:ext cx="874530" cy="87453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95767751"/>
              </p:ext>
            </p:extLst>
          </p:nvPr>
        </p:nvGraphicFramePr>
        <p:xfrm>
          <a:off x="827584" y="1556792"/>
          <a:ext cx="3528392" cy="5004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019104193"/>
              </p:ext>
            </p:extLst>
          </p:nvPr>
        </p:nvGraphicFramePr>
        <p:xfrm>
          <a:off x="5044553" y="1242153"/>
          <a:ext cx="3528392" cy="3843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15412003"/>
              </p:ext>
            </p:extLst>
          </p:nvPr>
        </p:nvGraphicFramePr>
        <p:xfrm>
          <a:off x="4644008" y="1124744"/>
          <a:ext cx="3240360" cy="1004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288700"/>
              </p:ext>
            </p:extLst>
          </p:nvPr>
        </p:nvGraphicFramePr>
        <p:xfrm>
          <a:off x="4499992" y="4496524"/>
          <a:ext cx="4320480" cy="15087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864096"/>
                <a:gridCol w="648072"/>
                <a:gridCol w="618689"/>
                <a:gridCol w="245407"/>
                <a:gridCol w="1944216"/>
              </a:tblGrid>
              <a:tr h="24265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2019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2020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2021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1842,8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1926,3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1928,0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доходы, в том числе: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1234,8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1317,6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1339,5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налоговые и неналоговые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608,0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608,7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588,5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безвозмездные поступления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1944,7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2022,8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1928,0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расходы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102,0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96,5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0,0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</a:rPr>
                        <a:t>дефицит/профицит</a:t>
                      </a:r>
                      <a:endParaRPr lang="ru-RU" sz="105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660232" y="4797152"/>
            <a:ext cx="54006" cy="1620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14925" y="4798044"/>
            <a:ext cx="81009" cy="1620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85140" y="5015851"/>
            <a:ext cx="121514" cy="1620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85140" y="5265204"/>
            <a:ext cx="121514" cy="1620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687235" y="5786928"/>
            <a:ext cx="121514" cy="1620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6717056" y="5625244"/>
            <a:ext cx="81009" cy="72008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635318" y="5661248"/>
            <a:ext cx="24093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7956376" y="1242153"/>
            <a:ext cx="936104" cy="242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млн. рублей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188640"/>
            <a:ext cx="3034680" cy="114645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Реализация Указа Президента РФ от 07.05.2018 № 204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09867"/>
              </p:ext>
            </p:extLst>
          </p:nvPr>
        </p:nvGraphicFramePr>
        <p:xfrm>
          <a:off x="251520" y="1268760"/>
          <a:ext cx="4176464" cy="53644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176464"/>
              </a:tblGrid>
              <a:tr h="22376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Национальные проекты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1. Демография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2. Здравоохранение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3. Образование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4. Жильё и городская среда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5. Экология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29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6. Безопасные и качественные автомобильные дороги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29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7. Производительность труда и поддержка занятости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8. Наука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9. Цифровая экономика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10. Культура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52210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11. Малое и среднее предпринимательство и поддержка индивидуальной предпринимательской инициативы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237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12. Международная кооперация и экспорт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 rotWithShape="1">
          <a:blip r:embed="rId2"/>
          <a:srcRect l="49685" t="30421" r="21889" b="20168"/>
          <a:stretch/>
        </p:blipFill>
        <p:spPr>
          <a:xfrm>
            <a:off x="5004048" y="2996952"/>
            <a:ext cx="3888432" cy="259228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932040" y="260648"/>
            <a:ext cx="3960440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Осуществление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прорывного научно-технологического и социально-экономического развития Российской Федерации,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увеличение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численности населения страны,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повышение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уровня жизни граждан,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создание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комфортных условий для их проживания, а также условий и возможностей для самореализации и раскрытия таланта каждого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человека!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6761398" y="5128034"/>
            <a:ext cx="288032" cy="121044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5949280"/>
            <a:ext cx="1800200" cy="432048"/>
          </a:xfrm>
          <a:prstGeom prst="rect">
            <a:avLst/>
          </a:prstGeom>
          <a:solidFill>
            <a:srgbClr val="FCA6A6"/>
          </a:solidFill>
          <a:ln w="3175"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Bookman Old Style" pitchFamily="18" charset="0"/>
              </a:rPr>
              <a:t>бюджет района</a:t>
            </a:r>
            <a:endParaRPr lang="ru-RU" sz="16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79208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93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76450"/>
            <a:ext cx="3695203" cy="1145040"/>
          </a:xfrm>
        </p:spPr>
        <p:txBody>
          <a:bodyPr>
            <a:noAutofit/>
          </a:bodyPr>
          <a:lstStyle/>
          <a:p>
            <a:pPr algn="l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Характеристика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собственных доходов бюджета района на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2019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936104" cy="936104"/>
          </a:xfrm>
          <a:prstGeom prst="rect">
            <a:avLst/>
          </a:prstGeom>
        </p:spPr>
      </p:pic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667871"/>
              </p:ext>
            </p:extLst>
          </p:nvPr>
        </p:nvGraphicFramePr>
        <p:xfrm>
          <a:off x="4463480" y="3787535"/>
          <a:ext cx="468052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5985518"/>
              </p:ext>
            </p:extLst>
          </p:nvPr>
        </p:nvGraphicFramePr>
        <p:xfrm>
          <a:off x="4543933" y="586262"/>
          <a:ext cx="432048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105430" y="512676"/>
            <a:ext cx="31683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Динамика налоговых доходов </a:t>
            </a:r>
            <a:endParaRPr lang="ru-RU" sz="12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1263" y="3501008"/>
            <a:ext cx="331236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2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неналоговых </a:t>
            </a:r>
            <a:r>
              <a:rPr lang="ru-RU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доходов </a:t>
            </a:r>
            <a:endParaRPr lang="ru-RU" sz="12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962188010"/>
              </p:ext>
            </p:extLst>
          </p:nvPr>
        </p:nvGraphicFramePr>
        <p:xfrm>
          <a:off x="562153" y="1628800"/>
          <a:ext cx="3816424" cy="3031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Выноска 2 11"/>
          <p:cNvSpPr/>
          <p:nvPr/>
        </p:nvSpPr>
        <p:spPr>
          <a:xfrm>
            <a:off x="269351" y="1844824"/>
            <a:ext cx="1782369" cy="660162"/>
          </a:xfrm>
          <a:prstGeom prst="borderCallout2">
            <a:avLst>
              <a:gd name="adj1" fmla="val 100596"/>
              <a:gd name="adj2" fmla="val 90247"/>
              <a:gd name="adj3" fmla="val 116179"/>
              <a:gd name="adj4" fmla="val 111108"/>
              <a:gd name="adj5" fmla="val 201088"/>
              <a:gd name="adj6" fmla="val 111542"/>
            </a:avLst>
          </a:prstGeom>
          <a:noFill/>
          <a:ln>
            <a:solidFill>
              <a:srgbClr val="365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libri" pitchFamily="34" charset="0"/>
              </a:rPr>
              <a:t>Налоговые и неналоговые доходы 1 234 784,1</a:t>
            </a:r>
            <a:endParaRPr lang="ru-RU" sz="1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Выноска 2 12"/>
          <p:cNvSpPr/>
          <p:nvPr/>
        </p:nvSpPr>
        <p:spPr>
          <a:xfrm>
            <a:off x="2973844" y="1988840"/>
            <a:ext cx="1436614" cy="655160"/>
          </a:xfrm>
          <a:prstGeom prst="borderCallout2">
            <a:avLst>
              <a:gd name="adj1" fmla="val 87317"/>
              <a:gd name="adj2" fmla="val -223"/>
              <a:gd name="adj3" fmla="val 129957"/>
              <a:gd name="adj4" fmla="val -8226"/>
              <a:gd name="adj5" fmla="val 156615"/>
              <a:gd name="adj6" fmla="val -8877"/>
            </a:avLst>
          </a:prstGeom>
          <a:noFill/>
          <a:ln>
            <a:solidFill>
              <a:srgbClr val="365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libri" pitchFamily="34" charset="0"/>
              </a:rPr>
              <a:t>Межбюджетные трансферты</a:t>
            </a:r>
          </a:p>
          <a:p>
            <a:pPr algn="ctr"/>
            <a:r>
              <a:rPr lang="ru-RU" sz="1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libri" pitchFamily="34" charset="0"/>
              </a:rPr>
              <a:t>607 990,4</a:t>
            </a:r>
            <a:endParaRPr lang="ru-RU" sz="12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08304" y="260648"/>
            <a:ext cx="151216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тыс. рублей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581128"/>
            <a:ext cx="417646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C00000"/>
                </a:solidFill>
                <a:latin typeface="Calibri" pitchFamily="34" charset="0"/>
              </a:rPr>
              <a:t>87,8%</a:t>
            </a:r>
            <a:r>
              <a:rPr lang="ru-RU" sz="1600" dirty="0" smtClean="0">
                <a:latin typeface="Calibri" pitchFamily="34" charset="0"/>
              </a:rPr>
              <a:t> 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налоговых поступлений в бюджет  района формируется за счет крупнейших и основных налогоплательщиков золотодобывающей отрасли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36" y="5866492"/>
            <a:ext cx="584962" cy="58496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895144" y="5737705"/>
            <a:ext cx="273630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АО «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Полюс Красноярск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ООО «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Соврудник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ООО АС «Прииск Дражный»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051720" y="2316420"/>
            <a:ext cx="288032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95887594"/>
              </p:ext>
            </p:extLst>
          </p:nvPr>
        </p:nvGraphicFramePr>
        <p:xfrm>
          <a:off x="179512" y="1412776"/>
          <a:ext cx="4752528" cy="165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30816323"/>
              </p:ext>
            </p:extLst>
          </p:nvPr>
        </p:nvGraphicFramePr>
        <p:xfrm>
          <a:off x="189557" y="3219886"/>
          <a:ext cx="4668195" cy="1670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17918031"/>
              </p:ext>
            </p:extLst>
          </p:nvPr>
        </p:nvGraphicFramePr>
        <p:xfrm>
          <a:off x="285720" y="5055076"/>
          <a:ext cx="4646320" cy="175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Овал 7"/>
          <p:cNvSpPr/>
          <p:nvPr/>
        </p:nvSpPr>
        <p:spPr>
          <a:xfrm rot="10800000" flipV="1">
            <a:off x="6444208" y="1484783"/>
            <a:ext cx="1728192" cy="21602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3%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0800000" flipV="1">
            <a:off x="6444208" y="1848272"/>
            <a:ext cx="1728192" cy="79208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17%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5724128" y="1484772"/>
            <a:ext cx="504056" cy="216031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лево 18"/>
          <p:cNvSpPr/>
          <p:nvPr/>
        </p:nvSpPr>
        <p:spPr>
          <a:xfrm>
            <a:off x="5436096" y="1848272"/>
            <a:ext cx="936104" cy="39604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95%</a:t>
            </a:r>
            <a:endParaRPr lang="ru-RU" dirty="0"/>
          </a:p>
        </p:txBody>
      </p:sp>
      <p:sp>
        <p:nvSpPr>
          <p:cNvPr id="20" name="Стрелка влево 19"/>
          <p:cNvSpPr/>
          <p:nvPr/>
        </p:nvSpPr>
        <p:spPr>
          <a:xfrm>
            <a:off x="5796136" y="2244316"/>
            <a:ext cx="576064" cy="2485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5%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 rot="10800000" flipV="1">
            <a:off x="6372200" y="5013175"/>
            <a:ext cx="1952600" cy="288033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2%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 rot="10800000" flipV="1">
            <a:off x="6444206" y="3162754"/>
            <a:ext cx="1808585" cy="26624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2%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 rot="10800000" flipV="1">
            <a:off x="6404012" y="3501008"/>
            <a:ext cx="1808583" cy="86409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18%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 rot="10800000" flipV="1">
            <a:off x="6444208" y="5445224"/>
            <a:ext cx="188059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18%</a:t>
            </a:r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 rot="10800000">
            <a:off x="5652120" y="5013174"/>
            <a:ext cx="576064" cy="288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 вправо 26"/>
          <p:cNvSpPr/>
          <p:nvPr/>
        </p:nvSpPr>
        <p:spPr>
          <a:xfrm rot="10800000">
            <a:off x="5724124" y="3219886"/>
            <a:ext cx="504059" cy="209114"/>
          </a:xfrm>
          <a:prstGeom prst="rightArrow">
            <a:avLst>
              <a:gd name="adj1" fmla="val 50000"/>
              <a:gd name="adj2" fmla="val 43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лево 29"/>
          <p:cNvSpPr/>
          <p:nvPr/>
        </p:nvSpPr>
        <p:spPr>
          <a:xfrm>
            <a:off x="5436096" y="3501008"/>
            <a:ext cx="936103" cy="432048"/>
          </a:xfrm>
          <a:prstGeom prst="leftArrow">
            <a:avLst>
              <a:gd name="adj1" fmla="val 50000"/>
              <a:gd name="adj2" fmla="val 42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95%</a:t>
            </a:r>
            <a:endParaRPr lang="ru-RU" dirty="0"/>
          </a:p>
        </p:txBody>
      </p:sp>
      <p:sp>
        <p:nvSpPr>
          <p:cNvPr id="31" name="Стрелка влево 30"/>
          <p:cNvSpPr/>
          <p:nvPr/>
        </p:nvSpPr>
        <p:spPr>
          <a:xfrm>
            <a:off x="5436097" y="5301209"/>
            <a:ext cx="936104" cy="576063"/>
          </a:xfrm>
          <a:prstGeom prst="leftArrow">
            <a:avLst>
              <a:gd name="adj1" fmla="val 50000"/>
              <a:gd name="adj2" fmla="val 42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90%</a:t>
            </a:r>
            <a:endParaRPr lang="ru-RU" dirty="0"/>
          </a:p>
        </p:txBody>
      </p:sp>
      <p:sp>
        <p:nvSpPr>
          <p:cNvPr id="34" name="Стрелка влево 33"/>
          <p:cNvSpPr/>
          <p:nvPr/>
        </p:nvSpPr>
        <p:spPr>
          <a:xfrm>
            <a:off x="5796136" y="4038863"/>
            <a:ext cx="576062" cy="2542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35" name="Стрелка влево 34"/>
          <p:cNvSpPr/>
          <p:nvPr/>
        </p:nvSpPr>
        <p:spPr>
          <a:xfrm>
            <a:off x="5652119" y="5877272"/>
            <a:ext cx="720080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10%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31621" y="1236549"/>
            <a:ext cx="3100142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2017 года по настоящее время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5505" y="2959875"/>
            <a:ext cx="1840660" cy="2600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2016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84663" y="4752523"/>
            <a:ext cx="1840660" cy="3077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2015 году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72587" y="145703"/>
            <a:ext cx="3744416" cy="10908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прибыль организаций в соответствии со ст. 284 Налогового кодекса РФ взимается по ставке 20%</a:t>
            </a:r>
          </a:p>
          <a:p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259632" y="184299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прибыль организаций по ставке 20%, тыс. рублей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21" y="254629"/>
            <a:ext cx="872994" cy="87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16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3384376" cy="864096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старый налог по новому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31940072"/>
              </p:ext>
            </p:extLst>
          </p:nvPr>
        </p:nvGraphicFramePr>
        <p:xfrm>
          <a:off x="251520" y="1117777"/>
          <a:ext cx="4392488" cy="570314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392488"/>
              </a:tblGrid>
              <a:tr h="65582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ИМУЩЕСТВО ФИЗИЧЕСКИХ ЛИЦ ОТ  ИНВЕНТАРИЗАЦИОННОЙ СТОИМОСТИ </a:t>
                      </a:r>
                    </a:p>
                    <a:p>
                      <a:pPr algn="ctr"/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ДЕЙСТВУЕТ до 01.01.2019 года</a:t>
                      </a:r>
                      <a:endParaRPr lang="ru-RU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936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Решение Северо-Енисейского районного Совета депутатов от 25.11.2014 № 949-71 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562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Налогоплательщики:  ФИЗИЧЕСКИЕ ЛИЦА (собственники имущества)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345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Применение</a:t>
                      </a:r>
                      <a:r>
                        <a:rPr lang="ru-RU" sz="105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коэффициента дефлятора</a:t>
                      </a:r>
                      <a:endParaRPr lang="ru-RU" sz="105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345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Налоговая</a:t>
                      </a:r>
                      <a:r>
                        <a:rPr lang="ru-RU" sz="105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база: ИНВЕНТАРИЗАЦИОННАЯ СТОИМОСТЬ НЕДВИЖИМОСТИ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41907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Применяются следующие</a:t>
                      </a:r>
                      <a:r>
                        <a:rPr lang="ru-RU" sz="105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ставки:</a:t>
                      </a:r>
                      <a:endParaRPr lang="ru-RU" sz="105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Ставки налога для объектов налогообложения:</a:t>
                      </a:r>
                      <a:r>
                        <a:rPr lang="ru-RU" sz="105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105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жилые строения, расположенные на земельных участках, предоставленных для ведения личного подсобного, дачного хозяйства, огородничества, садоводства, индивидуального жилищного строительства: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 300 000 руб.(включительно) - 0,1%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300 000 руб. до 500 000  руб.(включительно) - 0,15 %            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500 000 руб. до 800 000 руб. (включительно) - 0,31%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800 000 руб. до 1 000 000 руб.(включительно) - 0,35%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1 000 000 рублей - 0,4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2) Ставки</a:t>
                      </a:r>
                      <a:r>
                        <a:rPr lang="ru-RU" sz="105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налога для о</a:t>
                      </a:r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бъектов налогообложения: гараж, машино-место, единый недвижимый комплекс, объект незавершенного строительства, иные здания, строения, сооружения, помещения: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 300 000 руб.(включительно) - 0,1%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300 000 руб. до 500 000 руб. (включительно) – 0,2%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500 000 рублей до 800 000 рублей (включительно) – 0,35%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800 000 рублей до 1 000 000 рублей (включительно) – 0,45%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свыше 1 000 000 рублей – 0,5%</a:t>
                      </a:r>
                      <a:endParaRPr lang="ru-RU" sz="105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0322">
                <a:tc>
                  <a:txBody>
                    <a:bodyPr/>
                    <a:lstStyle/>
                    <a:p>
                      <a:pPr algn="ctr"/>
                      <a:r>
                        <a:rPr lang="ru-RU" sz="105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налоговый период 2018 года </a:t>
                      </a:r>
                      <a:r>
                        <a:rPr lang="ru-RU" sz="1050" u="sng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налог на доходы физических лиц от инвентаризационной стоимости  будет уплачиваться </a:t>
                      </a:r>
                    </a:p>
                    <a:p>
                      <a:pPr algn="ctr"/>
                      <a:r>
                        <a:rPr lang="ru-RU" sz="105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 01.12.2019 года</a:t>
                      </a:r>
                      <a:endParaRPr lang="ru-RU" sz="1050" b="1" u="sng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85013274"/>
              </p:ext>
            </p:extLst>
          </p:nvPr>
        </p:nvGraphicFramePr>
        <p:xfrm>
          <a:off x="4860032" y="332656"/>
          <a:ext cx="4032448" cy="587763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032448"/>
              </a:tblGrid>
              <a:tr h="69142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 ОТ  КАДАСТРОВОЙ СТОИМОСТИ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400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ВВЕДЕНИЕ</a:t>
                      </a:r>
                      <a:r>
                        <a:rPr lang="ru-RU" sz="1400" u="sng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sz="1400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01.01.2019 ГОДА</a:t>
                      </a:r>
                      <a:endParaRPr lang="ru-RU" b="1" i="1" u="sng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75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Решения Северо-Енисейского районного Совета депутатов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0476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Налогоплательщики ФИЗИЧЕСКИЕ ЛИЦА (собственники</a:t>
                      </a: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имущества</a:t>
                      </a: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26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Налоговая база: КАДАСТРОВАЯ СТОИМОСТЬ НЕДВИЖИМОСТИ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8923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Планируется применение следующих ставок:</a:t>
                      </a: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Ставки налога – 0,1 % для объектов налогообложения: 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жилые дома и помещения, объекты незавершенного строительства (если проектируемое назначение объекта - жилой дом), единый недвижимый Комплекс, в составе которого есть хотя бы одно жилое</a:t>
                      </a: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помещение (жилой дом), гараж и машино-место, 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хозяйственные строения или сооружения площадью не более 50 м2 на дачных (садовых, огороднических) участках и участках, предоставленных для индивидуального жилищного</a:t>
                      </a: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строительства либо для ведения личного подсобного хозяйства.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2) Ставки налога – 2,0 % для объектов налогообложения: 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кадастровая стоимость каждого из которых превышает 300 млн. рублей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3) Ставки налога – 0,5 % для объектов налогообложения: 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11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объекты налогообложения</a:t>
                      </a:r>
                      <a:endParaRPr lang="ru-RU" sz="1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2181">
                <a:tc>
                  <a:txBody>
                    <a:bodyPr/>
                    <a:lstStyle/>
                    <a:p>
                      <a:pPr algn="ctr"/>
                      <a:r>
                        <a:rPr lang="ru-RU" sz="110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НОВОМУ</a:t>
                      </a:r>
                    </a:p>
                    <a:p>
                      <a:pPr algn="ctr"/>
                      <a:r>
                        <a:rPr lang="ru-RU" sz="110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налоговый период 2019 года  налог на доходы физических лиц от кадастровой стоимости будет уплачиваться до 01.12.2020 года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00985" cy="80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56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60" y="188641"/>
            <a:ext cx="8756428" cy="6552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5503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3675</TotalTime>
  <Words>9239</Words>
  <Application>Microsoft Office PowerPoint</Application>
  <PresentationFormat>Экран (4:3)</PresentationFormat>
  <Paragraphs>1917</Paragraphs>
  <Slides>38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Волна</vt:lpstr>
      <vt:lpstr>Бюджет для граждан к проекту решения Северо-Енисейского районного Совета депутатов «О бюджете Северо-Енисейского района на 2019 год и плановый период 2020-2021 года» Том 2</vt:lpstr>
      <vt:lpstr>Основные показатели прогноза  социально-экономического развития  Северо-Енисейского района</vt:lpstr>
      <vt:lpstr>Минимальный размер оплаты труда в Северо-Енисейском районе </vt:lpstr>
      <vt:lpstr>Цель бюджетной политики – сохранение устойчивости бюджета района и безусловное исполнение принятых обязательств наиболее эффективным способом.</vt:lpstr>
      <vt:lpstr>Реализация Указа Президента РФ от 07.05.2018 № 204</vt:lpstr>
      <vt:lpstr>Презентация PowerPoint</vt:lpstr>
      <vt:lpstr>Презентация PowerPoint</vt:lpstr>
      <vt:lpstr>НАЛОГ НА ИМУЩЕСТВО ФИЗИЧЕСКИХ ЛИЦ старый налог по новому</vt:lpstr>
      <vt:lpstr>Презентация PowerPoint</vt:lpstr>
      <vt:lpstr>НАЛОГ НА ИМУЩЕСТВО ФИЗИЧЕСКИХ ЛИЦ СОХРАНЕНИЕ СТАРЫХ И ВВЕДЕНИЕ НОВЫХ НАЛОГОВЫХ ЛЬГОТ</vt:lpstr>
      <vt:lpstr>Дорожный фонд Северо-Енисейского района на 2019 год</vt:lpstr>
      <vt:lpstr>Структура межбюджетных трансфертов, переданных бюджету района из краевого бюджета</vt:lpstr>
      <vt:lpstr>Презентация PowerPoint</vt:lpstr>
      <vt:lpstr>Источники внутреннего финансирования дефицита бюджета района</vt:lpstr>
      <vt:lpstr>Презентация PowerPoint</vt:lpstr>
      <vt:lpstr>Структура расходов бюджета района на 2017–2021 годы</vt:lpstr>
      <vt:lpstr> Субсидии, предоставляемые в соответствии со статьей 78.1 Бюджетного Кодекса Российской Федерации в 2019 году</vt:lpstr>
      <vt:lpstr>Муниципальная программа  «Развитие образования»</vt:lpstr>
      <vt:lpstr>РАЗМЕР ПЛАТЫ ЗА ПРИСМОТР И УХОД ЗА ДЕТЬМИ В СЕВЕРО-ЕНСИЕЙСКОМ РАЙОНЕ  в муниципальных бюджетных дошкольных образовательных учреждениях*: 1) в десятичасовых дошкольных группах – 1530,00 рублей в месяц; 2) в двенадцатичасовых дошкольных группах – 1690,00 рублей в месяц. ПРЕДОСТАВЛЕНИЕ КОМПЕНСАЦИИ РОДИТЕЛЯМ производится в соответствии с постановлением Правительства Красноярского края от 25.11.2014 № 561-п  КОМПЕНСАЦИЯ ВЫПЛАЧИВАЕТСЯ за счет средств субвенции бюджетам муниципальных образований на выплату и доставку компенсации родительской платы за присмотр и уход за детьми в образовательных организациях края. </vt:lpstr>
      <vt:lpstr>Дополнительное финансовое обеспечение переданных Красноярским краем отдельных государственных полномочий и  финансовое обеспечение дополнительных мероприятий по охране и укреплению здоровья детей, проживающих в Северо-Енисейском районе</vt:lpstr>
      <vt:lpstr>Презентация PowerPoint</vt:lpstr>
      <vt:lpstr> Муниципальная программа «Система социальной защиты граждан в Северо-Енисейском районе»  </vt:lpstr>
      <vt:lpstr>Основные результаты муниципальной программы «Система социальной защиты граждан в Северо-Енисейском районе» :</vt:lpstr>
      <vt:lpstr>Муниципальная программа             «Реформирование и  модернизация жилищно-коммунального хозяйства и повышение энергетической эффективности» </vt:lpstr>
      <vt:lpstr>Основные результаты при реализации муниципальной программы «Реформирование и модернизация жилищно-коммунального хозяйства и повышение энергетической эффективности»</vt:lpstr>
      <vt:lpstr>Муниципальная программа «Защита населения и территории Северо-Енисейского района от чрезвычайных ситуаций природного и техногенного характера» </vt:lpstr>
      <vt:lpstr>Муниципальная программа «Развитие культуры»</vt:lpstr>
      <vt:lpstr>Презентация PowerPoint</vt:lpstr>
      <vt:lpstr>Муниципальная программа «Развитие физической культуры, спорта и молодежной политики»</vt:lpstr>
      <vt:lpstr>Муниципальная программа «Развитие транспортной системы Северо-Енисейского района»</vt:lpstr>
      <vt:lpstr>Муниципальная программа  «Развитие местного самоуправления»</vt:lpstr>
      <vt:lpstr>Муниципальная программа «Создание условий для обеспечения доступным и комфортным жильем граждан Северо-Енисейского района»</vt:lpstr>
      <vt:lpstr>Строительство и реконструкция объектов муниципальной собственности </vt:lpstr>
      <vt:lpstr>Структура капитального ремонта объектов муниципальной собственности </vt:lpstr>
      <vt:lpstr>Муниципальная программа «Управление муниципальными финансами»</vt:lpstr>
      <vt:lpstr>Муниципальная программа «Содействие развитию гражданского общества» </vt:lpstr>
      <vt:lpstr>Муниципальная программа «Управление муниципальным имуществом»</vt:lpstr>
      <vt:lpstr>Муниципальная программа «Благоустройство»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к проекту бюджета</dc:title>
  <dc:creator>User3</dc:creator>
  <cp:lastModifiedBy>User3</cp:lastModifiedBy>
  <cp:revision>393</cp:revision>
  <cp:lastPrinted>2018-11-15T05:54:55Z</cp:lastPrinted>
  <dcterms:created xsi:type="dcterms:W3CDTF">2018-10-30T08:26:51Z</dcterms:created>
  <dcterms:modified xsi:type="dcterms:W3CDTF">2018-11-15T07:53:48Z</dcterms:modified>
</cp:coreProperties>
</file>